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C96645B-E036-4058-BE0E-447EE91F4C7D}"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1A9E8-493F-4F0D-8954-6B56A452A5E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52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6645B-E036-4058-BE0E-447EE91F4C7D}"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1A9E8-493F-4F0D-8954-6B56A452A5ED}" type="slidenum">
              <a:rPr lang="en-US" smtClean="0"/>
              <a:t>‹#›</a:t>
            </a:fld>
            <a:endParaRPr lang="en-US"/>
          </a:p>
        </p:txBody>
      </p:sp>
    </p:spTree>
    <p:extLst>
      <p:ext uri="{BB962C8B-B14F-4D97-AF65-F5344CB8AC3E}">
        <p14:creationId xmlns:p14="http://schemas.microsoft.com/office/powerpoint/2010/main" val="237046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6645B-E036-4058-BE0E-447EE91F4C7D}"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1A9E8-493F-4F0D-8954-6B56A452A5E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83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6645B-E036-4058-BE0E-447EE91F4C7D}"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1A9E8-493F-4F0D-8954-6B56A452A5ED}" type="slidenum">
              <a:rPr lang="en-US" smtClean="0"/>
              <a:t>‹#›</a:t>
            </a:fld>
            <a:endParaRPr lang="en-US"/>
          </a:p>
        </p:txBody>
      </p:sp>
    </p:spTree>
    <p:extLst>
      <p:ext uri="{BB962C8B-B14F-4D97-AF65-F5344CB8AC3E}">
        <p14:creationId xmlns:p14="http://schemas.microsoft.com/office/powerpoint/2010/main" val="78745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6645B-E036-4058-BE0E-447EE91F4C7D}"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1A9E8-493F-4F0D-8954-6B56A452A5E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37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96645B-E036-4058-BE0E-447EE91F4C7D}"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1A9E8-493F-4F0D-8954-6B56A452A5ED}" type="slidenum">
              <a:rPr lang="en-US" smtClean="0"/>
              <a:t>‹#›</a:t>
            </a:fld>
            <a:endParaRPr lang="en-US"/>
          </a:p>
        </p:txBody>
      </p:sp>
    </p:spTree>
    <p:extLst>
      <p:ext uri="{BB962C8B-B14F-4D97-AF65-F5344CB8AC3E}">
        <p14:creationId xmlns:p14="http://schemas.microsoft.com/office/powerpoint/2010/main" val="905554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96645B-E036-4058-BE0E-447EE91F4C7D}"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1A9E8-493F-4F0D-8954-6B56A452A5ED}" type="slidenum">
              <a:rPr lang="en-US" smtClean="0"/>
              <a:t>‹#›</a:t>
            </a:fld>
            <a:endParaRPr lang="en-US"/>
          </a:p>
        </p:txBody>
      </p:sp>
    </p:spTree>
    <p:extLst>
      <p:ext uri="{BB962C8B-B14F-4D97-AF65-F5344CB8AC3E}">
        <p14:creationId xmlns:p14="http://schemas.microsoft.com/office/powerpoint/2010/main" val="223261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6645B-E036-4058-BE0E-447EE91F4C7D}"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1A9E8-493F-4F0D-8954-6B56A452A5ED}" type="slidenum">
              <a:rPr lang="en-US" smtClean="0"/>
              <a:t>‹#›</a:t>
            </a:fld>
            <a:endParaRPr lang="en-US"/>
          </a:p>
        </p:txBody>
      </p:sp>
    </p:spTree>
    <p:extLst>
      <p:ext uri="{BB962C8B-B14F-4D97-AF65-F5344CB8AC3E}">
        <p14:creationId xmlns:p14="http://schemas.microsoft.com/office/powerpoint/2010/main" val="292458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6645B-E036-4058-BE0E-447EE91F4C7D}"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1A9E8-493F-4F0D-8954-6B56A452A5ED}" type="slidenum">
              <a:rPr lang="en-US" smtClean="0"/>
              <a:t>‹#›</a:t>
            </a:fld>
            <a:endParaRPr lang="en-US"/>
          </a:p>
        </p:txBody>
      </p:sp>
    </p:spTree>
    <p:extLst>
      <p:ext uri="{BB962C8B-B14F-4D97-AF65-F5344CB8AC3E}">
        <p14:creationId xmlns:p14="http://schemas.microsoft.com/office/powerpoint/2010/main" val="303999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96645B-E036-4058-BE0E-447EE91F4C7D}"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1A9E8-493F-4F0D-8954-6B56A452A5ED}" type="slidenum">
              <a:rPr lang="en-US" smtClean="0"/>
              <a:t>‹#›</a:t>
            </a:fld>
            <a:endParaRPr lang="en-US"/>
          </a:p>
        </p:txBody>
      </p:sp>
    </p:spTree>
    <p:extLst>
      <p:ext uri="{BB962C8B-B14F-4D97-AF65-F5344CB8AC3E}">
        <p14:creationId xmlns:p14="http://schemas.microsoft.com/office/powerpoint/2010/main" val="35191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96645B-E036-4058-BE0E-447EE91F4C7D}"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1A9E8-493F-4F0D-8954-6B56A452A5E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12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96645B-E036-4058-BE0E-447EE91F4C7D}" type="datetimeFigureOut">
              <a:rPr lang="en-US" smtClean="0"/>
              <a:t>5/20/2025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441A9E8-493F-4F0D-8954-6B56A452A5E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837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00412-A377-44FF-A2D0-8D6ACC50AF7C}"/>
              </a:ext>
            </a:extLst>
          </p:cNvPr>
          <p:cNvSpPr>
            <a:spLocks noGrp="1"/>
          </p:cNvSpPr>
          <p:nvPr>
            <p:ph type="ctrTitle"/>
          </p:nvPr>
        </p:nvSpPr>
        <p:spPr/>
        <p:txBody>
          <a:bodyPr/>
          <a:lstStyle/>
          <a:p>
            <a:r>
              <a:rPr lang="en-US" dirty="0" err="1"/>
              <a:t>Phonepe</a:t>
            </a:r>
            <a:r>
              <a:rPr lang="en-US" dirty="0"/>
              <a:t> Transaction</a:t>
            </a:r>
          </a:p>
        </p:txBody>
      </p:sp>
      <p:sp>
        <p:nvSpPr>
          <p:cNvPr id="3" name="Subtitle 2">
            <a:extLst>
              <a:ext uri="{FF2B5EF4-FFF2-40B4-BE49-F238E27FC236}">
                <a16:creationId xmlns:a16="http://schemas.microsoft.com/office/drawing/2014/main" id="{27C03A02-E08C-40B8-AD20-94015FFDE87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2448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5EB4-8E84-41D1-9F92-DA69012118FE}"/>
              </a:ext>
            </a:extLst>
          </p:cNvPr>
          <p:cNvSpPr>
            <a:spLocks noGrp="1"/>
          </p:cNvSpPr>
          <p:nvPr>
            <p:ph type="title"/>
          </p:nvPr>
        </p:nvSpPr>
        <p:spPr>
          <a:xfrm>
            <a:off x="1024128" y="251791"/>
            <a:ext cx="9720072" cy="808383"/>
          </a:xfrm>
        </p:spPr>
        <p:txBody>
          <a:bodyPr>
            <a:normAutofit/>
          </a:bodyPr>
          <a:lstStyle/>
          <a:p>
            <a:r>
              <a:rPr lang="en-US" dirty="0"/>
              <a:t>Dashboard Creation</a:t>
            </a:r>
          </a:p>
        </p:txBody>
      </p:sp>
      <p:sp>
        <p:nvSpPr>
          <p:cNvPr id="4" name="Rectangle 1">
            <a:extLst>
              <a:ext uri="{FF2B5EF4-FFF2-40B4-BE49-F238E27FC236}">
                <a16:creationId xmlns:a16="http://schemas.microsoft.com/office/drawing/2014/main" id="{B6BDFB0C-047B-42BF-909B-BC523D782D79}"/>
              </a:ext>
            </a:extLst>
          </p:cNvPr>
          <p:cNvSpPr>
            <a:spLocks noGrp="1" noChangeArrowheads="1"/>
          </p:cNvSpPr>
          <p:nvPr>
            <p:ph idx="1"/>
          </p:nvPr>
        </p:nvSpPr>
        <p:spPr bwMode="auto">
          <a:xfrm>
            <a:off x="1023937" y="1357770"/>
            <a:ext cx="1081025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cs typeface="Arial" panose="020B0604020202020204" pitchFamily="34" charset="0"/>
              </a:rPr>
              <a:t>A. </a:t>
            </a:r>
            <a:r>
              <a:rPr kumimoji="0" lang="en-US" altLang="en-US" sz="1800" b="1" i="0" u="none" strike="noStrike" cap="none" normalizeH="0" baseline="0" dirty="0" err="1">
                <a:ln>
                  <a:noFill/>
                </a:ln>
                <a:solidFill>
                  <a:schemeClr val="tx1"/>
                </a:solidFill>
                <a:effectLst/>
                <a:cs typeface="Arial" panose="020B0604020202020204" pitchFamily="34" charset="0"/>
              </a:rPr>
              <a:t>Streamlit</a:t>
            </a:r>
            <a:r>
              <a:rPr kumimoji="0" lang="en-US" altLang="en-US" sz="1800" b="1" i="0" u="none" strike="noStrike" cap="none" normalizeH="0" baseline="0" dirty="0">
                <a:ln>
                  <a:noFill/>
                </a:ln>
                <a:solidFill>
                  <a:schemeClr val="tx1"/>
                </a:solidFill>
                <a:effectLst/>
                <a:cs typeface="Arial" panose="020B0604020202020204" pitchFamily="34" charset="0"/>
              </a:rPr>
              <a:t> Dashboard (Python-Based Web App)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rPr>
              <a:t>Framework &amp; Tools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rPr>
              <a:t>Streamlit</a:t>
            </a:r>
            <a:r>
              <a:rPr kumimoji="0" lang="en-US" altLang="en-US" sz="1800" b="0" i="0" u="none" strike="noStrike" cap="none" normalizeH="0" baseline="0" dirty="0">
                <a:ln>
                  <a:noFill/>
                </a:ln>
                <a:solidFill>
                  <a:schemeClr val="tx1"/>
                </a:solidFill>
                <a:effectLst/>
              </a:rPr>
              <a:t>: For UI and interactivity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rPr>
              <a:t>Plotly</a:t>
            </a:r>
            <a:r>
              <a:rPr kumimoji="0" lang="en-US" altLang="en-US" sz="1800" b="1" i="0" u="none" strike="noStrike" cap="none" normalizeH="0" baseline="0" dirty="0">
                <a:ln>
                  <a:noFill/>
                </a:ln>
                <a:solidFill>
                  <a:schemeClr val="tx1"/>
                </a:solidFill>
                <a:effectLst/>
              </a:rPr>
              <a:t>, Seaborn, Matplotlib</a:t>
            </a:r>
            <a:r>
              <a:rPr kumimoji="0" lang="en-US" altLang="en-US" sz="1800" b="0" i="0" u="none" strike="noStrike" cap="none" normalizeH="0" baseline="0" dirty="0">
                <a:ln>
                  <a:noFill/>
                </a:ln>
                <a:solidFill>
                  <a:schemeClr val="tx1"/>
                </a:solidFill>
                <a:effectLst/>
              </a:rPr>
              <a:t>: For real-time plotting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MySQL Connector</a:t>
            </a:r>
            <a:r>
              <a:rPr kumimoji="0" lang="en-US" altLang="en-US" sz="1800" b="0" i="0" u="none" strike="noStrike" cap="none" normalizeH="0" baseline="0" dirty="0">
                <a:ln>
                  <a:noFill/>
                </a:ln>
                <a:solidFill>
                  <a:schemeClr val="tx1"/>
                </a:solidFill>
                <a:effectLst/>
              </a:rPr>
              <a:t>: For live data querying from the </a:t>
            </a:r>
            <a:r>
              <a:rPr kumimoji="0" lang="en-US" altLang="en-US" sz="1800" b="0" i="0" u="none" strike="noStrike" cap="none" normalizeH="0" baseline="0" dirty="0" err="1">
                <a:ln>
                  <a:noFill/>
                </a:ln>
                <a:solidFill>
                  <a:schemeClr val="tx1"/>
                </a:solidFill>
                <a:effectLst/>
              </a:rPr>
              <a:t>phonepetransaction</a:t>
            </a:r>
            <a:r>
              <a:rPr kumimoji="0" lang="en-US" altLang="en-US" sz="1800" b="0" i="0" u="none" strike="noStrike" cap="none" normalizeH="0" baseline="0" dirty="0">
                <a:ln>
                  <a:noFill/>
                </a:ln>
                <a:solidFill>
                  <a:schemeClr val="tx1"/>
                </a:solidFill>
                <a:effectLst/>
              </a:rPr>
              <a:t> database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 </a:t>
            </a:r>
            <a:r>
              <a:rPr kumimoji="0" lang="en-US" altLang="en-US" sz="1800" i="0" u="none" strike="noStrike" cap="none" normalizeH="0" baseline="0" dirty="0">
                <a:ln>
                  <a:noFill/>
                </a:ln>
                <a:solidFill>
                  <a:schemeClr val="tx1"/>
                </a:solidFill>
                <a:effectLst/>
              </a:rPr>
              <a:t>Features: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rPr>
              <a:t>Three-Tab Menu (Option Menu)</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Promotion: Includes video promotion from </a:t>
            </a:r>
            <a:r>
              <a:rPr kumimoji="0" lang="en-US" altLang="en-US" b="0" i="0" u="none" strike="noStrike" cap="none" normalizeH="0" baseline="0" dirty="0" err="1">
                <a:ln>
                  <a:noFill/>
                </a:ln>
                <a:solidFill>
                  <a:schemeClr val="tx1"/>
                </a:solidFill>
                <a:effectLst/>
              </a:rPr>
              <a:t>PhonePe</a:t>
            </a:r>
            <a:r>
              <a:rPr kumimoji="0" lang="en-US" altLang="en-US" b="0" i="0" u="none" strike="noStrike" cap="none" normalizeH="0" baseline="0" dirty="0">
                <a:ln>
                  <a:noFill/>
                </a:ln>
                <a:solidFill>
                  <a:schemeClr val="tx1"/>
                </a:solidFill>
                <a:effectLst/>
              </a:rPr>
              <a:t> and a link to the official site.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Basic Insights: Main analysis area with dropdown filters and visualizations.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Contact: Developer info with social media links and profile picture.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rPr>
              <a:t>Insights Options (Selectable Dropdown):</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Top 10 and Bottom 10 states/districts by transaction value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Transaction type trends (e.g., Recharge, UPI, P2P)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Device brand engagement analysis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Year-Quarter based performance breakdown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District-wise insurance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137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B0BE-E7B5-4D91-AA00-9C81C376B034}"/>
              </a:ext>
            </a:extLst>
          </p:cNvPr>
          <p:cNvSpPr>
            <a:spLocks noGrp="1"/>
          </p:cNvSpPr>
          <p:nvPr>
            <p:ph type="title"/>
          </p:nvPr>
        </p:nvSpPr>
        <p:spPr>
          <a:xfrm flipV="1">
            <a:off x="1024128" y="0"/>
            <a:ext cx="9720072" cy="58521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49C0C0D-EE71-4F4C-9F89-51511A23AB2E}"/>
              </a:ext>
            </a:extLst>
          </p:cNvPr>
          <p:cNvSpPr>
            <a:spLocks noGrp="1"/>
          </p:cNvSpPr>
          <p:nvPr>
            <p:ph idx="1"/>
          </p:nvPr>
        </p:nvSpPr>
        <p:spPr>
          <a:xfrm>
            <a:off x="1024128" y="728870"/>
            <a:ext cx="9720073" cy="5580490"/>
          </a:xfrm>
        </p:spPr>
        <p:txBody>
          <a:bodyPr>
            <a:normAutofit fontScale="92500" lnSpcReduction="10000"/>
          </a:bodyPr>
          <a:lstStyle/>
          <a:p>
            <a:pPr marL="0" indent="0">
              <a:buNone/>
            </a:pPr>
            <a:r>
              <a:rPr lang="en-US" sz="1900" b="1" dirty="0"/>
              <a:t>Visuals Integrated</a:t>
            </a:r>
            <a:endParaRPr lang="en-US" sz="1900" dirty="0"/>
          </a:p>
          <a:p>
            <a:pPr marL="457200" lvl="1" indent="0">
              <a:buNone/>
            </a:pPr>
            <a:r>
              <a:rPr lang="en-US" sz="1900" b="1" dirty="0"/>
              <a:t>Bar Charts</a:t>
            </a:r>
            <a:r>
              <a:rPr lang="en-US" sz="1900" dirty="0"/>
              <a:t> (Top performers, device engagement)</a:t>
            </a:r>
          </a:p>
          <a:p>
            <a:pPr marL="457200" lvl="1" indent="0">
              <a:buNone/>
            </a:pPr>
            <a:r>
              <a:rPr lang="en-US" sz="1900" b="1" dirty="0"/>
              <a:t>Line Charts</a:t>
            </a:r>
            <a:r>
              <a:rPr lang="en-US" sz="1900" dirty="0"/>
              <a:t> (Trends over time)</a:t>
            </a:r>
          </a:p>
          <a:p>
            <a:pPr marL="457200" lvl="1" indent="0">
              <a:buNone/>
            </a:pPr>
            <a:r>
              <a:rPr lang="en-US" sz="1900" b="1" dirty="0"/>
              <a:t>Choropleth Maps</a:t>
            </a:r>
            <a:r>
              <a:rPr lang="en-US" sz="1900" dirty="0"/>
              <a:t> (state-wise distribution of transaction value)</a:t>
            </a:r>
          </a:p>
          <a:p>
            <a:pPr marL="457200" lvl="1" indent="0">
              <a:buNone/>
            </a:pPr>
            <a:r>
              <a:rPr lang="en-US" sz="1900" b="1" dirty="0"/>
              <a:t>Tables</a:t>
            </a:r>
            <a:r>
              <a:rPr lang="en-US" sz="1900" dirty="0"/>
              <a:t> (summarized raw data)</a:t>
            </a:r>
          </a:p>
          <a:p>
            <a:pPr marL="457200" lvl="1" indent="0">
              <a:buNone/>
            </a:pPr>
            <a:r>
              <a:rPr lang="en-US" sz="1900" b="1" dirty="0"/>
              <a:t>Embedded Video</a:t>
            </a:r>
            <a:r>
              <a:rPr lang="en-US" sz="1900" dirty="0"/>
              <a:t> (</a:t>
            </a:r>
            <a:r>
              <a:rPr lang="en-US" sz="1900" dirty="0" err="1"/>
              <a:t>PhonePe</a:t>
            </a:r>
            <a:r>
              <a:rPr lang="en-US" sz="1900" dirty="0"/>
              <a:t> official ad)</a:t>
            </a:r>
          </a:p>
          <a:p>
            <a:pPr marL="0" indent="0">
              <a:buNone/>
            </a:pPr>
            <a:r>
              <a:rPr lang="en-US" sz="1900" b="1" dirty="0"/>
              <a:t>Dynamic Interaction</a:t>
            </a:r>
            <a:endParaRPr lang="en-US" sz="1900" dirty="0"/>
          </a:p>
          <a:p>
            <a:pPr marL="457200" lvl="1" indent="0">
              <a:buNone/>
            </a:pPr>
            <a:r>
              <a:rPr lang="en-US" sz="1900" dirty="0"/>
              <a:t>Users can select filters (year, quarter, state)</a:t>
            </a:r>
          </a:p>
          <a:p>
            <a:pPr marL="457200" lvl="1" indent="0">
              <a:buNone/>
            </a:pPr>
            <a:r>
              <a:rPr lang="en-US" sz="1900" dirty="0"/>
              <a:t>Real-time update of visuals based on SQL queries</a:t>
            </a:r>
          </a:p>
          <a:p>
            <a:pPr marL="457200" lvl="1" indent="0">
              <a:buNone/>
            </a:pPr>
            <a:r>
              <a:rPr lang="en-US" sz="1900" dirty="0"/>
              <a:t>Hover tooltips, legends, and drill-down behavior</a:t>
            </a:r>
          </a:p>
          <a:p>
            <a:pPr marL="0" indent="0">
              <a:buNone/>
            </a:pPr>
            <a:r>
              <a:rPr lang="en-US" sz="1900" b="1" dirty="0"/>
              <a:t>Example Insight Flow:</a:t>
            </a:r>
          </a:p>
          <a:p>
            <a:r>
              <a:rPr lang="en-US" sz="1900" dirty="0"/>
              <a:t>A user can:</a:t>
            </a:r>
          </a:p>
          <a:p>
            <a:pPr marL="0" indent="0">
              <a:buNone/>
            </a:pPr>
            <a:r>
              <a:rPr lang="en-US" sz="1900" dirty="0"/>
              <a:t>Select </a:t>
            </a:r>
            <a:r>
              <a:rPr lang="en-US" sz="1900" b="1" dirty="0"/>
              <a:t>"Top 10 States based on Year and Amount of Transaction"</a:t>
            </a:r>
            <a:endParaRPr lang="en-US" sz="1900" dirty="0"/>
          </a:p>
          <a:p>
            <a:pPr marL="0" indent="0">
              <a:buNone/>
            </a:pPr>
            <a:r>
              <a:rPr lang="en-US" sz="1900" dirty="0"/>
              <a:t>View a </a:t>
            </a:r>
            <a:r>
              <a:rPr lang="en-US" sz="1900" b="1" dirty="0"/>
              <a:t>Seaborn bar chart</a:t>
            </a:r>
            <a:r>
              <a:rPr lang="en-US" sz="1900" dirty="0"/>
              <a:t> colored by year</a:t>
            </a:r>
          </a:p>
          <a:p>
            <a:pPr marL="0" indent="0">
              <a:buNone/>
            </a:pPr>
            <a:r>
              <a:rPr lang="en-US" sz="1900" dirty="0"/>
              <a:t>Hover to see tooltips with exact transaction value</a:t>
            </a:r>
          </a:p>
          <a:p>
            <a:pPr marL="0" indent="0">
              <a:buNone/>
            </a:pPr>
            <a:r>
              <a:rPr lang="en-US" sz="1900" dirty="0"/>
              <a:t>Read tabular data alongside the chart for export or documentation</a:t>
            </a:r>
          </a:p>
          <a:p>
            <a:endParaRPr lang="en-US" dirty="0"/>
          </a:p>
        </p:txBody>
      </p:sp>
    </p:spTree>
    <p:extLst>
      <p:ext uri="{BB962C8B-B14F-4D97-AF65-F5344CB8AC3E}">
        <p14:creationId xmlns:p14="http://schemas.microsoft.com/office/powerpoint/2010/main" val="157826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B0BE-E7B5-4D91-AA00-9C81C376B034}"/>
              </a:ext>
            </a:extLst>
          </p:cNvPr>
          <p:cNvSpPr>
            <a:spLocks noGrp="1"/>
          </p:cNvSpPr>
          <p:nvPr>
            <p:ph type="title"/>
          </p:nvPr>
        </p:nvSpPr>
        <p:spPr>
          <a:xfrm flipV="1">
            <a:off x="1024128" y="0"/>
            <a:ext cx="9720072" cy="585216"/>
          </a:xfrm>
        </p:spPr>
        <p:txBody>
          <a:bodyPr>
            <a:normAutofit fontScale="90000"/>
          </a:bodyPr>
          <a:lstStyle/>
          <a:p>
            <a:endParaRPr lang="en-US" dirty="0"/>
          </a:p>
        </p:txBody>
      </p:sp>
      <p:sp>
        <p:nvSpPr>
          <p:cNvPr id="10" name="Rectangle 7">
            <a:extLst>
              <a:ext uri="{FF2B5EF4-FFF2-40B4-BE49-F238E27FC236}">
                <a16:creationId xmlns:a16="http://schemas.microsoft.com/office/drawing/2014/main" id="{FD9BBB6A-6347-4503-A247-F6C15FB4481B}"/>
              </a:ext>
            </a:extLst>
          </p:cNvPr>
          <p:cNvSpPr>
            <a:spLocks noGrp="1" noChangeArrowheads="1"/>
          </p:cNvSpPr>
          <p:nvPr>
            <p:ph idx="1"/>
          </p:nvPr>
        </p:nvSpPr>
        <p:spPr bwMode="auto">
          <a:xfrm>
            <a:off x="1023938" y="564040"/>
            <a:ext cx="890194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B. Power BI Dashboard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Tools Used:</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Power BI Desktop (via .</a:t>
            </a:r>
            <a:r>
              <a:rPr kumimoji="0" lang="en-US" altLang="en-US" sz="1800" b="0" i="0" u="none" strike="noStrike" cap="none" normalizeH="0" baseline="0" dirty="0" err="1">
                <a:ln>
                  <a:noFill/>
                </a:ln>
                <a:solidFill>
                  <a:schemeClr val="tx1"/>
                </a:solidFill>
                <a:effectLst/>
              </a:rPr>
              <a:t>pbix</a:t>
            </a:r>
            <a:r>
              <a:rPr kumimoji="0" lang="en-US" altLang="en-US" sz="1800" b="0" i="0" u="none" strike="noStrike" cap="none" normalizeH="0" baseline="0" dirty="0">
                <a:ln>
                  <a:noFill/>
                </a:ln>
                <a:solidFill>
                  <a:schemeClr val="tx1"/>
                </a:solidFill>
                <a:effectLst/>
              </a:rPr>
              <a: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Data imported from the same SQL source used in 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Visual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i="0" u="none" strike="noStrike" cap="none" normalizeH="0" baseline="0" dirty="0">
                <a:ln>
                  <a:noFill/>
                </a:ln>
                <a:solidFill>
                  <a:schemeClr val="tx1"/>
                </a:solidFill>
                <a:effectLst/>
              </a:rPr>
              <a:t>Interactive Filters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Year, quarter, state, transaction type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i="0" u="none" strike="noStrike" cap="none" normalizeH="0" baseline="0" dirty="0">
                <a:ln>
                  <a:noFill/>
                </a:ln>
                <a:solidFill>
                  <a:schemeClr val="tx1"/>
                </a:solidFill>
                <a:effectLst/>
              </a:rPr>
              <a:t>Visual Types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Choropleth Maps</a:t>
            </a:r>
            <a:r>
              <a:rPr kumimoji="0" lang="en-US" altLang="en-US" b="0" i="0" u="none" strike="noStrike" cap="none" normalizeH="0" baseline="0" dirty="0">
                <a:ln>
                  <a:noFill/>
                </a:ln>
                <a:solidFill>
                  <a:schemeClr val="tx1"/>
                </a:solidFill>
                <a:effectLst/>
              </a:rPr>
              <a:t>: Transaction intensity by state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Stacked Bar Charts</a:t>
            </a:r>
            <a:r>
              <a:rPr kumimoji="0" lang="en-US" altLang="en-US" b="0" i="0" u="none" strike="noStrike" cap="none" normalizeH="0" baseline="0" dirty="0">
                <a:ln>
                  <a:noFill/>
                </a:ln>
                <a:solidFill>
                  <a:schemeClr val="tx1"/>
                </a:solidFill>
                <a:effectLst/>
              </a:rPr>
              <a:t>: Quarterly breakdowns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Pie Charts</a:t>
            </a:r>
            <a:r>
              <a:rPr kumimoji="0" lang="en-US" altLang="en-US" b="0" i="0" u="none" strike="noStrike" cap="none" normalizeH="0" baseline="0" dirty="0">
                <a:ln>
                  <a:noFill/>
                </a:ln>
                <a:solidFill>
                  <a:schemeClr val="tx1"/>
                </a:solidFill>
                <a:effectLst/>
              </a:rPr>
              <a:t>: Transaction type distribution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KPI Cards</a:t>
            </a:r>
            <a:r>
              <a:rPr kumimoji="0" lang="en-US" altLang="en-US" b="0" i="0" u="none" strike="noStrike" cap="none" normalizeH="0" baseline="0" dirty="0">
                <a:ln>
                  <a:noFill/>
                </a:ln>
                <a:solidFill>
                  <a:schemeClr val="tx1"/>
                </a:solidFill>
                <a:effectLst/>
              </a:rPr>
              <a:t>: Summary stats like Total Value, Total Users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i="0" u="none" strike="noStrike" cap="none" normalizeH="0" baseline="0" dirty="0">
                <a:ln>
                  <a:noFill/>
                </a:ln>
                <a:solidFill>
                  <a:schemeClr val="tx1"/>
                </a:solidFill>
                <a:effectLst/>
              </a:rPr>
              <a:t>Drill-Down Capabilities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Clickable regions to view district-level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i="0" u="none" strike="noStrike" cap="none" normalizeH="0" baseline="0" dirty="0">
                <a:ln>
                  <a:noFill/>
                </a:ln>
                <a:solidFill>
                  <a:schemeClr val="tx1"/>
                </a:solidFill>
                <a:effectLst/>
              </a:rPr>
              <a:t>Responsive Design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All visuals update instantly based on slicers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Ideal for business presentations and stakeholder reporting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2393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20DD-4A69-4EC0-8861-E1F6131BE82D}"/>
              </a:ext>
            </a:extLst>
          </p:cNvPr>
          <p:cNvSpPr>
            <a:spLocks noGrp="1"/>
          </p:cNvSpPr>
          <p:nvPr>
            <p:ph type="title"/>
          </p:nvPr>
        </p:nvSpPr>
        <p:spPr>
          <a:xfrm flipV="1">
            <a:off x="1024128" y="-185530"/>
            <a:ext cx="9720072" cy="291547"/>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1D696B0-C685-474A-A563-5B9213925C1F}"/>
              </a:ext>
            </a:extLst>
          </p:cNvPr>
          <p:cNvSpPr>
            <a:spLocks noGrp="1"/>
          </p:cNvSpPr>
          <p:nvPr>
            <p:ph idx="1"/>
          </p:nvPr>
        </p:nvSpPr>
        <p:spPr>
          <a:xfrm>
            <a:off x="1024128" y="397565"/>
            <a:ext cx="9720073" cy="5911795"/>
          </a:xfrm>
        </p:spPr>
        <p:txBody>
          <a:bodyPr/>
          <a:lstStyle/>
          <a:p>
            <a:r>
              <a:rPr lang="en-US" sz="1800" b="1" dirty="0"/>
              <a:t>Business Recommendations</a:t>
            </a:r>
          </a:p>
          <a:p>
            <a:pPr>
              <a:buFont typeface="Arial" panose="020B0604020202020204" pitchFamily="34" charset="0"/>
              <a:buChar char="•"/>
            </a:pPr>
            <a:r>
              <a:rPr lang="en-US" sz="1800" b="1" dirty="0"/>
              <a:t>Target Underperforming States</a:t>
            </a:r>
            <a:r>
              <a:rPr lang="en-US" sz="1800" dirty="0"/>
              <a:t> with marketing and education programs.</a:t>
            </a:r>
          </a:p>
          <a:p>
            <a:pPr>
              <a:buFont typeface="Arial" panose="020B0604020202020204" pitchFamily="34" charset="0"/>
              <a:buChar char="•"/>
            </a:pPr>
            <a:r>
              <a:rPr lang="en-US" sz="1800" b="1" dirty="0"/>
              <a:t>Boost Engagement</a:t>
            </a:r>
            <a:r>
              <a:rPr lang="en-US" sz="1800" dirty="0"/>
              <a:t> for underutilized devices with feature optimizations.</a:t>
            </a:r>
          </a:p>
          <a:p>
            <a:pPr>
              <a:buFont typeface="Arial" panose="020B0604020202020204" pitchFamily="34" charset="0"/>
              <a:buChar char="•"/>
            </a:pPr>
            <a:r>
              <a:rPr lang="en-US" sz="1800" b="1" dirty="0"/>
              <a:t>Promote Insurance Awareness</a:t>
            </a:r>
            <a:r>
              <a:rPr lang="en-US" sz="1800" dirty="0"/>
              <a:t> in low-engagement states.</a:t>
            </a:r>
          </a:p>
          <a:p>
            <a:pPr>
              <a:buFont typeface="Arial" panose="020B0604020202020204" pitchFamily="34" charset="0"/>
              <a:buChar char="•"/>
            </a:pPr>
            <a:r>
              <a:rPr lang="en-US" sz="1800" b="1" dirty="0"/>
              <a:t>Capitalize on High-Performing Regions</a:t>
            </a:r>
            <a:r>
              <a:rPr lang="en-US" sz="1800" dirty="0"/>
              <a:t> with cashback/loyalty programs.</a:t>
            </a:r>
          </a:p>
          <a:p>
            <a:endParaRPr lang="en-US" dirty="0"/>
          </a:p>
        </p:txBody>
      </p:sp>
      <p:graphicFrame>
        <p:nvGraphicFramePr>
          <p:cNvPr id="4" name="Table 3">
            <a:extLst>
              <a:ext uri="{FF2B5EF4-FFF2-40B4-BE49-F238E27FC236}">
                <a16:creationId xmlns:a16="http://schemas.microsoft.com/office/drawing/2014/main" id="{49DB44CD-0DBD-4094-8B8A-4854222BCD16}"/>
              </a:ext>
            </a:extLst>
          </p:cNvPr>
          <p:cNvGraphicFramePr>
            <a:graphicFrameLocks noGrp="1"/>
          </p:cNvGraphicFramePr>
          <p:nvPr>
            <p:extLst>
              <p:ext uri="{D42A27DB-BD31-4B8C-83A1-F6EECF244321}">
                <p14:modId xmlns:p14="http://schemas.microsoft.com/office/powerpoint/2010/main" val="1285726953"/>
              </p:ext>
            </p:extLst>
          </p:nvPr>
        </p:nvGraphicFramePr>
        <p:xfrm>
          <a:off x="1023936" y="3200082"/>
          <a:ext cx="10224600" cy="3109278"/>
        </p:xfrm>
        <a:graphic>
          <a:graphicData uri="http://schemas.openxmlformats.org/drawingml/2006/table">
            <a:tbl>
              <a:tblPr/>
              <a:tblGrid>
                <a:gridCol w="5112300">
                  <a:extLst>
                    <a:ext uri="{9D8B030D-6E8A-4147-A177-3AD203B41FA5}">
                      <a16:colId xmlns:a16="http://schemas.microsoft.com/office/drawing/2014/main" val="811267275"/>
                    </a:ext>
                  </a:extLst>
                </a:gridCol>
                <a:gridCol w="5112300">
                  <a:extLst>
                    <a:ext uri="{9D8B030D-6E8A-4147-A177-3AD203B41FA5}">
                      <a16:colId xmlns:a16="http://schemas.microsoft.com/office/drawing/2014/main" val="3584609726"/>
                    </a:ext>
                  </a:extLst>
                </a:gridCol>
              </a:tblGrid>
              <a:tr h="518213">
                <a:tc>
                  <a:txBody>
                    <a:bodyPr/>
                    <a:lstStyle/>
                    <a:p>
                      <a:r>
                        <a:rPr lang="en-US" sz="1800" b="1" dirty="0">
                          <a:latin typeface="+mn-lt"/>
                        </a:rPr>
                        <a:t>Focus Area</a:t>
                      </a:r>
                    </a:p>
                  </a:txBody>
                  <a:tcPr anchor="ctr">
                    <a:lnL>
                      <a:noFill/>
                    </a:lnL>
                    <a:lnR>
                      <a:noFill/>
                    </a:lnR>
                    <a:lnT>
                      <a:noFill/>
                    </a:lnT>
                    <a:lnB>
                      <a:noFill/>
                    </a:lnB>
                  </a:tcPr>
                </a:tc>
                <a:tc>
                  <a:txBody>
                    <a:bodyPr/>
                    <a:lstStyle/>
                    <a:p>
                      <a:r>
                        <a:rPr lang="en-US" sz="1800" b="1" dirty="0">
                          <a:latin typeface="+mn-lt"/>
                        </a:rPr>
                        <a:t>Strategy</a:t>
                      </a:r>
                    </a:p>
                  </a:txBody>
                  <a:tcPr anchor="ctr">
                    <a:lnL>
                      <a:noFill/>
                    </a:lnL>
                    <a:lnR>
                      <a:noFill/>
                    </a:lnR>
                    <a:lnT>
                      <a:noFill/>
                    </a:lnT>
                    <a:lnB>
                      <a:noFill/>
                    </a:lnB>
                  </a:tcPr>
                </a:tc>
                <a:extLst>
                  <a:ext uri="{0D108BD9-81ED-4DB2-BD59-A6C34878D82A}">
                    <a16:rowId xmlns:a16="http://schemas.microsoft.com/office/drawing/2014/main" val="2496287161"/>
                  </a:ext>
                </a:extLst>
              </a:tr>
              <a:tr h="518213">
                <a:tc>
                  <a:txBody>
                    <a:bodyPr/>
                    <a:lstStyle/>
                    <a:p>
                      <a:r>
                        <a:rPr lang="en-US" sz="1800">
                          <a:latin typeface="+mn-lt"/>
                        </a:rPr>
                        <a:t>Low Performing States</a:t>
                      </a:r>
                    </a:p>
                  </a:txBody>
                  <a:tcPr anchor="ctr">
                    <a:lnL>
                      <a:noFill/>
                    </a:lnL>
                    <a:lnR>
                      <a:noFill/>
                    </a:lnR>
                    <a:lnT>
                      <a:noFill/>
                    </a:lnT>
                    <a:lnB>
                      <a:noFill/>
                    </a:lnB>
                  </a:tcPr>
                </a:tc>
                <a:tc>
                  <a:txBody>
                    <a:bodyPr/>
                    <a:lstStyle/>
                    <a:p>
                      <a:r>
                        <a:rPr lang="en-US" sz="1800">
                          <a:latin typeface="+mn-lt"/>
                        </a:rPr>
                        <a:t>Awareness + Infrastructure Support</a:t>
                      </a:r>
                    </a:p>
                  </a:txBody>
                  <a:tcPr anchor="ctr">
                    <a:lnL>
                      <a:noFill/>
                    </a:lnL>
                    <a:lnR>
                      <a:noFill/>
                    </a:lnR>
                    <a:lnT>
                      <a:noFill/>
                    </a:lnT>
                    <a:lnB>
                      <a:noFill/>
                    </a:lnB>
                  </a:tcPr>
                </a:tc>
                <a:extLst>
                  <a:ext uri="{0D108BD9-81ED-4DB2-BD59-A6C34878D82A}">
                    <a16:rowId xmlns:a16="http://schemas.microsoft.com/office/drawing/2014/main" val="425745757"/>
                  </a:ext>
                </a:extLst>
              </a:tr>
              <a:tr h="518213">
                <a:tc>
                  <a:txBody>
                    <a:bodyPr/>
                    <a:lstStyle/>
                    <a:p>
                      <a:r>
                        <a:rPr lang="en-US" sz="1800" dirty="0">
                          <a:latin typeface="+mn-lt"/>
                        </a:rPr>
                        <a:t>High Performing States</a:t>
                      </a:r>
                    </a:p>
                  </a:txBody>
                  <a:tcPr anchor="ctr">
                    <a:lnL>
                      <a:noFill/>
                    </a:lnL>
                    <a:lnR>
                      <a:noFill/>
                    </a:lnR>
                    <a:lnT>
                      <a:noFill/>
                    </a:lnT>
                    <a:lnB>
                      <a:noFill/>
                    </a:lnB>
                  </a:tcPr>
                </a:tc>
                <a:tc>
                  <a:txBody>
                    <a:bodyPr/>
                    <a:lstStyle/>
                    <a:p>
                      <a:r>
                        <a:rPr lang="en-US" sz="1800">
                          <a:latin typeface="+mn-lt"/>
                        </a:rPr>
                        <a:t>Promotions + Feature Pilots</a:t>
                      </a:r>
                    </a:p>
                  </a:txBody>
                  <a:tcPr anchor="ctr">
                    <a:lnL>
                      <a:noFill/>
                    </a:lnL>
                    <a:lnR>
                      <a:noFill/>
                    </a:lnR>
                    <a:lnT>
                      <a:noFill/>
                    </a:lnT>
                    <a:lnB>
                      <a:noFill/>
                    </a:lnB>
                  </a:tcPr>
                </a:tc>
                <a:extLst>
                  <a:ext uri="{0D108BD9-81ED-4DB2-BD59-A6C34878D82A}">
                    <a16:rowId xmlns:a16="http://schemas.microsoft.com/office/drawing/2014/main" val="3000061119"/>
                  </a:ext>
                </a:extLst>
              </a:tr>
              <a:tr h="518213">
                <a:tc>
                  <a:txBody>
                    <a:bodyPr/>
                    <a:lstStyle/>
                    <a:p>
                      <a:r>
                        <a:rPr lang="en-US" sz="1800">
                          <a:latin typeface="+mn-lt"/>
                        </a:rPr>
                        <a:t>Device-Specific Users</a:t>
                      </a:r>
                    </a:p>
                  </a:txBody>
                  <a:tcPr anchor="ctr">
                    <a:lnL>
                      <a:noFill/>
                    </a:lnL>
                    <a:lnR>
                      <a:noFill/>
                    </a:lnR>
                    <a:lnT>
                      <a:noFill/>
                    </a:lnT>
                    <a:lnB>
                      <a:noFill/>
                    </a:lnB>
                  </a:tcPr>
                </a:tc>
                <a:tc>
                  <a:txBody>
                    <a:bodyPr/>
                    <a:lstStyle/>
                    <a:p>
                      <a:r>
                        <a:rPr lang="en-US" sz="1800">
                          <a:latin typeface="+mn-lt"/>
                        </a:rPr>
                        <a:t>Brand Collaborations</a:t>
                      </a:r>
                    </a:p>
                  </a:txBody>
                  <a:tcPr anchor="ctr">
                    <a:lnL>
                      <a:noFill/>
                    </a:lnL>
                    <a:lnR>
                      <a:noFill/>
                    </a:lnR>
                    <a:lnT>
                      <a:noFill/>
                    </a:lnT>
                    <a:lnB>
                      <a:noFill/>
                    </a:lnB>
                  </a:tcPr>
                </a:tc>
                <a:extLst>
                  <a:ext uri="{0D108BD9-81ED-4DB2-BD59-A6C34878D82A}">
                    <a16:rowId xmlns:a16="http://schemas.microsoft.com/office/drawing/2014/main" val="140672147"/>
                  </a:ext>
                </a:extLst>
              </a:tr>
              <a:tr h="518213">
                <a:tc>
                  <a:txBody>
                    <a:bodyPr/>
                    <a:lstStyle/>
                    <a:p>
                      <a:r>
                        <a:rPr lang="en-US" sz="1800">
                          <a:latin typeface="+mn-lt"/>
                        </a:rPr>
                        <a:t>Insurance Adoption</a:t>
                      </a:r>
                    </a:p>
                  </a:txBody>
                  <a:tcPr anchor="ctr">
                    <a:lnL>
                      <a:noFill/>
                    </a:lnL>
                    <a:lnR>
                      <a:noFill/>
                    </a:lnR>
                    <a:lnT>
                      <a:noFill/>
                    </a:lnT>
                    <a:lnB>
                      <a:noFill/>
                    </a:lnB>
                  </a:tcPr>
                </a:tc>
                <a:tc>
                  <a:txBody>
                    <a:bodyPr/>
                    <a:lstStyle/>
                    <a:p>
                      <a:r>
                        <a:rPr lang="fr-FR" sz="1800">
                          <a:latin typeface="+mn-lt"/>
                        </a:rPr>
                        <a:t>Simpler UI/UX, Micro-insurance Packages</a:t>
                      </a:r>
                    </a:p>
                  </a:txBody>
                  <a:tcPr anchor="ctr">
                    <a:lnL>
                      <a:noFill/>
                    </a:lnL>
                    <a:lnR>
                      <a:noFill/>
                    </a:lnR>
                    <a:lnT>
                      <a:noFill/>
                    </a:lnT>
                    <a:lnB>
                      <a:noFill/>
                    </a:lnB>
                  </a:tcPr>
                </a:tc>
                <a:extLst>
                  <a:ext uri="{0D108BD9-81ED-4DB2-BD59-A6C34878D82A}">
                    <a16:rowId xmlns:a16="http://schemas.microsoft.com/office/drawing/2014/main" val="862585599"/>
                  </a:ext>
                </a:extLst>
              </a:tr>
              <a:tr h="518213">
                <a:tc>
                  <a:txBody>
                    <a:bodyPr/>
                    <a:lstStyle/>
                    <a:p>
                      <a:r>
                        <a:rPr lang="en-US" sz="1800">
                          <a:latin typeface="+mn-lt"/>
                        </a:rPr>
                        <a:t>Transaction Growth</a:t>
                      </a:r>
                    </a:p>
                  </a:txBody>
                  <a:tcPr anchor="ctr">
                    <a:lnL>
                      <a:noFill/>
                    </a:lnL>
                    <a:lnR>
                      <a:noFill/>
                    </a:lnR>
                    <a:lnT>
                      <a:noFill/>
                    </a:lnT>
                    <a:lnB>
                      <a:noFill/>
                    </a:lnB>
                  </a:tcPr>
                </a:tc>
                <a:tc>
                  <a:txBody>
                    <a:bodyPr/>
                    <a:lstStyle/>
                    <a:p>
                      <a:r>
                        <a:rPr lang="en-US" sz="1800" dirty="0">
                          <a:latin typeface="+mn-lt"/>
                        </a:rPr>
                        <a:t>Push New Use-Cases, Value-Added Services</a:t>
                      </a:r>
                    </a:p>
                  </a:txBody>
                  <a:tcPr anchor="ctr">
                    <a:lnL>
                      <a:noFill/>
                    </a:lnL>
                    <a:lnR>
                      <a:noFill/>
                    </a:lnR>
                    <a:lnT>
                      <a:noFill/>
                    </a:lnT>
                    <a:lnB>
                      <a:noFill/>
                    </a:lnB>
                  </a:tcPr>
                </a:tc>
                <a:extLst>
                  <a:ext uri="{0D108BD9-81ED-4DB2-BD59-A6C34878D82A}">
                    <a16:rowId xmlns:a16="http://schemas.microsoft.com/office/drawing/2014/main" val="64181940"/>
                  </a:ext>
                </a:extLst>
              </a:tr>
            </a:tbl>
          </a:graphicData>
        </a:graphic>
      </p:graphicFrame>
    </p:spTree>
    <p:extLst>
      <p:ext uri="{BB962C8B-B14F-4D97-AF65-F5344CB8AC3E}">
        <p14:creationId xmlns:p14="http://schemas.microsoft.com/office/powerpoint/2010/main" val="354157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5CDB-5B11-48B1-8476-5B76B285D39B}"/>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3E66AE09-8BA4-43F0-8DCC-21EE70723B6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294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7D52-A5EC-497C-ADEC-DD4A2E38172E}"/>
              </a:ext>
            </a:extLst>
          </p:cNvPr>
          <p:cNvSpPr>
            <a:spLocks noGrp="1"/>
          </p:cNvSpPr>
          <p:nvPr>
            <p:ph type="title"/>
          </p:nvPr>
        </p:nvSpPr>
        <p:spPr/>
        <p:txBody>
          <a:bodyPr>
            <a:normAutofit fontScale="90000"/>
          </a:bodyPr>
          <a:lstStyle/>
          <a:p>
            <a:pPr rtl="0">
              <a:spcBef>
                <a:spcPts val="1200"/>
              </a:spcBef>
              <a:spcAft>
                <a:spcPts val="1200"/>
              </a:spcAft>
            </a:pPr>
            <a:br>
              <a:rPr lang="en-US" b="0" dirty="0">
                <a:effectLst/>
              </a:rPr>
            </a:br>
            <a:r>
              <a:rPr lang="en-US" sz="5600" i="0" dirty="0">
                <a:solidFill>
                  <a:srgbClr val="000000"/>
                </a:solidFill>
                <a:effectLst/>
                <a:latin typeface="Tw Cen MT Condensed (Headings)"/>
              </a:rPr>
              <a:t>Problem Statement:</a:t>
            </a:r>
            <a:br>
              <a:rPr lang="en-US" sz="5600" dirty="0">
                <a:effectLst/>
                <a:latin typeface="Tw Cen MT Condensed (Headings)"/>
              </a:rPr>
            </a:br>
            <a:br>
              <a:rPr lang="en-US" sz="5600" dirty="0"/>
            </a:br>
            <a:endParaRPr lang="en-US" sz="5600" dirty="0"/>
          </a:p>
        </p:txBody>
      </p:sp>
      <p:sp>
        <p:nvSpPr>
          <p:cNvPr id="3" name="Content Placeholder 2">
            <a:extLst>
              <a:ext uri="{FF2B5EF4-FFF2-40B4-BE49-F238E27FC236}">
                <a16:creationId xmlns:a16="http://schemas.microsoft.com/office/drawing/2014/main" id="{5CBE190C-4884-4934-86AC-7499B0D81A38}"/>
              </a:ext>
            </a:extLst>
          </p:cNvPr>
          <p:cNvSpPr>
            <a:spLocks noGrp="1"/>
          </p:cNvSpPr>
          <p:nvPr>
            <p:ph idx="1"/>
          </p:nvPr>
        </p:nvSpPr>
        <p:spPr/>
        <p:txBody>
          <a:bodyPr>
            <a:normAutofit/>
          </a:bodyPr>
          <a:lstStyle/>
          <a:p>
            <a:pPr rtl="0">
              <a:spcBef>
                <a:spcPts val="1200"/>
              </a:spcBef>
              <a:spcAft>
                <a:spcPts val="1200"/>
              </a:spcAft>
            </a:pPr>
            <a:r>
              <a:rPr lang="en-US" i="0" u="none" strike="noStrike" dirty="0">
                <a:solidFill>
                  <a:srgbClr val="000000"/>
                </a:solidFill>
                <a:effectLst/>
                <a:cs typeface="Arial" panose="020B0604020202020204" pitchFamily="34" charset="0"/>
              </a:rPr>
              <a:t>With the increasing reliance on digital payment systems like </a:t>
            </a:r>
            <a:r>
              <a:rPr lang="en-US" i="0" u="none" strike="noStrike" dirty="0" err="1">
                <a:solidFill>
                  <a:srgbClr val="000000"/>
                </a:solidFill>
                <a:effectLst/>
                <a:cs typeface="Arial" panose="020B0604020202020204" pitchFamily="34" charset="0"/>
              </a:rPr>
              <a:t>PhonePe</a:t>
            </a:r>
            <a:r>
              <a:rPr lang="en-US" i="0" u="none" strike="noStrike" dirty="0">
                <a:solidFill>
                  <a:srgbClr val="000000"/>
                </a:solidFill>
                <a:effectLst/>
                <a:cs typeface="Arial" panose="020B0604020202020204" pitchFamily="34" charset="0"/>
              </a:rPr>
              <a:t>, understanding the dynamics of transactions, user engagement, and insurance-related data is crucial for improving services and targeting users effectively. This project aims to analyze and visualize aggregated values of payment categories, create maps for total values at state and district levels, and identify top-performing states, districts, and pin codes.</a:t>
            </a:r>
            <a:endParaRPr lang="en-US" dirty="0">
              <a:effectLst/>
              <a:cs typeface="Arial" panose="020B0604020202020204" pitchFamily="34" charset="0"/>
            </a:endParaRPr>
          </a:p>
          <a:p>
            <a:pPr algn="ct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69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95E7-2EBC-4308-BFF9-542FFA1BAB3A}"/>
              </a:ext>
            </a:extLst>
          </p:cNvPr>
          <p:cNvSpPr>
            <a:spLocks noGrp="1"/>
          </p:cNvSpPr>
          <p:nvPr>
            <p:ph type="title"/>
          </p:nvPr>
        </p:nvSpPr>
        <p:spPr/>
        <p:txBody>
          <a:bodyPr>
            <a:normAutofit/>
          </a:bodyPr>
          <a:lstStyle/>
          <a:p>
            <a:r>
              <a:rPr lang="en-US" sz="4800" dirty="0"/>
              <a:t>Project Overview</a:t>
            </a:r>
          </a:p>
        </p:txBody>
      </p:sp>
      <p:sp>
        <p:nvSpPr>
          <p:cNvPr id="3" name="Content Placeholder 2">
            <a:extLst>
              <a:ext uri="{FF2B5EF4-FFF2-40B4-BE49-F238E27FC236}">
                <a16:creationId xmlns:a16="http://schemas.microsoft.com/office/drawing/2014/main" id="{BBCB415F-AD8D-4FC0-BAE9-9C23B4927827}"/>
              </a:ext>
            </a:extLst>
          </p:cNvPr>
          <p:cNvSpPr>
            <a:spLocks noGrp="1"/>
          </p:cNvSpPr>
          <p:nvPr>
            <p:ph idx="1"/>
          </p:nvPr>
        </p:nvSpPr>
        <p:spPr/>
        <p:txBody>
          <a:bodyPr/>
          <a:lstStyle/>
          <a:p>
            <a:r>
              <a:rPr lang="en-US" dirty="0"/>
              <a:t>The aim of this project was to analyze </a:t>
            </a:r>
            <a:r>
              <a:rPr lang="en-US" dirty="0" err="1"/>
              <a:t>PhonePe</a:t>
            </a:r>
            <a:r>
              <a:rPr lang="en-US" dirty="0"/>
              <a:t> transaction data extracted from the </a:t>
            </a:r>
            <a:r>
              <a:rPr lang="en-US" dirty="0" err="1"/>
              <a:t>PhonePe</a:t>
            </a:r>
            <a:r>
              <a:rPr lang="en-US" dirty="0"/>
              <a:t> Pulse GitHub repository. The analysis was conducted using SQL for backend querying, Python (Pandas, Seaborn, </a:t>
            </a:r>
            <a:r>
              <a:rPr lang="en-US" dirty="0" err="1"/>
              <a:t>Plotly</a:t>
            </a:r>
            <a:r>
              <a:rPr lang="en-US" dirty="0"/>
              <a:t>) for data analysis, and </a:t>
            </a:r>
            <a:r>
              <a:rPr lang="en-US" dirty="0" err="1"/>
              <a:t>Streamlit</a:t>
            </a:r>
            <a:r>
              <a:rPr lang="en-US" dirty="0"/>
              <a:t>/Tableau/Power BI for dashboard creation.</a:t>
            </a:r>
          </a:p>
        </p:txBody>
      </p:sp>
    </p:spTree>
    <p:extLst>
      <p:ext uri="{BB962C8B-B14F-4D97-AF65-F5344CB8AC3E}">
        <p14:creationId xmlns:p14="http://schemas.microsoft.com/office/powerpoint/2010/main" val="264372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F102-BEEE-45D8-AA74-C21A87122D33}"/>
              </a:ext>
            </a:extLst>
          </p:cNvPr>
          <p:cNvSpPr>
            <a:spLocks noGrp="1"/>
          </p:cNvSpPr>
          <p:nvPr>
            <p:ph type="title"/>
          </p:nvPr>
        </p:nvSpPr>
        <p:spPr/>
        <p:txBody>
          <a:bodyPr/>
          <a:lstStyle/>
          <a:p>
            <a:r>
              <a:rPr kumimoji="0" lang="en-US" altLang="en-US" sz="5400" i="0" u="none" strike="noStrike" cap="none" normalizeH="0" baseline="0" dirty="0">
                <a:ln>
                  <a:noFill/>
                </a:ln>
                <a:solidFill>
                  <a:schemeClr val="tx1"/>
                </a:solidFill>
                <a:effectLst/>
                <a:latin typeface="Tw Cen MT Condensed (Headings)"/>
              </a:rPr>
              <a:t>Data Extraction &amp; Structure</a:t>
            </a:r>
            <a:br>
              <a:rPr kumimoji="0" lang="en-US" altLang="en-US" sz="5400" i="0" u="none" strike="noStrike" cap="none" normalizeH="0" baseline="0" dirty="0">
                <a:ln>
                  <a:noFill/>
                </a:ln>
                <a:solidFill>
                  <a:schemeClr val="tx1"/>
                </a:solidFill>
                <a:effectLst/>
                <a:latin typeface="Tw Cen MT Condensed (Headings)"/>
              </a:rPr>
            </a:br>
            <a:endParaRPr lang="en-US" dirty="0">
              <a:latin typeface="Tw Cen MT Condensed (Headings)"/>
            </a:endParaRPr>
          </a:p>
        </p:txBody>
      </p:sp>
      <p:sp>
        <p:nvSpPr>
          <p:cNvPr id="4" name="Rectangle 1">
            <a:extLst>
              <a:ext uri="{FF2B5EF4-FFF2-40B4-BE49-F238E27FC236}">
                <a16:creationId xmlns:a16="http://schemas.microsoft.com/office/drawing/2014/main" id="{67942C70-D59E-4ECB-A004-3F91271BA9A6}"/>
              </a:ext>
            </a:extLst>
          </p:cNvPr>
          <p:cNvSpPr>
            <a:spLocks noGrp="1" noChangeArrowheads="1"/>
          </p:cNvSpPr>
          <p:nvPr>
            <p:ph idx="1"/>
          </p:nvPr>
        </p:nvSpPr>
        <p:spPr bwMode="auto">
          <a:xfrm>
            <a:off x="1024128" y="1599408"/>
            <a:ext cx="1041249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Data Source</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GitHub → Cloned and loaded into a MySQL database</a:t>
            </a:r>
            <a:br>
              <a:rPr kumimoji="0" lang="en-US" altLang="en-US" b="0" i="0" u="none" strike="noStrike" cap="none" normalizeH="0" baseline="0" dirty="0">
                <a:ln>
                  <a:noFill/>
                </a:ln>
                <a:solidFill>
                  <a:schemeClr val="tx1"/>
                </a:solidFill>
                <a:effectLst/>
              </a:rPr>
            </a:b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Database: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phonepetransaction</a:t>
            </a:r>
            <a:endParaRPr lang="en-US" altLang="en-US" b="1"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Database Tables: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Aggregated Tables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err="1">
                <a:ln>
                  <a:noFill/>
                </a:ln>
                <a:solidFill>
                  <a:schemeClr val="tx1"/>
                </a:solidFill>
                <a:effectLst/>
              </a:rPr>
              <a:t>aggregatetransaction</a:t>
            </a: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err="1">
                <a:ln>
                  <a:noFill/>
                </a:ln>
                <a:solidFill>
                  <a:schemeClr val="tx1"/>
                </a:solidFill>
                <a:effectLst/>
              </a:rPr>
              <a:t>aggregateusers</a:t>
            </a: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err="1">
                <a:ln>
                  <a:noFill/>
                </a:ln>
                <a:solidFill>
                  <a:schemeClr val="tx1"/>
                </a:solidFill>
                <a:effectLst/>
              </a:rPr>
              <a:t>aggregateinsurance</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Map Tables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err="1">
                <a:ln>
                  <a:noFill/>
                </a:ln>
                <a:solidFill>
                  <a:schemeClr val="tx1"/>
                </a:solidFill>
                <a:effectLst/>
              </a:rPr>
              <a:t>maptransaction</a:t>
            </a: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err="1">
                <a:ln>
                  <a:noFill/>
                </a:ln>
                <a:solidFill>
                  <a:schemeClr val="tx1"/>
                </a:solidFill>
                <a:effectLst/>
              </a:rPr>
              <a:t>mapusers</a:t>
            </a: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err="1">
                <a:ln>
                  <a:noFill/>
                </a:ln>
                <a:solidFill>
                  <a:schemeClr val="tx1"/>
                </a:solidFill>
                <a:effectLst/>
              </a:rPr>
              <a:t>mapinsurance</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Top Tables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err="1">
                <a:ln>
                  <a:noFill/>
                </a:ln>
                <a:solidFill>
                  <a:schemeClr val="tx1"/>
                </a:solidFill>
                <a:effectLst/>
              </a:rPr>
              <a:t>toptransaction</a:t>
            </a: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err="1">
                <a:ln>
                  <a:noFill/>
                </a:ln>
                <a:solidFill>
                  <a:schemeClr val="tx1"/>
                </a:solidFill>
                <a:effectLst/>
              </a:rPr>
              <a:t>topusers</a:t>
            </a: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err="1">
                <a:ln>
                  <a:noFill/>
                </a:ln>
                <a:solidFill>
                  <a:schemeClr val="tx1"/>
                </a:solidFill>
                <a:effectLst/>
              </a:rPr>
              <a:t>topinsurance</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523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1493-87C0-4630-97CF-F6D60C857AEE}"/>
              </a:ext>
            </a:extLst>
          </p:cNvPr>
          <p:cNvSpPr>
            <a:spLocks noGrp="1"/>
          </p:cNvSpPr>
          <p:nvPr>
            <p:ph type="title"/>
          </p:nvPr>
        </p:nvSpPr>
        <p:spPr/>
        <p:txBody>
          <a:bodyPr/>
          <a:lstStyle/>
          <a:p>
            <a:r>
              <a:rPr lang="en-US" dirty="0"/>
              <a:t>Python Analysis</a:t>
            </a:r>
          </a:p>
        </p:txBody>
      </p:sp>
      <p:sp>
        <p:nvSpPr>
          <p:cNvPr id="4" name="Rectangle 1">
            <a:extLst>
              <a:ext uri="{FF2B5EF4-FFF2-40B4-BE49-F238E27FC236}">
                <a16:creationId xmlns:a16="http://schemas.microsoft.com/office/drawing/2014/main" id="{E7A189E3-7D8C-4BC7-9AE8-5CC0545F43BB}"/>
              </a:ext>
            </a:extLst>
          </p:cNvPr>
          <p:cNvSpPr>
            <a:spLocks noGrp="1" noChangeArrowheads="1"/>
          </p:cNvSpPr>
          <p:nvPr>
            <p:ph idx="1"/>
          </p:nvPr>
        </p:nvSpPr>
        <p:spPr bwMode="auto">
          <a:xfrm>
            <a:off x="1298712" y="2046750"/>
            <a:ext cx="88126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Data Cleaning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a:t>
            </a:r>
            <a:r>
              <a:rPr kumimoji="0" lang="en-US" altLang="en-US" sz="1800" b="1" i="0" u="none" strike="noStrike" cap="none" normalizeH="0" baseline="0" dirty="0">
                <a:ln>
                  <a:noFill/>
                </a:ln>
                <a:solidFill>
                  <a:schemeClr val="tx1"/>
                </a:solidFill>
                <a:effectLst/>
                <a:latin typeface="Arial" panose="020B0604020202020204" pitchFamily="34" charset="0"/>
              </a:rPr>
              <a:t>Pandas</a:t>
            </a:r>
            <a:r>
              <a:rPr kumimoji="0" lang="en-US" altLang="en-US" sz="1800" b="0" i="0" u="none" strike="noStrike" cap="none" normalizeH="0" baseline="0" dirty="0">
                <a:ln>
                  <a:noFill/>
                </a:ln>
                <a:solidFill>
                  <a:schemeClr val="tx1"/>
                </a:solidFill>
                <a:effectLst/>
                <a:latin typeface="Arial" panose="020B0604020202020204" pitchFamily="34" charset="0"/>
              </a:rPr>
              <a:t>, raw datasets were preprocessed to ensure consistency and quality: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Removed missing or duplicate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Converted date/time fields to standard datetime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Normalized state names and transaction types for uniformity across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37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FBB7-8524-4C1C-977E-AF511B584FBE}"/>
              </a:ext>
            </a:extLst>
          </p:cNvPr>
          <p:cNvSpPr>
            <a:spLocks noGrp="1"/>
          </p:cNvSpPr>
          <p:nvPr>
            <p:ph type="title"/>
          </p:nvPr>
        </p:nvSpPr>
        <p:spPr>
          <a:xfrm>
            <a:off x="1024128" y="344556"/>
            <a:ext cx="9720072" cy="1432889"/>
          </a:xfrm>
        </p:spPr>
        <p:txBody>
          <a:bodyPr>
            <a:normAutofit/>
          </a:bodyPr>
          <a:lstStyle/>
          <a:p>
            <a:r>
              <a:rPr lang="en-US" dirty="0"/>
              <a:t>SQL Table Creation &amp; </a:t>
            </a:r>
            <a:r>
              <a:rPr lang="en-US" dirty="0" err="1"/>
              <a:t>INsertion</a:t>
            </a:r>
            <a:endParaRPr lang="en-US" dirty="0"/>
          </a:p>
        </p:txBody>
      </p:sp>
      <p:sp>
        <p:nvSpPr>
          <p:cNvPr id="4" name="Rectangle 1">
            <a:extLst>
              <a:ext uri="{FF2B5EF4-FFF2-40B4-BE49-F238E27FC236}">
                <a16:creationId xmlns:a16="http://schemas.microsoft.com/office/drawing/2014/main" id="{83D23C99-8143-4D5B-BF5F-DFDF5397DE81}"/>
              </a:ext>
            </a:extLst>
          </p:cNvPr>
          <p:cNvSpPr>
            <a:spLocks noGrp="1" noChangeArrowheads="1"/>
          </p:cNvSpPr>
          <p:nvPr>
            <p:ph idx="1"/>
          </p:nvPr>
        </p:nvSpPr>
        <p:spPr bwMode="auto">
          <a:xfrm>
            <a:off x="821635" y="1777445"/>
            <a:ext cx="1045596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All SQL tables were created and populated directly through the </a:t>
            </a:r>
            <a:r>
              <a:rPr kumimoji="0" lang="en-US" altLang="en-US" sz="1600" b="1" i="0" u="none" strike="noStrike" cap="none" normalizeH="0" baseline="0" dirty="0">
                <a:ln>
                  <a:noFill/>
                </a:ln>
                <a:solidFill>
                  <a:schemeClr val="tx1"/>
                </a:solidFill>
                <a:effectLst/>
              </a:rPr>
              <a:t>Python cursor object (</a:t>
            </a:r>
            <a:r>
              <a:rPr kumimoji="0" lang="en-US" altLang="en-US" sz="1600" b="1" i="0" u="none" strike="noStrike" cap="none" normalizeH="0" baseline="0" dirty="0" err="1">
                <a:ln>
                  <a:noFill/>
                </a:ln>
                <a:solidFill>
                  <a:schemeClr val="tx1"/>
                </a:solidFill>
                <a:effectLst/>
              </a:rPr>
              <a:t>cursor.execute</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inside the </a:t>
            </a:r>
            <a:r>
              <a:rPr kumimoji="0" lang="en-US" altLang="en-US" sz="1600" b="0" i="0" u="none" strike="noStrike" cap="none" normalizeH="0" baseline="0" dirty="0" err="1">
                <a:ln>
                  <a:noFill/>
                </a:ln>
                <a:solidFill>
                  <a:schemeClr val="tx1"/>
                </a:solidFill>
                <a:effectLst/>
              </a:rPr>
              <a:t>Jupyter</a:t>
            </a:r>
            <a:r>
              <a:rPr kumimoji="0" lang="en-US" altLang="en-US" sz="1600" b="0" i="0" u="none" strike="noStrike" cap="none" normalizeH="0" baseline="0" dirty="0">
                <a:ln>
                  <a:noFill/>
                </a:ln>
                <a:solidFill>
                  <a:schemeClr val="tx1"/>
                </a:solidFill>
                <a:effectLst/>
              </a:rPr>
              <a:t> Notebook (</a:t>
            </a:r>
            <a:r>
              <a:rPr kumimoji="0" lang="en-US" altLang="en-US" sz="1600" b="0" i="0" u="none" strike="noStrike" cap="none" normalizeH="0" baseline="0" dirty="0" err="1">
                <a:ln>
                  <a:noFill/>
                </a:ln>
                <a:solidFill>
                  <a:schemeClr val="tx1"/>
                </a:solidFill>
                <a:effectLst/>
              </a:rPr>
              <a:t>Phonepey_Transactions.ipynb</a:t>
            </a:r>
            <a:r>
              <a:rPr kumimoji="0" lang="en-US" altLang="en-US" sz="1600" b="0" i="0" u="none" strike="noStrike" cap="none" normalizeH="0" baseline="0" dirty="0">
                <a:ln>
                  <a:noFill/>
                </a:ln>
                <a:solidFill>
                  <a:schemeClr val="tx1"/>
                </a:solidFill>
                <a:effectLst/>
              </a:rPr>
              <a:t>). Here's how the process worked: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rPr>
              <a:t>SQL Connection</a:t>
            </a:r>
            <a:endParaRPr kumimoji="0" lang="en-US" altLang="en-US"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Established using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import </a:t>
            </a:r>
            <a:r>
              <a:rPr kumimoji="0" lang="en-US" altLang="en-US" sz="1600" b="0" i="0" u="none" strike="noStrike" cap="none" normalizeH="0" baseline="0" dirty="0" err="1">
                <a:ln>
                  <a:noFill/>
                </a:ln>
                <a:solidFill>
                  <a:schemeClr val="tx1"/>
                </a:solidFill>
                <a:effectLst/>
              </a:rPr>
              <a:t>mysql.connector</a:t>
            </a:r>
            <a:r>
              <a:rPr kumimoji="0" lang="en-US" altLang="en-US"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rPr>
              <a:t>mydb</a:t>
            </a:r>
            <a:r>
              <a:rPr kumimoji="0" lang="en-US" altLang="en-US" sz="1600" b="0" i="0" u="none" strike="noStrike" cap="none" normalizeH="0" baseline="0" dirty="0">
                <a:ln>
                  <a:noFill/>
                </a:ln>
                <a:solidFill>
                  <a:schemeClr val="tx1"/>
                </a:solidFill>
                <a:effectLst/>
              </a:rPr>
              <a:t> = </a:t>
            </a:r>
            <a:r>
              <a:rPr kumimoji="0" lang="en-US" altLang="en-US" sz="1600" b="0" i="0" u="none" strike="noStrike" cap="none" normalizeH="0" baseline="0" dirty="0" err="1">
                <a:ln>
                  <a:noFill/>
                </a:ln>
                <a:solidFill>
                  <a:schemeClr val="tx1"/>
                </a:solidFill>
                <a:effectLst/>
              </a:rPr>
              <a:t>mysql.connector.connect</a:t>
            </a:r>
            <a:r>
              <a:rPr kumimoji="0" lang="en-US" altLang="en-US" sz="1600" b="0" i="0" u="none" strike="noStrike" cap="none" normalizeH="0" baseline="0" dirty="0">
                <a:ln>
                  <a:noFill/>
                </a:ln>
                <a:solidFill>
                  <a:schemeClr val="tx1"/>
                </a:solidFill>
                <a:effectLst/>
              </a:rPr>
              <a:t>(host="localhost", user="</a:t>
            </a:r>
            <a:r>
              <a:rPr kumimoji="0" lang="en-US" altLang="en-US" sz="1600" b="0" i="0" u="none" strike="noStrike" cap="none" normalizeH="0" baseline="0" dirty="0" err="1">
                <a:ln>
                  <a:noFill/>
                </a:ln>
                <a:solidFill>
                  <a:schemeClr val="tx1"/>
                </a:solidFill>
                <a:effectLst/>
              </a:rPr>
              <a:t>newuser</a:t>
            </a:r>
            <a:r>
              <a:rPr kumimoji="0" lang="en-US" altLang="en-US" sz="1600" b="0" i="0" u="none" strike="noStrike" cap="none" normalizeH="0" baseline="0" dirty="0">
                <a:ln>
                  <a:noFill/>
                </a:ln>
                <a:solidFill>
                  <a:schemeClr val="tx1"/>
                </a:solidFill>
                <a:effectLst/>
              </a:rPr>
              <a:t>", password="Apps@5566", database="</a:t>
            </a:r>
            <a:r>
              <a:rPr kumimoji="0" lang="en-US" altLang="en-US" sz="1600" b="0" i="0" u="none" strike="noStrike" cap="none" normalizeH="0" baseline="0" dirty="0" err="1">
                <a:ln>
                  <a:noFill/>
                </a:ln>
                <a:solidFill>
                  <a:schemeClr val="tx1"/>
                </a:solidFill>
                <a:effectLst/>
              </a:rPr>
              <a:t>phonepetransaction</a:t>
            </a:r>
            <a:r>
              <a:rPr kumimoji="0" lang="en-US" altLang="en-US" sz="1600" b="0" i="0" u="none" strike="noStrike" cap="none" normalizeH="0" baseline="0" dirty="0">
                <a:ln>
                  <a:noFill/>
                </a:ln>
                <a:solidFill>
                  <a:schemeClr val="tx1"/>
                </a:solidFill>
                <a:effectLst/>
              </a:rPr>
              <a:t>") cursor = </a:t>
            </a:r>
            <a:r>
              <a:rPr kumimoji="0" lang="en-US" altLang="en-US" sz="1600" b="0" i="0" u="none" strike="noStrike" cap="none" normalizeH="0" baseline="0" dirty="0" err="1">
                <a:ln>
                  <a:noFill/>
                </a:ln>
                <a:solidFill>
                  <a:schemeClr val="tx1"/>
                </a:solidFill>
                <a:effectLst/>
              </a:rPr>
              <a:t>mydb.cursor</a:t>
            </a:r>
            <a:r>
              <a:rPr kumimoji="0" lang="en-US" altLang="en-US"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rPr>
              <a:t>Table Creation</a:t>
            </a:r>
            <a:endParaRPr kumimoji="0" lang="en-US" altLang="en-US"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Used </a:t>
            </a:r>
            <a:r>
              <a:rPr kumimoji="0" lang="en-US" altLang="en-US" sz="1600" b="0" i="0" u="none" strike="noStrike" cap="none" normalizeH="0" baseline="0" dirty="0" err="1">
                <a:ln>
                  <a:noFill/>
                </a:ln>
                <a:solidFill>
                  <a:schemeClr val="tx1"/>
                </a:solidFill>
                <a:effectLst/>
              </a:rPr>
              <a:t>cursor.execute</a:t>
            </a:r>
            <a:r>
              <a:rPr kumimoji="0" lang="en-US" altLang="en-US" sz="1600" b="0" i="0" u="none" strike="noStrike" cap="none" normalizeH="0" baseline="0" dirty="0">
                <a:ln>
                  <a:noFill/>
                </a:ln>
                <a:solidFill>
                  <a:schemeClr val="tx1"/>
                </a:solidFill>
                <a:effectLst/>
              </a:rPr>
              <a:t>() to create tables like </a:t>
            </a:r>
            <a:r>
              <a:rPr kumimoji="0" lang="en-US" altLang="en-US" sz="1600" b="0" i="0" u="none" strike="noStrike" cap="none" normalizeH="0" baseline="0" dirty="0" err="1">
                <a:ln>
                  <a:noFill/>
                </a:ln>
                <a:solidFill>
                  <a:schemeClr val="tx1"/>
                </a:solidFill>
                <a:effectLst/>
              </a:rPr>
              <a:t>sql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solidFill>
                  <a:schemeClr val="tx1"/>
                </a:solidFill>
                <a:effectLst/>
              </a:rPr>
              <a:t>CREATE TABLE </a:t>
            </a:r>
            <a:r>
              <a:rPr kumimoji="0" lang="en-US" altLang="en-US" sz="1600" i="0" strike="noStrike" cap="none" normalizeH="0" baseline="0" dirty="0" err="1">
                <a:ln>
                  <a:noFill/>
                </a:ln>
                <a:solidFill>
                  <a:schemeClr val="tx1"/>
                </a:solidFill>
                <a:effectLst/>
              </a:rPr>
              <a:t>aggregatetransaction</a:t>
            </a:r>
            <a:r>
              <a:rPr kumimoji="0" lang="en-US" altLang="en-US" sz="1600" i="0"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solidFill>
                  <a:schemeClr val="tx1"/>
                </a:solidFill>
                <a:effectLst/>
              </a:rPr>
              <a:t>CREATE TABLE </a:t>
            </a:r>
            <a:r>
              <a:rPr kumimoji="0" lang="en-US" altLang="en-US" sz="1600" i="0" strike="noStrike" cap="none" normalizeH="0" baseline="0" dirty="0" err="1">
                <a:ln>
                  <a:noFill/>
                </a:ln>
                <a:solidFill>
                  <a:schemeClr val="tx1"/>
                </a:solidFill>
                <a:effectLst/>
              </a:rPr>
              <a:t>aggregateusers</a:t>
            </a:r>
            <a:r>
              <a:rPr kumimoji="0" lang="en-US" altLang="en-US" sz="1600" i="0"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solidFill>
                  <a:schemeClr val="tx1"/>
                </a:solidFill>
                <a:effectLst/>
              </a:rPr>
              <a:t>CREATE TABLE </a:t>
            </a:r>
            <a:r>
              <a:rPr kumimoji="0" lang="en-US" altLang="en-US" sz="1600" i="0" strike="noStrike" cap="none" normalizeH="0" baseline="0" dirty="0" err="1">
                <a:ln>
                  <a:noFill/>
                </a:ln>
                <a:solidFill>
                  <a:schemeClr val="tx1"/>
                </a:solidFill>
                <a:effectLst/>
              </a:rPr>
              <a:t>toptransaction</a:t>
            </a:r>
            <a:r>
              <a:rPr kumimoji="0" lang="en-US" altLang="en-US" sz="1600" i="0" strike="noStrike" cap="none" normalizeH="0" baseline="0" dirty="0">
                <a:ln>
                  <a:noFill/>
                </a:ln>
                <a:solidFill>
                  <a:schemeClr val="tx1"/>
                </a:solidFill>
                <a:effectLst/>
              </a:rPr>
              <a:t> (...); </a:t>
            </a:r>
            <a:endParaRPr kumimoji="0" lang="en-US" altLang="en-US" sz="1600" i="0" u="sng"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All 9 tables were designed to match the schema extracted from the </a:t>
            </a:r>
            <a:r>
              <a:rPr kumimoji="0" lang="en-US" altLang="en-US" sz="1600" b="0" i="0" u="none" strike="noStrike" cap="none" normalizeH="0" baseline="0" dirty="0" err="1">
                <a:ln>
                  <a:noFill/>
                </a:ln>
                <a:solidFill>
                  <a:schemeClr val="tx1"/>
                </a:solidFill>
                <a:effectLst/>
              </a:rPr>
              <a:t>PhonePe</a:t>
            </a:r>
            <a:r>
              <a:rPr kumimoji="0" lang="en-US" altLang="en-US" sz="1600" b="0" i="0" u="none" strike="noStrike" cap="none" normalizeH="0" baseline="0" dirty="0">
                <a:ln>
                  <a:noFill/>
                </a:ln>
                <a:solidFill>
                  <a:schemeClr val="tx1"/>
                </a:solidFill>
                <a:effectLst/>
              </a:rPr>
              <a:t> Pulse GitHub data folders.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941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AEA6-EA1D-49EA-BF04-763C2C38BBF5}"/>
              </a:ext>
            </a:extLst>
          </p:cNvPr>
          <p:cNvSpPr>
            <a:spLocks noGrp="1"/>
          </p:cNvSpPr>
          <p:nvPr>
            <p:ph type="title"/>
          </p:nvPr>
        </p:nvSpPr>
        <p:spPr>
          <a:xfrm flipV="1">
            <a:off x="1024128" y="0"/>
            <a:ext cx="9720072" cy="159026"/>
          </a:xfrm>
        </p:spPr>
        <p:txBody>
          <a:bodyPr>
            <a:normAutofit fontScale="90000"/>
          </a:bodyPr>
          <a:lstStyle/>
          <a:p>
            <a:endParaRPr lang="en-US" dirty="0"/>
          </a:p>
        </p:txBody>
      </p:sp>
      <p:sp>
        <p:nvSpPr>
          <p:cNvPr id="4" name="Rectangle 1">
            <a:extLst>
              <a:ext uri="{FF2B5EF4-FFF2-40B4-BE49-F238E27FC236}">
                <a16:creationId xmlns:a16="http://schemas.microsoft.com/office/drawing/2014/main" id="{65162EFE-8D74-4D84-A46A-AE929BCD6666}"/>
              </a:ext>
            </a:extLst>
          </p:cNvPr>
          <p:cNvSpPr>
            <a:spLocks noGrp="1" noChangeArrowheads="1"/>
          </p:cNvSpPr>
          <p:nvPr>
            <p:ph idx="1"/>
          </p:nvPr>
        </p:nvSpPr>
        <p:spPr bwMode="auto">
          <a:xfrm>
            <a:off x="1023938" y="1303037"/>
            <a:ext cx="1096927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Data Insertion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After loading and transforming JSON/CSV datasets using Pandas, cleaned data was inserted using parameterized SQL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rPr>
              <a:t>insert_query</a:t>
            </a:r>
            <a:r>
              <a:rPr kumimoji="0" lang="en-US" altLang="en-US" sz="1800" b="0" i="0" u="none" strike="noStrike" cap="none" normalizeH="0" baseline="0" dirty="0">
                <a:ln>
                  <a:noFill/>
                </a:ln>
                <a:solidFill>
                  <a:schemeClr val="tx1"/>
                </a:solidFill>
                <a:effectLst/>
              </a:rPr>
              <a:t> = "INSERT INTO </a:t>
            </a:r>
            <a:r>
              <a:rPr kumimoji="0" lang="en-US" altLang="en-US" sz="1800" b="0" i="0" u="none" strike="noStrike" cap="none" normalizeH="0" baseline="0" dirty="0" err="1">
                <a:ln>
                  <a:noFill/>
                </a:ln>
                <a:solidFill>
                  <a:schemeClr val="tx1"/>
                </a:solidFill>
                <a:effectLst/>
              </a:rPr>
              <a:t>aggregatetransaction</a:t>
            </a:r>
            <a:r>
              <a:rPr kumimoji="0" lang="en-US" altLang="en-US" sz="1800" b="0" i="0" u="none" strike="noStrike" cap="none" normalizeH="0" baseline="0" dirty="0">
                <a:ln>
                  <a:noFill/>
                </a:ln>
                <a:solidFill>
                  <a:schemeClr val="tx1"/>
                </a:solidFill>
                <a:effectLst/>
              </a:rPr>
              <a:t> (State, Year, Quarter, </a:t>
            </a:r>
            <a:r>
              <a:rPr kumimoji="0" lang="en-US" altLang="en-US" sz="1800" b="0" i="0" u="none" strike="noStrike" cap="none" normalizeH="0" baseline="0" dirty="0" err="1">
                <a:ln>
                  <a:noFill/>
                </a:ln>
                <a:solidFill>
                  <a:schemeClr val="tx1"/>
                </a:solidFill>
                <a:effectLst/>
              </a:rPr>
              <a:t>Transaction_type</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Transaction_count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Transaction_amount</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VALUES (%s, %s, %s, %s, %s, %s)“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rPr>
              <a:t>cursor.executemany</a:t>
            </a:r>
            <a:r>
              <a:rPr kumimoji="0" lang="en-US" altLang="en-US" sz="1800" b="0" i="0" u="none" strike="noStrike" cap="none" normalizeH="0" baseline="0" dirty="0">
                <a:ln>
                  <a:noFill/>
                </a:ln>
                <a:solidFill>
                  <a:schemeClr val="tx1"/>
                </a:solidFill>
                <a:effectLst/>
              </a:rPr>
              <a:t>(</a:t>
            </a:r>
            <a:r>
              <a:rPr kumimoji="0" lang="en-US" altLang="en-US" sz="1800" b="0" i="0" u="none" strike="noStrike" cap="none" normalizeH="0" baseline="0" dirty="0" err="1">
                <a:ln>
                  <a:noFill/>
                </a:ln>
                <a:solidFill>
                  <a:schemeClr val="tx1"/>
                </a:solidFill>
                <a:effectLst/>
              </a:rPr>
              <a:t>insert_query</a:t>
            </a:r>
            <a:r>
              <a:rPr kumimoji="0" lang="en-US" altLang="en-US" sz="1800" b="0" i="0" u="none" strike="noStrike" cap="none" normalizeH="0" baseline="0" dirty="0">
                <a:ln>
                  <a:noFill/>
                </a:ln>
                <a:solidFill>
                  <a:schemeClr val="tx1"/>
                </a:solidFill>
                <a:effectLst/>
              </a:rPr>
              <a:t>, records) </a:t>
            </a:r>
            <a:r>
              <a:rPr kumimoji="0" lang="en-US" altLang="en-US" sz="1800" b="0" i="0" u="none" strike="noStrike" cap="none" normalizeH="0" baseline="0" dirty="0" err="1">
                <a:ln>
                  <a:noFill/>
                </a:ln>
                <a:solidFill>
                  <a:schemeClr val="tx1"/>
                </a:solidFill>
                <a:effectLst/>
              </a:rPr>
              <a:t>mydb.commit</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428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3284-96BC-4D57-915D-6B9E27288E86}"/>
              </a:ext>
            </a:extLst>
          </p:cNvPr>
          <p:cNvSpPr>
            <a:spLocks noGrp="1"/>
          </p:cNvSpPr>
          <p:nvPr>
            <p:ph type="title"/>
          </p:nvPr>
        </p:nvSpPr>
        <p:spPr>
          <a:xfrm flipV="1">
            <a:off x="1024128" y="-185529"/>
            <a:ext cx="9720072" cy="185530"/>
          </a:xfrm>
        </p:spPr>
        <p:txBody>
          <a:bodyPr>
            <a:normAutofit fontScale="90000"/>
          </a:bodyPr>
          <a:lstStyle/>
          <a:p>
            <a:endParaRPr lang="en-US" dirty="0"/>
          </a:p>
        </p:txBody>
      </p:sp>
      <p:sp>
        <p:nvSpPr>
          <p:cNvPr id="4" name="Rectangle 1">
            <a:extLst>
              <a:ext uri="{FF2B5EF4-FFF2-40B4-BE49-F238E27FC236}">
                <a16:creationId xmlns:a16="http://schemas.microsoft.com/office/drawing/2014/main" id="{9D220E9D-4184-4B13-8650-EBC562372990}"/>
              </a:ext>
            </a:extLst>
          </p:cNvPr>
          <p:cNvSpPr>
            <a:spLocks noGrp="1" noChangeArrowheads="1"/>
          </p:cNvSpPr>
          <p:nvPr>
            <p:ph idx="1"/>
          </p:nvPr>
        </p:nvSpPr>
        <p:spPr bwMode="auto">
          <a:xfrm>
            <a:off x="1023938" y="68096"/>
            <a:ext cx="10371943"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Detailed exploratory analysis was performed using </a:t>
            </a:r>
            <a:r>
              <a:rPr kumimoji="0" lang="en-US" altLang="en-US" sz="2400" b="1" i="0" u="none" strike="noStrike" cap="none" normalizeH="0" baseline="0" dirty="0">
                <a:ln>
                  <a:noFill/>
                </a:ln>
                <a:solidFill>
                  <a:schemeClr val="tx1"/>
                </a:solidFill>
                <a:effectLst/>
              </a:rPr>
              <a:t>Seaborn, Matplotlib, and </a:t>
            </a:r>
            <a:r>
              <a:rPr kumimoji="0" lang="en-US" altLang="en-US" sz="2400" b="1" i="0" u="none" strike="noStrike" cap="none" normalizeH="0" baseline="0" dirty="0" err="1">
                <a:ln>
                  <a:noFill/>
                </a:ln>
                <a:solidFill>
                  <a:schemeClr val="tx1"/>
                </a:solidFill>
                <a:effectLst/>
              </a:rPr>
              <a:t>Plotly</a:t>
            </a:r>
            <a:r>
              <a:rPr kumimoji="0" lang="en-US" altLang="en-US" sz="2400" b="0" i="0" u="none" strike="noStrike" cap="none" normalizeH="0" baseline="0" dirty="0">
                <a:ln>
                  <a:noFill/>
                </a:ln>
                <a:solidFill>
                  <a:schemeClr val="tx1"/>
                </a:solidFill>
                <a:effectLst/>
              </a:rPr>
              <a:t>, covering: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Regional Analysis</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Identified top and least performing </a:t>
            </a:r>
            <a:r>
              <a:rPr kumimoji="0" lang="en-US" altLang="en-US" b="1" i="0" u="none" strike="noStrike" cap="none" normalizeH="0" baseline="0" dirty="0">
                <a:ln>
                  <a:noFill/>
                </a:ln>
                <a:solidFill>
                  <a:schemeClr val="tx1"/>
                </a:solidFill>
                <a:effectLst/>
              </a:rPr>
              <a:t>states</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districts</a:t>
            </a:r>
            <a:r>
              <a:rPr kumimoji="0" lang="en-US" altLang="en-US" b="0" i="0" u="none" strike="noStrike" cap="none" normalizeH="0" baseline="0" dirty="0">
                <a:ln>
                  <a:noFill/>
                </a:ln>
                <a:solidFill>
                  <a:schemeClr val="tx1"/>
                </a:solidFill>
                <a:effectLst/>
              </a:rPr>
              <a:t>, and </a:t>
            </a:r>
            <a:r>
              <a:rPr kumimoji="0" lang="en-US" altLang="en-US" b="1" i="0" u="none" strike="noStrike" cap="none" normalizeH="0" baseline="0" dirty="0">
                <a:ln>
                  <a:noFill/>
                </a:ln>
                <a:solidFill>
                  <a:schemeClr val="tx1"/>
                </a:solidFill>
                <a:effectLst/>
              </a:rPr>
              <a:t>pin codes</a:t>
            </a:r>
            <a:r>
              <a:rPr kumimoji="0" lang="en-US" altLang="en-US" b="0" i="0" u="none" strike="noStrike" cap="none" normalizeH="0" baseline="0" dirty="0">
                <a:ln>
                  <a:noFill/>
                </a:ln>
                <a:solidFill>
                  <a:schemeClr val="tx1"/>
                </a:solidFill>
                <a:effectLst/>
              </a:rPr>
              <a:t> based on transaction amount and count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Highlighted underperforming states with potential for digital adoption initiatives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Temporal Trends</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Quarterly and yearly growth trends in transaction volume and value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Spikes observed during specific quarters aligned with promotional campaigns and festive seasons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Device Engagement</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Computed engagement rate = (App Opens / Registered Users) × 100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Identified device brands like Xiaomi and Samsung with high usage, and brands like Oppo with underutilization despite high registration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Insurance Usage</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Compared registered user counts vs. insurance uptake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Urban regions (e.g., Bengaluru, Mumbai) showed higher engagement, while rural areas offered growth opportunities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846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2E46-6017-43B2-B30B-30E4532B5FCA}"/>
              </a:ext>
            </a:extLst>
          </p:cNvPr>
          <p:cNvSpPr>
            <a:spLocks noGrp="1"/>
          </p:cNvSpPr>
          <p:nvPr>
            <p:ph type="title"/>
          </p:nvPr>
        </p:nvSpPr>
        <p:spPr/>
        <p:txBody>
          <a:bodyPr/>
          <a:lstStyle/>
          <a:p>
            <a:r>
              <a:rPr lang="en-US" dirty="0">
                <a:latin typeface="+mn-lt"/>
              </a:rPr>
              <a:t>Visualizations</a:t>
            </a:r>
            <a:br>
              <a:rPr lang="en-US" b="1" dirty="0"/>
            </a:br>
            <a:endParaRPr lang="en-US" dirty="0"/>
          </a:p>
        </p:txBody>
      </p:sp>
      <p:sp>
        <p:nvSpPr>
          <p:cNvPr id="3" name="Content Placeholder 2">
            <a:extLst>
              <a:ext uri="{FF2B5EF4-FFF2-40B4-BE49-F238E27FC236}">
                <a16:creationId xmlns:a16="http://schemas.microsoft.com/office/drawing/2014/main" id="{071939D3-4BB4-4290-A86A-361B3F9692C4}"/>
              </a:ext>
            </a:extLst>
          </p:cNvPr>
          <p:cNvSpPr>
            <a:spLocks noGrp="1"/>
          </p:cNvSpPr>
          <p:nvPr>
            <p:ph idx="1"/>
          </p:nvPr>
        </p:nvSpPr>
        <p:spPr/>
        <p:txBody>
          <a:bodyPr/>
          <a:lstStyle/>
          <a:p>
            <a:pPr>
              <a:buFont typeface="Arial" panose="020B0604020202020204" pitchFamily="34" charset="0"/>
              <a:buChar char="•"/>
            </a:pPr>
            <a:r>
              <a:rPr lang="en-US" dirty="0"/>
              <a:t>Bar Charts for top transaction states/districts</a:t>
            </a:r>
          </a:p>
          <a:p>
            <a:pPr>
              <a:buFont typeface="Arial" panose="020B0604020202020204" pitchFamily="34" charset="0"/>
              <a:buChar char="•"/>
            </a:pPr>
            <a:r>
              <a:rPr lang="en-US" dirty="0"/>
              <a:t>Line Graphs for time-series trends</a:t>
            </a:r>
          </a:p>
          <a:p>
            <a:pPr>
              <a:buFont typeface="Arial" panose="020B0604020202020204" pitchFamily="34" charset="0"/>
              <a:buChar char="•"/>
            </a:pPr>
            <a:r>
              <a:rPr lang="en-US" dirty="0"/>
              <a:t>Pie Charts for transaction type distribution</a:t>
            </a:r>
          </a:p>
          <a:p>
            <a:pPr>
              <a:buFont typeface="Arial" panose="020B0604020202020204" pitchFamily="34" charset="0"/>
              <a:buChar char="•"/>
            </a:pPr>
            <a:r>
              <a:rPr lang="en-US" dirty="0"/>
              <a:t>Heatmaps for engagement intensity across states</a:t>
            </a:r>
          </a:p>
          <a:p>
            <a:endParaRPr lang="en-US" dirty="0"/>
          </a:p>
        </p:txBody>
      </p:sp>
    </p:spTree>
    <p:extLst>
      <p:ext uri="{BB962C8B-B14F-4D97-AF65-F5344CB8AC3E}">
        <p14:creationId xmlns:p14="http://schemas.microsoft.com/office/powerpoint/2010/main" val="4078339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89</TotalTime>
  <Words>1010</Words>
  <Application>Microsoft Office PowerPoint</Application>
  <PresentationFormat>Widescreen</PresentationFormat>
  <Paragraphs>143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Tw Cen MT</vt:lpstr>
      <vt:lpstr>Tw Cen MT Condensed</vt:lpstr>
      <vt:lpstr>Tw Cen MT Condensed (Headings)</vt:lpstr>
      <vt:lpstr>Wingdings 3</vt:lpstr>
      <vt:lpstr>Integral</vt:lpstr>
      <vt:lpstr>Phonepe Transaction</vt:lpstr>
      <vt:lpstr> Problem Statement:  </vt:lpstr>
      <vt:lpstr>Project Overview</vt:lpstr>
      <vt:lpstr>Data Extraction &amp; Structure </vt:lpstr>
      <vt:lpstr>Python Analysis</vt:lpstr>
      <vt:lpstr>SQL Table Creation &amp; INsertion</vt:lpstr>
      <vt:lpstr>PowerPoint Presentation</vt:lpstr>
      <vt:lpstr>PowerPoint Presentation</vt:lpstr>
      <vt:lpstr>Visualizations </vt:lpstr>
      <vt:lpstr>Dashboard Creation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Phonepe Transaction</dc:title>
  <dc:creator>Sunil</dc:creator>
  <cp:lastModifiedBy>Sunil</cp:lastModifiedBy>
  <cp:revision>10</cp:revision>
  <dcterms:created xsi:type="dcterms:W3CDTF">2025-05-22T03:12:00Z</dcterms:created>
  <dcterms:modified xsi:type="dcterms:W3CDTF">2025-05-22T04:41:53Z</dcterms:modified>
</cp:coreProperties>
</file>