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6530"/>
    <a:srgbClr val="FF0030"/>
    <a:srgbClr val="CE0045"/>
    <a:srgbClr val="CC3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/>
    <p:restoredTop sz="96907"/>
  </p:normalViewPr>
  <p:slideViewPr>
    <p:cSldViewPr snapToGrid="0">
      <p:cViewPr varScale="1">
        <p:scale>
          <a:sx n="140" d="100"/>
          <a:sy n="140" d="100"/>
        </p:scale>
        <p:origin x="2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47641-88EE-B24B-94D5-E83A120A440E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D3BA-58E8-2F40-913F-2CAEDE83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5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FD3BA-58E8-2F40-913F-2CAEDE835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7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8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8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6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6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August 29,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782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B9E95-2699-C3D3-3085-F0E220FE5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5207620" cy="294721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dirty="0"/>
              <a:t>106 Unsupervised Learning – Association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27376-0E2C-6F4F-ADB3-EE56FF305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400"/>
              <a:t>Sunil Gorantla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8FF15-7D47-1D9C-C3C7-077914A9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041" r="7208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245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D9D87-A79B-2AA8-83E8-BFD48EB6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Example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A98958-CD45-F074-0C4C-AE751B826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72359"/>
              </p:ext>
            </p:extLst>
          </p:nvPr>
        </p:nvGraphicFramePr>
        <p:xfrm>
          <a:off x="4859995" y="1040744"/>
          <a:ext cx="6501385" cy="4784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6721">
                  <a:extLst>
                    <a:ext uri="{9D8B030D-6E8A-4147-A177-3AD203B41FA5}">
                      <a16:colId xmlns:a16="http://schemas.microsoft.com/office/drawing/2014/main" val="3840051401"/>
                    </a:ext>
                  </a:extLst>
                </a:gridCol>
                <a:gridCol w="3414664">
                  <a:extLst>
                    <a:ext uri="{9D8B030D-6E8A-4147-A177-3AD203B41FA5}">
                      <a16:colId xmlns:a16="http://schemas.microsoft.com/office/drawing/2014/main" val="1743870966"/>
                    </a:ext>
                  </a:extLst>
                </a:gridCol>
              </a:tblGrid>
              <a:tr h="62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Transaction ID</a:t>
                      </a:r>
                      <a:endParaRPr lang="en-IN" sz="3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194" marR="26194" marT="2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Items Purchased</a:t>
                      </a:r>
                      <a:endParaRPr lang="en-IN" sz="3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194" marR="26194" marT="26194" marB="0" anchor="b"/>
                </a:tc>
                <a:extLst>
                  <a:ext uri="{0D108BD9-81ED-4DB2-BD59-A6C34878D82A}">
                    <a16:rowId xmlns:a16="http://schemas.microsoft.com/office/drawing/2014/main" val="3253404442"/>
                  </a:ext>
                </a:extLst>
              </a:tr>
              <a:tr h="1132618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T1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194" marR="26194" marT="2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{Bread, Milk, Butter}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194" marR="26194" marT="26194" marB="0" anchor="b"/>
                </a:tc>
                <a:extLst>
                  <a:ext uri="{0D108BD9-81ED-4DB2-BD59-A6C34878D82A}">
                    <a16:rowId xmlns:a16="http://schemas.microsoft.com/office/drawing/2014/main" val="4094156142"/>
                  </a:ext>
                </a:extLst>
              </a:tr>
              <a:tr h="62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T2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194" marR="26194" marT="2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{Bread, Milk}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194" marR="26194" marT="26194" marB="0" anchor="b"/>
                </a:tc>
                <a:extLst>
                  <a:ext uri="{0D108BD9-81ED-4DB2-BD59-A6C34878D82A}">
                    <a16:rowId xmlns:a16="http://schemas.microsoft.com/office/drawing/2014/main" val="4128551395"/>
                  </a:ext>
                </a:extLst>
              </a:tr>
              <a:tr h="62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T3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194" marR="26194" marT="2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{Milk, Butter}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194" marR="26194" marT="26194" marB="0" anchor="b"/>
                </a:tc>
                <a:extLst>
                  <a:ext uri="{0D108BD9-81ED-4DB2-BD59-A6C34878D82A}">
                    <a16:rowId xmlns:a16="http://schemas.microsoft.com/office/drawing/2014/main" val="429357709"/>
                  </a:ext>
                </a:extLst>
              </a:tr>
              <a:tr h="62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T4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194" marR="26194" marT="2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{Bread, Butter}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194" marR="26194" marT="26194" marB="0" anchor="b"/>
                </a:tc>
                <a:extLst>
                  <a:ext uri="{0D108BD9-81ED-4DB2-BD59-A6C34878D82A}">
                    <a16:rowId xmlns:a16="http://schemas.microsoft.com/office/drawing/2014/main" val="664598837"/>
                  </a:ext>
                </a:extLst>
              </a:tr>
              <a:tr h="1132618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T5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194" marR="26194" marT="2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 dirty="0">
                          <a:effectLst/>
                        </a:rPr>
                        <a:t>{Bread, Milk, Butter}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194" marR="26194" marT="26194" marB="0" anchor="b"/>
                </a:tc>
                <a:extLst>
                  <a:ext uri="{0D108BD9-81ED-4DB2-BD59-A6C34878D82A}">
                    <a16:rowId xmlns:a16="http://schemas.microsoft.com/office/drawing/2014/main" val="170606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5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2360-4ABF-118B-D538-B164C9A9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6153C-9374-D838-C3D9-0DFB6F5D5D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endParaRPr lang="en-US" dirty="0"/>
          </a:p>
          <a:p>
            <a:pPr lvl="1"/>
            <a:r>
              <a:rPr lang="en-IN" dirty="0"/>
              <a:t>T1: {Bread, Milk, Butter} </a:t>
            </a:r>
          </a:p>
          <a:p>
            <a:pPr lvl="1"/>
            <a:r>
              <a:rPr lang="en-IN" dirty="0"/>
              <a:t>T2: {Bread, Milk} </a:t>
            </a:r>
          </a:p>
          <a:p>
            <a:pPr lvl="1"/>
            <a:r>
              <a:rPr lang="en-IN" dirty="0"/>
              <a:t>T3: {Milk, Butter} </a:t>
            </a:r>
          </a:p>
          <a:p>
            <a:pPr lvl="1"/>
            <a:r>
              <a:rPr lang="en-IN" dirty="0"/>
              <a:t>T4: {Bread, Butter} </a:t>
            </a:r>
          </a:p>
          <a:p>
            <a:pPr lvl="1"/>
            <a:r>
              <a:rPr lang="en-IN" dirty="0"/>
              <a:t>T5: {Bread, Milk, Butter}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27B35-9BB7-AC61-12DE-B49BEEF4F7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ECLAT</a:t>
            </a:r>
          </a:p>
          <a:p>
            <a:pPr lvl="1"/>
            <a:r>
              <a:rPr lang="en-IN" dirty="0"/>
              <a:t>Bread: {T1, T2, T4, T5} </a:t>
            </a:r>
          </a:p>
          <a:p>
            <a:pPr lvl="1"/>
            <a:r>
              <a:rPr lang="en-IN" dirty="0"/>
              <a:t>Milk: {T1, T2, T3, T5} </a:t>
            </a:r>
          </a:p>
          <a:p>
            <a:pPr lvl="1"/>
            <a:r>
              <a:rPr lang="en-IN" dirty="0"/>
              <a:t>Butter: {T1, T3, T4, T5}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1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33F5-BE13-2B98-A682-AA97E588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Frequent 1-Itemsets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273E9-2D86-E2A6-F0BA-3310163D19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endParaRPr lang="en-US" dirty="0"/>
          </a:p>
          <a:p>
            <a:pPr lvl="1"/>
            <a:r>
              <a:rPr lang="en-IN" dirty="0"/>
              <a:t>{Bread}: 4 transactions </a:t>
            </a:r>
          </a:p>
          <a:p>
            <a:pPr lvl="1"/>
            <a:r>
              <a:rPr lang="en-IN" dirty="0"/>
              <a:t>{Milk}: 4 transactions </a:t>
            </a:r>
          </a:p>
          <a:p>
            <a:pPr lvl="1"/>
            <a:r>
              <a:rPr lang="en-IN" dirty="0"/>
              <a:t>{Butter}: 4 transactions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2EFFF-7D28-B15A-3B86-D851E0232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5070536" cy="3959351"/>
          </a:xfrm>
        </p:spPr>
        <p:txBody>
          <a:bodyPr/>
          <a:lstStyle/>
          <a:p>
            <a:r>
              <a:rPr lang="en-US" dirty="0"/>
              <a:t>ECLAT</a:t>
            </a:r>
          </a:p>
          <a:p>
            <a:r>
              <a:rPr lang="en-IN" dirty="0"/>
              <a:t>Bread: {T1, T2, T4, T5} (4 transactions) </a:t>
            </a:r>
          </a:p>
          <a:p>
            <a:r>
              <a:rPr lang="en-IN" dirty="0"/>
              <a:t>Milk: {T1, T2, T3, T5} (4 transactions) </a:t>
            </a:r>
          </a:p>
          <a:p>
            <a:r>
              <a:rPr lang="en-IN" dirty="0"/>
              <a:t>Butter: {T1, T3, T4, T5} (4 transactions)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3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55D5-736C-2092-ECC7-4BB28DF1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Frequent 2-Itemsets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F3699-77A3-AA47-E02F-2234AD694C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endParaRPr lang="en-US" dirty="0"/>
          </a:p>
          <a:p>
            <a:pPr lvl="1"/>
            <a:r>
              <a:rPr lang="en-IN" dirty="0"/>
              <a:t>{Bread, Milk}: 3 transactions </a:t>
            </a:r>
          </a:p>
          <a:p>
            <a:pPr lvl="1"/>
            <a:r>
              <a:rPr lang="en-IN" dirty="0"/>
              <a:t>{Bread, Butter}: 3 transactions </a:t>
            </a:r>
          </a:p>
          <a:p>
            <a:pPr lvl="1"/>
            <a:r>
              <a:rPr lang="en-IN" dirty="0"/>
              <a:t>{Milk, Butter}: 3 transactions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AFDC4-80C0-9A0D-ED99-9C44D2ADA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7441" y="2112265"/>
            <a:ext cx="5962389" cy="3959351"/>
          </a:xfrm>
        </p:spPr>
        <p:txBody>
          <a:bodyPr/>
          <a:lstStyle/>
          <a:p>
            <a:r>
              <a:rPr lang="en-US" dirty="0"/>
              <a:t>ECLAT</a:t>
            </a:r>
          </a:p>
          <a:p>
            <a:pPr lvl="1"/>
            <a:r>
              <a:rPr lang="en-IN" dirty="0"/>
              <a:t>{Bread, Milk}: {T1, T2, T5} (3 transactions) </a:t>
            </a:r>
          </a:p>
          <a:p>
            <a:pPr lvl="1"/>
            <a:r>
              <a:rPr lang="en-IN" dirty="0"/>
              <a:t>{Bread, Butter}: {T1, T4, T5} (3 transactions) </a:t>
            </a:r>
          </a:p>
          <a:p>
            <a:pPr lvl="1"/>
            <a:r>
              <a:rPr lang="en-IN" dirty="0"/>
              <a:t>{Milk, Butter}: {T1, T3, T5} (3 transactions)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9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615E-65A1-60AB-57D7-84F40812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05483-9849-B16A-A05D-8465E2A0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method for discovering interesting relationships (associations) between variables in large datasets.</a:t>
            </a:r>
          </a:p>
          <a:p>
            <a:r>
              <a:rPr lang="en-IN" dirty="0"/>
              <a:t>Commonly used in market basket analysis to identify products that frequently co-occur in transactions.</a:t>
            </a:r>
          </a:p>
          <a:p>
            <a:r>
              <a:rPr lang="en-IN" dirty="0"/>
              <a:t>Example: If a customer buys bread, they are likely to buy butter.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2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ADC3-9AD6-AFF1-4856-A88102D0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and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289A-6331-C5EA-A199-3941E52839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IN" b="1" dirty="0"/>
                  <a:t>Frequent </a:t>
                </a:r>
                <a:r>
                  <a:rPr lang="en-IN" b="1" dirty="0" err="1"/>
                  <a:t>Itemsets</a:t>
                </a:r>
                <a:r>
                  <a:rPr lang="en-IN" b="1" dirty="0"/>
                  <a:t>:</a:t>
                </a:r>
              </a:p>
              <a:p>
                <a:pPr lvl="1"/>
                <a:r>
                  <a:rPr lang="en-IN" dirty="0"/>
                  <a:t>An itemset is a collection of one or more items.</a:t>
                </a:r>
              </a:p>
              <a:p>
                <a:pPr lvl="1"/>
                <a:r>
                  <a:rPr lang="en-IN" dirty="0"/>
                  <a:t>An itemset is considered frequent if it appears in the dataset at least as many times as a pre-specified threshold (minimum support).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b="1" dirty="0"/>
                  <a:t>Support:</a:t>
                </a:r>
              </a:p>
              <a:p>
                <a:pPr lvl="1"/>
                <a:r>
                  <a:rPr lang="en-IN" dirty="0"/>
                  <a:t>The proportion of transactions that contain the itemset.</a:t>
                </a:r>
              </a:p>
              <a:p>
                <a:pPr lvl="1"/>
                <a:r>
                  <a:rPr lang="en-IN" dirty="0"/>
                  <a:t>Formula: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𝑆𝑢𝑝𝑝𝑜𝑟𝑡</m:t>
                    </m:r>
                    <m:d>
                      <m:d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𝑁𝑢𝑚𝑏𝑒𝑟</m:t>
                            </m:r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𝑡𝑟𝑎𝑛𝑠𝑎𝑐𝑡𝑖𝑜𝑛𝑠</m:t>
                            </m:r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𝐶𝑜𝑛𝑡𝑎𝑖𝑛𝑖𝑛𝑔</m:t>
                            </m:r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𝑇𝑟𝑎𝑛𝑠𝑎𝑐𝑡𝑖𝑜𝑛𝑠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289A-6331-C5EA-A199-3941E52839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11" t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5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4BE7-F79A-AF08-2BFA-2F91127E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Confidence, lift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51E2F9-9DD9-2204-5537-925083831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IN" b="1" dirty="0"/>
                  <a:t>Confidence:</a:t>
                </a:r>
              </a:p>
              <a:p>
                <a:pPr lvl="1"/>
                <a:r>
                  <a:rPr lang="en-IN" dirty="0"/>
                  <a:t>The likelihood that a transaction containing itemset X also contains itemset Y.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𝑖𝑛𝑡𝑒𝑟𝑠𝑒𝑐𝑡𝑖𝑜𝑛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𝑆𝑢𝑝𝑝𝑜𝑟𝑡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b="1" dirty="0"/>
                  <a:t>Lift:</a:t>
                </a:r>
              </a:p>
              <a:p>
                <a:pPr lvl="1"/>
                <a:r>
                  <a:rPr lang="en-IN" dirty="0"/>
                  <a:t>The ratio of the observed support to the expected support under independence.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𝐿𝑖𝑓𝑡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𝐶𝑜𝑛𝑓𝑖𝑑𝑒𝑛𝑐𝑒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lvl="1"/>
                <a:r>
                  <a:rPr lang="en-IN" dirty="0"/>
                  <a:t>Lift &gt; 1 indicates a positive association between X and 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51E2F9-9DD9-2204-5537-925083831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11" t="-1278" b="-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90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26C4-62BE-E3B5-5F8E-12E2C641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DF6A-4BB6-1926-A278-0B12BEDE8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= 100</a:t>
            </a:r>
          </a:p>
          <a:p>
            <a:endParaRPr lang="en-US" dirty="0"/>
          </a:p>
          <a:p>
            <a:r>
              <a:rPr lang="en-US" dirty="0"/>
              <a:t>Tomato = 100</a:t>
            </a:r>
          </a:p>
          <a:p>
            <a:r>
              <a:rPr lang="en-US" dirty="0"/>
              <a:t>Bread = 40</a:t>
            </a:r>
          </a:p>
          <a:p>
            <a:r>
              <a:rPr lang="en-US" dirty="0"/>
              <a:t>Jam = 15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1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B0F9-D818-7B3D-8638-4903DE04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DC06-28BF-D554-5BED-FF24EFBD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1:</a:t>
            </a:r>
            <a:r>
              <a:rPr lang="en-IN" dirty="0"/>
              <a:t> Generate candidate </a:t>
            </a:r>
            <a:r>
              <a:rPr lang="en-IN" dirty="0" err="1"/>
              <a:t>itemsets</a:t>
            </a:r>
            <a:r>
              <a:rPr lang="en-IN" dirty="0"/>
              <a:t> of length 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2:</a:t>
            </a:r>
            <a:r>
              <a:rPr lang="en-IN" dirty="0"/>
              <a:t> Prune the </a:t>
            </a:r>
            <a:r>
              <a:rPr lang="en-IN" dirty="0" err="1"/>
              <a:t>itemsets</a:t>
            </a:r>
            <a:r>
              <a:rPr lang="en-IN" dirty="0"/>
              <a:t> that do not meet the minimum support threshold.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3:</a:t>
            </a:r>
            <a:r>
              <a:rPr lang="en-IN" dirty="0"/>
              <a:t> Generate candidate </a:t>
            </a:r>
            <a:r>
              <a:rPr lang="en-IN" dirty="0" err="1"/>
              <a:t>itemsets</a:t>
            </a:r>
            <a:r>
              <a:rPr lang="en-IN" dirty="0"/>
              <a:t> of length 2 from the frequent </a:t>
            </a:r>
            <a:r>
              <a:rPr lang="en-IN" dirty="0" err="1"/>
              <a:t>itemsets</a:t>
            </a:r>
            <a:r>
              <a:rPr lang="en-IN" dirty="0"/>
              <a:t> of length 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4:</a:t>
            </a:r>
            <a:r>
              <a:rPr lang="en-IN" dirty="0"/>
              <a:t> Repeat until no more frequent </a:t>
            </a:r>
            <a:r>
              <a:rPr lang="en-IN" dirty="0" err="1"/>
              <a:t>itemsets</a:t>
            </a:r>
            <a:r>
              <a:rPr lang="en-IN" dirty="0"/>
              <a:t> can be generated.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5:</a:t>
            </a:r>
            <a:r>
              <a:rPr lang="en-IN" dirty="0"/>
              <a:t> Generate association rules from the frequent </a:t>
            </a:r>
            <a:r>
              <a:rPr lang="en-IN" dirty="0" err="1"/>
              <a:t>itemsets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38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657D-D2E7-7093-BF23-76752455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67B4-4481-82F1-CD16-9DFB94C4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ECLAT (Equivalence Class Clustering and bottom-up Lattice Traversal) is an efficient algorithm for finding frequent </a:t>
            </a:r>
            <a:r>
              <a:rPr lang="en-IN" dirty="0" err="1"/>
              <a:t>itemsets</a:t>
            </a:r>
            <a:r>
              <a:rPr lang="en-IN" dirty="0"/>
              <a:t>.</a:t>
            </a:r>
          </a:p>
          <a:p>
            <a:r>
              <a:rPr lang="en-IN" dirty="0"/>
              <a:t>Unlike </a:t>
            </a:r>
            <a:r>
              <a:rPr lang="en-IN" dirty="0" err="1"/>
              <a:t>Apriori</a:t>
            </a:r>
            <a:r>
              <a:rPr lang="en-IN" dirty="0"/>
              <a:t>, which uses horizontal data layout (</a:t>
            </a:r>
            <a:r>
              <a:rPr lang="en-IN" dirty="0" err="1"/>
              <a:t>itemsets</a:t>
            </a:r>
            <a:r>
              <a:rPr lang="en-IN" dirty="0"/>
              <a:t>), ECLAT uses vertical data layout (transaction IDs).</a:t>
            </a:r>
          </a:p>
          <a:p>
            <a:r>
              <a:rPr lang="en-IN" dirty="0"/>
              <a:t>Developed as an alternative to </a:t>
            </a:r>
            <a:r>
              <a:rPr lang="en-IN" dirty="0" err="1"/>
              <a:t>Apriori</a:t>
            </a:r>
            <a:r>
              <a:rPr lang="en-IN" dirty="0"/>
              <a:t> to handle large datasets more efficiently.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4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E744-EE33-FD91-FECC-CF0BDE3C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 and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1C66D5-D955-8634-7F5D-886D58A929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IN" b="1" dirty="0"/>
                  <a:t>Transaction ID Sets (TID Sets):</a:t>
                </a:r>
                <a:r>
                  <a:rPr lang="en-IN" dirty="0"/>
                  <a:t>In ECLAT, each item is represented by the set of transaction IDs where it appears.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/>
                  <a:t>The algorithm computes intersections of TID sets to find frequent </a:t>
                </a:r>
                <a:r>
                  <a:rPr lang="en-IN" dirty="0" err="1"/>
                  <a:t>itemsets</a:t>
                </a:r>
                <a:r>
                  <a:rPr lang="en-IN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b="1" dirty="0"/>
                  <a:t>Support:</a:t>
                </a:r>
              </a:p>
              <a:p>
                <a:pPr lvl="1"/>
                <a:r>
                  <a:rPr lang="en-IN" dirty="0"/>
                  <a:t>The support of an itemset is determined by the size of its TID set.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𝑆𝑢𝑝𝑝𝑜𝑟𝑡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𝑇𝐼𝐷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𝑇𝑟𝑎𝑛𝑠𝑎𝑐𝑡𝑖𝑜𝑛𝑠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1C66D5-D955-8634-7F5D-886D58A92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5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76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C1C7-A43C-3267-807B-6DBE34C5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D2A8-560C-1D08-A3D3-8F807E6F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Step 1:</a:t>
            </a:r>
            <a:r>
              <a:rPr lang="en-IN" dirty="0"/>
              <a:t> Convert the dataset into a vertical format where each item is associated with a TID set.</a:t>
            </a:r>
          </a:p>
          <a:p>
            <a:r>
              <a:rPr lang="en-IN" b="1" dirty="0"/>
              <a:t>Step 2:</a:t>
            </a:r>
            <a:r>
              <a:rPr lang="en-IN" dirty="0"/>
              <a:t> Calculate the support for individual items by counting the number of transactions in their TID sets.</a:t>
            </a:r>
          </a:p>
          <a:p>
            <a:r>
              <a:rPr lang="en-IN" b="1" dirty="0"/>
              <a:t>Step 3:</a:t>
            </a:r>
            <a:r>
              <a:rPr lang="en-IN" dirty="0"/>
              <a:t> Generate larger </a:t>
            </a:r>
            <a:r>
              <a:rPr lang="en-IN" dirty="0" err="1"/>
              <a:t>itemsets</a:t>
            </a:r>
            <a:r>
              <a:rPr lang="en-IN" dirty="0"/>
              <a:t> by intersecting TID sets of smaller </a:t>
            </a:r>
            <a:r>
              <a:rPr lang="en-IN" dirty="0" err="1"/>
              <a:t>itemsets</a:t>
            </a:r>
            <a:r>
              <a:rPr lang="en-IN" dirty="0"/>
              <a:t> (e.g., pairwise intersections for 2-itemsets).</a:t>
            </a:r>
          </a:p>
          <a:p>
            <a:r>
              <a:rPr lang="en-IN" b="1" dirty="0"/>
              <a:t>Step 4:</a:t>
            </a:r>
            <a:r>
              <a:rPr lang="en-IN" dirty="0"/>
              <a:t> Prune </a:t>
            </a:r>
            <a:r>
              <a:rPr lang="en-IN" dirty="0" err="1"/>
              <a:t>itemsets</a:t>
            </a:r>
            <a:r>
              <a:rPr lang="en-IN" dirty="0"/>
              <a:t> that do not meet the minimum support threshold.</a:t>
            </a:r>
          </a:p>
          <a:p>
            <a:r>
              <a:rPr lang="en-IN" b="1" dirty="0"/>
              <a:t>Step 5:</a:t>
            </a:r>
            <a:r>
              <a:rPr lang="en-IN" dirty="0"/>
              <a:t> Continue this process until no larger frequent </a:t>
            </a:r>
            <a:r>
              <a:rPr lang="en-IN" dirty="0" err="1"/>
              <a:t>itemsets</a:t>
            </a:r>
            <a:r>
              <a:rPr lang="en-IN" dirty="0"/>
              <a:t> can be generated.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0161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7E8E2"/>
      </a:lt2>
      <a:accent1>
        <a:srgbClr val="654DC3"/>
      </a:accent1>
      <a:accent2>
        <a:srgbClr val="3B54B1"/>
      </a:accent2>
      <a:accent3>
        <a:srgbClr val="4D97C3"/>
      </a:accent3>
      <a:accent4>
        <a:srgbClr val="3BB1AC"/>
      </a:accent4>
      <a:accent5>
        <a:srgbClr val="48B683"/>
      </a:accent5>
      <a:accent6>
        <a:srgbClr val="3BB149"/>
      </a:accent6>
      <a:hlink>
        <a:srgbClr val="319476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A7798FC-A417-364F-A955-1B292627FBEC}">
  <we:reference id="wa200006038" version="1.0.0.3" store="en-US" storeType="OMEX"/>
  <we:alternateReferences>
    <we:reference id="wa200006038" version="1.0.0.3" store="en-US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7207</TotalTime>
  <Words>704</Words>
  <Application>Microsoft Macintosh PowerPoint</Application>
  <PresentationFormat>Widescreen</PresentationFormat>
  <Paragraphs>92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Narrow</vt:lpstr>
      <vt:lpstr>Arial</vt:lpstr>
      <vt:lpstr>Cambria Math</vt:lpstr>
      <vt:lpstr>Tw Cen MT</vt:lpstr>
      <vt:lpstr>GradientRiseVTI</vt:lpstr>
      <vt:lpstr>106 Unsupervised Learning – Association Rules</vt:lpstr>
      <vt:lpstr>Introduction</vt:lpstr>
      <vt:lpstr>Frequency and Support</vt:lpstr>
      <vt:lpstr>Confidence, lift</vt:lpstr>
      <vt:lpstr>PowerPoint Presentation</vt:lpstr>
      <vt:lpstr>Algorithm</vt:lpstr>
      <vt:lpstr>ECLAT</vt:lpstr>
      <vt:lpstr>TID and Support</vt:lpstr>
      <vt:lpstr>Algorithm</vt:lpstr>
      <vt:lpstr>Example</vt:lpstr>
      <vt:lpstr>Data Layout</vt:lpstr>
      <vt:lpstr>Frequent 1-Itemsets Generation</vt:lpstr>
      <vt:lpstr>Frequent 2-Itemsets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Gorantla</dc:creator>
  <cp:lastModifiedBy>Sunil Gorantla</cp:lastModifiedBy>
  <cp:revision>31</cp:revision>
  <dcterms:created xsi:type="dcterms:W3CDTF">2024-07-29T10:36:17Z</dcterms:created>
  <dcterms:modified xsi:type="dcterms:W3CDTF">2024-08-29T04:28:08Z</dcterms:modified>
</cp:coreProperties>
</file>