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 snapToObjects="1">
      <p:cViewPr varScale="1">
        <p:scale>
          <a:sx n="101" d="100"/>
          <a:sy n="101" d="100"/>
        </p:scale>
        <p:origin x="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1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8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5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9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8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1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Encoding Techniques in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Understanding How to Handle Categorical Data for ML Models</a:t>
            </a:r>
          </a:p>
          <a:p>
            <a:r>
              <a:t>Presented by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1BE8B-306E-71CC-CF06-44ED28BD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Hashing Encoding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129A-2F03-BEFF-AA2F-E7059BB2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r>
              <a:rPr lang="en-US" dirty="0"/>
              <a:t>What is Hashing Encoding?</a:t>
            </a:r>
          </a:p>
          <a:p>
            <a:pPr lvl="1"/>
            <a:r>
              <a:rPr lang="en-US" dirty="0"/>
              <a:t>Uses a hash function to convert categories into a fixed number of dimensions.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Hash each category into a fixed-length vector (e.g., 8-bit vector).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Handles high-cardinality categorical features well.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Can lead to collisions, where different categories get the same encoding.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2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CF65E-4FE2-2196-BEB8-F9895C4DB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Ordinal Encoding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DBF1-B5C9-7BCE-720E-D6209D94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r>
              <a:rPr lang="en-US" dirty="0"/>
              <a:t>What is Ordinal Encoding?</a:t>
            </a:r>
          </a:p>
          <a:p>
            <a:pPr lvl="1"/>
            <a:r>
              <a:rPr lang="en-US" dirty="0"/>
              <a:t>Assigns an order to categories that have a meaningful sequence.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Sizes: [“Small”, “Medium”, “Large”]</a:t>
            </a:r>
          </a:p>
          <a:p>
            <a:pPr lvl="1"/>
            <a:r>
              <a:rPr lang="en-US" dirty="0"/>
              <a:t>After Encoding: [0, 1, 2]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Works well with ordinal categorical data.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suitable for nominal categories without an inherent order.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2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EF013-8827-3D82-7B3B-5D62906B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Leave-One-Out Encoding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DABB-A9C2-E68D-C5B7-0C5CAE585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r>
              <a:rPr lang="en-US" dirty="0"/>
              <a:t>What is Leave-One-Out Encoding?</a:t>
            </a:r>
          </a:p>
          <a:p>
            <a:pPr lvl="1"/>
            <a:r>
              <a:rPr lang="en-US" dirty="0"/>
              <a:t>A variation of target encoding where each observation is encoded based on the mean target of all other observations, excluding the current one.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Similar to target encoding but avoids overfitting by leaving out the current observation.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Reduces the risk of overfitting.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Computationally expensive for large datasets.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8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27220-DC5F-BE6E-ED18-E98D37DF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Entity Embeddings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5CF5-3529-7691-F7AB-FD32CE0F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r>
              <a:rPr lang="en-US" dirty="0"/>
              <a:t>What are Entity Embeddings?</a:t>
            </a:r>
          </a:p>
          <a:p>
            <a:pPr lvl="1"/>
            <a:r>
              <a:rPr lang="en-US" dirty="0"/>
              <a:t>A deep learning technique that learns a dense vector representation for categorical variables.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Encodes categories as dense, continuous vectors using neural networks.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Powerful for complex relationships, especially in deep learning models.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Requires more computational resources and tuning.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7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A39C5-D177-5E19-9751-44E3010B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Comparison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256B-EBA5-9001-4BAB-2F3CD717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r>
              <a:rPr lang="en-US" dirty="0"/>
              <a:t>Factors to Consider:</a:t>
            </a:r>
          </a:p>
          <a:p>
            <a:pPr lvl="1"/>
            <a:r>
              <a:rPr lang="en-US" dirty="0"/>
              <a:t>Cardinality: Number of unique categories.</a:t>
            </a:r>
          </a:p>
          <a:p>
            <a:pPr lvl="1"/>
            <a:r>
              <a:rPr lang="en-US" dirty="0"/>
              <a:t>Ordinality: Whether categories have a natural order.</a:t>
            </a:r>
          </a:p>
          <a:p>
            <a:pPr lvl="1"/>
            <a:r>
              <a:rPr lang="en-US" dirty="0"/>
              <a:t>Model Type: Linear models, tree-based models, neural networks.</a:t>
            </a:r>
          </a:p>
          <a:p>
            <a:pPr lvl="1"/>
            <a:r>
              <a:rPr lang="en-US" dirty="0"/>
              <a:t>Dataset Size: Encoding complexity versus dataset size.</a:t>
            </a:r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Choose encoding techniques based on data characteristics and model requirements.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7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What is Encoding?</a:t>
            </a:r>
          </a:p>
          <a:p>
            <a:r>
              <a:rPr dirty="0"/>
              <a:t>Encoding is the process of converting categorical data into a numerical format so that it can be understood by algorithms.</a:t>
            </a:r>
          </a:p>
          <a:p>
            <a:r>
              <a:rPr dirty="0"/>
              <a:t>Most ML algorithms can only work with numerical data, making encoding a crucial preprocessing step.</a:t>
            </a:r>
          </a:p>
          <a:p>
            <a:r>
              <a:rPr dirty="0"/>
              <a:t>Various encoding techniques are used depending on the data and model.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Why Encoding Matters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r>
              <a:rPr dirty="0"/>
              <a:t>The Problem with Categorical Data</a:t>
            </a:r>
          </a:p>
          <a:p>
            <a:pPr lvl="1"/>
            <a:r>
              <a:rPr dirty="0"/>
              <a:t>ML models like linear regression and SVM require numerical inputs.</a:t>
            </a:r>
          </a:p>
          <a:p>
            <a:pPr lvl="1"/>
            <a:r>
              <a:rPr dirty="0"/>
              <a:t>Categorical data, such as 'Red,' 'Blue,' or 'Green,' cannot be used directly.</a:t>
            </a:r>
          </a:p>
          <a:p>
            <a:pPr lvl="1"/>
            <a:r>
              <a:rPr dirty="0"/>
              <a:t>Improper encoding can lead to poor model performance.</a:t>
            </a:r>
          </a:p>
          <a:p>
            <a:r>
              <a:rPr dirty="0"/>
              <a:t>Solution:</a:t>
            </a:r>
          </a:p>
          <a:p>
            <a:pPr lvl="1"/>
            <a:r>
              <a:rPr dirty="0"/>
              <a:t>Use appropriate encoding techniques to convert categorical data into a format that models can interpret and learn from effectively.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Encoding Techniques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Types of Encoding Techniques:</a:t>
            </a:r>
          </a:p>
          <a:p>
            <a:pPr marL="502920" lvl="1" indent="0">
              <a:buNone/>
            </a:pPr>
            <a:r>
              <a:rPr sz="2000" dirty="0"/>
              <a:t>1. Label Encoding</a:t>
            </a:r>
          </a:p>
          <a:p>
            <a:pPr marL="502920" lvl="1" indent="0">
              <a:buNone/>
            </a:pPr>
            <a:r>
              <a:rPr sz="2000" dirty="0"/>
              <a:t>2. One-Hot Encoding</a:t>
            </a:r>
          </a:p>
          <a:p>
            <a:pPr marL="502920" lvl="1" indent="0">
              <a:buNone/>
            </a:pPr>
            <a:r>
              <a:rPr sz="2000" dirty="0"/>
              <a:t>3. Binary Encoding</a:t>
            </a:r>
          </a:p>
          <a:p>
            <a:pPr marL="502920" lvl="1" indent="0">
              <a:buNone/>
            </a:pPr>
            <a:r>
              <a:rPr sz="2000" dirty="0"/>
              <a:t>4. Target Encoding</a:t>
            </a:r>
          </a:p>
          <a:p>
            <a:pPr marL="502920" lvl="1" indent="0">
              <a:buNone/>
            </a:pPr>
            <a:r>
              <a:rPr sz="2000" dirty="0"/>
              <a:t>5. Frequency Encoding</a:t>
            </a:r>
          </a:p>
          <a:p>
            <a:pPr marL="502920" lvl="1" indent="0">
              <a:buNone/>
            </a:pPr>
            <a:r>
              <a:rPr sz="2000" dirty="0"/>
              <a:t>6. Hashing Encoding</a:t>
            </a:r>
          </a:p>
          <a:p>
            <a:pPr marL="502920" lvl="1" indent="0">
              <a:buNone/>
            </a:pPr>
            <a:r>
              <a:rPr sz="2000" dirty="0"/>
              <a:t>7. Ordinal Encoding</a:t>
            </a:r>
          </a:p>
          <a:p>
            <a:pPr marL="502920" lvl="1" indent="0">
              <a:buNone/>
            </a:pPr>
            <a:r>
              <a:rPr sz="2000" dirty="0"/>
              <a:t>8. Leave-One-Out Encoding</a:t>
            </a:r>
          </a:p>
          <a:p>
            <a:pPr marL="502920" lvl="1" indent="0">
              <a:buNone/>
            </a:pPr>
            <a:r>
              <a:rPr sz="2000" dirty="0"/>
              <a:t>9. Entity Embeddings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Label Encoding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r>
              <a:rPr dirty="0"/>
              <a:t>What is Label Encoding?</a:t>
            </a:r>
          </a:p>
          <a:p>
            <a:pPr lvl="1"/>
            <a:r>
              <a:rPr dirty="0"/>
              <a:t>Converts categories into numerical labels (e.g., 'Red' = 0, 'Blue' = 1).</a:t>
            </a:r>
          </a:p>
          <a:p>
            <a:r>
              <a:rPr dirty="0"/>
              <a:t>Example:</a:t>
            </a:r>
          </a:p>
          <a:p>
            <a:pPr lvl="1"/>
            <a:r>
              <a:rPr dirty="0"/>
              <a:t>Colors: ['Red', 'Blue', 'Green']</a:t>
            </a:r>
            <a:endParaRPr lang="en-US" dirty="0"/>
          </a:p>
          <a:p>
            <a:pPr lvl="1"/>
            <a:r>
              <a:rPr dirty="0"/>
              <a:t>After Encoding: [0, 1, 2]</a:t>
            </a:r>
          </a:p>
          <a:p>
            <a:r>
              <a:rPr dirty="0"/>
              <a:t>Pros:</a:t>
            </a:r>
          </a:p>
          <a:p>
            <a:pPr lvl="1"/>
            <a:r>
              <a:rPr dirty="0"/>
              <a:t>Simple and quick to implement.</a:t>
            </a:r>
          </a:p>
          <a:p>
            <a:r>
              <a:rPr dirty="0"/>
              <a:t>Cons:</a:t>
            </a:r>
          </a:p>
          <a:p>
            <a:pPr lvl="1"/>
            <a:r>
              <a:rPr dirty="0"/>
              <a:t>Imposes an ordinal relationship, which might not exist.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One-Hot Encoding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r>
              <a:rPr dirty="0"/>
              <a:t>What is One-Hot Encoding?</a:t>
            </a:r>
          </a:p>
          <a:p>
            <a:pPr lvl="1"/>
            <a:r>
              <a:rPr dirty="0"/>
              <a:t>Converts categories into binary vectors where only one element is '1' and the rest are '0'.</a:t>
            </a:r>
          </a:p>
          <a:p>
            <a:r>
              <a:rPr dirty="0"/>
              <a:t>Example:</a:t>
            </a:r>
          </a:p>
          <a:p>
            <a:pPr lvl="1"/>
            <a:r>
              <a:rPr dirty="0"/>
              <a:t>Colors: ['Red', 'Blue', 'Green']</a:t>
            </a:r>
            <a:endParaRPr lang="en-US" dirty="0"/>
          </a:p>
          <a:p>
            <a:pPr lvl="1"/>
            <a:r>
              <a:rPr dirty="0"/>
              <a:t>After Encoding:</a:t>
            </a:r>
            <a:br>
              <a:rPr dirty="0"/>
            </a:br>
            <a:r>
              <a:rPr dirty="0"/>
              <a:t>   - Red: [1, 0, 0]</a:t>
            </a:r>
            <a:br>
              <a:rPr dirty="0"/>
            </a:br>
            <a:r>
              <a:rPr dirty="0"/>
              <a:t>   - Blue: [0, 1, 0]</a:t>
            </a:r>
            <a:br>
              <a:rPr dirty="0"/>
            </a:br>
            <a:r>
              <a:rPr dirty="0"/>
              <a:t>   - Green: [0, 0, 1]</a:t>
            </a:r>
          </a:p>
          <a:p>
            <a:r>
              <a:rPr dirty="0"/>
              <a:t>Pros:</a:t>
            </a:r>
          </a:p>
          <a:p>
            <a:pPr lvl="1"/>
            <a:r>
              <a:rPr dirty="0"/>
              <a:t>No ordinal relationships imposed.</a:t>
            </a:r>
          </a:p>
          <a:p>
            <a:r>
              <a:rPr dirty="0"/>
              <a:t>Cons:</a:t>
            </a:r>
          </a:p>
          <a:p>
            <a:pPr lvl="1"/>
            <a:r>
              <a:rPr dirty="0"/>
              <a:t>High dimensionality for datasets with many categories.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38514-7A71-EDF1-95EB-16258FB9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Binary Encoding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D7937-935B-A540-D305-55413D74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r>
              <a:rPr lang="en-IN" b="1">
                <a:effectLst/>
                <a:latin typeface=".SF NS"/>
              </a:rPr>
              <a:t>What is Binary Encoding?</a:t>
            </a:r>
            <a:endParaRPr lang="en-IN">
              <a:effectLst/>
              <a:latin typeface=".SF NS"/>
            </a:endParaRPr>
          </a:p>
          <a:p>
            <a:pPr lvl="1"/>
            <a:r>
              <a:rPr lang="en-IN">
                <a:effectLst/>
                <a:latin typeface=".SF NS"/>
              </a:rPr>
              <a:t>First, label encode the data, then convert the label into binary.</a:t>
            </a:r>
          </a:p>
          <a:p>
            <a:r>
              <a:rPr lang="en-IN" b="1">
                <a:effectLst/>
                <a:latin typeface=".SF NS"/>
              </a:rPr>
              <a:t>Example:</a:t>
            </a:r>
            <a:endParaRPr lang="en-IN">
              <a:effectLst/>
              <a:latin typeface=".SF NS"/>
            </a:endParaRPr>
          </a:p>
          <a:p>
            <a:pPr lvl="1"/>
            <a:r>
              <a:rPr lang="en-IN" err="1">
                <a:effectLst/>
                <a:latin typeface=".SF NS"/>
              </a:rPr>
              <a:t>Colors</a:t>
            </a:r>
            <a:r>
              <a:rPr lang="en-IN">
                <a:effectLst/>
                <a:latin typeface=".SF NS"/>
              </a:rPr>
              <a:t>: [“Red”, “Blue”, “Green”]</a:t>
            </a:r>
          </a:p>
          <a:p>
            <a:pPr lvl="1"/>
            <a:r>
              <a:rPr lang="en-IN">
                <a:effectLst/>
                <a:latin typeface=".SF NS"/>
              </a:rPr>
              <a:t>Label Encoded: [0, 1, 2]</a:t>
            </a:r>
          </a:p>
          <a:p>
            <a:pPr lvl="1"/>
            <a:r>
              <a:rPr lang="en-IN">
                <a:effectLst/>
                <a:latin typeface=".SF NS"/>
              </a:rPr>
              <a:t>Binary Encoded:</a:t>
            </a:r>
          </a:p>
          <a:p>
            <a:pPr lvl="2"/>
            <a:r>
              <a:rPr lang="en-IN">
                <a:effectLst/>
                <a:latin typeface=".SF NS"/>
              </a:rPr>
              <a:t>Red: [0]</a:t>
            </a:r>
          </a:p>
          <a:p>
            <a:pPr lvl="2"/>
            <a:r>
              <a:rPr lang="en-IN">
                <a:effectLst/>
                <a:latin typeface=".SF NS"/>
              </a:rPr>
              <a:t>Blue: [1]</a:t>
            </a:r>
          </a:p>
          <a:p>
            <a:pPr lvl="1"/>
            <a:r>
              <a:rPr lang="en-IN">
                <a:effectLst/>
                <a:latin typeface=".SF NS"/>
              </a:rPr>
              <a:t>Green: [1, 0]</a:t>
            </a:r>
          </a:p>
          <a:p>
            <a:r>
              <a:rPr lang="en-IN" b="1">
                <a:effectLst/>
                <a:latin typeface=".SF NS"/>
              </a:rPr>
              <a:t>Pros:</a:t>
            </a:r>
            <a:endParaRPr lang="en-IN">
              <a:effectLst/>
              <a:latin typeface=".SF NS"/>
            </a:endParaRPr>
          </a:p>
          <a:p>
            <a:pPr lvl="1"/>
            <a:r>
              <a:rPr lang="en-IN">
                <a:effectLst/>
                <a:latin typeface=".SF NS"/>
              </a:rPr>
              <a:t>Reduces dimensionality compared to one-hot encoding.</a:t>
            </a:r>
          </a:p>
          <a:p>
            <a:r>
              <a:rPr lang="en-IN" b="1">
                <a:effectLst/>
                <a:latin typeface=".SF NS"/>
              </a:rPr>
              <a:t>Cons:</a:t>
            </a:r>
            <a:endParaRPr lang="en-IN">
              <a:effectLst/>
              <a:latin typeface=".SF NS"/>
            </a:endParaRPr>
          </a:p>
          <a:p>
            <a:pPr lvl="1"/>
            <a:r>
              <a:rPr lang="en-IN">
                <a:effectLst/>
                <a:latin typeface=".SF NS"/>
              </a:rPr>
              <a:t>Still might be complex for large datasets.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A7717-F7A3-4D5F-E72F-B4BEB2F0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Target Encoding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E440-6004-BA94-BDF2-54658E173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r>
              <a:rPr lang="en-US" dirty="0"/>
              <a:t>What is Target Encoding?</a:t>
            </a:r>
          </a:p>
          <a:p>
            <a:pPr lvl="1"/>
            <a:r>
              <a:rPr lang="en-US" dirty="0"/>
              <a:t>Replaces categorical values with the mean of the target variable for each category.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If “Red” has an average sale price of $200,000, encode “Red” as 200,000.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Effective in capturing relationships between categories and the target variable.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Risk of data leakage; overfitting if not handled properly.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90C8-BD3D-6D71-18D1-11110271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37" y="864108"/>
            <a:ext cx="2305435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Frequency Encoding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65200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1334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D48E-7093-3302-6DE9-4801ED3E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921" y="864108"/>
            <a:ext cx="4433008" cy="5120640"/>
          </a:xfrm>
        </p:spPr>
        <p:txBody>
          <a:bodyPr>
            <a:normAutofit/>
          </a:bodyPr>
          <a:lstStyle/>
          <a:p>
            <a:r>
              <a:rPr lang="en-US" dirty="0"/>
              <a:t>What is Frequency Encoding?</a:t>
            </a:r>
          </a:p>
          <a:p>
            <a:pPr lvl="1"/>
            <a:r>
              <a:rPr lang="en-US" dirty="0"/>
              <a:t>Encode categories based on their frequency in the dataset.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Colors: [“Red”, “Blue”, “Green”]</a:t>
            </a:r>
          </a:p>
          <a:p>
            <a:pPr lvl="1"/>
            <a:r>
              <a:rPr lang="en-US" dirty="0"/>
              <a:t>Frequencies: [100, 50, 25]</a:t>
            </a:r>
          </a:p>
          <a:p>
            <a:pPr lvl="1"/>
            <a:r>
              <a:rPr lang="en-US" dirty="0"/>
              <a:t>Encoded: [100, 50, 25]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Simple and effective for ordinal relationships.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May not capture complex relationships between categories.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2991" y="767825"/>
            <a:ext cx="381009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6860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</TotalTime>
  <Words>863</Words>
  <Application>Microsoft Macintosh PowerPoint</Application>
  <PresentationFormat>On-screen Show (4:3)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.SF NS</vt:lpstr>
      <vt:lpstr>Corbel</vt:lpstr>
      <vt:lpstr>Wingdings 2</vt:lpstr>
      <vt:lpstr>Frame</vt:lpstr>
      <vt:lpstr>Encoding Techniques in Machine Learning</vt:lpstr>
      <vt:lpstr>Introduction</vt:lpstr>
      <vt:lpstr>Why Encoding Matters</vt:lpstr>
      <vt:lpstr>Encoding Techniques Overview</vt:lpstr>
      <vt:lpstr>Label Encoding</vt:lpstr>
      <vt:lpstr>One-Hot Encoding</vt:lpstr>
      <vt:lpstr>Binary Encoding</vt:lpstr>
      <vt:lpstr>Target Encoding</vt:lpstr>
      <vt:lpstr>Frequency Encoding</vt:lpstr>
      <vt:lpstr>Hashing Encoding</vt:lpstr>
      <vt:lpstr>Ordinal Encoding</vt:lpstr>
      <vt:lpstr>Leave-One-Out Encoding</vt:lpstr>
      <vt:lpstr>Entity Embeddings</vt:lpstr>
      <vt:lpstr>Comparison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Sunil Gorantla</cp:lastModifiedBy>
  <cp:revision>4</cp:revision>
  <dcterms:created xsi:type="dcterms:W3CDTF">2013-01-27T09:14:16Z</dcterms:created>
  <dcterms:modified xsi:type="dcterms:W3CDTF">2024-08-29T03:00:46Z</dcterms:modified>
  <cp:category/>
</cp:coreProperties>
</file>