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>
      <p:cViewPr varScale="1">
        <p:scale>
          <a:sx n="114" d="100"/>
          <a:sy n="114" d="100"/>
        </p:scale>
        <p:origin x="47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6555A"/>
                </a:solidFill>
                <a:latin typeface="Leelawadee UI Semilight"/>
                <a:cs typeface="Leelawadee UI Semi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6555A"/>
                </a:solidFill>
                <a:latin typeface="Leelawadee UI Semilight"/>
                <a:cs typeface="Leelawadee UI Semi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452" y="215595"/>
            <a:ext cx="993109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0616" y="1710308"/>
            <a:ext cx="4911725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6555A"/>
                </a:solidFill>
                <a:latin typeface="Leelawadee UI Semilight"/>
                <a:cs typeface="Leelawadee UI Semi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ce#Sample_variance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635" y="2508884"/>
            <a:ext cx="7114540" cy="16167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272665" marR="5080" indent="-2260600">
              <a:lnSpc>
                <a:spcPct val="116500"/>
              </a:lnSpc>
              <a:spcBef>
                <a:spcPts val="350"/>
              </a:spcBef>
            </a:pPr>
            <a:r>
              <a:rPr sz="4800" cap="small" dirty="0">
                <a:solidFill>
                  <a:srgbClr val="FFFFFF"/>
                </a:solidFill>
              </a:rPr>
              <a:t>Course</a:t>
            </a:r>
            <a:r>
              <a:rPr sz="4800" cap="small" spc="30" dirty="0">
                <a:solidFill>
                  <a:srgbClr val="FFFFFF"/>
                </a:solidFill>
              </a:rPr>
              <a:t> </a:t>
            </a:r>
            <a:r>
              <a:rPr sz="4800" cap="small" spc="-10" dirty="0">
                <a:solidFill>
                  <a:srgbClr val="FFFFFF"/>
                </a:solidFill>
              </a:rPr>
              <a:t>notes:</a:t>
            </a:r>
            <a:r>
              <a:rPr sz="4800" cap="small" spc="-185" dirty="0">
                <a:solidFill>
                  <a:srgbClr val="FFFFFF"/>
                </a:solidFill>
              </a:rPr>
              <a:t> </a:t>
            </a:r>
            <a:r>
              <a:rPr sz="4800" cap="small" spc="-10" dirty="0">
                <a:solidFill>
                  <a:srgbClr val="FFFFFF"/>
                </a:solidFill>
              </a:rPr>
              <a:t>Descriptive statistics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sz="2500" spc="-55" dirty="0"/>
              <a:t>Graphs</a:t>
            </a:r>
            <a:r>
              <a:rPr sz="2500" spc="-95" dirty="0"/>
              <a:t> </a:t>
            </a:r>
            <a:r>
              <a:rPr sz="2500" spc="-45" dirty="0"/>
              <a:t>and</a:t>
            </a:r>
            <a:r>
              <a:rPr sz="2500" spc="-85" dirty="0"/>
              <a:t> </a:t>
            </a:r>
            <a:r>
              <a:rPr sz="2500" spc="-60" dirty="0"/>
              <a:t>tables</a:t>
            </a:r>
            <a:r>
              <a:rPr sz="2500" spc="-95" dirty="0"/>
              <a:t> </a:t>
            </a:r>
            <a:r>
              <a:rPr sz="2500" spc="-45" dirty="0"/>
              <a:t>for</a:t>
            </a:r>
            <a:r>
              <a:rPr sz="2500" spc="-85" dirty="0"/>
              <a:t> </a:t>
            </a:r>
            <a:r>
              <a:rPr sz="2500" spc="-65" dirty="0"/>
              <a:t>relationships</a:t>
            </a:r>
            <a:r>
              <a:rPr sz="2500" spc="-120" dirty="0"/>
              <a:t> </a:t>
            </a:r>
            <a:r>
              <a:rPr sz="2500" spc="-60" dirty="0"/>
              <a:t>between</a:t>
            </a:r>
            <a:r>
              <a:rPr sz="2500" spc="-110" dirty="0"/>
              <a:t> </a:t>
            </a:r>
            <a:r>
              <a:rPr sz="2500" spc="-65" dirty="0"/>
              <a:t>variables.</a:t>
            </a:r>
            <a:r>
              <a:rPr sz="2500" spc="-125" dirty="0"/>
              <a:t> </a:t>
            </a:r>
            <a:r>
              <a:rPr sz="2500" spc="-55" dirty="0"/>
              <a:t>Scatter</a:t>
            </a:r>
            <a:r>
              <a:rPr sz="2500" spc="-95" dirty="0"/>
              <a:t> </a:t>
            </a:r>
            <a:r>
              <a:rPr sz="2500" spc="-10" dirty="0"/>
              <a:t>plots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5132959" y="2669286"/>
            <a:ext cx="359791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Creating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scatter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Choose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want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Insert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Scatter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2959" y="1296162"/>
            <a:ext cx="670814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want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numerical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 the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graph,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usually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scatter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plot.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Scatter plots are useful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especially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later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on, when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talk about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regression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analysis,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they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help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detect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patterns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(linearity,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homoscedasticity).</a:t>
            </a:r>
            <a:endParaRPr sz="1400">
              <a:latin typeface="Leelawadee UI Semilight"/>
              <a:cs typeface="Leelawadee UI Semilight"/>
            </a:endParaRPr>
          </a:p>
          <a:p>
            <a:pPr marL="12700" marR="7620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Scatter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plots</a:t>
            </a:r>
            <a:r>
              <a:rPr sz="1400" b="0" spc="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usually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lots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lots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data.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Typically,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not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interested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single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observations,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but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rather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structure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dataset.</a:t>
            </a:r>
            <a:endParaRPr sz="1400">
              <a:latin typeface="Leelawadee UI Semilight"/>
              <a:cs typeface="Leelawadee UI Semi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9" y="2663951"/>
            <a:ext cx="286512" cy="28193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9724" y="1328927"/>
          <a:ext cx="3729986" cy="2096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830832" y="1828673"/>
            <a:ext cx="1635760" cy="1108075"/>
            <a:chOff x="1830832" y="1828673"/>
            <a:chExt cx="1635760" cy="1108075"/>
          </a:xfrm>
        </p:grpSpPr>
        <p:sp>
          <p:nvSpPr>
            <p:cNvPr id="9" name="object 9"/>
            <p:cNvSpPr/>
            <p:nvPr/>
          </p:nvSpPr>
          <p:spPr>
            <a:xfrm>
              <a:off x="2516632" y="18804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6632" y="18804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3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8636" y="18682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8636" y="18682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4644" y="2608961"/>
              <a:ext cx="73152" cy="731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0832" y="1828673"/>
              <a:ext cx="1635252" cy="110794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708" y="1874392"/>
            <a:ext cx="73152" cy="731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5144" y="2162429"/>
            <a:ext cx="73152" cy="731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2388" y="1860676"/>
            <a:ext cx="73151" cy="7315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5059" y="2331592"/>
            <a:ext cx="73151" cy="73152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659632" y="1787525"/>
            <a:ext cx="512445" cy="361315"/>
            <a:chOff x="3659632" y="1787525"/>
            <a:chExt cx="512445" cy="361315"/>
          </a:xfrm>
        </p:grpSpPr>
        <p:sp>
          <p:nvSpPr>
            <p:cNvPr id="20" name="object 20"/>
            <p:cNvSpPr/>
            <p:nvPr/>
          </p:nvSpPr>
          <p:spPr>
            <a:xfrm>
              <a:off x="3664204" y="208013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64204" y="208013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3348" y="204660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4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4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73348" y="204660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4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4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4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0780" y="196735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0780" y="196735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70884" y="194144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0884" y="194144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2700" y="1824101"/>
              <a:ext cx="73151" cy="7315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808" y="1994788"/>
              <a:ext cx="97536" cy="9448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60444" y="17920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60444" y="17920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3116" y="188353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3116" y="188353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3116" y="18042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3116" y="18042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73347" y="1718945"/>
            <a:ext cx="73151" cy="7315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92447" y="1990217"/>
            <a:ext cx="73151" cy="7315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12259" y="1496441"/>
            <a:ext cx="198120" cy="9144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68291" y="1453769"/>
            <a:ext cx="175260" cy="8839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70051" y="334403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2950" y="3081273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2950" y="2818333"/>
            <a:ext cx="2159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200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2950" y="2556128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300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2950" y="2293365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2950" y="2030729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500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2950" y="1767966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600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2950" y="1505203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700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2950" y="1242440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800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0201" y="348030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03147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69795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200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36394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300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03119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69717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500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36441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600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03040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700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69638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Arial"/>
                <a:cs typeface="Arial"/>
              </a:rPr>
              <a:t>800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859536" y="4102608"/>
          <a:ext cx="3718558" cy="208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9" name="object 5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9111" y="5900991"/>
            <a:ext cx="73151" cy="7315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26816" y="5256276"/>
            <a:ext cx="195072" cy="4953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94684" y="4302252"/>
            <a:ext cx="115824" cy="22098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85896" y="4597908"/>
            <a:ext cx="643128" cy="120859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44976" y="5766879"/>
            <a:ext cx="73151" cy="73152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542950" y="5635244"/>
            <a:ext cx="228600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22.5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22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21.5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9513" y="540359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42950" y="5171694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23.5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9513" y="4940045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2950" y="4708017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24.5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9513" y="447636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2950" y="4012819"/>
            <a:ext cx="22860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26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25.5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2452" y="624758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07109" y="624758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20774" y="624758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34285" y="624758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47670" y="624758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32354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45866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59504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73144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486402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32959" y="4533646"/>
            <a:ext cx="671004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scatter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looks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way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(down)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represents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doesn’t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pattern.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Completely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vertical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‘forms’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association.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Conversely,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above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 linear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pattern,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meaning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observations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move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together.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924" y="1581911"/>
            <a:ext cx="3291840" cy="451484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95"/>
              </a:spcBef>
            </a:pPr>
            <a:r>
              <a:rPr sz="21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Mean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924" y="2033016"/>
            <a:ext cx="3291840" cy="4480560"/>
          </a:xfrm>
          <a:custGeom>
            <a:avLst/>
            <a:gdLst/>
            <a:ahLst/>
            <a:cxnLst/>
            <a:rect l="l" t="t" r="r" b="b"/>
            <a:pathLst>
              <a:path w="3291840" h="4480559">
                <a:moveTo>
                  <a:pt x="3291840" y="0"/>
                </a:moveTo>
                <a:lnTo>
                  <a:pt x="0" y="0"/>
                </a:lnTo>
                <a:lnTo>
                  <a:pt x="0" y="4480560"/>
                </a:lnTo>
                <a:lnTo>
                  <a:pt x="3291840" y="4480560"/>
                </a:lnTo>
                <a:lnTo>
                  <a:pt x="3291840" y="0"/>
                </a:lnTo>
                <a:close/>
              </a:path>
            </a:pathLst>
          </a:custGeom>
          <a:solidFill>
            <a:srgbClr val="96AD9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148" y="2077974"/>
            <a:ext cx="306133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4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4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most</a:t>
            </a:r>
            <a:r>
              <a:rPr sz="1400" b="0" spc="3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widely</a:t>
            </a:r>
            <a:r>
              <a:rPr sz="1400" b="0" spc="3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spread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measure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central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tendency.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simple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average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Note: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easily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affected by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outliers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mean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916" y="5492292"/>
            <a:ext cx="28962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Excel,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 calculated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=AVERAGE()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5988" y="1581911"/>
            <a:ext cx="3291840" cy="451484"/>
          </a:xfrm>
          <a:prstGeom prst="rect">
            <a:avLst/>
          </a:prstGeom>
          <a:solidFill>
            <a:srgbClr val="52737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95"/>
              </a:spcBef>
            </a:pPr>
            <a:r>
              <a:rPr sz="21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Median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5988" y="2033016"/>
            <a:ext cx="3291840" cy="4201795"/>
          </a:xfrm>
          <a:custGeom>
            <a:avLst/>
            <a:gdLst/>
            <a:ahLst/>
            <a:cxnLst/>
            <a:rect l="l" t="t" r="r" b="b"/>
            <a:pathLst>
              <a:path w="3291840" h="4201795">
                <a:moveTo>
                  <a:pt x="3291840" y="0"/>
                </a:moveTo>
                <a:lnTo>
                  <a:pt x="0" y="0"/>
                </a:lnTo>
                <a:lnTo>
                  <a:pt x="0" y="4201668"/>
                </a:lnTo>
                <a:lnTo>
                  <a:pt x="3291840" y="4201668"/>
                </a:lnTo>
                <a:lnTo>
                  <a:pt x="3291840" y="0"/>
                </a:lnTo>
                <a:close/>
              </a:path>
            </a:pathLst>
          </a:custGeom>
          <a:solidFill>
            <a:srgbClr val="52737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9178" y="2077974"/>
            <a:ext cx="306260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median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midpoint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ordered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dataset.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not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popular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mean,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but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often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used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academia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science.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since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 is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affected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outliers.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3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ordered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dataset,</a:t>
            </a:r>
            <a:r>
              <a:rPr sz="1400" b="0" spc="3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median</a:t>
            </a:r>
            <a:r>
              <a:rPr sz="1400" b="0" spc="3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5759" y="1581911"/>
            <a:ext cx="3291840" cy="451484"/>
          </a:xfrm>
          <a:prstGeom prst="rect">
            <a:avLst/>
          </a:prstGeom>
          <a:solidFill>
            <a:srgbClr val="183441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495"/>
              </a:spcBef>
            </a:pPr>
            <a:r>
              <a:rPr sz="21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Mode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85759" y="2033016"/>
            <a:ext cx="3291840" cy="3776979"/>
          </a:xfrm>
          <a:custGeom>
            <a:avLst/>
            <a:gdLst/>
            <a:ahLst/>
            <a:cxnLst/>
            <a:rect l="l" t="t" r="r" b="b"/>
            <a:pathLst>
              <a:path w="3291840" h="3776979">
                <a:moveTo>
                  <a:pt x="3291840" y="0"/>
                </a:moveTo>
                <a:lnTo>
                  <a:pt x="0" y="0"/>
                </a:lnTo>
                <a:lnTo>
                  <a:pt x="0" y="3776472"/>
                </a:lnTo>
                <a:lnTo>
                  <a:pt x="3291840" y="3776472"/>
                </a:lnTo>
                <a:lnTo>
                  <a:pt x="3291840" y="0"/>
                </a:lnTo>
                <a:close/>
              </a:path>
            </a:pathLst>
          </a:custGeom>
          <a:solidFill>
            <a:srgbClr val="18344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85759" y="2033016"/>
            <a:ext cx="3291840" cy="377697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2555" marR="112395" algn="just">
              <a:lnSpc>
                <a:spcPct val="100000"/>
              </a:lnSpc>
              <a:spcBef>
                <a:spcPts val="45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mode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occurs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most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often.</a:t>
            </a:r>
            <a:r>
              <a:rPr sz="1400" b="0" spc="2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2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</a:t>
            </a:r>
            <a:r>
              <a:rPr sz="1400" b="0" spc="2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2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2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modes,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mode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multiple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modes.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2555" marR="111760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mode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calculated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simply</a:t>
            </a:r>
            <a:r>
              <a:rPr sz="1400" b="0" spc="2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finding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highest frequency.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R="262890" algn="r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Excel,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mode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R="310515" algn="r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=MODE.SNGL()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returns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mode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2555" marR="111760" algn="just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=MODE.MULT()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returns</a:t>
            </a:r>
            <a:r>
              <a:rPr sz="1400" b="0" spc="1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array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4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modes.</a:t>
            </a:r>
            <a:r>
              <a:rPr sz="1400" b="0" spc="4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4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4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used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when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more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than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mode.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136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Mean,</a:t>
            </a:r>
            <a:r>
              <a:rPr spc="-105" dirty="0"/>
              <a:t> </a:t>
            </a:r>
            <a:r>
              <a:rPr spc="-65" dirty="0"/>
              <a:t>median,</a:t>
            </a:r>
            <a:r>
              <a:rPr spc="-80" dirty="0"/>
              <a:t> </a:t>
            </a:r>
            <a:r>
              <a:rPr spc="-20" dirty="0"/>
              <a:t>mode</a:t>
            </a:r>
          </a:p>
        </p:txBody>
      </p:sp>
      <p:sp>
        <p:nvSpPr>
          <p:cNvPr id="15" name="object 15"/>
          <p:cNvSpPr/>
          <p:nvPr/>
        </p:nvSpPr>
        <p:spPr>
          <a:xfrm>
            <a:off x="1798701" y="4100448"/>
            <a:ext cx="668020" cy="17145"/>
          </a:xfrm>
          <a:custGeom>
            <a:avLst/>
            <a:gdLst/>
            <a:ahLst/>
            <a:cxnLst/>
            <a:rect l="l" t="t" r="r" b="b"/>
            <a:pathLst>
              <a:path w="668019" h="17145">
                <a:moveTo>
                  <a:pt x="667512" y="0"/>
                </a:moveTo>
                <a:lnTo>
                  <a:pt x="0" y="0"/>
                </a:lnTo>
                <a:lnTo>
                  <a:pt x="0" y="16763"/>
                </a:lnTo>
                <a:lnTo>
                  <a:pt x="667512" y="16763"/>
                </a:lnTo>
                <a:lnTo>
                  <a:pt x="667512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3554" y="3748785"/>
            <a:ext cx="32321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175" spc="202" baseline="-22988" dirty="0">
                <a:solidFill>
                  <a:srgbClr val="3D5F6E"/>
                </a:solidFill>
                <a:latin typeface="Cambria Math"/>
                <a:cs typeface="Cambria Math"/>
              </a:rPr>
              <a:t>σ</a:t>
            </a:r>
            <a:r>
              <a:rPr sz="1200" spc="135" dirty="0">
                <a:solidFill>
                  <a:srgbClr val="3D5F6E"/>
                </a:solidFill>
                <a:latin typeface="Cambria Math"/>
                <a:cs typeface="Cambria Math"/>
              </a:rPr>
              <a:t>𝑁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9419" y="3831082"/>
            <a:ext cx="23050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450" spc="50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800" spc="75" baseline="-13888" dirty="0">
                <a:solidFill>
                  <a:srgbClr val="3D5F6E"/>
                </a:solidFill>
                <a:latin typeface="Cambria Math"/>
                <a:cs typeface="Cambria Math"/>
              </a:rPr>
              <a:t>𝑖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0019" y="3917950"/>
            <a:ext cx="283210" cy="44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D5F6E"/>
                </a:solidFill>
                <a:latin typeface="Cambria Math"/>
                <a:cs typeface="Cambria Math"/>
              </a:rPr>
              <a:t>𝑖=1</a:t>
            </a:r>
            <a:endParaRPr sz="1200">
              <a:latin typeface="Cambria Math"/>
              <a:cs typeface="Cambria Math"/>
            </a:endParaRPr>
          </a:p>
          <a:p>
            <a:pPr marL="128905">
              <a:lnSpc>
                <a:spcPct val="100000"/>
              </a:lnSpc>
              <a:spcBef>
                <a:spcPts val="95"/>
              </a:spcBef>
            </a:pPr>
            <a:r>
              <a:rPr sz="1450" spc="-50" dirty="0">
                <a:solidFill>
                  <a:srgbClr val="3D5F6E"/>
                </a:solidFill>
                <a:latin typeface="Cambria Math"/>
                <a:cs typeface="Cambria Math"/>
              </a:rPr>
              <a:t>𝑁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1708" y="3991102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0" spc="-25" dirty="0">
                <a:solidFill>
                  <a:srgbClr val="3D5F6E"/>
                </a:solidFill>
                <a:latin typeface="Leelawadee UI Semilight"/>
                <a:cs typeface="Leelawadee UI Semilight"/>
              </a:rPr>
              <a:t>or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6886" y="4890389"/>
            <a:ext cx="2627630" cy="13970"/>
          </a:xfrm>
          <a:custGeom>
            <a:avLst/>
            <a:gdLst/>
            <a:ahLst/>
            <a:cxnLst/>
            <a:rect l="l" t="t" r="r" b="b"/>
            <a:pathLst>
              <a:path w="2627629" h="13970">
                <a:moveTo>
                  <a:pt x="2627376" y="0"/>
                </a:moveTo>
                <a:lnTo>
                  <a:pt x="0" y="0"/>
                </a:lnTo>
                <a:lnTo>
                  <a:pt x="0" y="13716"/>
                </a:lnTo>
                <a:lnTo>
                  <a:pt x="2627376" y="13716"/>
                </a:lnTo>
                <a:lnTo>
                  <a:pt x="2627376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21536" y="4539767"/>
            <a:ext cx="2678430" cy="604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59"/>
              </a:spcBef>
            </a:pP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725" baseline="-14492" dirty="0">
                <a:solidFill>
                  <a:srgbClr val="3D5F6E"/>
                </a:solidFill>
                <a:latin typeface="Cambria Math"/>
                <a:cs typeface="Cambria Math"/>
              </a:rPr>
              <a:t>1</a:t>
            </a:r>
            <a:r>
              <a:rPr sz="1725" spc="225" baseline="-14492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+</a:t>
            </a:r>
            <a:r>
              <a:rPr sz="1600" spc="15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725" baseline="-14492" dirty="0">
                <a:solidFill>
                  <a:srgbClr val="3D5F6E"/>
                </a:solidFill>
                <a:latin typeface="Cambria Math"/>
                <a:cs typeface="Cambria Math"/>
              </a:rPr>
              <a:t>2</a:t>
            </a:r>
            <a:r>
              <a:rPr sz="1725" spc="240" baseline="-14492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+</a:t>
            </a:r>
            <a:r>
              <a:rPr sz="1600" spc="15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725" baseline="-14492" dirty="0">
                <a:solidFill>
                  <a:srgbClr val="3D5F6E"/>
                </a:solidFill>
                <a:latin typeface="Cambria Math"/>
                <a:cs typeface="Cambria Math"/>
              </a:rPr>
              <a:t>3</a:t>
            </a:r>
            <a:r>
              <a:rPr sz="1725" spc="240" baseline="-14492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+ </a:t>
            </a:r>
            <a:r>
              <a:rPr sz="1600" spc="-20" dirty="0">
                <a:solidFill>
                  <a:srgbClr val="3D5F6E"/>
                </a:solidFill>
                <a:latin typeface="Cambria Math"/>
                <a:cs typeface="Cambria Math"/>
              </a:rPr>
              <a:t>⋯</a:t>
            </a:r>
            <a:r>
              <a:rPr sz="1600" spc="-80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+</a:t>
            </a:r>
            <a:r>
              <a:rPr sz="1600" spc="15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725" baseline="-14492" dirty="0">
                <a:solidFill>
                  <a:srgbClr val="3D5F6E"/>
                </a:solidFill>
                <a:latin typeface="Cambria Math"/>
                <a:cs typeface="Cambria Math"/>
              </a:rPr>
              <a:t>𝑁−1</a:t>
            </a:r>
            <a:r>
              <a:rPr sz="1725" spc="254" baseline="-14492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3D5F6E"/>
                </a:solidFill>
                <a:latin typeface="Cambria Math"/>
                <a:cs typeface="Cambria Math"/>
              </a:rPr>
              <a:t>+ </a:t>
            </a:r>
            <a:r>
              <a:rPr sz="1600" spc="-25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725" spc="-37" baseline="-14492" dirty="0">
                <a:solidFill>
                  <a:srgbClr val="3D5F6E"/>
                </a:solidFill>
                <a:latin typeface="Cambria Math"/>
                <a:cs typeface="Cambria Math"/>
              </a:rPr>
              <a:t>𝑁</a:t>
            </a:r>
            <a:endParaRPr sz="1725" baseline="-14492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600" spc="-50" dirty="0">
                <a:solidFill>
                  <a:srgbClr val="3D5F6E"/>
                </a:solidFill>
                <a:latin typeface="Cambria Math"/>
                <a:cs typeface="Cambria Math"/>
              </a:rPr>
              <a:t>𝑁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32120"/>
            <a:ext cx="192024" cy="18745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431660" y="3767963"/>
            <a:ext cx="317500" cy="10795"/>
          </a:xfrm>
          <a:custGeom>
            <a:avLst/>
            <a:gdLst/>
            <a:ahLst/>
            <a:cxnLst/>
            <a:rect l="l" t="t" r="r" b="b"/>
            <a:pathLst>
              <a:path w="317500" h="10795">
                <a:moveTo>
                  <a:pt x="316991" y="0"/>
                </a:moveTo>
                <a:lnTo>
                  <a:pt x="0" y="0"/>
                </a:lnTo>
                <a:lnTo>
                  <a:pt x="0" y="10668"/>
                </a:lnTo>
                <a:lnTo>
                  <a:pt x="316991" y="10668"/>
                </a:lnTo>
                <a:lnTo>
                  <a:pt x="316991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9178" y="3702525"/>
            <a:ext cx="3060700" cy="20294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922019" algn="ctr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3D5F6E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  <a:p>
            <a:pPr marR="5080" algn="just">
              <a:lnSpc>
                <a:spcPct val="100000"/>
              </a:lnSpc>
              <a:spcBef>
                <a:spcPts val="484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If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this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position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not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whole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number,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it,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median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simple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average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numbers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at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positions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closest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calculated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24511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Excel,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median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calculated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4826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=MEDIAN()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3778" y="3571747"/>
            <a:ext cx="2271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number at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position</a:t>
            </a:r>
            <a:r>
              <a:rPr sz="1400" b="0" spc="2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800" baseline="23148" dirty="0">
                <a:solidFill>
                  <a:srgbClr val="3D5F6E"/>
                </a:solidFill>
                <a:latin typeface="Cambria Math"/>
                <a:cs typeface="Cambria Math"/>
              </a:rPr>
              <a:t>n+1</a:t>
            </a:r>
            <a:r>
              <a:rPr sz="1800" spc="284" baseline="23148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800" spc="-75" baseline="-20833" dirty="0">
                <a:solidFill>
                  <a:srgbClr val="3D5F6E"/>
                </a:solidFill>
                <a:latin typeface="Cambria Math"/>
                <a:cs typeface="Cambria Math"/>
              </a:rPr>
              <a:t>.</a:t>
            </a:r>
            <a:endParaRPr sz="1800" baseline="-20833">
              <a:latin typeface="Cambria Math"/>
              <a:cs typeface="Cambria Math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196" y="5094732"/>
            <a:ext cx="190500" cy="1874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395" y="3838955"/>
            <a:ext cx="190500" cy="187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481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Skewness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2019" y="1453896"/>
            <a:ext cx="5175250" cy="2330450"/>
            <a:chOff x="922019" y="1453896"/>
            <a:chExt cx="5175250" cy="2330450"/>
          </a:xfrm>
        </p:grpSpPr>
        <p:sp>
          <p:nvSpPr>
            <p:cNvPr id="5" name="object 5"/>
            <p:cNvSpPr/>
            <p:nvPr/>
          </p:nvSpPr>
          <p:spPr>
            <a:xfrm>
              <a:off x="1073657" y="1700022"/>
              <a:ext cx="4840605" cy="1591310"/>
            </a:xfrm>
            <a:custGeom>
              <a:avLst/>
              <a:gdLst/>
              <a:ahLst/>
              <a:cxnLst/>
              <a:rect l="l" t="t" r="r" b="b"/>
              <a:pathLst>
                <a:path w="4840605" h="1591310">
                  <a:moveTo>
                    <a:pt x="0" y="588010"/>
                  </a:moveTo>
                  <a:lnTo>
                    <a:pt x="41648" y="561402"/>
                  </a:lnTo>
                  <a:lnTo>
                    <a:pt x="83603" y="532888"/>
                  </a:lnTo>
                  <a:lnTo>
                    <a:pt x="125818" y="502756"/>
                  </a:lnTo>
                  <a:lnTo>
                    <a:pt x="168249" y="471289"/>
                  </a:lnTo>
                  <a:lnTo>
                    <a:pt x="210848" y="438775"/>
                  </a:lnTo>
                  <a:lnTo>
                    <a:pt x="253571" y="405498"/>
                  </a:lnTo>
                  <a:lnTo>
                    <a:pt x="296369" y="371744"/>
                  </a:lnTo>
                  <a:lnTo>
                    <a:pt x="339199" y="337799"/>
                  </a:lnTo>
                  <a:lnTo>
                    <a:pt x="382013" y="303950"/>
                  </a:lnTo>
                  <a:lnTo>
                    <a:pt x="424766" y="270480"/>
                  </a:lnTo>
                  <a:lnTo>
                    <a:pt x="467412" y="237677"/>
                  </a:lnTo>
                  <a:lnTo>
                    <a:pt x="509904" y="205826"/>
                  </a:lnTo>
                  <a:lnTo>
                    <a:pt x="552196" y="175212"/>
                  </a:lnTo>
                  <a:lnTo>
                    <a:pt x="594243" y="146122"/>
                  </a:lnTo>
                  <a:lnTo>
                    <a:pt x="635999" y="118840"/>
                  </a:lnTo>
                  <a:lnTo>
                    <a:pt x="677417" y="93654"/>
                  </a:lnTo>
                  <a:lnTo>
                    <a:pt x="718451" y="70847"/>
                  </a:lnTo>
                  <a:lnTo>
                    <a:pt x="759056" y="50707"/>
                  </a:lnTo>
                  <a:lnTo>
                    <a:pt x="799185" y="33519"/>
                  </a:lnTo>
                  <a:lnTo>
                    <a:pt x="838792" y="19569"/>
                  </a:lnTo>
                  <a:lnTo>
                    <a:pt x="877832" y="9141"/>
                  </a:lnTo>
                  <a:lnTo>
                    <a:pt x="916257" y="2523"/>
                  </a:lnTo>
                  <a:lnTo>
                    <a:pt x="954023" y="0"/>
                  </a:lnTo>
                  <a:lnTo>
                    <a:pt x="995108" y="2428"/>
                  </a:lnTo>
                  <a:lnTo>
                    <a:pt x="1036299" y="10240"/>
                  </a:lnTo>
                  <a:lnTo>
                    <a:pt x="1077507" y="22977"/>
                  </a:lnTo>
                  <a:lnTo>
                    <a:pt x="1118645" y="40180"/>
                  </a:lnTo>
                  <a:lnTo>
                    <a:pt x="1159624" y="61389"/>
                  </a:lnTo>
                  <a:lnTo>
                    <a:pt x="1200358" y="86145"/>
                  </a:lnTo>
                  <a:lnTo>
                    <a:pt x="1240757" y="113989"/>
                  </a:lnTo>
                  <a:lnTo>
                    <a:pt x="1280733" y="144461"/>
                  </a:lnTo>
                  <a:lnTo>
                    <a:pt x="1320200" y="177101"/>
                  </a:lnTo>
                  <a:lnTo>
                    <a:pt x="1359069" y="211451"/>
                  </a:lnTo>
                  <a:lnTo>
                    <a:pt x="1397251" y="247051"/>
                  </a:lnTo>
                  <a:lnTo>
                    <a:pt x="1434660" y="283441"/>
                  </a:lnTo>
                  <a:lnTo>
                    <a:pt x="1471206" y="320163"/>
                  </a:lnTo>
                  <a:lnTo>
                    <a:pt x="1506803" y="356757"/>
                  </a:lnTo>
                  <a:lnTo>
                    <a:pt x="1541361" y="392763"/>
                  </a:lnTo>
                  <a:lnTo>
                    <a:pt x="1574794" y="427722"/>
                  </a:lnTo>
                  <a:lnTo>
                    <a:pt x="1607013" y="461175"/>
                  </a:lnTo>
                  <a:lnTo>
                    <a:pt x="1637931" y="492662"/>
                  </a:lnTo>
                  <a:lnTo>
                    <a:pt x="1667458" y="521725"/>
                  </a:lnTo>
                  <a:lnTo>
                    <a:pt x="1695508" y="547903"/>
                  </a:lnTo>
                  <a:lnTo>
                    <a:pt x="1759378" y="601571"/>
                  </a:lnTo>
                  <a:lnTo>
                    <a:pt x="1794859" y="631299"/>
                  </a:lnTo>
                  <a:lnTo>
                    <a:pt x="1828942" y="660223"/>
                  </a:lnTo>
                  <a:lnTo>
                    <a:pt x="1862138" y="688646"/>
                  </a:lnTo>
                  <a:lnTo>
                    <a:pt x="1894954" y="716869"/>
                  </a:lnTo>
                  <a:lnTo>
                    <a:pt x="1927899" y="745193"/>
                  </a:lnTo>
                  <a:lnTo>
                    <a:pt x="1961483" y="773922"/>
                  </a:lnTo>
                  <a:lnTo>
                    <a:pt x="1996213" y="803356"/>
                  </a:lnTo>
                  <a:lnTo>
                    <a:pt x="2032599" y="833797"/>
                  </a:lnTo>
                  <a:lnTo>
                    <a:pt x="2071150" y="865548"/>
                  </a:lnTo>
                  <a:lnTo>
                    <a:pt x="2112374" y="898910"/>
                  </a:lnTo>
                  <a:lnTo>
                    <a:pt x="2156779" y="934185"/>
                  </a:lnTo>
                  <a:lnTo>
                    <a:pt x="2204875" y="971675"/>
                  </a:lnTo>
                  <a:lnTo>
                    <a:pt x="2257170" y="1011681"/>
                  </a:lnTo>
                  <a:lnTo>
                    <a:pt x="2296741" y="1033673"/>
                  </a:lnTo>
                  <a:lnTo>
                    <a:pt x="2330030" y="1053772"/>
                  </a:lnTo>
                  <a:lnTo>
                    <a:pt x="2358445" y="1072356"/>
                  </a:lnTo>
                  <a:lnTo>
                    <a:pt x="2383392" y="1089801"/>
                  </a:lnTo>
                  <a:lnTo>
                    <a:pt x="2406278" y="1106485"/>
                  </a:lnTo>
                  <a:lnTo>
                    <a:pt x="2428509" y="1122783"/>
                  </a:lnTo>
                  <a:lnTo>
                    <a:pt x="2451491" y="1139073"/>
                  </a:lnTo>
                  <a:lnTo>
                    <a:pt x="2505339" y="1173137"/>
                  </a:lnTo>
                  <a:lnTo>
                    <a:pt x="2539016" y="1191664"/>
                  </a:lnTo>
                  <a:lnTo>
                    <a:pt x="2579072" y="1211690"/>
                  </a:lnTo>
                  <a:lnTo>
                    <a:pt x="2626913" y="1233592"/>
                  </a:lnTo>
                  <a:lnTo>
                    <a:pt x="2683945" y="1257747"/>
                  </a:lnTo>
                  <a:lnTo>
                    <a:pt x="2751576" y="1284532"/>
                  </a:lnTo>
                  <a:lnTo>
                    <a:pt x="2831211" y="1314323"/>
                  </a:lnTo>
                  <a:lnTo>
                    <a:pt x="2899812" y="1337278"/>
                  </a:lnTo>
                  <a:lnTo>
                    <a:pt x="2936998" y="1348305"/>
                  </a:lnTo>
                  <a:lnTo>
                    <a:pt x="2975989" y="1359039"/>
                  </a:lnTo>
                  <a:lnTo>
                    <a:pt x="3016699" y="1369484"/>
                  </a:lnTo>
                  <a:lnTo>
                    <a:pt x="3059038" y="1379646"/>
                  </a:lnTo>
                  <a:lnTo>
                    <a:pt x="3102919" y="1389529"/>
                  </a:lnTo>
                  <a:lnTo>
                    <a:pt x="3148254" y="1399137"/>
                  </a:lnTo>
                  <a:lnTo>
                    <a:pt x="3194955" y="1408477"/>
                  </a:lnTo>
                  <a:lnTo>
                    <a:pt x="3242935" y="1417552"/>
                  </a:lnTo>
                  <a:lnTo>
                    <a:pt x="3292104" y="1426367"/>
                  </a:lnTo>
                  <a:lnTo>
                    <a:pt x="3342375" y="1434928"/>
                  </a:lnTo>
                  <a:lnTo>
                    <a:pt x="3393660" y="1443240"/>
                  </a:lnTo>
                  <a:lnTo>
                    <a:pt x="3445872" y="1451306"/>
                  </a:lnTo>
                  <a:lnTo>
                    <a:pt x="3498921" y="1459133"/>
                  </a:lnTo>
                  <a:lnTo>
                    <a:pt x="3552721" y="1466725"/>
                  </a:lnTo>
                  <a:lnTo>
                    <a:pt x="3607183" y="1474086"/>
                  </a:lnTo>
                  <a:lnTo>
                    <a:pt x="3662219" y="1481222"/>
                  </a:lnTo>
                  <a:lnTo>
                    <a:pt x="3717741" y="1488137"/>
                  </a:lnTo>
                  <a:lnTo>
                    <a:pt x="3773662" y="1494837"/>
                  </a:lnTo>
                  <a:lnTo>
                    <a:pt x="3829892" y="1501326"/>
                  </a:lnTo>
                  <a:lnTo>
                    <a:pt x="3886346" y="1507609"/>
                  </a:lnTo>
                  <a:lnTo>
                    <a:pt x="3942933" y="1513692"/>
                  </a:lnTo>
                  <a:lnTo>
                    <a:pt x="3999567" y="1519578"/>
                  </a:lnTo>
                  <a:lnTo>
                    <a:pt x="4056159" y="1525273"/>
                  </a:lnTo>
                  <a:lnTo>
                    <a:pt x="4112622" y="1530781"/>
                  </a:lnTo>
                  <a:lnTo>
                    <a:pt x="4168867" y="1536108"/>
                  </a:lnTo>
                  <a:lnTo>
                    <a:pt x="4224806" y="1541258"/>
                  </a:lnTo>
                  <a:lnTo>
                    <a:pt x="4280352" y="1546237"/>
                  </a:lnTo>
                  <a:lnTo>
                    <a:pt x="4335416" y="1551049"/>
                  </a:lnTo>
                  <a:lnTo>
                    <a:pt x="4389911" y="1555698"/>
                  </a:lnTo>
                  <a:lnTo>
                    <a:pt x="4443749" y="1560190"/>
                  </a:lnTo>
                  <a:lnTo>
                    <a:pt x="4496841" y="1564531"/>
                  </a:lnTo>
                  <a:lnTo>
                    <a:pt x="4549100" y="1568723"/>
                  </a:lnTo>
                  <a:lnTo>
                    <a:pt x="4600437" y="1572773"/>
                  </a:lnTo>
                  <a:lnTo>
                    <a:pt x="4650765" y="1576686"/>
                  </a:lnTo>
                  <a:lnTo>
                    <a:pt x="4699995" y="1580465"/>
                  </a:lnTo>
                  <a:lnTo>
                    <a:pt x="4748041" y="1584117"/>
                  </a:lnTo>
                  <a:lnTo>
                    <a:pt x="4794813" y="1587645"/>
                  </a:lnTo>
                  <a:lnTo>
                    <a:pt x="4840224" y="1591055"/>
                  </a:lnTo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6919" y="1699260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0"/>
                  </a:moveTo>
                  <a:lnTo>
                    <a:pt x="0" y="2047113"/>
                  </a:lnTo>
                </a:path>
              </a:pathLst>
            </a:custGeom>
            <a:ln w="9144">
              <a:solidFill>
                <a:srgbClr val="7994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1908" y="1810512"/>
              <a:ext cx="0" cy="1936114"/>
            </a:xfrm>
            <a:custGeom>
              <a:avLst/>
              <a:gdLst/>
              <a:ahLst/>
              <a:cxnLst/>
              <a:rect l="l" t="t" r="r" b="b"/>
              <a:pathLst>
                <a:path h="1936114">
                  <a:moveTo>
                    <a:pt x="0" y="0"/>
                  </a:moveTo>
                  <a:lnTo>
                    <a:pt x="0" y="1935861"/>
                  </a:lnTo>
                </a:path>
              </a:pathLst>
            </a:custGeom>
            <a:ln w="9144">
              <a:solidFill>
                <a:srgbClr val="3D5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020" y="1453895"/>
              <a:ext cx="5175250" cy="2330450"/>
            </a:xfrm>
            <a:custGeom>
              <a:avLst/>
              <a:gdLst/>
              <a:ahLst/>
              <a:cxnLst/>
              <a:rect l="l" t="t" r="r" b="b"/>
              <a:pathLst>
                <a:path w="5175250" h="2330450">
                  <a:moveTo>
                    <a:pt x="5174742" y="2292096"/>
                  </a:moveTo>
                  <a:lnTo>
                    <a:pt x="5162042" y="2285746"/>
                  </a:lnTo>
                  <a:lnTo>
                    <a:pt x="5098542" y="2253996"/>
                  </a:lnTo>
                  <a:lnTo>
                    <a:pt x="5098542" y="2285746"/>
                  </a:lnTo>
                  <a:lnTo>
                    <a:pt x="44450" y="228574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291969"/>
                  </a:lnTo>
                  <a:lnTo>
                    <a:pt x="38100" y="2291969"/>
                  </a:lnTo>
                  <a:lnTo>
                    <a:pt x="38100" y="2298446"/>
                  </a:lnTo>
                  <a:lnTo>
                    <a:pt x="5098542" y="2298446"/>
                  </a:lnTo>
                  <a:lnTo>
                    <a:pt x="5098542" y="2330196"/>
                  </a:lnTo>
                  <a:lnTo>
                    <a:pt x="5162042" y="2298446"/>
                  </a:lnTo>
                  <a:lnTo>
                    <a:pt x="5174742" y="2292096"/>
                  </a:lnTo>
                  <a:close/>
                </a:path>
              </a:pathLst>
            </a:custGeom>
            <a:solidFill>
              <a:srgbClr val="5453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9829" y="3878326"/>
            <a:ext cx="850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0" dirty="0">
                <a:solidFill>
                  <a:srgbClr val="7C9792"/>
                </a:solidFill>
                <a:latin typeface="Leelawadee UI Semilight"/>
                <a:cs typeface="Leelawadee UI Semilight"/>
              </a:rPr>
              <a:t>Median</a:t>
            </a:r>
            <a:r>
              <a:rPr sz="1000" b="0" spc="120" dirty="0">
                <a:solidFill>
                  <a:srgbClr val="7C9792"/>
                </a:solidFill>
                <a:latin typeface="Leelawadee UI Semilight"/>
                <a:cs typeface="Leelawadee UI Semilight"/>
              </a:rPr>
              <a:t>  </a:t>
            </a:r>
            <a:r>
              <a:rPr sz="1000" b="0" spc="-20" dirty="0">
                <a:solidFill>
                  <a:srgbClr val="3D5F6E"/>
                </a:solidFill>
                <a:latin typeface="Leelawadee UI Semilight"/>
                <a:cs typeface="Leelawadee UI Semilight"/>
              </a:rPr>
              <a:t>Mean </a:t>
            </a:r>
            <a:r>
              <a:rPr sz="1000" b="0" spc="-20" dirty="0">
                <a:solidFill>
                  <a:srgbClr val="7C9792"/>
                </a:solidFill>
                <a:latin typeface="Leelawadee UI Semilight"/>
                <a:cs typeface="Leelawadee UI Semilight"/>
              </a:rPr>
              <a:t>Mode</a:t>
            </a:r>
            <a:endParaRPr sz="1000">
              <a:latin typeface="Leelawadee UI Semilight"/>
              <a:cs typeface="Leelawadee UI Semi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9845" y="1683512"/>
            <a:ext cx="484695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Skewness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measure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2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asymmetry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indicates</a:t>
            </a:r>
            <a:r>
              <a:rPr sz="1400" b="0" spc="25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whether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observations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concentrated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 marR="635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Right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(positive)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skewness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looks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like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graph.</a:t>
            </a:r>
            <a:r>
              <a:rPr sz="1400" b="0" spc="2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means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outliers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 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right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(long tail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right).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Left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(negative)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skewness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means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 the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outliers are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left.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Usually,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will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software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skewness.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87841" y="5230495"/>
            <a:ext cx="1697989" cy="12700"/>
          </a:xfrm>
          <a:custGeom>
            <a:avLst/>
            <a:gdLst/>
            <a:ahLst/>
            <a:cxnLst/>
            <a:rect l="l" t="t" r="r" b="b"/>
            <a:pathLst>
              <a:path w="1697990" h="12700">
                <a:moveTo>
                  <a:pt x="1697735" y="0"/>
                </a:moveTo>
                <a:lnTo>
                  <a:pt x="0" y="0"/>
                </a:lnTo>
                <a:lnTo>
                  <a:pt x="0" y="12191"/>
                </a:lnTo>
                <a:lnTo>
                  <a:pt x="1697735" y="12191"/>
                </a:lnTo>
                <a:lnTo>
                  <a:pt x="1697735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04756" y="5016246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364552"/>
                </a:solidFill>
                <a:latin typeface="Cambria Math"/>
                <a:cs typeface="Cambria Math"/>
              </a:rPr>
              <a:t>𝑛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65360" y="5019294"/>
            <a:ext cx="24574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solidFill>
                  <a:srgbClr val="364552"/>
                </a:solidFill>
                <a:latin typeface="Cambria Math"/>
                <a:cs typeface="Cambria Math"/>
              </a:rPr>
              <a:t>𝑖=1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82405" y="4821173"/>
            <a:ext cx="418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364552"/>
                </a:solidFill>
                <a:uFill>
                  <a:solidFill>
                    <a:srgbClr val="364552"/>
                  </a:solidFill>
                </a:uFill>
                <a:latin typeface="Cambria Math"/>
                <a:cs typeface="Cambria Math"/>
              </a:rPr>
              <a:t>1</a:t>
            </a:r>
            <a:r>
              <a:rPr sz="1400" spc="-5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2100" spc="150" baseline="-31746" dirty="0">
                <a:solidFill>
                  <a:srgbClr val="364552"/>
                </a:solidFill>
                <a:latin typeface="Cambria Math"/>
                <a:cs typeface="Cambria Math"/>
              </a:rPr>
              <a:t>σ</a:t>
            </a:r>
            <a:r>
              <a:rPr sz="1500" spc="150" baseline="-13888" dirty="0">
                <a:solidFill>
                  <a:srgbClr val="364552"/>
                </a:solidFill>
                <a:latin typeface="Cambria Math"/>
                <a:cs typeface="Cambria Math"/>
              </a:rPr>
              <a:t>𝑛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51314" y="5011673"/>
            <a:ext cx="711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0" dirty="0">
                <a:solidFill>
                  <a:srgbClr val="364552"/>
                </a:solidFill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7893" y="4926329"/>
            <a:ext cx="764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64552"/>
                </a:solidFill>
                <a:latin typeface="Cambria Math"/>
                <a:cs typeface="Cambria Math"/>
              </a:rPr>
              <a:t>(𝑥</a:t>
            </a:r>
            <a:r>
              <a:rPr sz="1400" spc="42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64552"/>
                </a:solidFill>
                <a:latin typeface="Cambria Math"/>
                <a:cs typeface="Cambria Math"/>
              </a:rPr>
              <a:t>−</a:t>
            </a:r>
            <a:r>
              <a:rPr sz="1400" spc="1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1400" spc="-55" dirty="0">
                <a:solidFill>
                  <a:srgbClr val="364552"/>
                </a:solidFill>
                <a:latin typeface="Cambria Math"/>
                <a:cs typeface="Cambria Math"/>
              </a:rPr>
              <a:t>𝑥</a:t>
            </a:r>
            <a:r>
              <a:rPr sz="1400" spc="-1045" dirty="0">
                <a:solidFill>
                  <a:srgbClr val="364552"/>
                </a:solidFill>
                <a:latin typeface="Cambria Math"/>
                <a:cs typeface="Cambria Math"/>
              </a:rPr>
              <a:t>ҧ</a:t>
            </a:r>
            <a:r>
              <a:rPr sz="1400" spc="-10" dirty="0">
                <a:solidFill>
                  <a:srgbClr val="364552"/>
                </a:solidFill>
                <a:latin typeface="Cambria Math"/>
                <a:cs typeface="Cambria Math"/>
              </a:rPr>
              <a:t>)</a:t>
            </a:r>
            <a:r>
              <a:rPr sz="1500" spc="-22" baseline="27777" dirty="0">
                <a:solidFill>
                  <a:srgbClr val="364552"/>
                </a:solidFill>
                <a:latin typeface="Cambria Math"/>
                <a:cs typeface="Cambria Math"/>
              </a:rPr>
              <a:t>3</a:t>
            </a:r>
            <a:endParaRPr sz="1500" baseline="277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90889" y="5318886"/>
            <a:ext cx="1614170" cy="398780"/>
          </a:xfrm>
          <a:custGeom>
            <a:avLst/>
            <a:gdLst/>
            <a:ahLst/>
            <a:cxnLst/>
            <a:rect l="l" t="t" r="r" b="b"/>
            <a:pathLst>
              <a:path w="1614170" h="398779">
                <a:moveTo>
                  <a:pt x="547116" y="220980"/>
                </a:moveTo>
                <a:lnTo>
                  <a:pt x="131064" y="220980"/>
                </a:lnTo>
                <a:lnTo>
                  <a:pt x="131064" y="233172"/>
                </a:lnTo>
                <a:lnTo>
                  <a:pt x="547116" y="233172"/>
                </a:lnTo>
                <a:lnTo>
                  <a:pt x="547116" y="220980"/>
                </a:lnTo>
                <a:close/>
              </a:path>
              <a:path w="1614170" h="398779">
                <a:moveTo>
                  <a:pt x="1613916" y="0"/>
                </a:moveTo>
                <a:lnTo>
                  <a:pt x="131064" y="0"/>
                </a:lnTo>
                <a:lnTo>
                  <a:pt x="131064" y="635"/>
                </a:lnTo>
                <a:lnTo>
                  <a:pt x="110236" y="635"/>
                </a:lnTo>
                <a:lnTo>
                  <a:pt x="73914" y="366750"/>
                </a:lnTo>
                <a:lnTo>
                  <a:pt x="30226" y="285864"/>
                </a:lnTo>
                <a:lnTo>
                  <a:pt x="0" y="301802"/>
                </a:lnTo>
                <a:lnTo>
                  <a:pt x="3429" y="307975"/>
                </a:lnTo>
                <a:lnTo>
                  <a:pt x="19431" y="299618"/>
                </a:lnTo>
                <a:lnTo>
                  <a:pt x="73152" y="398348"/>
                </a:lnTo>
                <a:lnTo>
                  <a:pt x="81153" y="398348"/>
                </a:lnTo>
                <a:lnTo>
                  <a:pt x="119888" y="12192"/>
                </a:lnTo>
                <a:lnTo>
                  <a:pt x="1613916" y="12192"/>
                </a:lnTo>
                <a:lnTo>
                  <a:pt x="1613916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68765" y="5301234"/>
            <a:ext cx="124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64552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0268" y="5495950"/>
            <a:ext cx="4413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64552"/>
                </a:solidFill>
                <a:latin typeface="Cambria Math"/>
                <a:cs typeface="Cambria Math"/>
              </a:rPr>
              <a:t>𝑛</a:t>
            </a:r>
            <a:r>
              <a:rPr sz="1400" spc="10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64552"/>
                </a:solidFill>
                <a:latin typeface="Cambria Math"/>
                <a:cs typeface="Cambria Math"/>
              </a:rPr>
              <a:t>−</a:t>
            </a:r>
            <a:r>
              <a:rPr sz="1400" spc="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364552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81768" y="5505094"/>
            <a:ext cx="24447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solidFill>
                  <a:srgbClr val="364552"/>
                </a:solidFill>
                <a:latin typeface="Cambria Math"/>
                <a:cs typeface="Cambria Math"/>
              </a:rPr>
              <a:t>𝑖=1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29877" y="5337505"/>
            <a:ext cx="2870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65" baseline="-19841" dirty="0">
                <a:solidFill>
                  <a:srgbClr val="364552"/>
                </a:solidFill>
                <a:latin typeface="Cambria Math"/>
                <a:cs typeface="Cambria Math"/>
              </a:rPr>
              <a:t>σ</a:t>
            </a:r>
            <a:r>
              <a:rPr sz="1000" spc="110" dirty="0">
                <a:solidFill>
                  <a:srgbClr val="364552"/>
                </a:solidFill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67721" y="5491378"/>
            <a:ext cx="7112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0" dirty="0">
                <a:solidFill>
                  <a:srgbClr val="364552"/>
                </a:solidFill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74681" y="5406034"/>
            <a:ext cx="762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64552"/>
                </a:solidFill>
                <a:latin typeface="Cambria Math"/>
                <a:cs typeface="Cambria Math"/>
              </a:rPr>
              <a:t>(𝑥</a:t>
            </a:r>
            <a:r>
              <a:rPr sz="1400" spc="42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64552"/>
                </a:solidFill>
                <a:latin typeface="Cambria Math"/>
                <a:cs typeface="Cambria Math"/>
              </a:rPr>
              <a:t>−</a:t>
            </a:r>
            <a:r>
              <a:rPr sz="1400" spc="-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1400" spc="-55" dirty="0">
                <a:solidFill>
                  <a:srgbClr val="364552"/>
                </a:solidFill>
                <a:latin typeface="Cambria Math"/>
                <a:cs typeface="Cambria Math"/>
              </a:rPr>
              <a:t>𝑥</a:t>
            </a:r>
            <a:r>
              <a:rPr sz="1400" spc="-1040" dirty="0">
                <a:solidFill>
                  <a:srgbClr val="364552"/>
                </a:solidFill>
                <a:latin typeface="Cambria Math"/>
                <a:cs typeface="Cambria Math"/>
              </a:rPr>
              <a:t>ҧ</a:t>
            </a:r>
            <a:r>
              <a:rPr sz="1400" spc="-10" dirty="0">
                <a:solidFill>
                  <a:srgbClr val="364552"/>
                </a:solidFill>
                <a:latin typeface="Cambria Math"/>
                <a:cs typeface="Cambria Math"/>
              </a:rPr>
              <a:t>)</a:t>
            </a:r>
            <a:r>
              <a:rPr sz="1500" spc="-15" baseline="22222" dirty="0">
                <a:solidFill>
                  <a:srgbClr val="364552"/>
                </a:solidFill>
                <a:latin typeface="Cambria Math"/>
                <a:cs typeface="Cambria Math"/>
              </a:rPr>
              <a:t>2</a:t>
            </a:r>
            <a:endParaRPr sz="1500" baseline="2222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93502" y="5205221"/>
            <a:ext cx="10096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35" dirty="0">
                <a:solidFill>
                  <a:srgbClr val="364552"/>
                </a:solidFill>
                <a:latin typeface="Cambria Math"/>
                <a:cs typeface="Cambria Math"/>
              </a:rPr>
              <a:t>3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47840" y="5095747"/>
            <a:ext cx="2363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skewness: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8250" y="5053329"/>
            <a:ext cx="25800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Calculating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skewness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=SKEW()</a:t>
            </a:r>
            <a:endParaRPr sz="1400">
              <a:latin typeface="Leelawadee UI Semilight"/>
              <a:cs typeface="Leelawadee UI Semiligh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16" y="5047488"/>
            <a:ext cx="286512" cy="281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16" y="1394460"/>
            <a:ext cx="4693920" cy="2927985"/>
            <a:chOff x="509016" y="1394460"/>
            <a:chExt cx="4693920" cy="2927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517" y="1731264"/>
              <a:ext cx="3656037" cy="24795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33672" y="3518916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183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4360" y="2511552"/>
              <a:ext cx="798830" cy="803275"/>
            </a:xfrm>
            <a:custGeom>
              <a:avLst/>
              <a:gdLst/>
              <a:ahLst/>
              <a:cxnLst/>
              <a:rect l="l" t="t" r="r" b="b"/>
              <a:pathLst>
                <a:path w="798829" h="803275">
                  <a:moveTo>
                    <a:pt x="399288" y="0"/>
                  </a:moveTo>
                  <a:lnTo>
                    <a:pt x="352731" y="2702"/>
                  </a:lnTo>
                  <a:lnTo>
                    <a:pt x="307750" y="10608"/>
                  </a:lnTo>
                  <a:lnTo>
                    <a:pt x="264643" y="23415"/>
                  </a:lnTo>
                  <a:lnTo>
                    <a:pt x="223712" y="40823"/>
                  </a:lnTo>
                  <a:lnTo>
                    <a:pt x="185255" y="62530"/>
                  </a:lnTo>
                  <a:lnTo>
                    <a:pt x="149574" y="88234"/>
                  </a:lnTo>
                  <a:lnTo>
                    <a:pt x="116967" y="117633"/>
                  </a:lnTo>
                  <a:lnTo>
                    <a:pt x="87734" y="150427"/>
                  </a:lnTo>
                  <a:lnTo>
                    <a:pt x="62176" y="186313"/>
                  </a:lnTo>
                  <a:lnTo>
                    <a:pt x="40592" y="224989"/>
                  </a:lnTo>
                  <a:lnTo>
                    <a:pt x="23283" y="266155"/>
                  </a:lnTo>
                  <a:lnTo>
                    <a:pt x="10548" y="309509"/>
                  </a:lnTo>
                  <a:lnTo>
                    <a:pt x="2686" y="354749"/>
                  </a:lnTo>
                  <a:lnTo>
                    <a:pt x="0" y="401574"/>
                  </a:lnTo>
                  <a:lnTo>
                    <a:pt x="2686" y="448398"/>
                  </a:lnTo>
                  <a:lnTo>
                    <a:pt x="10548" y="493638"/>
                  </a:lnTo>
                  <a:lnTo>
                    <a:pt x="23283" y="536992"/>
                  </a:lnTo>
                  <a:lnTo>
                    <a:pt x="40592" y="578158"/>
                  </a:lnTo>
                  <a:lnTo>
                    <a:pt x="62176" y="616834"/>
                  </a:lnTo>
                  <a:lnTo>
                    <a:pt x="87734" y="652720"/>
                  </a:lnTo>
                  <a:lnTo>
                    <a:pt x="116966" y="685514"/>
                  </a:lnTo>
                  <a:lnTo>
                    <a:pt x="149574" y="714913"/>
                  </a:lnTo>
                  <a:lnTo>
                    <a:pt x="185255" y="740617"/>
                  </a:lnTo>
                  <a:lnTo>
                    <a:pt x="223712" y="762324"/>
                  </a:lnTo>
                  <a:lnTo>
                    <a:pt x="264643" y="779732"/>
                  </a:lnTo>
                  <a:lnTo>
                    <a:pt x="307750" y="792539"/>
                  </a:lnTo>
                  <a:lnTo>
                    <a:pt x="352731" y="800445"/>
                  </a:lnTo>
                  <a:lnTo>
                    <a:pt x="399288" y="803148"/>
                  </a:lnTo>
                  <a:lnTo>
                    <a:pt x="445844" y="800445"/>
                  </a:lnTo>
                  <a:lnTo>
                    <a:pt x="490825" y="792539"/>
                  </a:lnTo>
                  <a:lnTo>
                    <a:pt x="533932" y="779732"/>
                  </a:lnTo>
                  <a:lnTo>
                    <a:pt x="574863" y="762324"/>
                  </a:lnTo>
                  <a:lnTo>
                    <a:pt x="613320" y="740617"/>
                  </a:lnTo>
                  <a:lnTo>
                    <a:pt x="649001" y="714913"/>
                  </a:lnTo>
                  <a:lnTo>
                    <a:pt x="681608" y="685514"/>
                  </a:lnTo>
                  <a:lnTo>
                    <a:pt x="710841" y="652720"/>
                  </a:lnTo>
                  <a:lnTo>
                    <a:pt x="736399" y="616834"/>
                  </a:lnTo>
                  <a:lnTo>
                    <a:pt x="757983" y="578158"/>
                  </a:lnTo>
                  <a:lnTo>
                    <a:pt x="775292" y="536992"/>
                  </a:lnTo>
                  <a:lnTo>
                    <a:pt x="788027" y="493638"/>
                  </a:lnTo>
                  <a:lnTo>
                    <a:pt x="795889" y="448398"/>
                  </a:lnTo>
                  <a:lnTo>
                    <a:pt x="798576" y="401574"/>
                  </a:lnTo>
                  <a:lnTo>
                    <a:pt x="795889" y="354749"/>
                  </a:lnTo>
                  <a:lnTo>
                    <a:pt x="788027" y="309509"/>
                  </a:lnTo>
                  <a:lnTo>
                    <a:pt x="775292" y="266155"/>
                  </a:lnTo>
                  <a:lnTo>
                    <a:pt x="757983" y="224989"/>
                  </a:lnTo>
                  <a:lnTo>
                    <a:pt x="736399" y="186313"/>
                  </a:lnTo>
                  <a:lnTo>
                    <a:pt x="710841" y="150427"/>
                  </a:lnTo>
                  <a:lnTo>
                    <a:pt x="681609" y="117633"/>
                  </a:lnTo>
                  <a:lnTo>
                    <a:pt x="649001" y="88234"/>
                  </a:lnTo>
                  <a:lnTo>
                    <a:pt x="613320" y="62530"/>
                  </a:lnTo>
                  <a:lnTo>
                    <a:pt x="574863" y="40823"/>
                  </a:lnTo>
                  <a:lnTo>
                    <a:pt x="533932" y="23415"/>
                  </a:lnTo>
                  <a:lnTo>
                    <a:pt x="490825" y="10608"/>
                  </a:lnTo>
                  <a:lnTo>
                    <a:pt x="445844" y="2702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527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2336" y="146761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016" y="251155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5" h="803275">
                  <a:moveTo>
                    <a:pt x="397764" y="0"/>
                  </a:moveTo>
                  <a:lnTo>
                    <a:pt x="351375" y="2702"/>
                  </a:lnTo>
                  <a:lnTo>
                    <a:pt x="306558" y="10608"/>
                  </a:lnTo>
                  <a:lnTo>
                    <a:pt x="263612" y="23415"/>
                  </a:lnTo>
                  <a:lnTo>
                    <a:pt x="222835" y="40823"/>
                  </a:lnTo>
                  <a:lnTo>
                    <a:pt x="184524" y="62530"/>
                  </a:lnTo>
                  <a:lnTo>
                    <a:pt x="148980" y="88234"/>
                  </a:lnTo>
                  <a:lnTo>
                    <a:pt x="116500" y="117633"/>
                  </a:lnTo>
                  <a:lnTo>
                    <a:pt x="87382" y="150427"/>
                  </a:lnTo>
                  <a:lnTo>
                    <a:pt x="61925" y="186313"/>
                  </a:lnTo>
                  <a:lnTo>
                    <a:pt x="40428" y="224989"/>
                  </a:lnTo>
                  <a:lnTo>
                    <a:pt x="23188" y="266155"/>
                  </a:lnTo>
                  <a:lnTo>
                    <a:pt x="10504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4" y="493638"/>
                  </a:lnTo>
                  <a:lnTo>
                    <a:pt x="23188" y="536992"/>
                  </a:lnTo>
                  <a:lnTo>
                    <a:pt x="40428" y="578158"/>
                  </a:lnTo>
                  <a:lnTo>
                    <a:pt x="61925" y="616834"/>
                  </a:lnTo>
                  <a:lnTo>
                    <a:pt x="87382" y="652720"/>
                  </a:lnTo>
                  <a:lnTo>
                    <a:pt x="116500" y="685514"/>
                  </a:lnTo>
                  <a:lnTo>
                    <a:pt x="148980" y="714913"/>
                  </a:lnTo>
                  <a:lnTo>
                    <a:pt x="184524" y="740617"/>
                  </a:lnTo>
                  <a:lnTo>
                    <a:pt x="222835" y="762324"/>
                  </a:lnTo>
                  <a:lnTo>
                    <a:pt x="263612" y="779732"/>
                  </a:lnTo>
                  <a:lnTo>
                    <a:pt x="306558" y="792539"/>
                  </a:lnTo>
                  <a:lnTo>
                    <a:pt x="351375" y="800445"/>
                  </a:lnTo>
                  <a:lnTo>
                    <a:pt x="397764" y="803148"/>
                  </a:lnTo>
                  <a:lnTo>
                    <a:pt x="444152" y="800445"/>
                  </a:lnTo>
                  <a:lnTo>
                    <a:pt x="488969" y="792539"/>
                  </a:lnTo>
                  <a:lnTo>
                    <a:pt x="531915" y="779732"/>
                  </a:lnTo>
                  <a:lnTo>
                    <a:pt x="572692" y="762324"/>
                  </a:lnTo>
                  <a:lnTo>
                    <a:pt x="611003" y="740617"/>
                  </a:lnTo>
                  <a:lnTo>
                    <a:pt x="646547" y="714913"/>
                  </a:lnTo>
                  <a:lnTo>
                    <a:pt x="679027" y="685514"/>
                  </a:lnTo>
                  <a:lnTo>
                    <a:pt x="708145" y="652720"/>
                  </a:lnTo>
                  <a:lnTo>
                    <a:pt x="733602" y="616834"/>
                  </a:lnTo>
                  <a:lnTo>
                    <a:pt x="755099" y="578158"/>
                  </a:lnTo>
                  <a:lnTo>
                    <a:pt x="772339" y="536992"/>
                  </a:lnTo>
                  <a:lnTo>
                    <a:pt x="785023" y="493638"/>
                  </a:lnTo>
                  <a:lnTo>
                    <a:pt x="792852" y="448398"/>
                  </a:lnTo>
                  <a:lnTo>
                    <a:pt x="795528" y="401574"/>
                  </a:lnTo>
                  <a:lnTo>
                    <a:pt x="792852" y="354749"/>
                  </a:lnTo>
                  <a:lnTo>
                    <a:pt x="785023" y="309509"/>
                  </a:lnTo>
                  <a:lnTo>
                    <a:pt x="772339" y="266155"/>
                  </a:lnTo>
                  <a:lnTo>
                    <a:pt x="755099" y="224989"/>
                  </a:lnTo>
                  <a:lnTo>
                    <a:pt x="733602" y="186313"/>
                  </a:lnTo>
                  <a:lnTo>
                    <a:pt x="708145" y="150427"/>
                  </a:lnTo>
                  <a:lnTo>
                    <a:pt x="679027" y="117633"/>
                  </a:lnTo>
                  <a:lnTo>
                    <a:pt x="646547" y="88234"/>
                  </a:lnTo>
                  <a:lnTo>
                    <a:pt x="611003" y="62530"/>
                  </a:lnTo>
                  <a:lnTo>
                    <a:pt x="572692" y="40823"/>
                  </a:lnTo>
                  <a:lnTo>
                    <a:pt x="531915" y="23415"/>
                  </a:lnTo>
                  <a:lnTo>
                    <a:pt x="488969" y="10608"/>
                  </a:lnTo>
                  <a:lnTo>
                    <a:pt x="444152" y="2702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527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716" y="1394460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5" h="803275">
                  <a:moveTo>
                    <a:pt x="397764" y="0"/>
                  </a:moveTo>
                  <a:lnTo>
                    <a:pt x="351375" y="2702"/>
                  </a:lnTo>
                  <a:lnTo>
                    <a:pt x="306558" y="10608"/>
                  </a:lnTo>
                  <a:lnTo>
                    <a:pt x="263612" y="23415"/>
                  </a:lnTo>
                  <a:lnTo>
                    <a:pt x="222835" y="40823"/>
                  </a:lnTo>
                  <a:lnTo>
                    <a:pt x="184524" y="62530"/>
                  </a:lnTo>
                  <a:lnTo>
                    <a:pt x="148980" y="88234"/>
                  </a:lnTo>
                  <a:lnTo>
                    <a:pt x="116500" y="117633"/>
                  </a:lnTo>
                  <a:lnTo>
                    <a:pt x="87382" y="150427"/>
                  </a:lnTo>
                  <a:lnTo>
                    <a:pt x="61925" y="186313"/>
                  </a:lnTo>
                  <a:lnTo>
                    <a:pt x="40428" y="224989"/>
                  </a:lnTo>
                  <a:lnTo>
                    <a:pt x="23188" y="266155"/>
                  </a:lnTo>
                  <a:lnTo>
                    <a:pt x="10504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4" y="493638"/>
                  </a:lnTo>
                  <a:lnTo>
                    <a:pt x="23188" y="536992"/>
                  </a:lnTo>
                  <a:lnTo>
                    <a:pt x="40428" y="578158"/>
                  </a:lnTo>
                  <a:lnTo>
                    <a:pt x="61925" y="616834"/>
                  </a:lnTo>
                  <a:lnTo>
                    <a:pt x="87382" y="652720"/>
                  </a:lnTo>
                  <a:lnTo>
                    <a:pt x="116500" y="685514"/>
                  </a:lnTo>
                  <a:lnTo>
                    <a:pt x="148980" y="714913"/>
                  </a:lnTo>
                  <a:lnTo>
                    <a:pt x="184524" y="740617"/>
                  </a:lnTo>
                  <a:lnTo>
                    <a:pt x="222835" y="762324"/>
                  </a:lnTo>
                  <a:lnTo>
                    <a:pt x="263612" y="779732"/>
                  </a:lnTo>
                  <a:lnTo>
                    <a:pt x="306558" y="792539"/>
                  </a:lnTo>
                  <a:lnTo>
                    <a:pt x="351375" y="800445"/>
                  </a:lnTo>
                  <a:lnTo>
                    <a:pt x="397764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8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7240" y="3517392"/>
              <a:ext cx="794385" cy="803275"/>
            </a:xfrm>
            <a:custGeom>
              <a:avLst/>
              <a:gdLst/>
              <a:ahLst/>
              <a:cxnLst/>
              <a:rect l="l" t="t" r="r" b="b"/>
              <a:pathLst>
                <a:path w="794385" h="803275">
                  <a:moveTo>
                    <a:pt x="397001" y="0"/>
                  </a:moveTo>
                  <a:lnTo>
                    <a:pt x="350704" y="2702"/>
                  </a:lnTo>
                  <a:lnTo>
                    <a:pt x="305974" y="10608"/>
                  </a:lnTo>
                  <a:lnTo>
                    <a:pt x="263111" y="23415"/>
                  </a:lnTo>
                  <a:lnTo>
                    <a:pt x="222412" y="40823"/>
                  </a:lnTo>
                  <a:lnTo>
                    <a:pt x="184176" y="62530"/>
                  </a:lnTo>
                  <a:lnTo>
                    <a:pt x="148699" y="88234"/>
                  </a:lnTo>
                  <a:lnTo>
                    <a:pt x="116281" y="117633"/>
                  </a:lnTo>
                  <a:lnTo>
                    <a:pt x="87218" y="150427"/>
                  </a:lnTo>
                  <a:lnTo>
                    <a:pt x="61809" y="186313"/>
                  </a:lnTo>
                  <a:lnTo>
                    <a:pt x="40352" y="224989"/>
                  </a:lnTo>
                  <a:lnTo>
                    <a:pt x="23145" y="266155"/>
                  </a:lnTo>
                  <a:lnTo>
                    <a:pt x="10485" y="309509"/>
                  </a:lnTo>
                  <a:lnTo>
                    <a:pt x="2670" y="354749"/>
                  </a:lnTo>
                  <a:lnTo>
                    <a:pt x="0" y="401574"/>
                  </a:lnTo>
                  <a:lnTo>
                    <a:pt x="2670" y="448398"/>
                  </a:lnTo>
                  <a:lnTo>
                    <a:pt x="10485" y="493638"/>
                  </a:lnTo>
                  <a:lnTo>
                    <a:pt x="23145" y="536992"/>
                  </a:lnTo>
                  <a:lnTo>
                    <a:pt x="40352" y="578158"/>
                  </a:lnTo>
                  <a:lnTo>
                    <a:pt x="61809" y="616834"/>
                  </a:lnTo>
                  <a:lnTo>
                    <a:pt x="87218" y="652720"/>
                  </a:lnTo>
                  <a:lnTo>
                    <a:pt x="116281" y="685514"/>
                  </a:lnTo>
                  <a:lnTo>
                    <a:pt x="148699" y="714913"/>
                  </a:lnTo>
                  <a:lnTo>
                    <a:pt x="184176" y="740617"/>
                  </a:lnTo>
                  <a:lnTo>
                    <a:pt x="222412" y="762324"/>
                  </a:lnTo>
                  <a:lnTo>
                    <a:pt x="263111" y="779732"/>
                  </a:lnTo>
                  <a:lnTo>
                    <a:pt x="305974" y="792539"/>
                  </a:lnTo>
                  <a:lnTo>
                    <a:pt x="350704" y="800445"/>
                  </a:lnTo>
                  <a:lnTo>
                    <a:pt x="397001" y="803148"/>
                  </a:lnTo>
                  <a:lnTo>
                    <a:pt x="443290" y="800445"/>
                  </a:lnTo>
                  <a:lnTo>
                    <a:pt x="488013" y="792539"/>
                  </a:lnTo>
                  <a:lnTo>
                    <a:pt x="530872" y="779732"/>
                  </a:lnTo>
                  <a:lnTo>
                    <a:pt x="571568" y="762324"/>
                  </a:lnTo>
                  <a:lnTo>
                    <a:pt x="609805" y="740617"/>
                  </a:lnTo>
                  <a:lnTo>
                    <a:pt x="645282" y="714913"/>
                  </a:lnTo>
                  <a:lnTo>
                    <a:pt x="677703" y="685514"/>
                  </a:lnTo>
                  <a:lnTo>
                    <a:pt x="706769" y="652720"/>
                  </a:lnTo>
                  <a:lnTo>
                    <a:pt x="732181" y="616834"/>
                  </a:lnTo>
                  <a:lnTo>
                    <a:pt x="753642" y="578158"/>
                  </a:lnTo>
                  <a:lnTo>
                    <a:pt x="770853" y="536992"/>
                  </a:lnTo>
                  <a:lnTo>
                    <a:pt x="783515" y="493638"/>
                  </a:lnTo>
                  <a:lnTo>
                    <a:pt x="791332" y="448398"/>
                  </a:lnTo>
                  <a:lnTo>
                    <a:pt x="794004" y="401574"/>
                  </a:lnTo>
                  <a:lnTo>
                    <a:pt x="791332" y="354749"/>
                  </a:lnTo>
                  <a:lnTo>
                    <a:pt x="783515" y="309509"/>
                  </a:lnTo>
                  <a:lnTo>
                    <a:pt x="770853" y="266155"/>
                  </a:lnTo>
                  <a:lnTo>
                    <a:pt x="753642" y="224989"/>
                  </a:lnTo>
                  <a:lnTo>
                    <a:pt x="732181" y="186313"/>
                  </a:lnTo>
                  <a:lnTo>
                    <a:pt x="706769" y="150427"/>
                  </a:lnTo>
                  <a:lnTo>
                    <a:pt x="677703" y="117633"/>
                  </a:lnTo>
                  <a:lnTo>
                    <a:pt x="645282" y="88234"/>
                  </a:lnTo>
                  <a:lnTo>
                    <a:pt x="609805" y="62530"/>
                  </a:lnTo>
                  <a:lnTo>
                    <a:pt x="571568" y="40823"/>
                  </a:lnTo>
                  <a:lnTo>
                    <a:pt x="530872" y="23415"/>
                  </a:lnTo>
                  <a:lnTo>
                    <a:pt x="488013" y="10608"/>
                  </a:lnTo>
                  <a:lnTo>
                    <a:pt x="443290" y="2702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183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8211" y="251155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20136" y="2777693"/>
            <a:ext cx="4591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Mean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662" y="1691385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Point</a:t>
            </a:r>
            <a:r>
              <a:rPr sz="1200" b="0" spc="-7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1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763" y="2811271"/>
            <a:ext cx="479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Point</a:t>
            </a:r>
            <a:r>
              <a:rPr sz="1200" b="0" spc="-7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2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971" y="3805808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Point</a:t>
            </a:r>
            <a:r>
              <a:rPr sz="1200" b="0" spc="-6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3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0357" y="1744471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Point</a:t>
            </a:r>
            <a:r>
              <a:rPr sz="1200" b="0" spc="-6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4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380" y="2805429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Point</a:t>
            </a:r>
            <a:r>
              <a:rPr sz="1200" b="0" spc="-6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5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2736" y="3813429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Point</a:t>
            </a:r>
            <a:r>
              <a:rPr sz="1200" b="0" spc="-6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6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96183" y="215595"/>
            <a:ext cx="5206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Variance </a:t>
            </a:r>
            <a:r>
              <a:rPr spc="-40" dirty="0"/>
              <a:t>and</a:t>
            </a:r>
            <a:r>
              <a:rPr spc="-100" dirty="0"/>
              <a:t> </a:t>
            </a:r>
            <a:r>
              <a:rPr spc="-60" dirty="0"/>
              <a:t>standard</a:t>
            </a:r>
            <a:r>
              <a:rPr spc="-100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379845" y="1258315"/>
            <a:ext cx="484759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</a:t>
            </a:r>
            <a:r>
              <a:rPr sz="1400" b="0" spc="1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1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</a:t>
            </a:r>
            <a:r>
              <a:rPr sz="1400" b="0" spc="1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measure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dispersion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endParaRPr sz="1400">
              <a:latin typeface="Leelawadee UI Semilight"/>
              <a:cs typeface="Leelawadee UI Semilight"/>
            </a:endParaRPr>
          </a:p>
          <a:p>
            <a:pPr marL="12700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points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around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value.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There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different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formulas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&amp;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deviation.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This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due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fact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unbiased estimators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formulas.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More</a:t>
            </a:r>
            <a:r>
              <a:rPr sz="1400" b="0" u="sng" spc="-2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 </a:t>
            </a:r>
            <a:r>
              <a:rPr sz="1400" b="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on</a:t>
            </a:r>
            <a:r>
              <a:rPr sz="1400" b="0" u="sng" spc="-1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 </a:t>
            </a:r>
            <a:r>
              <a:rPr sz="1400" b="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the</a:t>
            </a:r>
            <a:r>
              <a:rPr sz="1400" b="0" u="sng" spc="-1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 </a:t>
            </a:r>
            <a:r>
              <a:rPr sz="1400" b="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mathematics behind</a:t>
            </a:r>
            <a:r>
              <a:rPr sz="1400" b="0" u="sng" spc="-1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 </a:t>
            </a:r>
            <a:r>
              <a:rPr sz="1400" b="0" u="sng" spc="-2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3"/>
              </a:rPr>
              <a:t>it.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0391" y="4893055"/>
            <a:ext cx="2160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Calculating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5662" y="5319776"/>
            <a:ext cx="33978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variance: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=VAR.S()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45614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variance: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=VAR.P()</a:t>
            </a:r>
            <a:endParaRPr sz="1400">
              <a:latin typeface="Leelawadee UI Semilight"/>
              <a:cs typeface="Leelawadee UI Semilight"/>
            </a:endParaRPr>
          </a:p>
          <a:p>
            <a:pPr marL="12700" marR="5080">
              <a:lnSpc>
                <a:spcPct val="100000"/>
              </a:lnSpc>
              <a:tabLst>
                <a:tab pos="2231390" algn="l"/>
                <a:tab pos="253619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deviation: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=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STDEV.S() Population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deviation: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=STDEV.P()</a:t>
            </a:r>
            <a:endParaRPr sz="1400">
              <a:latin typeface="Leelawadee UI Semilight"/>
              <a:cs typeface="Leelawadee UI Semiligh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827" y="4887467"/>
            <a:ext cx="286512" cy="28193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567926" y="4078604"/>
            <a:ext cx="58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64552"/>
                </a:solidFill>
                <a:latin typeface="Cambria Math"/>
                <a:cs typeface="Cambria Math"/>
              </a:rPr>
              <a:t>σ</a:t>
            </a:r>
            <a:r>
              <a:rPr sz="2175" baseline="28735" dirty="0">
                <a:solidFill>
                  <a:srgbClr val="364552"/>
                </a:solidFill>
                <a:latin typeface="Cambria Math"/>
                <a:cs typeface="Cambria Math"/>
              </a:rPr>
              <a:t>2</a:t>
            </a:r>
            <a:r>
              <a:rPr sz="2175" spc="517" baseline="2873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364552"/>
                </a:solidFill>
                <a:latin typeface="Segoe UI"/>
                <a:cs typeface="Segoe UI"/>
              </a:rPr>
              <a:t>=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80955" y="4264025"/>
            <a:ext cx="1079500" cy="17145"/>
          </a:xfrm>
          <a:custGeom>
            <a:avLst/>
            <a:gdLst/>
            <a:ahLst/>
            <a:cxnLst/>
            <a:rect l="l" t="t" r="r" b="b"/>
            <a:pathLst>
              <a:path w="1079500" h="17145">
                <a:moveTo>
                  <a:pt x="1078992" y="0"/>
                </a:moveTo>
                <a:lnTo>
                  <a:pt x="0" y="0"/>
                </a:lnTo>
                <a:lnTo>
                  <a:pt x="0" y="16763"/>
                </a:lnTo>
                <a:lnTo>
                  <a:pt x="1078992" y="16763"/>
                </a:lnTo>
                <a:lnTo>
                  <a:pt x="1078992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300461" y="4081653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64552"/>
                </a:solidFill>
                <a:latin typeface="Cambria Math"/>
                <a:cs typeface="Cambria Math"/>
              </a:rPr>
              <a:t>𝑖=1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43997" y="3911930"/>
            <a:ext cx="33591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175" spc="202" baseline="-22988" dirty="0">
                <a:solidFill>
                  <a:srgbClr val="364552"/>
                </a:solidFill>
                <a:latin typeface="Cambria Math"/>
                <a:cs typeface="Cambria Math"/>
              </a:rPr>
              <a:t>σ</a:t>
            </a:r>
            <a:r>
              <a:rPr sz="1200" spc="135" dirty="0">
                <a:solidFill>
                  <a:srgbClr val="364552"/>
                </a:solidFill>
                <a:latin typeface="Cambria Math"/>
                <a:cs typeface="Cambria Math"/>
              </a:rPr>
              <a:t>𝑁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37190" y="3994226"/>
            <a:ext cx="75565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spc="45" dirty="0">
                <a:solidFill>
                  <a:srgbClr val="364552"/>
                </a:solidFill>
                <a:latin typeface="Cambria Math"/>
                <a:cs typeface="Cambria Math"/>
              </a:rPr>
              <a:t>(𝑥</a:t>
            </a:r>
            <a:r>
              <a:rPr sz="1800" spc="67" baseline="-13888" dirty="0">
                <a:solidFill>
                  <a:srgbClr val="364552"/>
                </a:solidFill>
                <a:latin typeface="Cambria Math"/>
                <a:cs typeface="Cambria Math"/>
              </a:rPr>
              <a:t>𝑖</a:t>
            </a:r>
            <a:r>
              <a:rPr sz="1450" spc="45" dirty="0">
                <a:solidFill>
                  <a:srgbClr val="364552"/>
                </a:solidFill>
                <a:latin typeface="Cambria Math"/>
                <a:cs typeface="Cambria Math"/>
              </a:rPr>
              <a:t>−𝜇)</a:t>
            </a:r>
            <a:r>
              <a:rPr sz="1800" spc="67" baseline="25462" dirty="0">
                <a:solidFill>
                  <a:srgbClr val="364552"/>
                </a:solidFill>
                <a:latin typeface="Cambria Math"/>
                <a:cs typeface="Cambria Math"/>
              </a:rPr>
              <a:t>2</a:t>
            </a:r>
            <a:endParaRPr sz="1800" baseline="25462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35742" y="4275201"/>
            <a:ext cx="16637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50" dirty="0">
                <a:solidFill>
                  <a:srgbClr val="364552"/>
                </a:solidFill>
                <a:latin typeface="Cambria Math"/>
                <a:cs typeface="Cambria Math"/>
              </a:rPr>
              <a:t>𝑁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67926" y="3371850"/>
            <a:ext cx="568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364552"/>
                </a:solidFill>
                <a:latin typeface="Cambria Math"/>
                <a:cs typeface="Cambria Math"/>
              </a:rPr>
              <a:t>𝑠</a:t>
            </a:r>
            <a:r>
              <a:rPr sz="2175" spc="89" baseline="28735" dirty="0">
                <a:solidFill>
                  <a:srgbClr val="364552"/>
                </a:solidFill>
                <a:latin typeface="Cambria Math"/>
                <a:cs typeface="Cambria Math"/>
              </a:rPr>
              <a:t>2</a:t>
            </a:r>
            <a:r>
              <a:rPr sz="2175" spc="487" baseline="2873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364552"/>
                </a:solidFill>
                <a:latin typeface="Segoe UI"/>
                <a:cs typeface="Segoe UI"/>
              </a:rPr>
              <a:t>=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65715" y="3557270"/>
            <a:ext cx="1068705" cy="17145"/>
          </a:xfrm>
          <a:custGeom>
            <a:avLst/>
            <a:gdLst/>
            <a:ahLst/>
            <a:cxnLst/>
            <a:rect l="l" t="t" r="r" b="b"/>
            <a:pathLst>
              <a:path w="1068704" h="17145">
                <a:moveTo>
                  <a:pt x="1068324" y="0"/>
                </a:moveTo>
                <a:lnTo>
                  <a:pt x="0" y="0"/>
                </a:lnTo>
                <a:lnTo>
                  <a:pt x="0" y="16763"/>
                </a:lnTo>
                <a:lnTo>
                  <a:pt x="1068324" y="16763"/>
                </a:lnTo>
                <a:lnTo>
                  <a:pt x="1068324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285221" y="3374897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64552"/>
                </a:solidFill>
                <a:latin typeface="Cambria Math"/>
                <a:cs typeface="Cambria Math"/>
              </a:rPr>
              <a:t>𝑖=1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28757" y="3204210"/>
            <a:ext cx="3149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225" baseline="-22988" dirty="0">
                <a:solidFill>
                  <a:srgbClr val="364552"/>
                </a:solidFill>
                <a:latin typeface="Cambria Math"/>
                <a:cs typeface="Cambria Math"/>
              </a:rPr>
              <a:t>σ</a:t>
            </a:r>
            <a:r>
              <a:rPr sz="1200" spc="150" dirty="0">
                <a:solidFill>
                  <a:srgbClr val="364552"/>
                </a:solidFill>
                <a:latin typeface="Cambria Math"/>
                <a:cs typeface="Cambria Math"/>
              </a:rPr>
              <a:t>𝑛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21950" y="3286505"/>
            <a:ext cx="7448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65" dirty="0">
                <a:solidFill>
                  <a:srgbClr val="364552"/>
                </a:solidFill>
                <a:latin typeface="Cambria Math"/>
                <a:cs typeface="Cambria Math"/>
              </a:rPr>
              <a:t>(</a:t>
            </a:r>
            <a:r>
              <a:rPr sz="1450" spc="60" dirty="0">
                <a:solidFill>
                  <a:srgbClr val="364552"/>
                </a:solidFill>
                <a:latin typeface="Cambria Math"/>
                <a:cs typeface="Cambria Math"/>
              </a:rPr>
              <a:t>𝑥</a:t>
            </a:r>
            <a:r>
              <a:rPr sz="1800" spc="172" baseline="-13888" dirty="0">
                <a:solidFill>
                  <a:srgbClr val="364552"/>
                </a:solidFill>
                <a:latin typeface="Cambria Math"/>
                <a:cs typeface="Cambria Math"/>
              </a:rPr>
              <a:t>𝑖</a:t>
            </a:r>
            <a:r>
              <a:rPr sz="1450" spc="65" dirty="0">
                <a:solidFill>
                  <a:srgbClr val="364552"/>
                </a:solidFill>
                <a:latin typeface="Cambria Math"/>
                <a:cs typeface="Cambria Math"/>
              </a:rPr>
              <a:t>−</a:t>
            </a:r>
            <a:r>
              <a:rPr sz="1450" spc="20" dirty="0">
                <a:solidFill>
                  <a:srgbClr val="364552"/>
                </a:solidFill>
                <a:latin typeface="Cambria Math"/>
                <a:cs typeface="Cambria Math"/>
              </a:rPr>
              <a:t>𝑥</a:t>
            </a:r>
            <a:r>
              <a:rPr sz="2175" spc="-1507" baseline="1915" dirty="0">
                <a:solidFill>
                  <a:srgbClr val="364552"/>
                </a:solidFill>
                <a:latin typeface="Cambria Math"/>
                <a:cs typeface="Cambria Math"/>
              </a:rPr>
              <a:t>ҧ</a:t>
            </a:r>
            <a:r>
              <a:rPr sz="1450" spc="55" dirty="0">
                <a:solidFill>
                  <a:srgbClr val="364552"/>
                </a:solidFill>
                <a:latin typeface="Cambria Math"/>
                <a:cs typeface="Cambria Math"/>
              </a:rPr>
              <a:t>)</a:t>
            </a:r>
            <a:r>
              <a:rPr sz="1800" spc="97" baseline="25462" dirty="0">
                <a:solidFill>
                  <a:srgbClr val="364552"/>
                </a:solidFill>
                <a:latin typeface="Cambria Math"/>
                <a:cs typeface="Cambria Math"/>
              </a:rPr>
              <a:t>2</a:t>
            </a:r>
            <a:endParaRPr sz="1800" baseline="25462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04678" y="3568445"/>
            <a:ext cx="39243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25" dirty="0">
                <a:solidFill>
                  <a:srgbClr val="364552"/>
                </a:solidFill>
                <a:latin typeface="Cambria Math"/>
                <a:cs typeface="Cambria Math"/>
              </a:rPr>
              <a:t>𝑛−1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06641" y="4135627"/>
            <a:ext cx="2201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06641" y="3426333"/>
            <a:ext cx="19475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06641" y="4937252"/>
            <a:ext cx="2736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06641" y="5699556"/>
            <a:ext cx="3585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913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3000" baseline="1388" dirty="0">
                <a:solidFill>
                  <a:srgbClr val="364552"/>
                </a:solidFill>
                <a:latin typeface="Cambria Math"/>
                <a:cs typeface="Cambria Math"/>
              </a:rPr>
              <a:t>σ</a:t>
            </a:r>
            <a:r>
              <a:rPr sz="3000" spc="-37" baseline="1388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3000" spc="-75" baseline="1388" dirty="0">
                <a:solidFill>
                  <a:srgbClr val="364552"/>
                </a:solidFill>
                <a:latin typeface="Segoe UI"/>
                <a:cs typeface="Segoe UI"/>
              </a:rPr>
              <a:t>=</a:t>
            </a:r>
            <a:endParaRPr sz="3000" baseline="1388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93326" y="4857063"/>
            <a:ext cx="393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64552"/>
                </a:solidFill>
                <a:latin typeface="Cambria Math"/>
                <a:cs typeface="Cambria Math"/>
              </a:rPr>
              <a:t>𝑠</a:t>
            </a:r>
            <a:r>
              <a:rPr sz="2000" spc="155" dirty="0">
                <a:solidFill>
                  <a:srgbClr val="364552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364552"/>
                </a:solidFill>
                <a:latin typeface="Segoe UI"/>
                <a:cs typeface="Segoe UI"/>
              </a:rPr>
              <a:t>=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045065" y="4731638"/>
            <a:ext cx="1254760" cy="567690"/>
          </a:xfrm>
          <a:custGeom>
            <a:avLst/>
            <a:gdLst/>
            <a:ahLst/>
            <a:cxnLst/>
            <a:rect l="l" t="t" r="r" b="b"/>
            <a:pathLst>
              <a:path w="1254759" h="567689">
                <a:moveTo>
                  <a:pt x="1254506" y="311150"/>
                </a:moveTo>
                <a:lnTo>
                  <a:pt x="186182" y="311150"/>
                </a:lnTo>
                <a:lnTo>
                  <a:pt x="186182" y="327914"/>
                </a:lnTo>
                <a:lnTo>
                  <a:pt x="1254506" y="327914"/>
                </a:lnTo>
                <a:lnTo>
                  <a:pt x="1254506" y="311150"/>
                </a:lnTo>
                <a:close/>
              </a:path>
              <a:path w="1254759" h="567689">
                <a:moveTo>
                  <a:pt x="1254506" y="254"/>
                </a:moveTo>
                <a:lnTo>
                  <a:pt x="195961" y="254"/>
                </a:lnTo>
                <a:lnTo>
                  <a:pt x="195961" y="0"/>
                </a:lnTo>
                <a:lnTo>
                  <a:pt x="157226" y="0"/>
                </a:lnTo>
                <a:lnTo>
                  <a:pt x="105537" y="522605"/>
                </a:lnTo>
                <a:lnTo>
                  <a:pt x="43180" y="407162"/>
                </a:lnTo>
                <a:lnTo>
                  <a:pt x="0" y="429895"/>
                </a:lnTo>
                <a:lnTo>
                  <a:pt x="4953" y="438658"/>
                </a:lnTo>
                <a:lnTo>
                  <a:pt x="27686" y="426847"/>
                </a:lnTo>
                <a:lnTo>
                  <a:pt x="104267" y="567690"/>
                </a:lnTo>
                <a:lnTo>
                  <a:pt x="115824" y="567690"/>
                </a:lnTo>
                <a:lnTo>
                  <a:pt x="171196" y="16510"/>
                </a:lnTo>
                <a:lnTo>
                  <a:pt x="186182" y="16510"/>
                </a:lnTo>
                <a:lnTo>
                  <a:pt x="186182" y="17018"/>
                </a:lnTo>
                <a:lnTo>
                  <a:pt x="1254506" y="17018"/>
                </a:lnTo>
                <a:lnTo>
                  <a:pt x="1254506" y="254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350754" y="4860112"/>
            <a:ext cx="288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64552"/>
                </a:solidFill>
                <a:latin typeface="Cambria Math"/>
                <a:cs typeface="Cambria Math"/>
              </a:rPr>
              <a:t>𝑖=1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194290" y="4689728"/>
            <a:ext cx="3149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225" baseline="-21072" dirty="0">
                <a:solidFill>
                  <a:srgbClr val="364552"/>
                </a:solidFill>
                <a:latin typeface="Cambria Math"/>
                <a:cs typeface="Cambria Math"/>
              </a:rPr>
              <a:t>σ</a:t>
            </a:r>
            <a:r>
              <a:rPr sz="1200" spc="150" dirty="0">
                <a:solidFill>
                  <a:srgbClr val="364552"/>
                </a:solidFill>
                <a:latin typeface="Cambria Math"/>
                <a:cs typeface="Cambria Math"/>
              </a:rPr>
              <a:t>𝑛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87481" y="4765928"/>
            <a:ext cx="7448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65" dirty="0">
                <a:solidFill>
                  <a:srgbClr val="364552"/>
                </a:solidFill>
                <a:latin typeface="Cambria Math"/>
                <a:cs typeface="Cambria Math"/>
              </a:rPr>
              <a:t>(</a:t>
            </a:r>
            <a:r>
              <a:rPr sz="1450" spc="60" dirty="0">
                <a:solidFill>
                  <a:srgbClr val="364552"/>
                </a:solidFill>
                <a:latin typeface="Cambria Math"/>
                <a:cs typeface="Cambria Math"/>
              </a:rPr>
              <a:t>𝑥</a:t>
            </a:r>
            <a:r>
              <a:rPr sz="1800" spc="172" baseline="-13888" dirty="0">
                <a:solidFill>
                  <a:srgbClr val="364552"/>
                </a:solidFill>
                <a:latin typeface="Cambria Math"/>
                <a:cs typeface="Cambria Math"/>
              </a:rPr>
              <a:t>𝑖</a:t>
            </a:r>
            <a:r>
              <a:rPr sz="1450" spc="65" dirty="0">
                <a:solidFill>
                  <a:srgbClr val="364552"/>
                </a:solidFill>
                <a:latin typeface="Cambria Math"/>
                <a:cs typeface="Cambria Math"/>
              </a:rPr>
              <a:t>−</a:t>
            </a:r>
            <a:r>
              <a:rPr sz="1450" spc="20" dirty="0">
                <a:solidFill>
                  <a:srgbClr val="364552"/>
                </a:solidFill>
                <a:latin typeface="Cambria Math"/>
                <a:cs typeface="Cambria Math"/>
              </a:rPr>
              <a:t>𝑥</a:t>
            </a:r>
            <a:r>
              <a:rPr sz="2175" spc="-1507" baseline="1915" dirty="0">
                <a:solidFill>
                  <a:srgbClr val="364552"/>
                </a:solidFill>
                <a:latin typeface="Cambria Math"/>
                <a:cs typeface="Cambria Math"/>
              </a:rPr>
              <a:t>ҧ</a:t>
            </a:r>
            <a:r>
              <a:rPr sz="1450" spc="55" dirty="0">
                <a:solidFill>
                  <a:srgbClr val="364552"/>
                </a:solidFill>
                <a:latin typeface="Cambria Math"/>
                <a:cs typeface="Cambria Math"/>
              </a:rPr>
              <a:t>)</a:t>
            </a:r>
            <a:r>
              <a:rPr sz="1800" spc="97" baseline="20833" dirty="0">
                <a:solidFill>
                  <a:srgbClr val="364552"/>
                </a:solidFill>
                <a:latin typeface="Cambria Math"/>
                <a:cs typeface="Cambria Math"/>
              </a:rPr>
              <a:t>2</a:t>
            </a:r>
            <a:endParaRPr sz="1800" baseline="20833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570209" y="5054346"/>
            <a:ext cx="39243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25" dirty="0">
                <a:solidFill>
                  <a:srgbClr val="364552"/>
                </a:solidFill>
                <a:latin typeface="Cambria Math"/>
                <a:cs typeface="Cambria Math"/>
              </a:rPr>
              <a:t>𝑛−1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051161" y="5556122"/>
            <a:ext cx="1265555" cy="567690"/>
          </a:xfrm>
          <a:custGeom>
            <a:avLst/>
            <a:gdLst/>
            <a:ahLst/>
            <a:cxnLst/>
            <a:rect l="l" t="t" r="r" b="b"/>
            <a:pathLst>
              <a:path w="1265554" h="567689">
                <a:moveTo>
                  <a:pt x="1265174" y="323367"/>
                </a:moveTo>
                <a:lnTo>
                  <a:pt x="186182" y="323367"/>
                </a:lnTo>
                <a:lnTo>
                  <a:pt x="186182" y="340131"/>
                </a:lnTo>
                <a:lnTo>
                  <a:pt x="1265174" y="340131"/>
                </a:lnTo>
                <a:lnTo>
                  <a:pt x="1265174" y="323367"/>
                </a:lnTo>
                <a:close/>
              </a:path>
              <a:path w="1265554" h="567689">
                <a:moveTo>
                  <a:pt x="1265174" y="254"/>
                </a:moveTo>
                <a:lnTo>
                  <a:pt x="195961" y="254"/>
                </a:lnTo>
                <a:lnTo>
                  <a:pt x="195961" y="0"/>
                </a:lnTo>
                <a:lnTo>
                  <a:pt x="157226" y="0"/>
                </a:lnTo>
                <a:lnTo>
                  <a:pt x="105537" y="522579"/>
                </a:lnTo>
                <a:lnTo>
                  <a:pt x="43180" y="407136"/>
                </a:lnTo>
                <a:lnTo>
                  <a:pt x="0" y="429869"/>
                </a:lnTo>
                <a:lnTo>
                  <a:pt x="4953" y="438696"/>
                </a:lnTo>
                <a:lnTo>
                  <a:pt x="27686" y="426770"/>
                </a:lnTo>
                <a:lnTo>
                  <a:pt x="104267" y="567690"/>
                </a:lnTo>
                <a:lnTo>
                  <a:pt x="115824" y="567690"/>
                </a:lnTo>
                <a:lnTo>
                  <a:pt x="171196" y="16510"/>
                </a:lnTo>
                <a:lnTo>
                  <a:pt x="186182" y="16510"/>
                </a:lnTo>
                <a:lnTo>
                  <a:pt x="186182" y="17018"/>
                </a:lnTo>
                <a:lnTo>
                  <a:pt x="1265174" y="17018"/>
                </a:lnTo>
                <a:lnTo>
                  <a:pt x="1265174" y="254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356850" y="5697423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64552"/>
                </a:solidFill>
                <a:latin typeface="Cambria Math"/>
                <a:cs typeface="Cambria Math"/>
              </a:rPr>
              <a:t>𝑖=1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200385" y="5528259"/>
            <a:ext cx="33591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75" spc="202" baseline="-21072" dirty="0">
                <a:solidFill>
                  <a:srgbClr val="364552"/>
                </a:solidFill>
                <a:latin typeface="Cambria Math"/>
                <a:cs typeface="Cambria Math"/>
              </a:rPr>
              <a:t>σ</a:t>
            </a:r>
            <a:r>
              <a:rPr sz="1200" spc="135" dirty="0">
                <a:solidFill>
                  <a:srgbClr val="364552"/>
                </a:solidFill>
                <a:latin typeface="Cambria Math"/>
                <a:cs typeface="Cambria Math"/>
              </a:rPr>
              <a:t>𝑁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93578" y="5604459"/>
            <a:ext cx="7556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45" dirty="0">
                <a:solidFill>
                  <a:srgbClr val="364552"/>
                </a:solidFill>
                <a:latin typeface="Cambria Math"/>
                <a:cs typeface="Cambria Math"/>
              </a:rPr>
              <a:t>(𝑥</a:t>
            </a:r>
            <a:r>
              <a:rPr sz="1800" spc="67" baseline="-13888" dirty="0">
                <a:solidFill>
                  <a:srgbClr val="364552"/>
                </a:solidFill>
                <a:latin typeface="Cambria Math"/>
                <a:cs typeface="Cambria Math"/>
              </a:rPr>
              <a:t>𝑖</a:t>
            </a:r>
            <a:r>
              <a:rPr sz="1450" spc="45" dirty="0">
                <a:solidFill>
                  <a:srgbClr val="364552"/>
                </a:solidFill>
                <a:latin typeface="Cambria Math"/>
                <a:cs typeface="Cambria Math"/>
              </a:rPr>
              <a:t>−𝜇)</a:t>
            </a:r>
            <a:r>
              <a:rPr sz="1800" spc="67" baseline="20833" dirty="0">
                <a:solidFill>
                  <a:srgbClr val="364552"/>
                </a:solidFill>
                <a:latin typeface="Cambria Math"/>
                <a:cs typeface="Cambria Math"/>
              </a:rPr>
              <a:t>2</a:t>
            </a:r>
            <a:endParaRPr sz="1800" baseline="20833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92130" y="5890971"/>
            <a:ext cx="16637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50" dirty="0">
                <a:solidFill>
                  <a:srgbClr val="364552"/>
                </a:solidFill>
                <a:latin typeface="Cambria Math"/>
                <a:cs typeface="Cambria Math"/>
              </a:rPr>
              <a:t>𝑁</a:t>
            </a:r>
            <a:endParaRPr sz="14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9875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Covariance</a:t>
            </a:r>
            <a:r>
              <a:rPr spc="-114" dirty="0"/>
              <a:t> </a:t>
            </a:r>
            <a:r>
              <a:rPr spc="-40" dirty="0"/>
              <a:t>and</a:t>
            </a:r>
            <a:r>
              <a:rPr spc="-130" dirty="0"/>
              <a:t> </a:t>
            </a:r>
            <a:r>
              <a:rPr spc="-30" dirty="0"/>
              <a:t>correlation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1708" y="1684020"/>
            <a:ext cx="5131435" cy="4699000"/>
          </a:xfrm>
          <a:custGeom>
            <a:avLst/>
            <a:gdLst/>
            <a:ahLst/>
            <a:cxnLst/>
            <a:rect l="l" t="t" r="r" b="b"/>
            <a:pathLst>
              <a:path w="5131435" h="4699000">
                <a:moveTo>
                  <a:pt x="0" y="4698492"/>
                </a:moveTo>
                <a:lnTo>
                  <a:pt x="5131308" y="4698492"/>
                </a:lnTo>
                <a:lnTo>
                  <a:pt x="5131308" y="0"/>
                </a:lnTo>
                <a:lnTo>
                  <a:pt x="0" y="0"/>
                </a:lnTo>
                <a:lnTo>
                  <a:pt x="0" y="4698492"/>
                </a:lnTo>
                <a:close/>
              </a:path>
            </a:pathLst>
          </a:custGeom>
          <a:solidFill>
            <a:srgbClr val="D5DB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623" y="1710308"/>
            <a:ext cx="491490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measure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joint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variability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positive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</a:t>
            </a:r>
            <a:r>
              <a:rPr sz="1400" b="0" spc="25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means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move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together.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  <a:tab pos="544195" algn="l"/>
                <a:tab pos="1487805" algn="l"/>
                <a:tab pos="1772285" algn="l"/>
                <a:tab pos="1999614" algn="l"/>
                <a:tab pos="2633980" algn="l"/>
                <a:tab pos="3068320" algn="l"/>
                <a:tab pos="3449320" algn="l"/>
                <a:tab pos="3865245" algn="l"/>
                <a:tab pos="4662170" algn="l"/>
              </a:tabLst>
            </a:pP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means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endParaRPr sz="1400">
              <a:latin typeface="Leelawadee UI Semilight"/>
              <a:cs typeface="Leelawadee UI Semiligh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independent.</a:t>
            </a:r>
            <a:endParaRPr sz="1400">
              <a:latin typeface="Leelawadee UI Semilight"/>
              <a:cs typeface="Leelawadee UI Semilight"/>
            </a:endParaRPr>
          </a:p>
          <a:p>
            <a:pPr marL="299085" marR="571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negative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 means that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move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opposite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directions.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 marR="508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take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values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from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-∞</a:t>
            </a:r>
            <a:r>
              <a:rPr sz="1400" b="0" spc="4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+∞</a:t>
            </a:r>
            <a:r>
              <a:rPr sz="1400" b="0" spc="4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.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This</a:t>
            </a:r>
            <a:r>
              <a:rPr sz="1400" b="0" spc="4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4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problem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 is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very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hard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put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such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into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perspective.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623" y="4271264"/>
            <a:ext cx="2129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623" y="4911344"/>
            <a:ext cx="2384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987" y="5337759"/>
            <a:ext cx="3046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Excel,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623" y="5765088"/>
            <a:ext cx="33000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70075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covariance: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=COVARIANCE.S()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covariance: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=COVARIANCE.P()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48984" y="1214627"/>
            <a:ext cx="5131435" cy="451484"/>
          </a:xfrm>
          <a:custGeom>
            <a:avLst/>
            <a:gdLst/>
            <a:ahLst/>
            <a:cxnLst/>
            <a:rect l="l" t="t" r="r" b="b"/>
            <a:pathLst>
              <a:path w="5131434" h="451485">
                <a:moveTo>
                  <a:pt x="5131308" y="0"/>
                </a:moveTo>
                <a:lnTo>
                  <a:pt x="0" y="0"/>
                </a:lnTo>
                <a:lnTo>
                  <a:pt x="0" y="451103"/>
                </a:lnTo>
                <a:lnTo>
                  <a:pt x="5131308" y="451103"/>
                </a:lnTo>
                <a:lnTo>
                  <a:pt x="5131308" y="0"/>
                </a:lnTo>
                <a:close/>
              </a:path>
            </a:pathLst>
          </a:custGeom>
          <a:solidFill>
            <a:srgbClr val="527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68081" y="1260093"/>
            <a:ext cx="129794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Correlation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0508" y="1665732"/>
            <a:ext cx="5130165" cy="4716780"/>
          </a:xfrm>
          <a:custGeom>
            <a:avLst/>
            <a:gdLst/>
            <a:ahLst/>
            <a:cxnLst/>
            <a:rect l="l" t="t" r="r" b="b"/>
            <a:pathLst>
              <a:path w="5130165" h="4716780">
                <a:moveTo>
                  <a:pt x="5129784" y="0"/>
                </a:moveTo>
                <a:lnTo>
                  <a:pt x="0" y="0"/>
                </a:lnTo>
                <a:lnTo>
                  <a:pt x="0" y="4716780"/>
                </a:lnTo>
                <a:lnTo>
                  <a:pt x="5129784" y="4716780"/>
                </a:lnTo>
                <a:lnTo>
                  <a:pt x="5129784" y="0"/>
                </a:lnTo>
                <a:close/>
              </a:path>
            </a:pathLst>
          </a:custGeom>
          <a:solidFill>
            <a:srgbClr val="52737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Correlation</a:t>
            </a:r>
            <a:r>
              <a:rPr spc="60" dirty="0"/>
              <a:t> </a:t>
            </a:r>
            <a:r>
              <a:rPr dirty="0"/>
              <a:t>is</a:t>
            </a:r>
            <a:r>
              <a:rPr spc="70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measure</a:t>
            </a:r>
            <a:r>
              <a:rPr spc="6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joint</a:t>
            </a:r>
            <a:r>
              <a:rPr spc="60" dirty="0"/>
              <a:t> </a:t>
            </a:r>
            <a:r>
              <a:rPr dirty="0"/>
              <a:t>variability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two</a:t>
            </a:r>
            <a:r>
              <a:rPr spc="55" dirty="0"/>
              <a:t> </a:t>
            </a:r>
            <a:r>
              <a:rPr spc="-10" dirty="0"/>
              <a:t>variables. </a:t>
            </a:r>
            <a:r>
              <a:rPr dirty="0"/>
              <a:t>Unlike</a:t>
            </a:r>
            <a:r>
              <a:rPr spc="150" dirty="0"/>
              <a:t>  </a:t>
            </a:r>
            <a:r>
              <a:rPr dirty="0"/>
              <a:t>covariance,</a:t>
            </a:r>
            <a:r>
              <a:rPr spc="150" dirty="0"/>
              <a:t>  </a:t>
            </a:r>
            <a:r>
              <a:rPr dirty="0"/>
              <a:t>correlation</a:t>
            </a:r>
            <a:r>
              <a:rPr spc="145" dirty="0"/>
              <a:t>  </a:t>
            </a:r>
            <a:r>
              <a:rPr dirty="0"/>
              <a:t>could</a:t>
            </a:r>
            <a:r>
              <a:rPr spc="150" dirty="0"/>
              <a:t>  </a:t>
            </a:r>
            <a:r>
              <a:rPr dirty="0"/>
              <a:t>be</a:t>
            </a:r>
            <a:r>
              <a:rPr spc="155" dirty="0"/>
              <a:t>  </a:t>
            </a:r>
            <a:r>
              <a:rPr dirty="0"/>
              <a:t>thought</a:t>
            </a:r>
            <a:r>
              <a:rPr spc="155" dirty="0"/>
              <a:t>  </a:t>
            </a:r>
            <a:r>
              <a:rPr dirty="0"/>
              <a:t>of</a:t>
            </a:r>
            <a:r>
              <a:rPr spc="150" dirty="0"/>
              <a:t>  </a:t>
            </a:r>
            <a:r>
              <a:rPr dirty="0"/>
              <a:t>as</a:t>
            </a:r>
            <a:r>
              <a:rPr spc="155" dirty="0"/>
              <a:t>  </a:t>
            </a:r>
            <a:r>
              <a:rPr spc="-50" dirty="0"/>
              <a:t>a </a:t>
            </a:r>
            <a:r>
              <a:rPr dirty="0"/>
              <a:t>standardized</a:t>
            </a:r>
            <a:r>
              <a:rPr spc="10" dirty="0"/>
              <a:t> </a:t>
            </a:r>
            <a:r>
              <a:rPr dirty="0"/>
              <a:t>measure.</a:t>
            </a:r>
            <a:r>
              <a:rPr spc="15" dirty="0"/>
              <a:t> </a:t>
            </a:r>
            <a:r>
              <a:rPr dirty="0"/>
              <a:t>It</a:t>
            </a:r>
            <a:r>
              <a:rPr spc="20" dirty="0"/>
              <a:t> </a:t>
            </a:r>
            <a:r>
              <a:rPr dirty="0"/>
              <a:t>takes</a:t>
            </a:r>
            <a:r>
              <a:rPr spc="10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values</a:t>
            </a:r>
            <a:r>
              <a:rPr spc="20" dirty="0"/>
              <a:t> </a:t>
            </a:r>
            <a:r>
              <a:rPr dirty="0"/>
              <a:t>between</a:t>
            </a:r>
            <a:r>
              <a:rPr spc="10" dirty="0"/>
              <a:t> </a:t>
            </a:r>
            <a:r>
              <a:rPr dirty="0"/>
              <a:t>-1</a:t>
            </a:r>
            <a:r>
              <a:rPr spc="2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1,</a:t>
            </a:r>
            <a:r>
              <a:rPr spc="40" dirty="0"/>
              <a:t> </a:t>
            </a:r>
            <a:r>
              <a:rPr spc="-20" dirty="0"/>
              <a:t>thus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easy</a:t>
            </a:r>
            <a:r>
              <a:rPr spc="-2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us</a:t>
            </a:r>
            <a:r>
              <a:rPr spc="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interpret</a:t>
            </a:r>
            <a:r>
              <a:rPr spc="20" dirty="0"/>
              <a:t> </a:t>
            </a:r>
            <a:r>
              <a:rPr dirty="0"/>
              <a:t>the </a:t>
            </a:r>
            <a:r>
              <a:rPr spc="-10" dirty="0"/>
              <a:t>result.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/>
          </a:p>
          <a:p>
            <a:pPr marL="299085" marR="6985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/>
              <a:t>A</a:t>
            </a:r>
            <a:r>
              <a:rPr spc="330" dirty="0"/>
              <a:t> </a:t>
            </a:r>
            <a:r>
              <a:rPr dirty="0"/>
              <a:t>correlation</a:t>
            </a:r>
            <a:r>
              <a:rPr spc="340" dirty="0"/>
              <a:t> </a:t>
            </a:r>
            <a:r>
              <a:rPr dirty="0"/>
              <a:t>of</a:t>
            </a:r>
            <a:r>
              <a:rPr spc="345" dirty="0"/>
              <a:t> </a:t>
            </a:r>
            <a:r>
              <a:rPr dirty="0"/>
              <a:t>1,</a:t>
            </a:r>
            <a:r>
              <a:rPr spc="350" dirty="0"/>
              <a:t> </a:t>
            </a:r>
            <a:r>
              <a:rPr dirty="0"/>
              <a:t>known</a:t>
            </a:r>
            <a:r>
              <a:rPr spc="340" dirty="0"/>
              <a:t> </a:t>
            </a:r>
            <a:r>
              <a:rPr dirty="0"/>
              <a:t>as</a:t>
            </a:r>
            <a:r>
              <a:rPr spc="355" dirty="0"/>
              <a:t> </a:t>
            </a:r>
            <a:r>
              <a:rPr dirty="0"/>
              <a:t>perfect</a:t>
            </a:r>
            <a:r>
              <a:rPr spc="355" dirty="0"/>
              <a:t> </a:t>
            </a:r>
            <a:r>
              <a:rPr dirty="0"/>
              <a:t>positive</a:t>
            </a:r>
            <a:r>
              <a:rPr spc="345" dirty="0"/>
              <a:t> </a:t>
            </a:r>
            <a:r>
              <a:rPr spc="-10" dirty="0"/>
              <a:t>correlation, </a:t>
            </a:r>
            <a:r>
              <a:rPr dirty="0"/>
              <a:t>means</a:t>
            </a:r>
            <a:r>
              <a:rPr spc="-15" dirty="0"/>
              <a:t> </a:t>
            </a:r>
            <a:r>
              <a:rPr dirty="0"/>
              <a:t>that</a:t>
            </a:r>
            <a:r>
              <a:rPr spc="10" dirty="0"/>
              <a:t> </a:t>
            </a:r>
            <a:r>
              <a:rPr dirty="0"/>
              <a:t>one variable</a:t>
            </a:r>
            <a:r>
              <a:rPr spc="-4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perfectly</a:t>
            </a:r>
            <a:r>
              <a:rPr spc="-10" dirty="0"/>
              <a:t> </a:t>
            </a:r>
            <a:r>
              <a:rPr dirty="0"/>
              <a:t>explained</a:t>
            </a:r>
            <a:r>
              <a:rPr spc="-10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other.</a:t>
            </a:r>
          </a:p>
          <a:p>
            <a:pPr marL="2990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/>
              <a:t>A</a:t>
            </a:r>
            <a:r>
              <a:rPr spc="-30" dirty="0"/>
              <a:t> </a:t>
            </a:r>
            <a:r>
              <a:rPr dirty="0"/>
              <a:t>correlation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0</a:t>
            </a:r>
            <a:r>
              <a:rPr spc="-20" dirty="0"/>
              <a:t> </a:t>
            </a:r>
            <a:r>
              <a:rPr dirty="0"/>
              <a:t>means that</a:t>
            </a:r>
            <a:r>
              <a:rPr spc="-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variables</a:t>
            </a:r>
            <a:r>
              <a:rPr spc="-30" dirty="0"/>
              <a:t> </a:t>
            </a:r>
            <a:r>
              <a:rPr dirty="0"/>
              <a:t>are</a:t>
            </a:r>
            <a:r>
              <a:rPr spc="-10" dirty="0"/>
              <a:t> independent.</a:t>
            </a:r>
          </a:p>
          <a:p>
            <a:pPr marL="299085" marR="571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/>
              <a:t>A</a:t>
            </a:r>
            <a:r>
              <a:rPr spc="190" dirty="0"/>
              <a:t> </a:t>
            </a:r>
            <a:r>
              <a:rPr dirty="0"/>
              <a:t>correlation</a:t>
            </a:r>
            <a:r>
              <a:rPr spc="210" dirty="0"/>
              <a:t> </a:t>
            </a:r>
            <a:r>
              <a:rPr dirty="0"/>
              <a:t>of</a:t>
            </a:r>
            <a:r>
              <a:rPr spc="200" dirty="0"/>
              <a:t> </a:t>
            </a:r>
            <a:r>
              <a:rPr dirty="0"/>
              <a:t>-1,</a:t>
            </a:r>
            <a:r>
              <a:rPr spc="204" dirty="0"/>
              <a:t> </a:t>
            </a:r>
            <a:r>
              <a:rPr dirty="0"/>
              <a:t>known</a:t>
            </a:r>
            <a:r>
              <a:rPr spc="204" dirty="0"/>
              <a:t> </a:t>
            </a:r>
            <a:r>
              <a:rPr dirty="0"/>
              <a:t>as</a:t>
            </a:r>
            <a:r>
              <a:rPr spc="220" dirty="0"/>
              <a:t> </a:t>
            </a:r>
            <a:r>
              <a:rPr dirty="0"/>
              <a:t>perfect</a:t>
            </a:r>
            <a:r>
              <a:rPr spc="220" dirty="0"/>
              <a:t> </a:t>
            </a:r>
            <a:r>
              <a:rPr dirty="0"/>
              <a:t>negative</a:t>
            </a:r>
            <a:r>
              <a:rPr spc="215" dirty="0"/>
              <a:t> </a:t>
            </a:r>
            <a:r>
              <a:rPr spc="-10" dirty="0"/>
              <a:t>correlation, </a:t>
            </a:r>
            <a:r>
              <a:rPr dirty="0"/>
              <a:t>means</a:t>
            </a:r>
            <a:r>
              <a:rPr spc="135" dirty="0"/>
              <a:t>  </a:t>
            </a:r>
            <a:r>
              <a:rPr dirty="0"/>
              <a:t>that</a:t>
            </a:r>
            <a:r>
              <a:rPr spc="135" dirty="0"/>
              <a:t>  </a:t>
            </a:r>
            <a:r>
              <a:rPr dirty="0"/>
              <a:t>one</a:t>
            </a:r>
            <a:r>
              <a:rPr spc="140" dirty="0"/>
              <a:t>  </a:t>
            </a:r>
            <a:r>
              <a:rPr dirty="0"/>
              <a:t>variable</a:t>
            </a:r>
            <a:r>
              <a:rPr spc="135" dirty="0"/>
              <a:t>  </a:t>
            </a:r>
            <a:r>
              <a:rPr dirty="0"/>
              <a:t>is</a:t>
            </a:r>
            <a:r>
              <a:rPr spc="140" dirty="0"/>
              <a:t>  </a:t>
            </a:r>
            <a:r>
              <a:rPr dirty="0"/>
              <a:t>explaining</a:t>
            </a:r>
            <a:r>
              <a:rPr spc="135" dirty="0"/>
              <a:t>  </a:t>
            </a:r>
            <a:r>
              <a:rPr dirty="0"/>
              <a:t>the</a:t>
            </a:r>
            <a:r>
              <a:rPr spc="135" dirty="0"/>
              <a:t>  </a:t>
            </a:r>
            <a:r>
              <a:rPr dirty="0"/>
              <a:t>other</a:t>
            </a:r>
            <a:r>
              <a:rPr spc="135" dirty="0"/>
              <a:t>  </a:t>
            </a:r>
            <a:r>
              <a:rPr spc="-25" dirty="0"/>
              <a:t>one </a:t>
            </a:r>
            <a:r>
              <a:rPr dirty="0"/>
              <a:t>perfectly,</a:t>
            </a:r>
            <a:r>
              <a:rPr spc="-10" dirty="0"/>
              <a:t> </a:t>
            </a:r>
            <a:r>
              <a:rPr dirty="0"/>
              <a:t>but</a:t>
            </a:r>
            <a:r>
              <a:rPr spc="-20" dirty="0"/>
              <a:t> </a:t>
            </a:r>
            <a:r>
              <a:rPr dirty="0"/>
              <a:t>they</a:t>
            </a:r>
            <a:r>
              <a:rPr spc="-15" dirty="0"/>
              <a:t> </a:t>
            </a:r>
            <a:r>
              <a:rPr dirty="0"/>
              <a:t>move</a:t>
            </a:r>
            <a:r>
              <a:rPr spc="-3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opposite</a:t>
            </a:r>
            <a:r>
              <a:rPr spc="-20" dirty="0"/>
              <a:t> </a:t>
            </a:r>
            <a:r>
              <a:rPr spc="-10" dirty="0"/>
              <a:t>directions.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60616" y="5337759"/>
            <a:ext cx="30022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Excel,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correlation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=CORREL()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708" y="1232916"/>
            <a:ext cx="5131435" cy="451484"/>
          </a:xfrm>
          <a:custGeom>
            <a:avLst/>
            <a:gdLst/>
            <a:ahLst/>
            <a:cxnLst/>
            <a:rect l="l" t="t" r="r" b="b"/>
            <a:pathLst>
              <a:path w="5131435" h="451485">
                <a:moveTo>
                  <a:pt x="5131308" y="0"/>
                </a:moveTo>
                <a:lnTo>
                  <a:pt x="0" y="0"/>
                </a:lnTo>
                <a:lnTo>
                  <a:pt x="0" y="451103"/>
                </a:lnTo>
                <a:lnTo>
                  <a:pt x="5131308" y="451103"/>
                </a:lnTo>
                <a:lnTo>
                  <a:pt x="5131308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34488" y="1277874"/>
            <a:ext cx="12884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Covariance</a:t>
            </a:r>
            <a:endParaRPr sz="2100">
              <a:latin typeface="Leelawadee UI Semilight"/>
              <a:cs typeface="Leelawadee UI Semi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2772" y="4404486"/>
            <a:ext cx="4871720" cy="1164590"/>
            <a:chOff x="842772" y="4404486"/>
            <a:chExt cx="4871720" cy="116459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772" y="5381244"/>
              <a:ext cx="190500" cy="18745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61967" y="4404486"/>
              <a:ext cx="1652270" cy="17145"/>
            </a:xfrm>
            <a:custGeom>
              <a:avLst/>
              <a:gdLst/>
              <a:ahLst/>
              <a:cxnLst/>
              <a:rect l="l" t="t" r="r" b="b"/>
              <a:pathLst>
                <a:path w="1652270" h="17145">
                  <a:moveTo>
                    <a:pt x="1652016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652016" y="16763"/>
                  </a:lnTo>
                  <a:lnTo>
                    <a:pt x="1652016" y="0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481571" y="5026152"/>
            <a:ext cx="3354704" cy="542925"/>
            <a:chOff x="6481571" y="5026152"/>
            <a:chExt cx="3354704" cy="54292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1571" y="5381244"/>
              <a:ext cx="190500" cy="1874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400031" y="5026152"/>
              <a:ext cx="436245" cy="17145"/>
            </a:xfrm>
            <a:custGeom>
              <a:avLst/>
              <a:gdLst/>
              <a:ahLst/>
              <a:cxnLst/>
              <a:rect l="l" t="t" r="r" b="b"/>
              <a:pathLst>
                <a:path w="436245" h="17145">
                  <a:moveTo>
                    <a:pt x="43586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435864" y="16764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60616" y="4840985"/>
            <a:ext cx="2898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baseline="19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2100" b="0" spc="-44" baseline="19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baseline="19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correlation</a:t>
            </a:r>
            <a:r>
              <a:rPr sz="2100" b="0" spc="-44" baseline="19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baseline="19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r>
              <a:rPr sz="2100" b="0" spc="120" baseline="19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2000" dirty="0">
                <a:solidFill>
                  <a:srgbClr val="3D5F6E"/>
                </a:solidFill>
                <a:latin typeface="Cambria Math"/>
                <a:cs typeface="Cambria Math"/>
              </a:rPr>
              <a:t>ρ</a:t>
            </a:r>
            <a:r>
              <a:rPr sz="2000" spc="-35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3D5F6E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8636" y="4219194"/>
            <a:ext cx="670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5F6E"/>
                </a:solidFill>
                <a:latin typeface="Cambria Math"/>
                <a:cs typeface="Cambria Math"/>
              </a:rPr>
              <a:t>𝑠</a:t>
            </a:r>
            <a:r>
              <a:rPr sz="2175" baseline="-15325" dirty="0">
                <a:solidFill>
                  <a:srgbClr val="3D5F6E"/>
                </a:solidFill>
                <a:latin typeface="Cambria Math"/>
                <a:cs typeface="Cambria Math"/>
              </a:rPr>
              <a:t>𝑥𝑦</a:t>
            </a:r>
            <a:r>
              <a:rPr sz="2175" spc="502" baseline="-15325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3D5F6E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80713" y="4222242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D5F6E"/>
                </a:solidFill>
                <a:latin typeface="Cambria Math"/>
                <a:cs typeface="Cambria Math"/>
              </a:rPr>
              <a:t>𝑖=1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4248" y="4051172"/>
            <a:ext cx="31559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225" baseline="-22988" dirty="0">
                <a:solidFill>
                  <a:srgbClr val="3D5F6E"/>
                </a:solidFill>
                <a:latin typeface="Cambria Math"/>
                <a:cs typeface="Cambria Math"/>
              </a:rPr>
              <a:t>σ</a:t>
            </a:r>
            <a:r>
              <a:rPr sz="1200" spc="150" dirty="0">
                <a:solidFill>
                  <a:srgbClr val="3D5F6E"/>
                </a:solidFill>
                <a:latin typeface="Cambria Math"/>
                <a:cs typeface="Cambria Math"/>
              </a:rPr>
              <a:t>𝑛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71415" y="4192523"/>
            <a:ext cx="546100" cy="172720"/>
          </a:xfrm>
          <a:custGeom>
            <a:avLst/>
            <a:gdLst/>
            <a:ahLst/>
            <a:cxnLst/>
            <a:rect l="l" t="t" r="r" b="b"/>
            <a:pathLst>
              <a:path w="546100" h="172720">
                <a:moveTo>
                  <a:pt x="490982" y="0"/>
                </a:moveTo>
                <a:lnTo>
                  <a:pt x="488569" y="6984"/>
                </a:lnTo>
                <a:lnTo>
                  <a:pt x="498526" y="11322"/>
                </a:lnTo>
                <a:lnTo>
                  <a:pt x="507079" y="17303"/>
                </a:lnTo>
                <a:lnTo>
                  <a:pt x="527669" y="57134"/>
                </a:lnTo>
                <a:lnTo>
                  <a:pt x="530225" y="85217"/>
                </a:lnTo>
                <a:lnTo>
                  <a:pt x="529582" y="100413"/>
                </a:lnTo>
                <a:lnTo>
                  <a:pt x="519938" y="137668"/>
                </a:lnTo>
                <a:lnTo>
                  <a:pt x="488823" y="165226"/>
                </a:lnTo>
                <a:lnTo>
                  <a:pt x="490982" y="172212"/>
                </a:lnTo>
                <a:lnTo>
                  <a:pt x="523914" y="152638"/>
                </a:lnTo>
                <a:lnTo>
                  <a:pt x="542321" y="116586"/>
                </a:lnTo>
                <a:lnTo>
                  <a:pt x="545846" y="86106"/>
                </a:lnTo>
                <a:lnTo>
                  <a:pt x="544964" y="70320"/>
                </a:lnTo>
                <a:lnTo>
                  <a:pt x="531749" y="30225"/>
                </a:lnTo>
                <a:lnTo>
                  <a:pt x="503459" y="4526"/>
                </a:lnTo>
                <a:lnTo>
                  <a:pt x="490982" y="0"/>
                </a:lnTo>
                <a:close/>
              </a:path>
              <a:path w="546100" h="172720">
                <a:moveTo>
                  <a:pt x="54991" y="0"/>
                </a:moveTo>
                <a:lnTo>
                  <a:pt x="22111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3" y="101965"/>
                </a:lnTo>
                <a:lnTo>
                  <a:pt x="14224" y="142112"/>
                </a:lnTo>
                <a:lnTo>
                  <a:pt x="54991" y="172212"/>
                </a:lnTo>
                <a:lnTo>
                  <a:pt x="57150" y="165226"/>
                </a:lnTo>
                <a:lnTo>
                  <a:pt x="47339" y="160867"/>
                </a:lnTo>
                <a:lnTo>
                  <a:pt x="38862" y="154828"/>
                </a:lnTo>
                <a:lnTo>
                  <a:pt x="18303" y="114204"/>
                </a:lnTo>
                <a:lnTo>
                  <a:pt x="15748" y="85217"/>
                </a:lnTo>
                <a:lnTo>
                  <a:pt x="16388" y="70526"/>
                </a:lnTo>
                <a:lnTo>
                  <a:pt x="31722" y="24951"/>
                </a:lnTo>
                <a:lnTo>
                  <a:pt x="57404" y="6984"/>
                </a:lnTo>
                <a:lnTo>
                  <a:pt x="54991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95165" y="4133850"/>
            <a:ext cx="126047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80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800" spc="225" baseline="-13888" dirty="0">
                <a:solidFill>
                  <a:srgbClr val="3D5F6E"/>
                </a:solidFill>
                <a:latin typeface="Cambria Math"/>
                <a:cs typeface="Cambria Math"/>
              </a:rPr>
              <a:t>𝑖</a:t>
            </a:r>
            <a:r>
              <a:rPr sz="1450" spc="85" dirty="0">
                <a:solidFill>
                  <a:srgbClr val="3D5F6E"/>
                </a:solidFill>
                <a:latin typeface="Cambria Math"/>
                <a:cs typeface="Cambria Math"/>
              </a:rPr>
              <a:t>−</a:t>
            </a:r>
            <a:r>
              <a:rPr sz="1450" spc="25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2175" spc="-1597" baseline="1915" dirty="0">
                <a:solidFill>
                  <a:srgbClr val="3D5F6E"/>
                </a:solidFill>
                <a:latin typeface="Cambria Math"/>
                <a:cs typeface="Cambria Math"/>
              </a:rPr>
              <a:t>ҧ</a:t>
            </a:r>
            <a:r>
              <a:rPr sz="2175" spc="254" baseline="1915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450" spc="-105" dirty="0">
                <a:solidFill>
                  <a:srgbClr val="3D5F6E"/>
                </a:solidFill>
                <a:latin typeface="Cambria Math"/>
                <a:cs typeface="Cambria Math"/>
              </a:rPr>
              <a:t>∗(𝑦</a:t>
            </a:r>
            <a:r>
              <a:rPr sz="1800" spc="-157" baseline="-13888" dirty="0">
                <a:solidFill>
                  <a:srgbClr val="3D5F6E"/>
                </a:solidFill>
                <a:latin typeface="Cambria Math"/>
                <a:cs typeface="Cambria Math"/>
              </a:rPr>
              <a:t>𝑖</a:t>
            </a:r>
            <a:r>
              <a:rPr sz="1450" spc="-105" dirty="0">
                <a:solidFill>
                  <a:srgbClr val="3D5F6E"/>
                </a:solidFill>
                <a:latin typeface="Cambria Math"/>
                <a:cs typeface="Cambria Math"/>
              </a:rPr>
              <a:t>−𝑦</a:t>
            </a:r>
            <a:r>
              <a:rPr sz="2175" spc="-157" baseline="1915" dirty="0">
                <a:solidFill>
                  <a:srgbClr val="3D5F6E"/>
                </a:solidFill>
                <a:latin typeface="Cambria Math"/>
                <a:cs typeface="Cambria Math"/>
              </a:rPr>
              <a:t>ത</a:t>
            </a:r>
            <a:r>
              <a:rPr sz="1450" spc="-105" dirty="0">
                <a:solidFill>
                  <a:srgbClr val="3D5F6E"/>
                </a:solidFill>
                <a:latin typeface="Cambria Math"/>
                <a:cs typeface="Cambria Math"/>
              </a:rPr>
              <a:t>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253" y="4415789"/>
            <a:ext cx="3937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30" dirty="0">
                <a:solidFill>
                  <a:srgbClr val="3D5F6E"/>
                </a:solidFill>
                <a:latin typeface="Cambria Math"/>
                <a:cs typeface="Cambria Math"/>
              </a:rPr>
              <a:t>𝑛−1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8636" y="4864734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5F6E"/>
                </a:solidFill>
                <a:latin typeface="Cambria Math"/>
                <a:cs typeface="Cambria Math"/>
              </a:rPr>
              <a:t>𝜎</a:t>
            </a:r>
            <a:r>
              <a:rPr sz="1950" baseline="-14957" dirty="0">
                <a:solidFill>
                  <a:srgbClr val="3D5F6E"/>
                </a:solidFill>
                <a:latin typeface="Cambria Math"/>
                <a:cs typeface="Cambria Math"/>
              </a:rPr>
              <a:t>𝑥𝑦</a:t>
            </a:r>
            <a:r>
              <a:rPr sz="1950" spc="397" baseline="-14957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3D5F6E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16247" y="5031740"/>
            <a:ext cx="1684020" cy="15240"/>
          </a:xfrm>
          <a:custGeom>
            <a:avLst/>
            <a:gdLst/>
            <a:ahLst/>
            <a:cxnLst/>
            <a:rect l="l" t="t" r="r" b="b"/>
            <a:pathLst>
              <a:path w="1684020" h="15239">
                <a:moveTo>
                  <a:pt x="1684019" y="0"/>
                </a:moveTo>
                <a:lnTo>
                  <a:pt x="0" y="0"/>
                </a:lnTo>
                <a:lnTo>
                  <a:pt x="0" y="15240"/>
                </a:lnTo>
                <a:lnTo>
                  <a:pt x="1684019" y="15240"/>
                </a:lnTo>
                <a:lnTo>
                  <a:pt x="1684019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22801" y="4854066"/>
            <a:ext cx="2609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5" dirty="0">
                <a:solidFill>
                  <a:srgbClr val="3D5F6E"/>
                </a:solidFill>
                <a:latin typeface="Cambria Math"/>
                <a:cs typeface="Cambria Math"/>
              </a:rPr>
              <a:t>𝑖=1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78528" y="4701666"/>
            <a:ext cx="3105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202" baseline="-21367" dirty="0">
                <a:solidFill>
                  <a:srgbClr val="3D5F6E"/>
                </a:solidFill>
                <a:latin typeface="Cambria Math"/>
                <a:cs typeface="Cambria Math"/>
              </a:rPr>
              <a:t>σ</a:t>
            </a:r>
            <a:r>
              <a:rPr sz="1050" spc="135" dirty="0">
                <a:solidFill>
                  <a:srgbClr val="3D5F6E"/>
                </a:solidFill>
                <a:latin typeface="Cambria Math"/>
                <a:cs typeface="Cambria Math"/>
              </a:rPr>
              <a:t>𝑁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4547" y="4828032"/>
            <a:ext cx="590550" cy="155575"/>
          </a:xfrm>
          <a:custGeom>
            <a:avLst/>
            <a:gdLst/>
            <a:ahLst/>
            <a:cxnLst/>
            <a:rect l="l" t="t" r="r" b="b"/>
            <a:pathLst>
              <a:path w="590550" h="155575">
                <a:moveTo>
                  <a:pt x="540638" y="0"/>
                </a:moveTo>
                <a:lnTo>
                  <a:pt x="538479" y="6350"/>
                </a:lnTo>
                <a:lnTo>
                  <a:pt x="547479" y="10253"/>
                </a:lnTo>
                <a:lnTo>
                  <a:pt x="555228" y="15668"/>
                </a:lnTo>
                <a:lnTo>
                  <a:pt x="573786" y="51593"/>
                </a:lnTo>
                <a:lnTo>
                  <a:pt x="576072" y="76962"/>
                </a:lnTo>
                <a:lnTo>
                  <a:pt x="575498" y="90628"/>
                </a:lnTo>
                <a:lnTo>
                  <a:pt x="561611" y="132629"/>
                </a:lnTo>
                <a:lnTo>
                  <a:pt x="538734" y="148971"/>
                </a:lnTo>
                <a:lnTo>
                  <a:pt x="540638" y="155321"/>
                </a:lnTo>
                <a:lnTo>
                  <a:pt x="577468" y="128143"/>
                </a:lnTo>
                <a:lnTo>
                  <a:pt x="590168" y="77724"/>
                </a:lnTo>
                <a:lnTo>
                  <a:pt x="589379" y="63488"/>
                </a:lnTo>
                <a:lnTo>
                  <a:pt x="577341" y="27305"/>
                </a:lnTo>
                <a:lnTo>
                  <a:pt x="551928" y="4069"/>
                </a:lnTo>
                <a:lnTo>
                  <a:pt x="540638" y="0"/>
                </a:lnTo>
                <a:close/>
              </a:path>
              <a:path w="590550" h="155575">
                <a:moveTo>
                  <a:pt x="49402" y="0"/>
                </a:moveTo>
                <a:lnTo>
                  <a:pt x="12700" y="27305"/>
                </a:lnTo>
                <a:lnTo>
                  <a:pt x="0" y="77724"/>
                </a:lnTo>
                <a:lnTo>
                  <a:pt x="787" y="92013"/>
                </a:lnTo>
                <a:lnTo>
                  <a:pt x="19792" y="137693"/>
                </a:lnTo>
                <a:lnTo>
                  <a:pt x="49402" y="155321"/>
                </a:lnTo>
                <a:lnTo>
                  <a:pt x="51435" y="148971"/>
                </a:lnTo>
                <a:lnTo>
                  <a:pt x="42602" y="145063"/>
                </a:lnTo>
                <a:lnTo>
                  <a:pt x="34972" y="139620"/>
                </a:lnTo>
                <a:lnTo>
                  <a:pt x="16398" y="103044"/>
                </a:lnTo>
                <a:lnTo>
                  <a:pt x="14097" y="76962"/>
                </a:lnTo>
                <a:lnTo>
                  <a:pt x="14670" y="63670"/>
                </a:lnTo>
                <a:lnTo>
                  <a:pt x="28561" y="22584"/>
                </a:lnTo>
                <a:lnTo>
                  <a:pt x="51688" y="6350"/>
                </a:lnTo>
                <a:lnTo>
                  <a:pt x="49402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02201" y="4774819"/>
            <a:ext cx="1339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80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575" spc="120" baseline="-15873" dirty="0">
                <a:solidFill>
                  <a:srgbClr val="3D5F6E"/>
                </a:solidFill>
                <a:latin typeface="Cambria Math"/>
                <a:cs typeface="Cambria Math"/>
              </a:rPr>
              <a:t>𝑖</a:t>
            </a:r>
            <a:r>
              <a:rPr sz="1300" spc="80" dirty="0">
                <a:solidFill>
                  <a:srgbClr val="3D5F6E"/>
                </a:solidFill>
                <a:latin typeface="Cambria Math"/>
                <a:cs typeface="Cambria Math"/>
              </a:rPr>
              <a:t>−𝜇</a:t>
            </a:r>
            <a:r>
              <a:rPr sz="1575" spc="120" baseline="-13227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575" spc="577" baseline="-13227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1300" spc="55" dirty="0">
                <a:solidFill>
                  <a:srgbClr val="3D5F6E"/>
                </a:solidFill>
                <a:latin typeface="Cambria Math"/>
                <a:cs typeface="Cambria Math"/>
              </a:rPr>
              <a:t>∗(𝑦</a:t>
            </a:r>
            <a:r>
              <a:rPr sz="1575" spc="82" baseline="-15873" dirty="0">
                <a:solidFill>
                  <a:srgbClr val="3D5F6E"/>
                </a:solidFill>
                <a:latin typeface="Cambria Math"/>
                <a:cs typeface="Cambria Math"/>
              </a:rPr>
              <a:t>𝑖</a:t>
            </a:r>
            <a:r>
              <a:rPr sz="1300" spc="55" dirty="0">
                <a:solidFill>
                  <a:srgbClr val="3D5F6E"/>
                </a:solidFill>
                <a:latin typeface="Cambria Math"/>
                <a:cs typeface="Cambria Math"/>
              </a:rPr>
              <a:t>−𝜇</a:t>
            </a:r>
            <a:r>
              <a:rPr sz="1575" spc="82" baseline="-13227" dirty="0">
                <a:solidFill>
                  <a:srgbClr val="3D5F6E"/>
                </a:solidFill>
                <a:latin typeface="Cambria Math"/>
                <a:cs typeface="Cambria Math"/>
              </a:rPr>
              <a:t>𝑦</a:t>
            </a:r>
            <a:r>
              <a:rPr sz="1300" spc="55" dirty="0">
                <a:solidFill>
                  <a:srgbClr val="3D5F6E"/>
                </a:solidFill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81169" y="5039995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3D5F6E"/>
                </a:solidFill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22638" y="4780026"/>
            <a:ext cx="38481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89" baseline="11494" dirty="0">
                <a:solidFill>
                  <a:srgbClr val="3D5F6E"/>
                </a:solidFill>
                <a:latin typeface="Cambria Math"/>
                <a:cs typeface="Cambria Math"/>
              </a:rPr>
              <a:t>𝜎</a:t>
            </a:r>
            <a:r>
              <a:rPr sz="1200" spc="60" dirty="0">
                <a:solidFill>
                  <a:srgbClr val="3D5F6E"/>
                </a:solidFill>
                <a:latin typeface="Cambria Math"/>
                <a:cs typeface="Cambria Math"/>
              </a:rPr>
              <a:t>𝑥𝑦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63202" y="5037582"/>
            <a:ext cx="5041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60" dirty="0">
                <a:solidFill>
                  <a:srgbClr val="3D5F6E"/>
                </a:solidFill>
                <a:latin typeface="Cambria Math"/>
                <a:cs typeface="Cambria Math"/>
              </a:rPr>
              <a:t>𝜎</a:t>
            </a:r>
            <a:r>
              <a:rPr sz="1800" spc="89" baseline="-13888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450" spc="60" dirty="0">
                <a:solidFill>
                  <a:srgbClr val="3D5F6E"/>
                </a:solidFill>
                <a:latin typeface="Cambria Math"/>
                <a:cs typeface="Cambria Math"/>
              </a:rPr>
              <a:t>𝜎</a:t>
            </a:r>
            <a:r>
              <a:rPr sz="1800" spc="89" baseline="-13888" dirty="0">
                <a:solidFill>
                  <a:srgbClr val="3D5F6E"/>
                </a:solidFill>
                <a:latin typeface="Cambria Math"/>
                <a:cs typeface="Cambria Math"/>
              </a:rPr>
              <a:t>𝑦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60616" y="4205173"/>
            <a:ext cx="2572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0" baseline="3968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2100" b="0" spc="-30" baseline="3968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baseline="3968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correlation</a:t>
            </a:r>
            <a:r>
              <a:rPr sz="2100" b="0" spc="-44" baseline="3968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baseline="3968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r>
              <a:rPr sz="2100" b="0" spc="375" baseline="3968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2000" dirty="0">
                <a:solidFill>
                  <a:srgbClr val="3D5F6E"/>
                </a:solidFill>
                <a:latin typeface="Cambria Math"/>
                <a:cs typeface="Cambria Math"/>
              </a:rPr>
              <a:t>r</a:t>
            </a:r>
            <a:r>
              <a:rPr sz="2000" spc="-35" dirty="0">
                <a:solidFill>
                  <a:srgbClr val="3D5F6E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3D5F6E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075673" y="4391025"/>
            <a:ext cx="386080" cy="17145"/>
          </a:xfrm>
          <a:custGeom>
            <a:avLst/>
            <a:gdLst/>
            <a:ahLst/>
            <a:cxnLst/>
            <a:rect l="l" t="t" r="r" b="b"/>
            <a:pathLst>
              <a:path w="386079" h="17145">
                <a:moveTo>
                  <a:pt x="385572" y="0"/>
                </a:moveTo>
                <a:lnTo>
                  <a:pt x="0" y="0"/>
                </a:lnTo>
                <a:lnTo>
                  <a:pt x="0" y="16763"/>
                </a:lnTo>
                <a:lnTo>
                  <a:pt x="385572" y="16763"/>
                </a:lnTo>
                <a:lnTo>
                  <a:pt x="385572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084309" y="4144517"/>
            <a:ext cx="36068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82" baseline="11494" dirty="0">
                <a:solidFill>
                  <a:srgbClr val="3D5F6E"/>
                </a:solidFill>
                <a:latin typeface="Cambria Math"/>
                <a:cs typeface="Cambria Math"/>
              </a:rPr>
              <a:t>𝑠</a:t>
            </a:r>
            <a:r>
              <a:rPr sz="1200" spc="55" dirty="0">
                <a:solidFill>
                  <a:srgbClr val="3D5F6E"/>
                </a:solidFill>
                <a:latin typeface="Cambria Math"/>
                <a:cs typeface="Cambria Math"/>
              </a:rPr>
              <a:t>𝑥𝑦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38590" y="4401769"/>
            <a:ext cx="45275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spc="50" dirty="0">
                <a:solidFill>
                  <a:srgbClr val="3D5F6E"/>
                </a:solidFill>
                <a:latin typeface="Cambria Math"/>
                <a:cs typeface="Cambria Math"/>
              </a:rPr>
              <a:t>𝑠</a:t>
            </a:r>
            <a:r>
              <a:rPr sz="1800" spc="75" baseline="-13888" dirty="0">
                <a:solidFill>
                  <a:srgbClr val="3D5F6E"/>
                </a:solidFill>
                <a:latin typeface="Cambria Math"/>
                <a:cs typeface="Cambria Math"/>
              </a:rPr>
              <a:t>𝑥</a:t>
            </a:r>
            <a:r>
              <a:rPr sz="1450" spc="50" dirty="0">
                <a:solidFill>
                  <a:srgbClr val="3D5F6E"/>
                </a:solidFill>
                <a:latin typeface="Cambria Math"/>
                <a:cs typeface="Cambria Math"/>
              </a:rPr>
              <a:t>𝑠</a:t>
            </a:r>
            <a:r>
              <a:rPr sz="1800" spc="75" baseline="-13888" dirty="0">
                <a:solidFill>
                  <a:srgbClr val="3D5F6E"/>
                </a:solidFill>
                <a:latin typeface="Cambria Math"/>
                <a:cs typeface="Cambria Math"/>
              </a:rPr>
              <a:t>𝑦</a:t>
            </a:r>
            <a:endParaRPr sz="1800" baseline="-13888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1279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Types</a:t>
            </a:r>
            <a:r>
              <a:rPr spc="-114" dirty="0"/>
              <a:t> </a:t>
            </a:r>
            <a:r>
              <a:rPr spc="-50" dirty="0"/>
              <a:t>of</a:t>
            </a:r>
            <a:r>
              <a:rPr spc="-12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0684" y="1321308"/>
            <a:ext cx="2520950" cy="579120"/>
          </a:xfrm>
          <a:prstGeom prst="rect">
            <a:avLst/>
          </a:prstGeom>
          <a:solidFill>
            <a:srgbClr val="688586"/>
          </a:solidFill>
        </p:spPr>
        <p:txBody>
          <a:bodyPr vert="horz" wrap="square" lIns="0" tIns="11557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910"/>
              </a:spcBef>
            </a:pPr>
            <a:r>
              <a:rPr sz="2000" b="0" spc="-2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Types</a:t>
            </a:r>
            <a:r>
              <a:rPr sz="2000" b="0" spc="-10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sz="2000" b="0" spc="-10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data</a:t>
            </a:r>
            <a:endParaRPr sz="2000">
              <a:latin typeface="Leelawadee UI Semilight"/>
              <a:cs typeface="Leelawadee UI Semi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016" y="2593848"/>
            <a:ext cx="2324100" cy="579120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150495" rIns="0" bIns="0" rtlCol="0">
            <a:spAutoFit/>
          </a:bodyPr>
          <a:lstStyle/>
          <a:p>
            <a:pPr marL="677545">
              <a:lnSpc>
                <a:spcPct val="100000"/>
              </a:lnSpc>
              <a:spcBef>
                <a:spcPts val="1185"/>
              </a:spcBef>
            </a:pPr>
            <a:r>
              <a:rPr sz="16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Categorical</a:t>
            </a:r>
            <a:endParaRPr sz="1600">
              <a:latin typeface="Leelawadee UI Semilight"/>
              <a:cs typeface="Leelawadee UI Semi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70327" y="1897379"/>
            <a:ext cx="7399655" cy="671195"/>
            <a:chOff x="2370327" y="1897379"/>
            <a:chExt cx="7399655" cy="671195"/>
          </a:xfrm>
        </p:grpSpPr>
        <p:sp>
          <p:nvSpPr>
            <p:cNvPr id="6" name="object 6"/>
            <p:cNvSpPr/>
            <p:nvPr/>
          </p:nvSpPr>
          <p:spPr>
            <a:xfrm>
              <a:off x="2433827" y="1900427"/>
              <a:ext cx="7272655" cy="427355"/>
            </a:xfrm>
            <a:custGeom>
              <a:avLst/>
              <a:gdLst/>
              <a:ahLst/>
              <a:cxnLst/>
              <a:rect l="l" t="t" r="r" b="b"/>
              <a:pathLst>
                <a:path w="7272655" h="427355">
                  <a:moveTo>
                    <a:pt x="3537204" y="0"/>
                  </a:moveTo>
                  <a:lnTo>
                    <a:pt x="3537204" y="427100"/>
                  </a:lnTo>
                  <a:lnTo>
                    <a:pt x="7272274" y="427100"/>
                  </a:lnTo>
                </a:path>
                <a:path w="7272655" h="427355">
                  <a:moveTo>
                    <a:pt x="3537712" y="0"/>
                  </a:moveTo>
                  <a:lnTo>
                    <a:pt x="3537712" y="427100"/>
                  </a:lnTo>
                  <a:lnTo>
                    <a:pt x="0" y="42710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2856" y="2328671"/>
              <a:ext cx="127000" cy="2395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0327" y="2328671"/>
              <a:ext cx="127000" cy="23952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746492" y="3816096"/>
            <a:ext cx="1553210" cy="579120"/>
          </a:xfrm>
          <a:prstGeom prst="rect">
            <a:avLst/>
          </a:prstGeom>
          <a:solidFill>
            <a:srgbClr val="486A75"/>
          </a:solidFill>
        </p:spPr>
        <p:txBody>
          <a:bodyPr vert="horz" wrap="square" lIns="0" tIns="15113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190"/>
              </a:spcBef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Discrete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7356" y="3816096"/>
            <a:ext cx="1553210" cy="579120"/>
          </a:xfrm>
          <a:prstGeom prst="rect">
            <a:avLst/>
          </a:prstGeom>
          <a:solidFill>
            <a:srgbClr val="3D5F6E"/>
          </a:solidFill>
        </p:spPr>
        <p:txBody>
          <a:bodyPr vert="horz" wrap="square" lIns="0" tIns="15113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190"/>
              </a:spcBef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Continuous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80" y="3634740"/>
            <a:ext cx="127000" cy="175768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19159" y="2581655"/>
          <a:ext cx="2332989" cy="1053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90">
                <a:tc gridSpan="2"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Numerical</a:t>
                      </a:r>
                      <a:endParaRPr sz="16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51765" marB="0">
                    <a:solidFill>
                      <a:srgbClr val="486A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9571" y="3634740"/>
            <a:ext cx="127000" cy="17576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47368" y="3412363"/>
            <a:ext cx="37846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Categorical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groups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categories.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Car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brands: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Audi, BMW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Mercedes.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6555A"/>
              </a:buClr>
              <a:buFont typeface="Leelawadee UI Semilight"/>
              <a:buAutoNum type="arabicPeriod"/>
            </a:pPr>
            <a:endParaRPr sz="1250">
              <a:latin typeface="Leelawadee UI Semilight"/>
              <a:cs typeface="Leelawadee UI Semilight"/>
            </a:endParaRPr>
          </a:p>
          <a:p>
            <a:pPr marL="194945" indent="-182880">
              <a:lnSpc>
                <a:spcPct val="100000"/>
              </a:lnSpc>
              <a:buAutoNum type="arabicPeriod"/>
              <a:tabLst>
                <a:tab pos="19558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Answers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yes/no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questions: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yes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00290" y="4535804"/>
            <a:ext cx="440182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Numerical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numbers. It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divided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into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groups: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discrete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continuous.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Discrete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usually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counted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finite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matter,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while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continuous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infinite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impossible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count.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endParaRPr sz="1400">
              <a:latin typeface="Leelawadee UI Semilight"/>
              <a:cs typeface="Leelawadee UI Semilight"/>
            </a:endParaRPr>
          </a:p>
          <a:p>
            <a:pPr marL="12700" marR="72136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Discrete: #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children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want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have,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SAT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score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Continuous: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weight,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height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9145">
              <a:lnSpc>
                <a:spcPct val="100000"/>
              </a:lnSpc>
              <a:spcBef>
                <a:spcPts val="95"/>
              </a:spcBef>
            </a:pPr>
            <a:r>
              <a:rPr sz="2500" spc="-60" dirty="0"/>
              <a:t>Levels</a:t>
            </a:r>
            <a:r>
              <a:rPr sz="2500" spc="-140" dirty="0"/>
              <a:t> </a:t>
            </a:r>
            <a:r>
              <a:rPr sz="2500" spc="-55" dirty="0"/>
              <a:t>of</a:t>
            </a:r>
            <a:r>
              <a:rPr sz="2500" spc="-105" dirty="0"/>
              <a:t> </a:t>
            </a:r>
            <a:r>
              <a:rPr sz="2500" spc="-40" dirty="0"/>
              <a:t>measurement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818888" y="1321308"/>
            <a:ext cx="2519680" cy="579120"/>
          </a:xfrm>
          <a:prstGeom prst="rect">
            <a:avLst/>
          </a:prstGeom>
          <a:solidFill>
            <a:srgbClr val="688586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45"/>
              </a:spcBef>
            </a:pP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Levels</a:t>
            </a:r>
            <a:r>
              <a:rPr sz="1800" b="0" spc="-1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sz="1800" b="0" spc="-7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measurement</a:t>
            </a:r>
            <a:endParaRPr sz="1800">
              <a:latin typeface="Leelawadee UI Semilight"/>
              <a:cs typeface="Leelawadee UI Semi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5855" y="2612135"/>
          <a:ext cx="2332355" cy="104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90">
                <a:tc gridSpan="2"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Qualitative</a:t>
                      </a:r>
                      <a:endParaRPr sz="16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51130" marB="0">
                    <a:solidFill>
                      <a:srgbClr val="96AD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93964" y="2563367"/>
          <a:ext cx="2331720" cy="1052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 gridSpan="2">
                  <a:txBody>
                    <a:bodyPr/>
                    <a:lstStyle/>
                    <a:p>
                      <a:pPr marL="64706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Quantitative</a:t>
                      </a:r>
                      <a:endParaRPr sz="16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51130" marB="0">
                    <a:solidFill>
                      <a:srgbClr val="486A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024123" y="1897379"/>
            <a:ext cx="6329680" cy="671195"/>
            <a:chOff x="3024123" y="1897379"/>
            <a:chExt cx="6329680" cy="671195"/>
          </a:xfrm>
        </p:grpSpPr>
        <p:sp>
          <p:nvSpPr>
            <p:cNvPr id="7" name="object 7"/>
            <p:cNvSpPr/>
            <p:nvPr/>
          </p:nvSpPr>
          <p:spPr>
            <a:xfrm>
              <a:off x="3083051" y="1900427"/>
              <a:ext cx="6207125" cy="249554"/>
            </a:xfrm>
            <a:custGeom>
              <a:avLst/>
              <a:gdLst/>
              <a:ahLst/>
              <a:cxnLst/>
              <a:rect l="l" t="t" r="r" b="b"/>
              <a:pathLst>
                <a:path w="6207125" h="249555">
                  <a:moveTo>
                    <a:pt x="2994660" y="0"/>
                  </a:moveTo>
                  <a:lnTo>
                    <a:pt x="2994660" y="249047"/>
                  </a:lnTo>
                  <a:lnTo>
                    <a:pt x="6207125" y="249047"/>
                  </a:lnTo>
                </a:path>
                <a:path w="6207125" h="249555">
                  <a:moveTo>
                    <a:pt x="2995168" y="0"/>
                  </a:moveTo>
                  <a:lnTo>
                    <a:pt x="2995168" y="249047"/>
                  </a:lnTo>
                  <a:lnTo>
                    <a:pt x="0" y="249047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4124" y="2150363"/>
              <a:ext cx="6329680" cy="417830"/>
            </a:xfrm>
            <a:custGeom>
              <a:avLst/>
              <a:gdLst/>
              <a:ahLst/>
              <a:cxnLst/>
              <a:rect l="l" t="t" r="r" b="b"/>
              <a:pathLst>
                <a:path w="6329680" h="417830">
                  <a:moveTo>
                    <a:pt x="127000" y="290703"/>
                  </a:moveTo>
                  <a:lnTo>
                    <a:pt x="69850" y="290703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290703"/>
                  </a:lnTo>
                  <a:lnTo>
                    <a:pt x="0" y="290703"/>
                  </a:lnTo>
                  <a:lnTo>
                    <a:pt x="63500" y="417703"/>
                  </a:lnTo>
                  <a:lnTo>
                    <a:pt x="120650" y="303403"/>
                  </a:lnTo>
                  <a:lnTo>
                    <a:pt x="127000" y="290703"/>
                  </a:lnTo>
                  <a:close/>
                </a:path>
                <a:path w="6329680" h="417830">
                  <a:moveTo>
                    <a:pt x="6329680" y="290703"/>
                  </a:moveTo>
                  <a:lnTo>
                    <a:pt x="6272530" y="290703"/>
                  </a:lnTo>
                  <a:lnTo>
                    <a:pt x="6272530" y="0"/>
                  </a:lnTo>
                  <a:lnTo>
                    <a:pt x="6259830" y="0"/>
                  </a:lnTo>
                  <a:lnTo>
                    <a:pt x="6259830" y="290703"/>
                  </a:lnTo>
                  <a:lnTo>
                    <a:pt x="6202680" y="290703"/>
                  </a:lnTo>
                  <a:lnTo>
                    <a:pt x="6266180" y="417703"/>
                  </a:lnTo>
                  <a:lnTo>
                    <a:pt x="6323330" y="303403"/>
                  </a:lnTo>
                  <a:lnTo>
                    <a:pt x="6329680" y="290703"/>
                  </a:lnTo>
                  <a:close/>
                </a:path>
              </a:pathLst>
            </a:custGeom>
            <a:solidFill>
              <a:srgbClr val="7E7E7E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21295" y="3797808"/>
            <a:ext cx="1553210" cy="579120"/>
          </a:xfrm>
          <a:prstGeom prst="rect">
            <a:avLst/>
          </a:prstGeom>
          <a:solidFill>
            <a:srgbClr val="486A75"/>
          </a:solidFill>
        </p:spPr>
        <p:txBody>
          <a:bodyPr vert="horz" wrap="square" lIns="0" tIns="15049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185"/>
              </a:spcBef>
            </a:pPr>
            <a:r>
              <a:rPr sz="16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Interval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2159" y="3797808"/>
            <a:ext cx="1553210" cy="579120"/>
          </a:xfrm>
          <a:prstGeom prst="rect">
            <a:avLst/>
          </a:prstGeom>
          <a:solidFill>
            <a:srgbClr val="3D5F6E"/>
          </a:solidFill>
        </p:spPr>
        <p:txBody>
          <a:bodyPr vert="horz" wrap="square" lIns="0" tIns="1504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85"/>
              </a:spcBef>
            </a:pPr>
            <a:r>
              <a:rPr sz="16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Ratio</a:t>
            </a:r>
            <a:endParaRPr sz="1600">
              <a:latin typeface="Leelawadee UI Semilight"/>
              <a:cs typeface="Leelawadee UI Semi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8083" y="3616452"/>
            <a:ext cx="127000" cy="1757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4376" y="3616452"/>
            <a:ext cx="127000" cy="1757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91553" y="4569078"/>
            <a:ext cx="440309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There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quantitative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levels: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ratio.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They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both</a:t>
            </a:r>
            <a:r>
              <a:rPr sz="1400" b="0" spc="25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“numbers”,</a:t>
            </a:r>
            <a:r>
              <a:rPr sz="1400" b="0" spc="2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however,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ratios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25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2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true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zero,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while intervals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don’t.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endParaRPr sz="1400">
              <a:latin typeface="Leelawadee UI Semilight"/>
              <a:cs typeface="Leelawadee UI Semilight"/>
            </a:endParaRPr>
          </a:p>
          <a:p>
            <a:pPr marL="12700" marR="1353185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Interval: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degrees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Celsius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Fahrenheit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Ratio: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degrees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Kelvin,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length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3188" y="3834384"/>
            <a:ext cx="1553210" cy="581025"/>
          </a:xfrm>
          <a:prstGeom prst="rect">
            <a:avLst/>
          </a:prstGeom>
          <a:solidFill>
            <a:srgbClr val="486A75"/>
          </a:solidFill>
        </p:spPr>
        <p:txBody>
          <a:bodyPr vert="horz" wrap="square" lIns="0" tIns="1524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200"/>
              </a:spcBef>
            </a:pPr>
            <a:r>
              <a:rPr sz="16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Nominal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4052" y="3834384"/>
            <a:ext cx="1553210" cy="581025"/>
          </a:xfrm>
          <a:prstGeom prst="rect">
            <a:avLst/>
          </a:prstGeom>
          <a:solidFill>
            <a:srgbClr val="3D5F6E"/>
          </a:solidFill>
        </p:spPr>
        <p:txBody>
          <a:bodyPr vert="horz" wrap="square" lIns="0" tIns="152400" rIns="0" bIns="0" rtlCol="0">
            <a:spAutoFit/>
          </a:bodyPr>
          <a:lstStyle/>
          <a:p>
            <a:pPr marL="458470">
              <a:lnSpc>
                <a:spcPct val="100000"/>
              </a:lnSpc>
              <a:spcBef>
                <a:spcPts val="1200"/>
              </a:spcBef>
            </a:pPr>
            <a:r>
              <a:rPr sz="16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Ordinal</a:t>
            </a:r>
            <a:endParaRPr sz="1600">
              <a:latin typeface="Leelawadee UI Semilight"/>
              <a:cs typeface="Leelawadee UI Semi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9976" y="3654552"/>
            <a:ext cx="127000" cy="17576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6267" y="3654552"/>
            <a:ext cx="127000" cy="1757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83107" y="4529454"/>
            <a:ext cx="440118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There are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 qualitative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levels: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nominal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ordinal.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nominal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level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represents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categories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cannot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put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any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order,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while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ordinal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represents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categories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be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ordered.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endParaRPr sz="1400">
              <a:latin typeface="Leelawadee UI Semilight"/>
              <a:cs typeface="Leelawadee UI Semilight"/>
            </a:endParaRPr>
          </a:p>
          <a:p>
            <a:pPr marL="12700" marR="6985">
              <a:lnSpc>
                <a:spcPct val="100000"/>
              </a:lnSpc>
              <a:tabLst>
                <a:tab pos="754380" algn="l"/>
                <a:tab pos="1339850" algn="l"/>
                <a:tab pos="1821180" algn="l"/>
                <a:tab pos="2332355" algn="l"/>
                <a:tab pos="3348354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Nominal: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four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seasons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(winter,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spring,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summer, autumn) Ordinal: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rating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meal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(disgusting,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unappetizing,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neutral,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tasty,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delicious)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41435" y="1360836"/>
            <a:ext cx="3155315" cy="1710689"/>
            <a:chOff x="8441435" y="1360836"/>
            <a:chExt cx="3155315" cy="17106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6640" y="1360836"/>
              <a:ext cx="3139510" cy="17100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7695" y="1886711"/>
              <a:ext cx="2151888" cy="6355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41435" y="1395983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2C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40697" y="1996567"/>
            <a:ext cx="1772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2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Pareto</a:t>
            </a:r>
            <a:r>
              <a:rPr sz="2000" b="0" spc="-9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diagrams</a:t>
            </a:r>
            <a:endParaRPr sz="2000">
              <a:latin typeface="Leelawadee UI Semilight"/>
              <a:cs typeface="Leelawadee UI Semi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30240" y="1342644"/>
            <a:ext cx="3176270" cy="1737360"/>
            <a:chOff x="5730240" y="1342644"/>
            <a:chExt cx="3176270" cy="17373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0240" y="1342644"/>
              <a:ext cx="3176016" cy="1737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8544" y="1886712"/>
              <a:ext cx="1449324" cy="6355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33288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486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82181" y="1996567"/>
            <a:ext cx="1068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Pie</a:t>
            </a:r>
            <a:r>
              <a:rPr sz="2000" b="0" spc="-6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charts</a:t>
            </a:r>
            <a:endParaRPr sz="2000">
              <a:latin typeface="Leelawadee UI Semilight"/>
              <a:cs typeface="Leelawadee UI Semi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20567" y="1342644"/>
            <a:ext cx="3176270" cy="1737360"/>
            <a:chOff x="3020567" y="1342644"/>
            <a:chExt cx="3176270" cy="17373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567" y="1342644"/>
              <a:ext cx="3176016" cy="1737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8100" y="1886712"/>
              <a:ext cx="1476755" cy="6355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3615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5" h="1635760">
                  <a:moveTo>
                    <a:pt x="2734436" y="0"/>
                  </a:moveTo>
                  <a:lnTo>
                    <a:pt x="0" y="0"/>
                  </a:lnTo>
                  <a:lnTo>
                    <a:pt x="339470" y="817626"/>
                  </a:lnTo>
                  <a:lnTo>
                    <a:pt x="0" y="1635252"/>
                  </a:lnTo>
                  <a:lnTo>
                    <a:pt x="2734436" y="1635252"/>
                  </a:lnTo>
                  <a:lnTo>
                    <a:pt x="3073908" y="817626"/>
                  </a:lnTo>
                  <a:lnTo>
                    <a:pt x="2734436" y="0"/>
                  </a:lnTo>
                  <a:close/>
                </a:path>
              </a:pathLst>
            </a:custGeom>
            <a:solidFill>
              <a:srgbClr val="68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1102" y="1996567"/>
            <a:ext cx="1096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Bar</a:t>
            </a:r>
            <a:r>
              <a:rPr sz="2000" b="0" spc="-6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charts</a:t>
            </a:r>
            <a:endParaRPr sz="2000">
              <a:latin typeface="Leelawadee UI Semilight"/>
              <a:cs typeface="Leelawadee UI Semi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3148" y="1342644"/>
            <a:ext cx="2685415" cy="1737360"/>
            <a:chOff x="803148" y="1342644"/>
            <a:chExt cx="2685415" cy="173736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148" y="1342644"/>
              <a:ext cx="2685288" cy="17373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40" y="1734324"/>
              <a:ext cx="2325624" cy="9402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6196" y="1395984"/>
              <a:ext cx="2583180" cy="1635760"/>
            </a:xfrm>
            <a:custGeom>
              <a:avLst/>
              <a:gdLst/>
              <a:ahLst/>
              <a:cxnLst/>
              <a:rect l="l" t="t" r="r" b="b"/>
              <a:pathLst>
                <a:path w="2583179" h="1635760">
                  <a:moveTo>
                    <a:pt x="2221738" y="0"/>
                  </a:moveTo>
                  <a:lnTo>
                    <a:pt x="0" y="0"/>
                  </a:lnTo>
                  <a:lnTo>
                    <a:pt x="0" y="1635252"/>
                  </a:lnTo>
                  <a:lnTo>
                    <a:pt x="2221738" y="1635252"/>
                  </a:lnTo>
                  <a:lnTo>
                    <a:pt x="2583180" y="817626"/>
                  </a:lnTo>
                  <a:lnTo>
                    <a:pt x="2221738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33983" y="1843481"/>
            <a:ext cx="194563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Frequency</a:t>
            </a:r>
            <a:endParaRPr sz="2000">
              <a:latin typeface="Leelawadee UI Semilight"/>
              <a:cs typeface="Leelawadee UI Semiligh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</a:t>
            </a:r>
            <a:r>
              <a:rPr sz="2000" b="0" spc="-1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tables</a:t>
            </a:r>
            <a:endParaRPr sz="2000">
              <a:latin typeface="Leelawadee UI Semilight"/>
              <a:cs typeface="Leelawadee UI Semiligh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92261" y="3011233"/>
            <a:ext cx="7891780" cy="454025"/>
            <a:chOff x="2092261" y="3011233"/>
            <a:chExt cx="7891780" cy="454025"/>
          </a:xfrm>
        </p:grpSpPr>
        <p:sp>
          <p:nvSpPr>
            <p:cNvPr id="23" name="object 23"/>
            <p:cNvSpPr/>
            <p:nvPr/>
          </p:nvSpPr>
          <p:spPr>
            <a:xfrm>
              <a:off x="4561458" y="3015995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572"/>
                  </a:lnTo>
                </a:path>
              </a:pathLst>
            </a:custGeom>
            <a:ln w="9398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79279" y="3015995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6"/>
                  </a:lnTo>
                </a:path>
              </a:pathLst>
            </a:custGeom>
            <a:ln w="9398">
              <a:solidFill>
                <a:srgbClr val="2C4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7023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5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6244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4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486A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95"/>
              </a:spcBef>
            </a:pPr>
            <a:r>
              <a:rPr sz="2500" spc="-55" dirty="0"/>
              <a:t>Graphs</a:t>
            </a:r>
            <a:r>
              <a:rPr sz="2500" spc="-105" dirty="0"/>
              <a:t> </a:t>
            </a:r>
            <a:r>
              <a:rPr sz="2500" spc="-45" dirty="0"/>
              <a:t>and</a:t>
            </a:r>
            <a:r>
              <a:rPr sz="2500" spc="-95" dirty="0"/>
              <a:t> </a:t>
            </a:r>
            <a:r>
              <a:rPr sz="2500" spc="-60" dirty="0"/>
              <a:t>tables</a:t>
            </a:r>
            <a:r>
              <a:rPr sz="2500" spc="-105" dirty="0"/>
              <a:t> </a:t>
            </a:r>
            <a:r>
              <a:rPr sz="2500" spc="-50" dirty="0"/>
              <a:t>that</a:t>
            </a:r>
            <a:r>
              <a:rPr sz="2500" spc="-95" dirty="0"/>
              <a:t> </a:t>
            </a:r>
            <a:r>
              <a:rPr sz="2500" spc="-60" dirty="0"/>
              <a:t>represent</a:t>
            </a:r>
            <a:r>
              <a:rPr sz="2500" spc="-120" dirty="0"/>
              <a:t> </a:t>
            </a:r>
            <a:r>
              <a:rPr sz="2500" spc="-60" dirty="0"/>
              <a:t>categorical</a:t>
            </a:r>
            <a:r>
              <a:rPr sz="2500" spc="-125" dirty="0"/>
              <a:t> </a:t>
            </a:r>
            <a:r>
              <a:rPr sz="2500" spc="-10" dirty="0"/>
              <a:t>variables</a:t>
            </a:r>
            <a:endParaRPr sz="2500"/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6366" y="3733307"/>
            <a:ext cx="1595747" cy="87219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00811" y="5144516"/>
            <a:ext cx="24231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175895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2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category</a:t>
            </a:r>
            <a:r>
              <a:rPr sz="1400" b="0" spc="22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its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corresponding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absolute frequency.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19728" y="439369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88535" y="43936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0891" y="43936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13247" y="439369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9728" y="40980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8535" y="4098035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3247" y="40980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19728" y="3802379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9728" y="4689347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11752" y="3956303"/>
            <a:ext cx="189865" cy="73342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74108" y="4110228"/>
            <a:ext cx="177165" cy="5791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725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36464" y="4021835"/>
            <a:ext cx="189865" cy="6680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113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44848" y="460019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81476" y="430415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17721" y="4008501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73778" y="4736338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Arial"/>
                <a:cs typeface="Arial"/>
              </a:rPr>
              <a:t>Audi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10480" y="4736338"/>
            <a:ext cx="978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</a:tabLst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BMW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Mercedes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51511" y="3942651"/>
            <a:ext cx="153670" cy="6057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0" dirty="0">
                <a:solidFill>
                  <a:srgbClr val="001F5F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71494" y="3474847"/>
            <a:ext cx="354965" cy="40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endParaRPr sz="10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67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89401" y="5144516"/>
            <a:ext cx="24225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4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very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common.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Each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represents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category.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y-axis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absolute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frequency.</a:t>
            </a:r>
            <a:endParaRPr sz="1400">
              <a:latin typeface="Leelawadee UI Semilight"/>
              <a:cs typeface="Leelawadee UI Semiligh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78031" y="3799966"/>
            <a:ext cx="1242060" cy="953135"/>
            <a:chOff x="6878031" y="3799966"/>
            <a:chExt cx="1242060" cy="953135"/>
          </a:xfrm>
        </p:grpSpPr>
        <p:sp>
          <p:nvSpPr>
            <p:cNvPr id="52" name="object 52"/>
            <p:cNvSpPr/>
            <p:nvPr/>
          </p:nvSpPr>
          <p:spPr>
            <a:xfrm>
              <a:off x="7353934" y="3810126"/>
              <a:ext cx="466725" cy="786130"/>
            </a:xfrm>
            <a:custGeom>
              <a:avLst/>
              <a:gdLst/>
              <a:ahLst/>
              <a:cxnLst/>
              <a:rect l="l" t="t" r="r" b="b"/>
              <a:pathLst>
                <a:path w="466725" h="786129">
                  <a:moveTo>
                    <a:pt x="0" y="0"/>
                  </a:moveTo>
                  <a:lnTo>
                    <a:pt x="0" y="466217"/>
                  </a:lnTo>
                  <a:lnTo>
                    <a:pt x="339598" y="785622"/>
                  </a:lnTo>
                  <a:lnTo>
                    <a:pt x="372244" y="746968"/>
                  </a:lnTo>
                  <a:lnTo>
                    <a:pt x="400301" y="705304"/>
                  </a:lnTo>
                  <a:lnTo>
                    <a:pt x="423610" y="661041"/>
                  </a:lnTo>
                  <a:lnTo>
                    <a:pt x="442014" y="614590"/>
                  </a:lnTo>
                  <a:lnTo>
                    <a:pt x="455354" y="566361"/>
                  </a:lnTo>
                  <a:lnTo>
                    <a:pt x="463475" y="516767"/>
                  </a:lnTo>
                  <a:lnTo>
                    <a:pt x="466217" y="466217"/>
                  </a:lnTo>
                  <a:lnTo>
                    <a:pt x="463810" y="418558"/>
                  </a:lnTo>
                  <a:lnTo>
                    <a:pt x="456748" y="372273"/>
                  </a:lnTo>
                  <a:lnTo>
                    <a:pt x="445262" y="327598"/>
                  </a:lnTo>
                  <a:lnTo>
                    <a:pt x="429589" y="284767"/>
                  </a:lnTo>
                  <a:lnTo>
                    <a:pt x="409961" y="244014"/>
                  </a:lnTo>
                  <a:lnTo>
                    <a:pt x="386613" y="205575"/>
                  </a:lnTo>
                  <a:lnTo>
                    <a:pt x="359778" y="169682"/>
                  </a:lnTo>
                  <a:lnTo>
                    <a:pt x="329692" y="136572"/>
                  </a:lnTo>
                  <a:lnTo>
                    <a:pt x="296586" y="106479"/>
                  </a:lnTo>
                  <a:lnTo>
                    <a:pt x="260697" y="79637"/>
                  </a:lnTo>
                  <a:lnTo>
                    <a:pt x="222258" y="56281"/>
                  </a:lnTo>
                  <a:lnTo>
                    <a:pt x="181502" y="36645"/>
                  </a:lnTo>
                  <a:lnTo>
                    <a:pt x="138665" y="20964"/>
                  </a:lnTo>
                  <a:lnTo>
                    <a:pt x="93979" y="9474"/>
                  </a:lnTo>
                  <a:lnTo>
                    <a:pt x="47679" y="2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397763" y="0"/>
                  </a:moveTo>
                  <a:lnTo>
                    <a:pt x="0" y="243077"/>
                  </a:lnTo>
                  <a:lnTo>
                    <a:pt x="17137" y="269142"/>
                  </a:lnTo>
                  <a:lnTo>
                    <a:pt x="35941" y="293957"/>
                  </a:lnTo>
                  <a:lnTo>
                    <a:pt x="78358" y="339597"/>
                  </a:lnTo>
                  <a:lnTo>
                    <a:pt x="114733" y="370502"/>
                  </a:lnTo>
                  <a:lnTo>
                    <a:pt x="153295" y="397070"/>
                  </a:lnTo>
                  <a:lnTo>
                    <a:pt x="193713" y="419313"/>
                  </a:lnTo>
                  <a:lnTo>
                    <a:pt x="235656" y="437241"/>
                  </a:lnTo>
                  <a:lnTo>
                    <a:pt x="278792" y="450862"/>
                  </a:lnTo>
                  <a:lnTo>
                    <a:pt x="322791" y="460188"/>
                  </a:lnTo>
                  <a:lnTo>
                    <a:pt x="367321" y="465229"/>
                  </a:lnTo>
                  <a:lnTo>
                    <a:pt x="412051" y="465994"/>
                  </a:lnTo>
                  <a:lnTo>
                    <a:pt x="456650" y="462494"/>
                  </a:lnTo>
                  <a:lnTo>
                    <a:pt x="500787" y="454738"/>
                  </a:lnTo>
                  <a:lnTo>
                    <a:pt x="544131" y="442737"/>
                  </a:lnTo>
                  <a:lnTo>
                    <a:pt x="586351" y="426501"/>
                  </a:lnTo>
                  <a:lnTo>
                    <a:pt x="627114" y="406040"/>
                  </a:lnTo>
                  <a:lnTo>
                    <a:pt x="666092" y="381363"/>
                  </a:lnTo>
                  <a:lnTo>
                    <a:pt x="702951" y="352481"/>
                  </a:lnTo>
                  <a:lnTo>
                    <a:pt x="737361" y="319404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737361" y="319404"/>
                  </a:moveTo>
                  <a:lnTo>
                    <a:pt x="702951" y="352481"/>
                  </a:lnTo>
                  <a:lnTo>
                    <a:pt x="666092" y="381363"/>
                  </a:lnTo>
                  <a:lnTo>
                    <a:pt x="627114" y="406040"/>
                  </a:lnTo>
                  <a:lnTo>
                    <a:pt x="586351" y="426501"/>
                  </a:lnTo>
                  <a:lnTo>
                    <a:pt x="544131" y="442737"/>
                  </a:lnTo>
                  <a:lnTo>
                    <a:pt x="500787" y="454738"/>
                  </a:lnTo>
                  <a:lnTo>
                    <a:pt x="456650" y="462494"/>
                  </a:lnTo>
                  <a:lnTo>
                    <a:pt x="412051" y="465994"/>
                  </a:lnTo>
                  <a:lnTo>
                    <a:pt x="367321" y="465229"/>
                  </a:lnTo>
                  <a:lnTo>
                    <a:pt x="322791" y="460188"/>
                  </a:lnTo>
                  <a:lnTo>
                    <a:pt x="278792" y="450862"/>
                  </a:lnTo>
                  <a:lnTo>
                    <a:pt x="235656" y="437241"/>
                  </a:lnTo>
                  <a:lnTo>
                    <a:pt x="193713" y="419313"/>
                  </a:lnTo>
                  <a:lnTo>
                    <a:pt x="153295" y="397070"/>
                  </a:lnTo>
                  <a:lnTo>
                    <a:pt x="114733" y="370502"/>
                  </a:lnTo>
                  <a:lnTo>
                    <a:pt x="78358" y="339597"/>
                  </a:lnTo>
                  <a:lnTo>
                    <a:pt x="35941" y="293957"/>
                  </a:lnTo>
                  <a:lnTo>
                    <a:pt x="0" y="243077"/>
                  </a:lnTo>
                  <a:lnTo>
                    <a:pt x="397763" y="0"/>
                  </a:lnTo>
                  <a:lnTo>
                    <a:pt x="737361" y="3194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465743" y="0"/>
                  </a:moveTo>
                  <a:lnTo>
                    <a:pt x="414567" y="2827"/>
                  </a:lnTo>
                  <a:lnTo>
                    <a:pt x="364214" y="11220"/>
                  </a:lnTo>
                  <a:lnTo>
                    <a:pt x="315141" y="25045"/>
                  </a:lnTo>
                  <a:lnTo>
                    <a:pt x="267806" y="44167"/>
                  </a:lnTo>
                  <a:lnTo>
                    <a:pt x="222665" y="68453"/>
                  </a:lnTo>
                  <a:lnTo>
                    <a:pt x="183246" y="95359"/>
                  </a:lnTo>
                  <a:lnTo>
                    <a:pt x="147432" y="125524"/>
                  </a:lnTo>
                  <a:lnTo>
                    <a:pt x="115300" y="158624"/>
                  </a:lnTo>
                  <a:lnTo>
                    <a:pt x="86928" y="194337"/>
                  </a:lnTo>
                  <a:lnTo>
                    <a:pt x="62393" y="232341"/>
                  </a:lnTo>
                  <a:lnTo>
                    <a:pt x="41774" y="272313"/>
                  </a:lnTo>
                  <a:lnTo>
                    <a:pt x="25147" y="313930"/>
                  </a:lnTo>
                  <a:lnTo>
                    <a:pt x="12591" y="356870"/>
                  </a:lnTo>
                  <a:lnTo>
                    <a:pt x="4183" y="400809"/>
                  </a:lnTo>
                  <a:lnTo>
                    <a:pt x="0" y="445427"/>
                  </a:lnTo>
                  <a:lnTo>
                    <a:pt x="119" y="490399"/>
                  </a:lnTo>
                  <a:lnTo>
                    <a:pt x="4620" y="535404"/>
                  </a:lnTo>
                  <a:lnTo>
                    <a:pt x="13578" y="580118"/>
                  </a:lnTo>
                  <a:lnTo>
                    <a:pt x="27073" y="624220"/>
                  </a:lnTo>
                  <a:lnTo>
                    <a:pt x="45180" y="667386"/>
                  </a:lnTo>
                  <a:lnTo>
                    <a:pt x="67979" y="709295"/>
                  </a:lnTo>
                  <a:lnTo>
                    <a:pt x="465743" y="466217"/>
                  </a:lnTo>
                  <a:lnTo>
                    <a:pt x="465743" y="0"/>
                  </a:lnTo>
                  <a:close/>
                </a:path>
              </a:pathLst>
            </a:custGeom>
            <a:solidFill>
              <a:srgbClr val="7C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67979" y="709295"/>
                  </a:moveTo>
                  <a:lnTo>
                    <a:pt x="45180" y="667386"/>
                  </a:lnTo>
                  <a:lnTo>
                    <a:pt x="27073" y="624220"/>
                  </a:lnTo>
                  <a:lnTo>
                    <a:pt x="13578" y="580118"/>
                  </a:lnTo>
                  <a:lnTo>
                    <a:pt x="4620" y="535404"/>
                  </a:lnTo>
                  <a:lnTo>
                    <a:pt x="119" y="490399"/>
                  </a:lnTo>
                  <a:lnTo>
                    <a:pt x="0" y="445427"/>
                  </a:lnTo>
                  <a:lnTo>
                    <a:pt x="4183" y="400809"/>
                  </a:lnTo>
                  <a:lnTo>
                    <a:pt x="12591" y="356870"/>
                  </a:lnTo>
                  <a:lnTo>
                    <a:pt x="25147" y="313930"/>
                  </a:lnTo>
                  <a:lnTo>
                    <a:pt x="41774" y="272313"/>
                  </a:lnTo>
                  <a:lnTo>
                    <a:pt x="62393" y="232341"/>
                  </a:lnTo>
                  <a:lnTo>
                    <a:pt x="86928" y="194337"/>
                  </a:lnTo>
                  <a:lnTo>
                    <a:pt x="115300" y="158624"/>
                  </a:lnTo>
                  <a:lnTo>
                    <a:pt x="147432" y="125524"/>
                  </a:lnTo>
                  <a:lnTo>
                    <a:pt x="183246" y="95359"/>
                  </a:lnTo>
                  <a:lnTo>
                    <a:pt x="222665" y="68453"/>
                  </a:lnTo>
                  <a:lnTo>
                    <a:pt x="267806" y="44167"/>
                  </a:lnTo>
                  <a:lnTo>
                    <a:pt x="315141" y="25045"/>
                  </a:lnTo>
                  <a:lnTo>
                    <a:pt x="364214" y="11220"/>
                  </a:lnTo>
                  <a:lnTo>
                    <a:pt x="414567" y="2827"/>
                  </a:lnTo>
                  <a:lnTo>
                    <a:pt x="465743" y="0"/>
                  </a:lnTo>
                  <a:lnTo>
                    <a:pt x="465743" y="466217"/>
                  </a:lnTo>
                  <a:lnTo>
                    <a:pt x="67979" y="70929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82559" y="3835907"/>
              <a:ext cx="337820" cy="346075"/>
            </a:xfrm>
            <a:custGeom>
              <a:avLst/>
              <a:gdLst/>
              <a:ahLst/>
              <a:cxnLst/>
              <a:rect l="l" t="t" r="r" b="b"/>
              <a:pathLst>
                <a:path w="337820" h="346075">
                  <a:moveTo>
                    <a:pt x="337312" y="0"/>
                  </a:moveTo>
                  <a:lnTo>
                    <a:pt x="24892" y="0"/>
                  </a:lnTo>
                  <a:lnTo>
                    <a:pt x="24892" y="201803"/>
                  </a:lnTo>
                  <a:lnTo>
                    <a:pt x="0" y="255143"/>
                  </a:lnTo>
                  <a:lnTo>
                    <a:pt x="24892" y="288290"/>
                  </a:lnTo>
                  <a:lnTo>
                    <a:pt x="24892" y="345948"/>
                  </a:lnTo>
                  <a:lnTo>
                    <a:pt x="337312" y="345948"/>
                  </a:lnTo>
                  <a:lnTo>
                    <a:pt x="33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807452" y="3835908"/>
            <a:ext cx="312420" cy="34607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48895" marR="32384" indent="-9525">
              <a:lnSpc>
                <a:spcPct val="111100"/>
              </a:lnSpc>
              <a:spcBef>
                <a:spcPts val="125"/>
              </a:spcBef>
            </a:pPr>
            <a:r>
              <a:rPr sz="900" spc="-20" dirty="0">
                <a:solidFill>
                  <a:srgbClr val="919094"/>
                </a:solidFill>
                <a:latin typeface="Segoe UI"/>
                <a:cs typeface="Segoe UI"/>
              </a:rPr>
              <a:t>Audi </a:t>
            </a:r>
            <a:r>
              <a:rPr sz="900" spc="-25" dirty="0">
                <a:solidFill>
                  <a:srgbClr val="919094"/>
                </a:solidFill>
                <a:latin typeface="Segoe UI"/>
                <a:cs typeface="Segoe UI"/>
              </a:rPr>
              <a:t>37%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065073" y="4619053"/>
            <a:ext cx="365125" cy="354330"/>
            <a:chOff x="7065073" y="4619053"/>
            <a:chExt cx="365125" cy="354330"/>
          </a:xfrm>
        </p:grpSpPr>
        <p:sp>
          <p:nvSpPr>
            <p:cNvPr id="60" name="object 60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355092" y="0"/>
                  </a:moveTo>
                  <a:lnTo>
                    <a:pt x="0" y="0"/>
                  </a:lnTo>
                  <a:lnTo>
                    <a:pt x="0" y="344423"/>
                  </a:lnTo>
                  <a:lnTo>
                    <a:pt x="355092" y="34442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0" y="0"/>
                  </a:moveTo>
                  <a:lnTo>
                    <a:pt x="207137" y="0"/>
                  </a:lnTo>
                  <a:lnTo>
                    <a:pt x="295910" y="0"/>
                  </a:lnTo>
                  <a:lnTo>
                    <a:pt x="355092" y="0"/>
                  </a:lnTo>
                  <a:lnTo>
                    <a:pt x="355092" y="57403"/>
                  </a:lnTo>
                  <a:lnTo>
                    <a:pt x="355092" y="116331"/>
                  </a:lnTo>
                  <a:lnTo>
                    <a:pt x="355092" y="143509"/>
                  </a:lnTo>
                  <a:lnTo>
                    <a:pt x="355092" y="344423"/>
                  </a:lnTo>
                  <a:lnTo>
                    <a:pt x="295910" y="344423"/>
                  </a:lnTo>
                  <a:lnTo>
                    <a:pt x="207137" y="344423"/>
                  </a:lnTo>
                  <a:lnTo>
                    <a:pt x="0" y="344423"/>
                  </a:lnTo>
                  <a:lnTo>
                    <a:pt x="0" y="143509"/>
                  </a:lnTo>
                  <a:lnTo>
                    <a:pt x="0" y="574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098030" y="4641595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Segoe UI"/>
                <a:cs typeface="Segoe UI"/>
              </a:rPr>
              <a:t>BMW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28509" y="4793995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Segoe UI"/>
                <a:cs typeface="Segoe UI"/>
              </a:rPr>
              <a:t>29%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54140" y="3645408"/>
            <a:ext cx="497840" cy="508000"/>
            <a:chOff x="6454140" y="3645408"/>
            <a:chExt cx="497840" cy="508000"/>
          </a:xfrm>
        </p:grpSpPr>
        <p:sp>
          <p:nvSpPr>
            <p:cNvPr id="65" name="object 65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463295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463295" y="498348"/>
                  </a:lnTo>
                  <a:lnTo>
                    <a:pt x="463295" y="415290"/>
                  </a:lnTo>
                  <a:lnTo>
                    <a:pt x="488568" y="398018"/>
                  </a:lnTo>
                  <a:lnTo>
                    <a:pt x="463295" y="290703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0" y="0"/>
                  </a:moveTo>
                  <a:lnTo>
                    <a:pt x="270256" y="0"/>
                  </a:lnTo>
                  <a:lnTo>
                    <a:pt x="386080" y="0"/>
                  </a:lnTo>
                  <a:lnTo>
                    <a:pt x="463295" y="0"/>
                  </a:lnTo>
                  <a:lnTo>
                    <a:pt x="463295" y="290703"/>
                  </a:lnTo>
                  <a:lnTo>
                    <a:pt x="488568" y="398018"/>
                  </a:lnTo>
                  <a:lnTo>
                    <a:pt x="463295" y="415290"/>
                  </a:lnTo>
                  <a:lnTo>
                    <a:pt x="463295" y="498348"/>
                  </a:lnTo>
                  <a:lnTo>
                    <a:pt x="386080" y="498348"/>
                  </a:lnTo>
                  <a:lnTo>
                    <a:pt x="270256" y="498348"/>
                  </a:lnTo>
                  <a:lnTo>
                    <a:pt x="0" y="498348"/>
                  </a:lnTo>
                  <a:lnTo>
                    <a:pt x="0" y="415290"/>
                  </a:lnTo>
                  <a:lnTo>
                    <a:pt x="0" y="2907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88684" y="3653408"/>
            <a:ext cx="407034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 marR="5080" indent="-82550">
              <a:lnSpc>
                <a:spcPct val="110600"/>
              </a:lnSpc>
              <a:spcBef>
                <a:spcPts val="105"/>
              </a:spcBef>
            </a:pPr>
            <a:r>
              <a:rPr sz="900" spc="-10" dirty="0">
                <a:solidFill>
                  <a:srgbClr val="919094"/>
                </a:solidFill>
                <a:latin typeface="Segoe UI"/>
                <a:cs typeface="Segoe UI"/>
              </a:rPr>
              <a:t>Merced </a:t>
            </a:r>
            <a:r>
              <a:rPr sz="900" spc="-25" dirty="0">
                <a:solidFill>
                  <a:srgbClr val="919094"/>
                </a:solidFill>
                <a:latin typeface="Segoe UI"/>
                <a:cs typeface="Segoe UI"/>
              </a:rPr>
              <a:t>es 34%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78066" y="5144516"/>
            <a:ext cx="242379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Pie</a:t>
            </a:r>
            <a:r>
              <a:rPr sz="1400" b="0" spc="3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used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when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want</a:t>
            </a:r>
            <a:r>
              <a:rPr sz="1400" b="0" spc="3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see</a:t>
            </a:r>
            <a:r>
              <a:rPr sz="1400" b="0" spc="4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share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item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part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total.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Market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share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almost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always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represented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pie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chart.</a:t>
            </a:r>
            <a:endParaRPr sz="1400">
              <a:latin typeface="Leelawadee UI Semilight"/>
              <a:cs typeface="Leelawadee UI Semiligh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674607" y="3395471"/>
            <a:ext cx="2672080" cy="1769745"/>
            <a:chOff x="8674607" y="3395471"/>
            <a:chExt cx="2672080" cy="1769745"/>
          </a:xfrm>
        </p:grpSpPr>
        <p:sp>
          <p:nvSpPr>
            <p:cNvPr id="70" name="object 70"/>
            <p:cNvSpPr/>
            <p:nvPr/>
          </p:nvSpPr>
          <p:spPr>
            <a:xfrm>
              <a:off x="8674607" y="3395471"/>
              <a:ext cx="2672080" cy="1769745"/>
            </a:xfrm>
            <a:custGeom>
              <a:avLst/>
              <a:gdLst/>
              <a:ahLst/>
              <a:cxnLst/>
              <a:rect l="l" t="t" r="r" b="b"/>
              <a:pathLst>
                <a:path w="2672079" h="1769745">
                  <a:moveTo>
                    <a:pt x="2671572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2671572" y="1769364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91827" y="4158995"/>
              <a:ext cx="1580515" cy="363220"/>
            </a:xfrm>
            <a:custGeom>
              <a:avLst/>
              <a:gdLst/>
              <a:ahLst/>
              <a:cxnLst/>
              <a:rect l="l" t="t" r="r" b="b"/>
              <a:pathLst>
                <a:path w="1580515" h="363220">
                  <a:moveTo>
                    <a:pt x="0" y="362711"/>
                  </a:moveTo>
                  <a:lnTo>
                    <a:pt x="181355" y="362711"/>
                  </a:lnTo>
                </a:path>
                <a:path w="1580515" h="363220">
                  <a:moveTo>
                    <a:pt x="345948" y="362711"/>
                  </a:moveTo>
                  <a:lnTo>
                    <a:pt x="708660" y="362711"/>
                  </a:lnTo>
                </a:path>
                <a:path w="1580515" h="363220">
                  <a:moveTo>
                    <a:pt x="873251" y="362711"/>
                  </a:moveTo>
                  <a:lnTo>
                    <a:pt x="1234440" y="362711"/>
                  </a:lnTo>
                </a:path>
                <a:path w="1580515" h="363220">
                  <a:moveTo>
                    <a:pt x="1399031" y="362711"/>
                  </a:moveTo>
                  <a:lnTo>
                    <a:pt x="1580388" y="362711"/>
                  </a:lnTo>
                </a:path>
                <a:path w="1580515" h="363220">
                  <a:moveTo>
                    <a:pt x="0" y="0"/>
                  </a:moveTo>
                  <a:lnTo>
                    <a:pt x="181355" y="0"/>
                  </a:lnTo>
                </a:path>
                <a:path w="1580515" h="363220">
                  <a:moveTo>
                    <a:pt x="345948" y="0"/>
                  </a:moveTo>
                  <a:lnTo>
                    <a:pt x="708660" y="0"/>
                  </a:lnTo>
                </a:path>
                <a:path w="1580515" h="363220">
                  <a:moveTo>
                    <a:pt x="873251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291827" y="3794759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473184" y="3983735"/>
              <a:ext cx="1217930" cy="902335"/>
            </a:xfrm>
            <a:custGeom>
              <a:avLst/>
              <a:gdLst/>
              <a:ahLst/>
              <a:cxnLst/>
              <a:rect l="l" t="t" r="r" b="b"/>
              <a:pathLst>
                <a:path w="1217929" h="902335">
                  <a:moveTo>
                    <a:pt x="164592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164592" y="902208"/>
                  </a:lnTo>
                  <a:lnTo>
                    <a:pt x="164592" y="0"/>
                  </a:lnTo>
                  <a:close/>
                </a:path>
                <a:path w="1217929" h="902335">
                  <a:moveTo>
                    <a:pt x="691896" y="80772"/>
                  </a:moveTo>
                  <a:lnTo>
                    <a:pt x="527304" y="80772"/>
                  </a:lnTo>
                  <a:lnTo>
                    <a:pt x="527304" y="902208"/>
                  </a:lnTo>
                  <a:lnTo>
                    <a:pt x="691896" y="902208"/>
                  </a:lnTo>
                  <a:lnTo>
                    <a:pt x="691896" y="80772"/>
                  </a:lnTo>
                  <a:close/>
                </a:path>
                <a:path w="1217929" h="902335">
                  <a:moveTo>
                    <a:pt x="1217676" y="188976"/>
                  </a:moveTo>
                  <a:lnTo>
                    <a:pt x="1053084" y="188976"/>
                  </a:lnTo>
                  <a:lnTo>
                    <a:pt x="1053084" y="902208"/>
                  </a:lnTo>
                  <a:lnTo>
                    <a:pt x="1217676" y="902208"/>
                  </a:lnTo>
                  <a:lnTo>
                    <a:pt x="1217676" y="18897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91827" y="4885943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556241" y="3795521"/>
              <a:ext cx="1053465" cy="687705"/>
            </a:xfrm>
            <a:custGeom>
              <a:avLst/>
              <a:gdLst/>
              <a:ahLst/>
              <a:cxnLst/>
              <a:rect l="l" t="t" r="r" b="b"/>
              <a:pathLst>
                <a:path w="1053465" h="687704">
                  <a:moveTo>
                    <a:pt x="0" y="687323"/>
                  </a:moveTo>
                  <a:lnTo>
                    <a:pt x="525779" y="367283"/>
                  </a:lnTo>
                  <a:lnTo>
                    <a:pt x="1053083" y="0"/>
                  </a:lnTo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19538" y="4445380"/>
              <a:ext cx="73152" cy="731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46842" y="4126864"/>
              <a:ext cx="73151" cy="7315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72622" y="3758056"/>
              <a:ext cx="73151" cy="73152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9473183" y="3983735"/>
            <a:ext cx="19050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000488" y="4064508"/>
            <a:ext cx="19050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113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526268" y="4678171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959210" y="3625088"/>
            <a:ext cx="317500" cy="1334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20" dirty="0">
                <a:solidFill>
                  <a:srgbClr val="585858"/>
                </a:solidFill>
                <a:latin typeface="Arial"/>
                <a:cs typeface="Arial"/>
              </a:rPr>
              <a:t>100%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80%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60%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40%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20%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119107" y="47964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055354" y="443280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91981" y="40692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991981" y="3705859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429750" y="4932679"/>
            <a:ext cx="1333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1040130" algn="l"/>
              </a:tabLst>
            </a:pPr>
            <a:r>
              <a:rPr sz="900" spc="-20" dirty="0">
                <a:solidFill>
                  <a:srgbClr val="585858"/>
                </a:solidFill>
                <a:latin typeface="Arial"/>
                <a:cs typeface="Arial"/>
              </a:rPr>
              <a:t>Audi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Mercedes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BMW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825770" y="4036504"/>
            <a:ext cx="153670" cy="6057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0" dirty="0">
                <a:solidFill>
                  <a:srgbClr val="585858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001506" y="3465703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057893" y="5144516"/>
            <a:ext cx="24231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Pareto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diagram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special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type</a:t>
            </a:r>
            <a:r>
              <a:rPr sz="1400" b="0" spc="4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4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</a:t>
            </a:r>
            <a:r>
              <a:rPr sz="1400" b="0" spc="4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</a:t>
            </a:r>
            <a:r>
              <a:rPr sz="1400" b="0" spc="4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where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categories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2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shown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descending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frequency,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separate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curve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cumulative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frequency.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41435" y="1360836"/>
            <a:ext cx="3155315" cy="1710689"/>
            <a:chOff x="8441435" y="1360836"/>
            <a:chExt cx="3155315" cy="17106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6640" y="1360836"/>
              <a:ext cx="3139510" cy="17100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7695" y="1886711"/>
              <a:ext cx="2151888" cy="6355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41435" y="1395983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2C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40697" y="1996567"/>
            <a:ext cx="1772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2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Pareto</a:t>
            </a:r>
            <a:r>
              <a:rPr sz="2000" b="0" spc="-9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diagrams</a:t>
            </a:r>
            <a:endParaRPr sz="2000">
              <a:latin typeface="Leelawadee UI Semilight"/>
              <a:cs typeface="Leelawadee UI Semi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30240" y="1342644"/>
            <a:ext cx="3176270" cy="1737360"/>
            <a:chOff x="5730240" y="1342644"/>
            <a:chExt cx="3176270" cy="17373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0240" y="1342644"/>
              <a:ext cx="3176016" cy="1737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8544" y="1886712"/>
              <a:ext cx="1449324" cy="6355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33288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486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82181" y="1996567"/>
            <a:ext cx="1068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Pie</a:t>
            </a:r>
            <a:r>
              <a:rPr sz="2000" b="0" spc="-6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charts</a:t>
            </a:r>
            <a:endParaRPr sz="2000">
              <a:latin typeface="Leelawadee UI Semilight"/>
              <a:cs typeface="Leelawadee UI Semi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20567" y="1342644"/>
            <a:ext cx="3176270" cy="1737360"/>
            <a:chOff x="3020567" y="1342644"/>
            <a:chExt cx="3176270" cy="17373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567" y="1342644"/>
              <a:ext cx="3176016" cy="1737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8100" y="1886712"/>
              <a:ext cx="1476755" cy="6355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3615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5" h="1635760">
                  <a:moveTo>
                    <a:pt x="2734436" y="0"/>
                  </a:moveTo>
                  <a:lnTo>
                    <a:pt x="0" y="0"/>
                  </a:lnTo>
                  <a:lnTo>
                    <a:pt x="339470" y="817626"/>
                  </a:lnTo>
                  <a:lnTo>
                    <a:pt x="0" y="1635252"/>
                  </a:lnTo>
                  <a:lnTo>
                    <a:pt x="2734436" y="1635252"/>
                  </a:lnTo>
                  <a:lnTo>
                    <a:pt x="3073908" y="817626"/>
                  </a:lnTo>
                  <a:lnTo>
                    <a:pt x="2734436" y="0"/>
                  </a:lnTo>
                  <a:close/>
                </a:path>
              </a:pathLst>
            </a:custGeom>
            <a:solidFill>
              <a:srgbClr val="68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1102" y="1996567"/>
            <a:ext cx="1096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Bar</a:t>
            </a:r>
            <a:r>
              <a:rPr sz="2000" b="0" spc="-7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charts</a:t>
            </a:r>
            <a:endParaRPr sz="2000">
              <a:latin typeface="Leelawadee UI Semilight"/>
              <a:cs typeface="Leelawadee UI Semi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3148" y="1342644"/>
            <a:ext cx="2685415" cy="1737360"/>
            <a:chOff x="803148" y="1342644"/>
            <a:chExt cx="2685415" cy="173736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148" y="1342644"/>
              <a:ext cx="2685288" cy="17373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40" y="1734324"/>
              <a:ext cx="2325624" cy="9402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6196" y="1395984"/>
              <a:ext cx="2583180" cy="1635760"/>
            </a:xfrm>
            <a:custGeom>
              <a:avLst/>
              <a:gdLst/>
              <a:ahLst/>
              <a:cxnLst/>
              <a:rect l="l" t="t" r="r" b="b"/>
              <a:pathLst>
                <a:path w="2583179" h="1635760">
                  <a:moveTo>
                    <a:pt x="2221738" y="0"/>
                  </a:moveTo>
                  <a:lnTo>
                    <a:pt x="0" y="0"/>
                  </a:lnTo>
                  <a:lnTo>
                    <a:pt x="0" y="1635252"/>
                  </a:lnTo>
                  <a:lnTo>
                    <a:pt x="2221738" y="1635252"/>
                  </a:lnTo>
                  <a:lnTo>
                    <a:pt x="2583180" y="817626"/>
                  </a:lnTo>
                  <a:lnTo>
                    <a:pt x="2221738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33983" y="1843481"/>
            <a:ext cx="194563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Frequency</a:t>
            </a:r>
            <a:endParaRPr sz="2000">
              <a:latin typeface="Leelawadee UI Semilight"/>
              <a:cs typeface="Leelawadee UI Semiligh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</a:t>
            </a:r>
            <a:r>
              <a:rPr sz="2000" b="0" spc="-1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tables</a:t>
            </a:r>
            <a:endParaRPr sz="2000">
              <a:latin typeface="Leelawadee UI Semilight"/>
              <a:cs typeface="Leelawadee UI Semiligh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92261" y="3011233"/>
            <a:ext cx="7891780" cy="454025"/>
            <a:chOff x="2092261" y="3011233"/>
            <a:chExt cx="7891780" cy="454025"/>
          </a:xfrm>
        </p:grpSpPr>
        <p:sp>
          <p:nvSpPr>
            <p:cNvPr id="23" name="object 23"/>
            <p:cNvSpPr/>
            <p:nvPr/>
          </p:nvSpPr>
          <p:spPr>
            <a:xfrm>
              <a:off x="4561458" y="3015995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572"/>
                  </a:lnTo>
                </a:path>
              </a:pathLst>
            </a:custGeom>
            <a:ln w="9398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79279" y="3015995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6"/>
                  </a:lnTo>
                </a:path>
              </a:pathLst>
            </a:custGeom>
            <a:ln w="9398">
              <a:solidFill>
                <a:srgbClr val="2C4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7023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5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6244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4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486A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z="2500" spc="-55" dirty="0"/>
              <a:t>Graphs</a:t>
            </a:r>
            <a:r>
              <a:rPr sz="2500" spc="-110" dirty="0"/>
              <a:t> </a:t>
            </a:r>
            <a:r>
              <a:rPr sz="2500" spc="-45" dirty="0"/>
              <a:t>and</a:t>
            </a:r>
            <a:r>
              <a:rPr sz="2500" spc="-90" dirty="0"/>
              <a:t> </a:t>
            </a:r>
            <a:r>
              <a:rPr sz="2500" spc="-60" dirty="0"/>
              <a:t>tables</a:t>
            </a:r>
            <a:r>
              <a:rPr sz="2500" spc="-105" dirty="0"/>
              <a:t> </a:t>
            </a:r>
            <a:r>
              <a:rPr sz="2500" spc="-50" dirty="0"/>
              <a:t>that</a:t>
            </a:r>
            <a:r>
              <a:rPr sz="2500" spc="-95" dirty="0"/>
              <a:t> </a:t>
            </a:r>
            <a:r>
              <a:rPr sz="2500" spc="-60" dirty="0"/>
              <a:t>represent</a:t>
            </a:r>
            <a:r>
              <a:rPr sz="2500" spc="-125" dirty="0"/>
              <a:t> </a:t>
            </a:r>
            <a:r>
              <a:rPr sz="2500" spc="-60" dirty="0"/>
              <a:t>categorical</a:t>
            </a:r>
            <a:r>
              <a:rPr sz="2500" spc="-125" dirty="0"/>
              <a:t> </a:t>
            </a:r>
            <a:r>
              <a:rPr sz="2500" spc="-60" dirty="0"/>
              <a:t>variables.</a:t>
            </a:r>
            <a:r>
              <a:rPr sz="2500" spc="-125" dirty="0"/>
              <a:t> </a:t>
            </a:r>
            <a:r>
              <a:rPr sz="2500" spc="-60" dirty="0"/>
              <a:t>Excel</a:t>
            </a:r>
            <a:r>
              <a:rPr sz="2500" spc="-125" dirty="0"/>
              <a:t> </a:t>
            </a:r>
            <a:r>
              <a:rPr sz="2500" spc="-10" dirty="0"/>
              <a:t>formulas</a:t>
            </a:r>
            <a:endParaRPr sz="2500"/>
          </a:p>
        </p:txBody>
      </p:sp>
      <p:sp>
        <p:nvSpPr>
          <p:cNvPr id="29" name="object 29"/>
          <p:cNvSpPr/>
          <p:nvPr/>
        </p:nvSpPr>
        <p:spPr>
          <a:xfrm>
            <a:off x="3919728" y="439369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535" y="43936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50891" y="43936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3247" y="439369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19728" y="40980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88535" y="4098035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13247" y="40980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19728" y="3802379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19728" y="4689347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11752" y="3956303"/>
            <a:ext cx="189865" cy="73342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74108" y="4110228"/>
            <a:ext cx="177165" cy="5791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725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36464" y="4021835"/>
            <a:ext cx="189865" cy="6680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113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44848" y="460019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1476" y="430415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7721" y="4008501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73778" y="4736338"/>
            <a:ext cx="8426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</a:tabLst>
            </a:pPr>
            <a:r>
              <a:rPr sz="900" spc="-20" dirty="0">
                <a:solidFill>
                  <a:srgbClr val="585858"/>
                </a:solidFill>
                <a:latin typeface="Arial"/>
                <a:cs typeface="Arial"/>
              </a:rPr>
              <a:t>Audi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BMW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61584" y="4736338"/>
            <a:ext cx="527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Mercedes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51511" y="3942651"/>
            <a:ext cx="153670" cy="6057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0" dirty="0">
                <a:solidFill>
                  <a:srgbClr val="001F5F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71494" y="3474847"/>
            <a:ext cx="354965" cy="40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endParaRPr sz="10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67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89401" y="5144516"/>
            <a:ext cx="2425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  <a:tab pos="1073150" algn="l"/>
                <a:tab pos="1489075" algn="l"/>
                <a:tab pos="1967864" algn="l"/>
              </a:tabLst>
            </a:pP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also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called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89401" y="5357876"/>
            <a:ext cx="2421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  <a:tab pos="1629410" algn="l"/>
                <a:tab pos="2271395" algn="l"/>
              </a:tabLst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clustered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column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89401" y="5571235"/>
            <a:ext cx="24269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Excel.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Choose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data,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Insert</a:t>
            </a:r>
            <a:endParaRPr sz="1400">
              <a:latin typeface="Leelawadee UI Semilight"/>
              <a:cs typeface="Leelawadee UI Semilight"/>
            </a:endParaRPr>
          </a:p>
          <a:p>
            <a:pPr marL="12700" marR="508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&gt;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&gt;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Clustered</a:t>
            </a:r>
            <a:r>
              <a:rPr sz="1400" b="0" spc="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column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chart.</a:t>
            </a:r>
            <a:endParaRPr sz="1400">
              <a:latin typeface="Leelawadee UI Semilight"/>
              <a:cs typeface="Leelawadee UI Semiligh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78031" y="3799966"/>
            <a:ext cx="1242060" cy="953135"/>
            <a:chOff x="6878031" y="3799966"/>
            <a:chExt cx="1242060" cy="953135"/>
          </a:xfrm>
        </p:grpSpPr>
        <p:sp>
          <p:nvSpPr>
            <p:cNvPr id="52" name="object 52"/>
            <p:cNvSpPr/>
            <p:nvPr/>
          </p:nvSpPr>
          <p:spPr>
            <a:xfrm>
              <a:off x="7353934" y="3810126"/>
              <a:ext cx="466725" cy="786130"/>
            </a:xfrm>
            <a:custGeom>
              <a:avLst/>
              <a:gdLst/>
              <a:ahLst/>
              <a:cxnLst/>
              <a:rect l="l" t="t" r="r" b="b"/>
              <a:pathLst>
                <a:path w="466725" h="786129">
                  <a:moveTo>
                    <a:pt x="0" y="0"/>
                  </a:moveTo>
                  <a:lnTo>
                    <a:pt x="0" y="466217"/>
                  </a:lnTo>
                  <a:lnTo>
                    <a:pt x="339598" y="785622"/>
                  </a:lnTo>
                  <a:lnTo>
                    <a:pt x="372244" y="746968"/>
                  </a:lnTo>
                  <a:lnTo>
                    <a:pt x="400301" y="705304"/>
                  </a:lnTo>
                  <a:lnTo>
                    <a:pt x="423610" y="661041"/>
                  </a:lnTo>
                  <a:lnTo>
                    <a:pt x="442014" y="614590"/>
                  </a:lnTo>
                  <a:lnTo>
                    <a:pt x="455354" y="566361"/>
                  </a:lnTo>
                  <a:lnTo>
                    <a:pt x="463475" y="516767"/>
                  </a:lnTo>
                  <a:lnTo>
                    <a:pt x="466217" y="466217"/>
                  </a:lnTo>
                  <a:lnTo>
                    <a:pt x="463810" y="418558"/>
                  </a:lnTo>
                  <a:lnTo>
                    <a:pt x="456748" y="372273"/>
                  </a:lnTo>
                  <a:lnTo>
                    <a:pt x="445262" y="327598"/>
                  </a:lnTo>
                  <a:lnTo>
                    <a:pt x="429589" y="284767"/>
                  </a:lnTo>
                  <a:lnTo>
                    <a:pt x="409961" y="244014"/>
                  </a:lnTo>
                  <a:lnTo>
                    <a:pt x="386613" y="205575"/>
                  </a:lnTo>
                  <a:lnTo>
                    <a:pt x="359778" y="169682"/>
                  </a:lnTo>
                  <a:lnTo>
                    <a:pt x="329692" y="136572"/>
                  </a:lnTo>
                  <a:lnTo>
                    <a:pt x="296586" y="106479"/>
                  </a:lnTo>
                  <a:lnTo>
                    <a:pt x="260697" y="79637"/>
                  </a:lnTo>
                  <a:lnTo>
                    <a:pt x="222258" y="56281"/>
                  </a:lnTo>
                  <a:lnTo>
                    <a:pt x="181502" y="36645"/>
                  </a:lnTo>
                  <a:lnTo>
                    <a:pt x="138665" y="20964"/>
                  </a:lnTo>
                  <a:lnTo>
                    <a:pt x="93979" y="9474"/>
                  </a:lnTo>
                  <a:lnTo>
                    <a:pt x="47679" y="2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397763" y="0"/>
                  </a:moveTo>
                  <a:lnTo>
                    <a:pt x="0" y="243077"/>
                  </a:lnTo>
                  <a:lnTo>
                    <a:pt x="17137" y="269142"/>
                  </a:lnTo>
                  <a:lnTo>
                    <a:pt x="35941" y="293957"/>
                  </a:lnTo>
                  <a:lnTo>
                    <a:pt x="78358" y="339597"/>
                  </a:lnTo>
                  <a:lnTo>
                    <a:pt x="114733" y="370502"/>
                  </a:lnTo>
                  <a:lnTo>
                    <a:pt x="153295" y="397070"/>
                  </a:lnTo>
                  <a:lnTo>
                    <a:pt x="193713" y="419313"/>
                  </a:lnTo>
                  <a:lnTo>
                    <a:pt x="235656" y="437241"/>
                  </a:lnTo>
                  <a:lnTo>
                    <a:pt x="278792" y="450862"/>
                  </a:lnTo>
                  <a:lnTo>
                    <a:pt x="322791" y="460188"/>
                  </a:lnTo>
                  <a:lnTo>
                    <a:pt x="367321" y="465229"/>
                  </a:lnTo>
                  <a:lnTo>
                    <a:pt x="412051" y="465994"/>
                  </a:lnTo>
                  <a:lnTo>
                    <a:pt x="456650" y="462494"/>
                  </a:lnTo>
                  <a:lnTo>
                    <a:pt x="500787" y="454738"/>
                  </a:lnTo>
                  <a:lnTo>
                    <a:pt x="544131" y="442737"/>
                  </a:lnTo>
                  <a:lnTo>
                    <a:pt x="586351" y="426501"/>
                  </a:lnTo>
                  <a:lnTo>
                    <a:pt x="627114" y="406040"/>
                  </a:lnTo>
                  <a:lnTo>
                    <a:pt x="666092" y="381363"/>
                  </a:lnTo>
                  <a:lnTo>
                    <a:pt x="702951" y="352481"/>
                  </a:lnTo>
                  <a:lnTo>
                    <a:pt x="737361" y="319404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737361" y="319404"/>
                  </a:moveTo>
                  <a:lnTo>
                    <a:pt x="702951" y="352481"/>
                  </a:lnTo>
                  <a:lnTo>
                    <a:pt x="666092" y="381363"/>
                  </a:lnTo>
                  <a:lnTo>
                    <a:pt x="627114" y="406040"/>
                  </a:lnTo>
                  <a:lnTo>
                    <a:pt x="586351" y="426501"/>
                  </a:lnTo>
                  <a:lnTo>
                    <a:pt x="544131" y="442737"/>
                  </a:lnTo>
                  <a:lnTo>
                    <a:pt x="500787" y="454738"/>
                  </a:lnTo>
                  <a:lnTo>
                    <a:pt x="456650" y="462494"/>
                  </a:lnTo>
                  <a:lnTo>
                    <a:pt x="412051" y="465994"/>
                  </a:lnTo>
                  <a:lnTo>
                    <a:pt x="367321" y="465229"/>
                  </a:lnTo>
                  <a:lnTo>
                    <a:pt x="322791" y="460188"/>
                  </a:lnTo>
                  <a:lnTo>
                    <a:pt x="278792" y="450862"/>
                  </a:lnTo>
                  <a:lnTo>
                    <a:pt x="235656" y="437241"/>
                  </a:lnTo>
                  <a:lnTo>
                    <a:pt x="193713" y="419313"/>
                  </a:lnTo>
                  <a:lnTo>
                    <a:pt x="153295" y="397070"/>
                  </a:lnTo>
                  <a:lnTo>
                    <a:pt x="114733" y="370502"/>
                  </a:lnTo>
                  <a:lnTo>
                    <a:pt x="78358" y="339597"/>
                  </a:lnTo>
                  <a:lnTo>
                    <a:pt x="35941" y="293957"/>
                  </a:lnTo>
                  <a:lnTo>
                    <a:pt x="0" y="243077"/>
                  </a:lnTo>
                  <a:lnTo>
                    <a:pt x="397763" y="0"/>
                  </a:lnTo>
                  <a:lnTo>
                    <a:pt x="737361" y="3194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465743" y="0"/>
                  </a:moveTo>
                  <a:lnTo>
                    <a:pt x="414567" y="2827"/>
                  </a:lnTo>
                  <a:lnTo>
                    <a:pt x="364214" y="11220"/>
                  </a:lnTo>
                  <a:lnTo>
                    <a:pt x="315141" y="25045"/>
                  </a:lnTo>
                  <a:lnTo>
                    <a:pt x="267806" y="44167"/>
                  </a:lnTo>
                  <a:lnTo>
                    <a:pt x="222665" y="68453"/>
                  </a:lnTo>
                  <a:lnTo>
                    <a:pt x="183246" y="95359"/>
                  </a:lnTo>
                  <a:lnTo>
                    <a:pt x="147432" y="125524"/>
                  </a:lnTo>
                  <a:lnTo>
                    <a:pt x="115300" y="158624"/>
                  </a:lnTo>
                  <a:lnTo>
                    <a:pt x="86928" y="194337"/>
                  </a:lnTo>
                  <a:lnTo>
                    <a:pt x="62393" y="232341"/>
                  </a:lnTo>
                  <a:lnTo>
                    <a:pt x="41774" y="272313"/>
                  </a:lnTo>
                  <a:lnTo>
                    <a:pt x="25147" y="313930"/>
                  </a:lnTo>
                  <a:lnTo>
                    <a:pt x="12591" y="356870"/>
                  </a:lnTo>
                  <a:lnTo>
                    <a:pt x="4183" y="400809"/>
                  </a:lnTo>
                  <a:lnTo>
                    <a:pt x="0" y="445427"/>
                  </a:lnTo>
                  <a:lnTo>
                    <a:pt x="119" y="490399"/>
                  </a:lnTo>
                  <a:lnTo>
                    <a:pt x="4620" y="535404"/>
                  </a:lnTo>
                  <a:lnTo>
                    <a:pt x="13578" y="580118"/>
                  </a:lnTo>
                  <a:lnTo>
                    <a:pt x="27073" y="624220"/>
                  </a:lnTo>
                  <a:lnTo>
                    <a:pt x="45180" y="667386"/>
                  </a:lnTo>
                  <a:lnTo>
                    <a:pt x="67979" y="709295"/>
                  </a:lnTo>
                  <a:lnTo>
                    <a:pt x="465743" y="466217"/>
                  </a:lnTo>
                  <a:lnTo>
                    <a:pt x="465743" y="0"/>
                  </a:lnTo>
                  <a:close/>
                </a:path>
              </a:pathLst>
            </a:custGeom>
            <a:solidFill>
              <a:srgbClr val="7CA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67979" y="709295"/>
                  </a:moveTo>
                  <a:lnTo>
                    <a:pt x="45180" y="667386"/>
                  </a:lnTo>
                  <a:lnTo>
                    <a:pt x="27073" y="624220"/>
                  </a:lnTo>
                  <a:lnTo>
                    <a:pt x="13578" y="580118"/>
                  </a:lnTo>
                  <a:lnTo>
                    <a:pt x="4620" y="535404"/>
                  </a:lnTo>
                  <a:lnTo>
                    <a:pt x="119" y="490399"/>
                  </a:lnTo>
                  <a:lnTo>
                    <a:pt x="0" y="445427"/>
                  </a:lnTo>
                  <a:lnTo>
                    <a:pt x="4183" y="400809"/>
                  </a:lnTo>
                  <a:lnTo>
                    <a:pt x="12591" y="356870"/>
                  </a:lnTo>
                  <a:lnTo>
                    <a:pt x="25147" y="313930"/>
                  </a:lnTo>
                  <a:lnTo>
                    <a:pt x="41774" y="272313"/>
                  </a:lnTo>
                  <a:lnTo>
                    <a:pt x="62393" y="232341"/>
                  </a:lnTo>
                  <a:lnTo>
                    <a:pt x="86928" y="194337"/>
                  </a:lnTo>
                  <a:lnTo>
                    <a:pt x="115300" y="158624"/>
                  </a:lnTo>
                  <a:lnTo>
                    <a:pt x="147432" y="125524"/>
                  </a:lnTo>
                  <a:lnTo>
                    <a:pt x="183246" y="95359"/>
                  </a:lnTo>
                  <a:lnTo>
                    <a:pt x="222665" y="68453"/>
                  </a:lnTo>
                  <a:lnTo>
                    <a:pt x="267806" y="44167"/>
                  </a:lnTo>
                  <a:lnTo>
                    <a:pt x="315141" y="25045"/>
                  </a:lnTo>
                  <a:lnTo>
                    <a:pt x="364214" y="11220"/>
                  </a:lnTo>
                  <a:lnTo>
                    <a:pt x="414567" y="2827"/>
                  </a:lnTo>
                  <a:lnTo>
                    <a:pt x="465743" y="0"/>
                  </a:lnTo>
                  <a:lnTo>
                    <a:pt x="465743" y="466217"/>
                  </a:lnTo>
                  <a:lnTo>
                    <a:pt x="67979" y="70929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82559" y="3835907"/>
              <a:ext cx="337820" cy="346075"/>
            </a:xfrm>
            <a:custGeom>
              <a:avLst/>
              <a:gdLst/>
              <a:ahLst/>
              <a:cxnLst/>
              <a:rect l="l" t="t" r="r" b="b"/>
              <a:pathLst>
                <a:path w="337820" h="346075">
                  <a:moveTo>
                    <a:pt x="337312" y="0"/>
                  </a:moveTo>
                  <a:lnTo>
                    <a:pt x="24892" y="0"/>
                  </a:lnTo>
                  <a:lnTo>
                    <a:pt x="24892" y="201803"/>
                  </a:lnTo>
                  <a:lnTo>
                    <a:pt x="0" y="255143"/>
                  </a:lnTo>
                  <a:lnTo>
                    <a:pt x="24892" y="288290"/>
                  </a:lnTo>
                  <a:lnTo>
                    <a:pt x="24892" y="345948"/>
                  </a:lnTo>
                  <a:lnTo>
                    <a:pt x="337312" y="345948"/>
                  </a:lnTo>
                  <a:lnTo>
                    <a:pt x="33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807452" y="3835908"/>
            <a:ext cx="312420" cy="34607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48895" marR="32384" indent="-9525">
              <a:lnSpc>
                <a:spcPct val="111100"/>
              </a:lnSpc>
              <a:spcBef>
                <a:spcPts val="125"/>
              </a:spcBef>
            </a:pPr>
            <a:r>
              <a:rPr sz="900" spc="-20" dirty="0">
                <a:solidFill>
                  <a:srgbClr val="919094"/>
                </a:solidFill>
                <a:latin typeface="Segoe UI"/>
                <a:cs typeface="Segoe UI"/>
              </a:rPr>
              <a:t>Audi </a:t>
            </a:r>
            <a:r>
              <a:rPr sz="900" spc="-25" dirty="0">
                <a:solidFill>
                  <a:srgbClr val="919094"/>
                </a:solidFill>
                <a:latin typeface="Segoe UI"/>
                <a:cs typeface="Segoe UI"/>
              </a:rPr>
              <a:t>37%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065073" y="4619053"/>
            <a:ext cx="365125" cy="354330"/>
            <a:chOff x="7065073" y="4619053"/>
            <a:chExt cx="365125" cy="354330"/>
          </a:xfrm>
        </p:grpSpPr>
        <p:sp>
          <p:nvSpPr>
            <p:cNvPr id="60" name="object 60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355092" y="0"/>
                  </a:moveTo>
                  <a:lnTo>
                    <a:pt x="0" y="0"/>
                  </a:lnTo>
                  <a:lnTo>
                    <a:pt x="0" y="344423"/>
                  </a:lnTo>
                  <a:lnTo>
                    <a:pt x="355092" y="34442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0" y="0"/>
                  </a:moveTo>
                  <a:lnTo>
                    <a:pt x="207137" y="0"/>
                  </a:lnTo>
                  <a:lnTo>
                    <a:pt x="295910" y="0"/>
                  </a:lnTo>
                  <a:lnTo>
                    <a:pt x="355092" y="0"/>
                  </a:lnTo>
                  <a:lnTo>
                    <a:pt x="355092" y="57403"/>
                  </a:lnTo>
                  <a:lnTo>
                    <a:pt x="355092" y="116331"/>
                  </a:lnTo>
                  <a:lnTo>
                    <a:pt x="355092" y="143509"/>
                  </a:lnTo>
                  <a:lnTo>
                    <a:pt x="355092" y="344423"/>
                  </a:lnTo>
                  <a:lnTo>
                    <a:pt x="295910" y="344423"/>
                  </a:lnTo>
                  <a:lnTo>
                    <a:pt x="207137" y="344423"/>
                  </a:lnTo>
                  <a:lnTo>
                    <a:pt x="0" y="344423"/>
                  </a:lnTo>
                  <a:lnTo>
                    <a:pt x="0" y="143509"/>
                  </a:lnTo>
                  <a:lnTo>
                    <a:pt x="0" y="574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098030" y="4641595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Segoe UI"/>
                <a:cs typeface="Segoe UI"/>
              </a:rPr>
              <a:t>BMW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28509" y="4793995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19094"/>
                </a:solidFill>
                <a:latin typeface="Segoe UI"/>
                <a:cs typeface="Segoe UI"/>
              </a:rPr>
              <a:t>29%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54140" y="3645408"/>
            <a:ext cx="497840" cy="508000"/>
            <a:chOff x="6454140" y="3645408"/>
            <a:chExt cx="497840" cy="508000"/>
          </a:xfrm>
        </p:grpSpPr>
        <p:sp>
          <p:nvSpPr>
            <p:cNvPr id="65" name="object 65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463295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463295" y="498348"/>
                  </a:lnTo>
                  <a:lnTo>
                    <a:pt x="463295" y="415290"/>
                  </a:lnTo>
                  <a:lnTo>
                    <a:pt x="488568" y="398018"/>
                  </a:lnTo>
                  <a:lnTo>
                    <a:pt x="463295" y="290703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0" y="0"/>
                  </a:moveTo>
                  <a:lnTo>
                    <a:pt x="270256" y="0"/>
                  </a:lnTo>
                  <a:lnTo>
                    <a:pt x="386080" y="0"/>
                  </a:lnTo>
                  <a:lnTo>
                    <a:pt x="463295" y="0"/>
                  </a:lnTo>
                  <a:lnTo>
                    <a:pt x="463295" y="290703"/>
                  </a:lnTo>
                  <a:lnTo>
                    <a:pt x="488568" y="398018"/>
                  </a:lnTo>
                  <a:lnTo>
                    <a:pt x="463295" y="415290"/>
                  </a:lnTo>
                  <a:lnTo>
                    <a:pt x="463295" y="498348"/>
                  </a:lnTo>
                  <a:lnTo>
                    <a:pt x="386080" y="498348"/>
                  </a:lnTo>
                  <a:lnTo>
                    <a:pt x="270256" y="498348"/>
                  </a:lnTo>
                  <a:lnTo>
                    <a:pt x="0" y="498348"/>
                  </a:lnTo>
                  <a:lnTo>
                    <a:pt x="0" y="415290"/>
                  </a:lnTo>
                  <a:lnTo>
                    <a:pt x="0" y="2907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88684" y="3653408"/>
            <a:ext cx="407034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 marR="5080" indent="-82550">
              <a:lnSpc>
                <a:spcPct val="110600"/>
              </a:lnSpc>
              <a:spcBef>
                <a:spcPts val="105"/>
              </a:spcBef>
            </a:pPr>
            <a:r>
              <a:rPr sz="900" spc="-10" dirty="0">
                <a:solidFill>
                  <a:srgbClr val="919094"/>
                </a:solidFill>
                <a:latin typeface="Segoe UI"/>
                <a:cs typeface="Segoe UI"/>
              </a:rPr>
              <a:t>Merced </a:t>
            </a:r>
            <a:r>
              <a:rPr sz="900" spc="-25" dirty="0">
                <a:solidFill>
                  <a:srgbClr val="919094"/>
                </a:solidFill>
                <a:latin typeface="Segoe UI"/>
                <a:cs typeface="Segoe UI"/>
              </a:rPr>
              <a:t>es 34%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78066" y="5144516"/>
            <a:ext cx="24263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Pie</a:t>
            </a:r>
            <a:r>
              <a:rPr sz="1400" b="0" spc="3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4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created</a:t>
            </a:r>
            <a:r>
              <a:rPr sz="1400" b="0" spc="4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way:</a:t>
            </a:r>
            <a:endParaRPr sz="1400">
              <a:latin typeface="Leelawadee UI Semilight"/>
              <a:cs typeface="Leelawadee UI Semilight"/>
            </a:endParaRPr>
          </a:p>
          <a:p>
            <a:pPr marL="12700" marR="508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Choose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data,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Insert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&gt;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Pie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</a:t>
            </a:r>
            <a:endParaRPr sz="1400">
              <a:latin typeface="Leelawadee UI Semilight"/>
              <a:cs typeface="Leelawadee UI Semiligh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674607" y="3395471"/>
            <a:ext cx="2672080" cy="1769745"/>
            <a:chOff x="8674607" y="3395471"/>
            <a:chExt cx="2672080" cy="1769745"/>
          </a:xfrm>
        </p:grpSpPr>
        <p:sp>
          <p:nvSpPr>
            <p:cNvPr id="70" name="object 70"/>
            <p:cNvSpPr/>
            <p:nvPr/>
          </p:nvSpPr>
          <p:spPr>
            <a:xfrm>
              <a:off x="8674607" y="3395471"/>
              <a:ext cx="2672080" cy="1769745"/>
            </a:xfrm>
            <a:custGeom>
              <a:avLst/>
              <a:gdLst/>
              <a:ahLst/>
              <a:cxnLst/>
              <a:rect l="l" t="t" r="r" b="b"/>
              <a:pathLst>
                <a:path w="2672079" h="1769745">
                  <a:moveTo>
                    <a:pt x="2671572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2671572" y="1769364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91827" y="4158995"/>
              <a:ext cx="1580515" cy="363220"/>
            </a:xfrm>
            <a:custGeom>
              <a:avLst/>
              <a:gdLst/>
              <a:ahLst/>
              <a:cxnLst/>
              <a:rect l="l" t="t" r="r" b="b"/>
              <a:pathLst>
                <a:path w="1580515" h="363220">
                  <a:moveTo>
                    <a:pt x="0" y="362711"/>
                  </a:moveTo>
                  <a:lnTo>
                    <a:pt x="181355" y="362711"/>
                  </a:lnTo>
                </a:path>
                <a:path w="1580515" h="363220">
                  <a:moveTo>
                    <a:pt x="345948" y="362711"/>
                  </a:moveTo>
                  <a:lnTo>
                    <a:pt x="708660" y="362711"/>
                  </a:lnTo>
                </a:path>
                <a:path w="1580515" h="363220">
                  <a:moveTo>
                    <a:pt x="873251" y="362711"/>
                  </a:moveTo>
                  <a:lnTo>
                    <a:pt x="1234440" y="362711"/>
                  </a:lnTo>
                </a:path>
                <a:path w="1580515" h="363220">
                  <a:moveTo>
                    <a:pt x="1399031" y="362711"/>
                  </a:moveTo>
                  <a:lnTo>
                    <a:pt x="1580388" y="362711"/>
                  </a:lnTo>
                </a:path>
                <a:path w="1580515" h="363220">
                  <a:moveTo>
                    <a:pt x="0" y="0"/>
                  </a:moveTo>
                  <a:lnTo>
                    <a:pt x="181355" y="0"/>
                  </a:lnTo>
                </a:path>
                <a:path w="1580515" h="363220">
                  <a:moveTo>
                    <a:pt x="345948" y="0"/>
                  </a:moveTo>
                  <a:lnTo>
                    <a:pt x="708660" y="0"/>
                  </a:lnTo>
                </a:path>
                <a:path w="1580515" h="363220">
                  <a:moveTo>
                    <a:pt x="873251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291827" y="3794759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473184" y="3983735"/>
              <a:ext cx="1217930" cy="902335"/>
            </a:xfrm>
            <a:custGeom>
              <a:avLst/>
              <a:gdLst/>
              <a:ahLst/>
              <a:cxnLst/>
              <a:rect l="l" t="t" r="r" b="b"/>
              <a:pathLst>
                <a:path w="1217929" h="902335">
                  <a:moveTo>
                    <a:pt x="164592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164592" y="902208"/>
                  </a:lnTo>
                  <a:lnTo>
                    <a:pt x="164592" y="0"/>
                  </a:lnTo>
                  <a:close/>
                </a:path>
                <a:path w="1217929" h="902335">
                  <a:moveTo>
                    <a:pt x="691896" y="80772"/>
                  </a:moveTo>
                  <a:lnTo>
                    <a:pt x="527304" y="80772"/>
                  </a:lnTo>
                  <a:lnTo>
                    <a:pt x="527304" y="902208"/>
                  </a:lnTo>
                  <a:lnTo>
                    <a:pt x="691896" y="902208"/>
                  </a:lnTo>
                  <a:lnTo>
                    <a:pt x="691896" y="80772"/>
                  </a:lnTo>
                  <a:close/>
                </a:path>
                <a:path w="1217929" h="902335">
                  <a:moveTo>
                    <a:pt x="1217676" y="188976"/>
                  </a:moveTo>
                  <a:lnTo>
                    <a:pt x="1053084" y="188976"/>
                  </a:lnTo>
                  <a:lnTo>
                    <a:pt x="1053084" y="902208"/>
                  </a:lnTo>
                  <a:lnTo>
                    <a:pt x="1217676" y="902208"/>
                  </a:lnTo>
                  <a:lnTo>
                    <a:pt x="1217676" y="18897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91827" y="4885943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556241" y="3795521"/>
              <a:ext cx="1053465" cy="687705"/>
            </a:xfrm>
            <a:custGeom>
              <a:avLst/>
              <a:gdLst/>
              <a:ahLst/>
              <a:cxnLst/>
              <a:rect l="l" t="t" r="r" b="b"/>
              <a:pathLst>
                <a:path w="1053465" h="687704">
                  <a:moveTo>
                    <a:pt x="0" y="687323"/>
                  </a:moveTo>
                  <a:lnTo>
                    <a:pt x="525779" y="367283"/>
                  </a:lnTo>
                  <a:lnTo>
                    <a:pt x="1053083" y="0"/>
                  </a:lnTo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19538" y="4445380"/>
              <a:ext cx="73152" cy="731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46842" y="4126864"/>
              <a:ext cx="73151" cy="7315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2622" y="3758056"/>
              <a:ext cx="73151" cy="73152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9473183" y="3983735"/>
            <a:ext cx="19050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000488" y="4064508"/>
            <a:ext cx="19050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113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526268" y="4678171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959210" y="3625088"/>
            <a:ext cx="317500" cy="1334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20" dirty="0">
                <a:solidFill>
                  <a:srgbClr val="585858"/>
                </a:solidFill>
                <a:latin typeface="Arial"/>
                <a:cs typeface="Arial"/>
              </a:rPr>
              <a:t>100%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80%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60%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40%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20%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119107" y="47964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055354" y="443280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91981" y="40692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991981" y="3705859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429750" y="4932679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Arial"/>
                <a:cs typeface="Arial"/>
              </a:rPr>
              <a:t>Audi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819893" y="4932679"/>
            <a:ext cx="943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Mercedes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BMW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825770" y="4036504"/>
            <a:ext cx="153670" cy="6057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0" dirty="0">
                <a:solidFill>
                  <a:srgbClr val="585858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001506" y="3465703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057893" y="5144516"/>
            <a:ext cx="817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Next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slide.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0552" y="5194249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4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Excel,</a:t>
            </a:r>
            <a:r>
              <a:rPr sz="1400" b="0" spc="4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4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4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either</a:t>
            </a:r>
            <a:r>
              <a:rPr sz="1400" b="0" spc="4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hard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code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frequencies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count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them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count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function.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This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will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up later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on.</a:t>
            </a:r>
            <a:endParaRPr sz="1400">
              <a:latin typeface="Leelawadee UI Semilight"/>
              <a:cs typeface="Leelawadee UI Semilight"/>
            </a:endParaRPr>
          </a:p>
          <a:p>
            <a:pPr marL="12700" algn="just">
              <a:lnSpc>
                <a:spcPct val="100000"/>
              </a:lnSpc>
            </a:pP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Total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=SUM()</a:t>
            </a:r>
            <a:endParaRPr sz="1400">
              <a:latin typeface="Leelawadee UI Semilight"/>
              <a:cs typeface="Leelawadee UI Semilight"/>
            </a:endParaRPr>
          </a:p>
        </p:txBody>
      </p:sp>
      <p:pic>
        <p:nvPicPr>
          <p:cNvPr id="94" name="object 9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15567" y="3628644"/>
            <a:ext cx="2005583" cy="1133856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36520" y="6068567"/>
            <a:ext cx="219456" cy="216408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04003" y="6031991"/>
            <a:ext cx="219455" cy="21640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15656" y="5817108"/>
            <a:ext cx="219455" cy="214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847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Pareto</a:t>
            </a:r>
            <a:r>
              <a:rPr spc="-114" dirty="0"/>
              <a:t> </a:t>
            </a:r>
            <a:r>
              <a:rPr spc="-60" dirty="0"/>
              <a:t>diagrams</a:t>
            </a:r>
            <a:r>
              <a:rPr spc="-135" dirty="0"/>
              <a:t> </a:t>
            </a:r>
            <a:r>
              <a:rPr dirty="0"/>
              <a:t>in</a:t>
            </a:r>
            <a:r>
              <a:rPr spc="-120" dirty="0"/>
              <a:t> </a:t>
            </a:r>
            <a:r>
              <a:rPr spc="-10" dirty="0"/>
              <a:t>Excel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8111" y="2374392"/>
            <a:ext cx="3497579" cy="2466340"/>
            <a:chOff x="1658111" y="2374392"/>
            <a:chExt cx="3497579" cy="2466340"/>
          </a:xfrm>
        </p:grpSpPr>
        <p:sp>
          <p:nvSpPr>
            <p:cNvPr id="4" name="object 4"/>
            <p:cNvSpPr/>
            <p:nvPr/>
          </p:nvSpPr>
          <p:spPr>
            <a:xfrm>
              <a:off x="1658111" y="3220212"/>
              <a:ext cx="1565275" cy="807720"/>
            </a:xfrm>
            <a:custGeom>
              <a:avLst/>
              <a:gdLst/>
              <a:ahLst/>
              <a:cxnLst/>
              <a:rect l="l" t="t" r="r" b="b"/>
              <a:pathLst>
                <a:path w="1565275" h="807720">
                  <a:moveTo>
                    <a:pt x="0" y="807719"/>
                  </a:moveTo>
                  <a:lnTo>
                    <a:pt x="399288" y="807719"/>
                  </a:lnTo>
                </a:path>
                <a:path w="1565275" h="807720">
                  <a:moveTo>
                    <a:pt x="765048" y="807719"/>
                  </a:moveTo>
                  <a:lnTo>
                    <a:pt x="1565148" y="807719"/>
                  </a:lnTo>
                </a:path>
                <a:path w="1565275" h="807720">
                  <a:moveTo>
                    <a:pt x="0" y="0"/>
                  </a:moveTo>
                  <a:lnTo>
                    <a:pt x="399288" y="0"/>
                  </a:lnTo>
                </a:path>
                <a:path w="1565275" h="807720">
                  <a:moveTo>
                    <a:pt x="765048" y="0"/>
                  </a:moveTo>
                  <a:lnTo>
                    <a:pt x="156514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7399" y="2831592"/>
              <a:ext cx="365760" cy="2004060"/>
            </a:xfrm>
            <a:custGeom>
              <a:avLst/>
              <a:gdLst/>
              <a:ahLst/>
              <a:cxnLst/>
              <a:rect l="l" t="t" r="r" b="b"/>
              <a:pathLst>
                <a:path w="365760" h="2004060">
                  <a:moveTo>
                    <a:pt x="365760" y="0"/>
                  </a:moveTo>
                  <a:lnTo>
                    <a:pt x="0" y="0"/>
                  </a:lnTo>
                  <a:lnTo>
                    <a:pt x="0" y="2004060"/>
                  </a:lnTo>
                  <a:lnTo>
                    <a:pt x="365760" y="20040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9019" y="3220212"/>
              <a:ext cx="1567180" cy="807720"/>
            </a:xfrm>
            <a:custGeom>
              <a:avLst/>
              <a:gdLst/>
              <a:ahLst/>
              <a:cxnLst/>
              <a:rect l="l" t="t" r="r" b="b"/>
              <a:pathLst>
                <a:path w="1567179" h="807720">
                  <a:moveTo>
                    <a:pt x="0" y="807719"/>
                  </a:moveTo>
                  <a:lnTo>
                    <a:pt x="800100" y="807719"/>
                  </a:lnTo>
                </a:path>
                <a:path w="1567179" h="807720">
                  <a:moveTo>
                    <a:pt x="0" y="0"/>
                  </a:moveTo>
                  <a:lnTo>
                    <a:pt x="156667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3259" y="3009900"/>
              <a:ext cx="365760" cy="1826260"/>
            </a:xfrm>
            <a:custGeom>
              <a:avLst/>
              <a:gdLst/>
              <a:ahLst/>
              <a:cxnLst/>
              <a:rect l="l" t="t" r="r" b="b"/>
              <a:pathLst>
                <a:path w="365760" h="1826260">
                  <a:moveTo>
                    <a:pt x="365760" y="0"/>
                  </a:moveTo>
                  <a:lnTo>
                    <a:pt x="0" y="0"/>
                  </a:lnTo>
                  <a:lnTo>
                    <a:pt x="0" y="1825752"/>
                  </a:lnTo>
                  <a:lnTo>
                    <a:pt x="365760" y="18257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4879" y="4027932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20">
                  <a:moveTo>
                    <a:pt x="0" y="0"/>
                  </a:moveTo>
                  <a:lnTo>
                    <a:pt x="40081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9119" y="3252216"/>
              <a:ext cx="365760" cy="1583690"/>
            </a:xfrm>
            <a:custGeom>
              <a:avLst/>
              <a:gdLst/>
              <a:ahLst/>
              <a:cxnLst/>
              <a:rect l="l" t="t" r="r" b="b"/>
              <a:pathLst>
                <a:path w="365760" h="1583689">
                  <a:moveTo>
                    <a:pt x="365759" y="0"/>
                  </a:moveTo>
                  <a:lnTo>
                    <a:pt x="0" y="0"/>
                  </a:lnTo>
                  <a:lnTo>
                    <a:pt x="0" y="1583436"/>
                  </a:lnTo>
                  <a:lnTo>
                    <a:pt x="365759" y="1583436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8111" y="2410968"/>
              <a:ext cx="3497579" cy="2425065"/>
            </a:xfrm>
            <a:custGeom>
              <a:avLst/>
              <a:gdLst/>
              <a:ahLst/>
              <a:cxnLst/>
              <a:rect l="l" t="t" r="r" b="b"/>
              <a:pathLst>
                <a:path w="3497579" h="2425065">
                  <a:moveTo>
                    <a:pt x="0" y="2424684"/>
                  </a:moveTo>
                  <a:lnTo>
                    <a:pt x="3497579" y="2424684"/>
                  </a:lnTo>
                </a:path>
                <a:path w="3497579" h="2425065">
                  <a:moveTo>
                    <a:pt x="0" y="0"/>
                  </a:moveTo>
                  <a:lnTo>
                    <a:pt x="3497579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1041" y="2411730"/>
              <a:ext cx="2331720" cy="1527175"/>
            </a:xfrm>
            <a:custGeom>
              <a:avLst/>
              <a:gdLst/>
              <a:ahLst/>
              <a:cxnLst/>
              <a:rect l="l" t="t" r="r" b="b"/>
              <a:pathLst>
                <a:path w="2331720" h="1527175">
                  <a:moveTo>
                    <a:pt x="0" y="1527048"/>
                  </a:moveTo>
                  <a:lnTo>
                    <a:pt x="1165859" y="816864"/>
                  </a:lnTo>
                  <a:lnTo>
                    <a:pt x="2331720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3322" y="3901440"/>
              <a:ext cx="73152" cy="731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9182" y="3192780"/>
              <a:ext cx="73152" cy="731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5042" y="2374392"/>
              <a:ext cx="73152" cy="7315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057400" y="4627879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3260" y="4627879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113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9120" y="4627879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1416" y="4746117"/>
            <a:ext cx="1917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1416" y="4018915"/>
            <a:ext cx="25400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30%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20%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10%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1416" y="3776217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40%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1416" y="3533902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50%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41416" y="3291027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60%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1416" y="30490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70%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1416" y="280670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80%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41416" y="2564129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90%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41416" y="2321814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Arial"/>
                <a:cs typeface="Arial"/>
              </a:rPr>
              <a:t>100%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3233" y="474611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9860" y="3938142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6105" y="3129788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6105" y="2321814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3914" y="4882388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Arial"/>
                <a:cs typeface="Arial"/>
              </a:rPr>
              <a:t>Audi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43250" y="4882388"/>
            <a:ext cx="527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Mercedes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0615" y="4882388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BMW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89895" y="3319335"/>
            <a:ext cx="153670" cy="6057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0" dirty="0">
                <a:solidFill>
                  <a:srgbClr val="585858"/>
                </a:solidFill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9625" y="2134869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2861" y="1311020"/>
            <a:ext cx="4547870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Creating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Pareto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diagrams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endParaRPr sz="1400">
              <a:latin typeface="Leelawadee UI Semilight"/>
              <a:cs typeface="Leelawadee UI Semilight"/>
            </a:endParaRPr>
          </a:p>
          <a:p>
            <a:pPr marL="35560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descending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chart.</a:t>
            </a:r>
            <a:endParaRPr sz="1400">
              <a:latin typeface="Leelawadee UI Semilight"/>
              <a:cs typeface="Leelawadee UI Semilight"/>
            </a:endParaRPr>
          </a:p>
          <a:p>
            <a:pPr marL="354965" marR="9525" indent="-342265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Add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column in your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measures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cumulative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frequency.</a:t>
            </a:r>
            <a:endParaRPr sz="1400">
              <a:latin typeface="Leelawadee UI Semilight"/>
              <a:cs typeface="Leelawadee UI Semilight"/>
            </a:endParaRPr>
          </a:p>
          <a:p>
            <a:pPr marL="354965" marR="6350" indent="-342265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Select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area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</a:t>
            </a:r>
            <a:r>
              <a:rPr sz="1400" b="0" spc="2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Right click.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Choose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Select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series.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Click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Add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Series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name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doesn’t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matter.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put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‘Line’</a:t>
            </a:r>
            <a:endParaRPr sz="1400">
              <a:latin typeface="Leelawadee UI Semilight"/>
              <a:cs typeface="Leelawadee UI Semilight"/>
            </a:endParaRPr>
          </a:p>
          <a:p>
            <a:pPr marL="354965" marR="9525" indent="-342265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Series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values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choose</a:t>
            </a:r>
            <a:r>
              <a:rPr sz="1400" b="0" spc="3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cells</a:t>
            </a:r>
            <a:r>
              <a:rPr sz="1400" b="0" spc="3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3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refer</a:t>
            </a:r>
            <a:r>
              <a:rPr sz="14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cumulative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ts val="1685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Click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OK.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50" i="1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should</a:t>
            </a:r>
            <a:r>
              <a:rPr sz="1450" i="1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see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50" i="1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side-by-</a:t>
            </a:r>
            <a:r>
              <a:rPr sz="1450" i="1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</a:t>
            </a:r>
            <a:r>
              <a:rPr sz="1450" i="1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bars.</a:t>
            </a:r>
            <a:endParaRPr sz="145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ts val="1675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Select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area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Right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click.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Choose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Change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Type.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Select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Combo.</a:t>
            </a:r>
            <a:endParaRPr sz="1400">
              <a:latin typeface="Leelawadee UI Semilight"/>
              <a:cs typeface="Leelawadee UI Semilight"/>
            </a:endParaRPr>
          </a:p>
          <a:p>
            <a:pPr marL="355600" marR="5080" indent="-342900" algn="just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Choose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type of representation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from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dropdown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list.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initial</a:t>
            </a:r>
            <a:r>
              <a:rPr sz="1400" b="0" spc="2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categories</a:t>
            </a:r>
            <a:r>
              <a:rPr sz="1400" b="0" spc="2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should</a:t>
            </a:r>
            <a:r>
              <a:rPr sz="1400" b="0" spc="2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‘Clustered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Column’.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Change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second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series,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called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‘Line’,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‘Line’.</a:t>
            </a:r>
            <a:endParaRPr sz="1400">
              <a:latin typeface="Leelawadee UI Semilight"/>
              <a:cs typeface="Leelawadee UI Semilight"/>
            </a:endParaRPr>
          </a:p>
          <a:p>
            <a:pPr marL="355600" indent="-342900" algn="just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Done.</a:t>
            </a:r>
            <a:endParaRPr sz="1400">
              <a:latin typeface="Leelawadee UI Semilight"/>
              <a:cs typeface="Leelawadee UI Semiligh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46164" y="1290827"/>
            <a:ext cx="286511" cy="2819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30" y="1216244"/>
            <a:ext cx="4871813" cy="11833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95"/>
              </a:spcBef>
            </a:pPr>
            <a:r>
              <a:rPr sz="2500" spc="-60" dirty="0"/>
              <a:t>Numerical</a:t>
            </a:r>
            <a:r>
              <a:rPr sz="2500" spc="-120" dirty="0"/>
              <a:t> </a:t>
            </a:r>
            <a:r>
              <a:rPr sz="2500" spc="-60" dirty="0"/>
              <a:t>variables.</a:t>
            </a:r>
            <a:r>
              <a:rPr sz="2500" spc="-114" dirty="0"/>
              <a:t> </a:t>
            </a:r>
            <a:r>
              <a:rPr sz="2500" spc="-60" dirty="0"/>
              <a:t>Frequency</a:t>
            </a:r>
            <a:r>
              <a:rPr sz="2500" spc="-110" dirty="0"/>
              <a:t> </a:t>
            </a:r>
            <a:r>
              <a:rPr sz="2500" spc="-60" dirty="0"/>
              <a:t>distribution</a:t>
            </a:r>
            <a:r>
              <a:rPr sz="2500" spc="-125" dirty="0"/>
              <a:t> </a:t>
            </a:r>
            <a:r>
              <a:rPr sz="2500" spc="-55" dirty="0"/>
              <a:t>table</a:t>
            </a:r>
            <a:r>
              <a:rPr sz="2500" spc="-80" dirty="0"/>
              <a:t> </a:t>
            </a:r>
            <a:r>
              <a:rPr sz="2500" spc="-45" dirty="0"/>
              <a:t>and</a:t>
            </a:r>
            <a:r>
              <a:rPr sz="2500" spc="-85" dirty="0"/>
              <a:t> </a:t>
            </a:r>
            <a:r>
              <a:rPr sz="2500" spc="-10" dirty="0"/>
              <a:t>histogram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5858636" y="1097026"/>
            <a:ext cx="554863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tables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numerical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different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ones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categorical.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Usually,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they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divided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into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intervals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equal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(or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unequal)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length.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tables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interval,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absolute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sometimes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useful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also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include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0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relative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(and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cumulative)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frequencies.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width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using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formula: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7385" y="2915538"/>
            <a:ext cx="1280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𝐼𝑛𝑡𝑒𝑟𝑎𝑙</a:t>
            </a:r>
            <a:r>
              <a:rPr sz="1400" spc="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𝑤𝑖𝑑𝑡ℎ</a:t>
            </a:r>
            <a:r>
              <a:rPr sz="1400" spc="8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3741" y="3049397"/>
            <a:ext cx="2900680" cy="12700"/>
          </a:xfrm>
          <a:custGeom>
            <a:avLst/>
            <a:gdLst/>
            <a:ahLst/>
            <a:cxnLst/>
            <a:rect l="l" t="t" r="r" b="b"/>
            <a:pathLst>
              <a:path w="2900679" h="12700">
                <a:moveTo>
                  <a:pt x="2900172" y="0"/>
                </a:moveTo>
                <a:lnTo>
                  <a:pt x="0" y="0"/>
                </a:lnTo>
                <a:lnTo>
                  <a:pt x="0" y="12191"/>
                </a:lnTo>
                <a:lnTo>
                  <a:pt x="2900172" y="12191"/>
                </a:lnTo>
                <a:lnTo>
                  <a:pt x="29001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1930" y="2779902"/>
            <a:ext cx="2924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𝐿𝑎𝑟𝑔𝑒𝑠𝑡</a:t>
            </a:r>
            <a:r>
              <a:rPr sz="1400" spc="2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𝑛𝑢𝑚𝑏𝑒𝑟</a:t>
            </a:r>
            <a:r>
              <a:rPr sz="1400" spc="31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−</a:t>
            </a:r>
            <a:r>
              <a:rPr sz="1400" spc="-1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𝑠𝑚𝑎𝑙𝑙𝑒𝑠𝑡</a:t>
            </a:r>
            <a:r>
              <a:rPr sz="1400" spc="2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Cambria Math"/>
                <a:cs typeface="Cambria Math"/>
              </a:rPr>
              <a:t>𝑛𝑢𝑚𝑏𝑒𝑟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1490" y="3034411"/>
            <a:ext cx="2343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𝑁𝑢𝑚𝑏𝑒𝑟</a:t>
            </a:r>
            <a:r>
              <a:rPr sz="1400" spc="1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𝑜𝑓</a:t>
            </a:r>
            <a:r>
              <a:rPr sz="1400" spc="4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𝑑𝑒𝑠𝑖𝑟𝑒𝑑</a:t>
            </a:r>
            <a:r>
              <a:rPr sz="1400" spc="4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Cambria Math"/>
                <a:cs typeface="Cambria Math"/>
              </a:rPr>
              <a:t>𝑖𝑛𝑡𝑒𝑟𝑣𝑎𝑙𝑠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188" y="3141091"/>
            <a:ext cx="1052766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Creating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Decide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like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Find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width (using a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formula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above).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Start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1st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lowest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Finish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1st interval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lowest value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+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width.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start_interval_cell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+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interval_width_cell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Start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2nd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where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1st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stops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(that's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well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just make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starting cell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2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ending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1)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Continue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this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way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until you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created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desired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intervals.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Count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absolute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frequencies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using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following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COUNTIF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  <a:p>
            <a:pPr marL="35687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=COUNTIF(dataset_range,"&gt;=“&amp;interval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start)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-COUNTIF(dataset_range,"&gt;“&amp;interval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end).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relative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frequencies, use the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absolute_frequency_cell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/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number_of_observations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order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cumulative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frequencies: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188" y="5701385"/>
            <a:ext cx="9348470" cy="92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0585" indent="-401955">
              <a:lnSpc>
                <a:spcPct val="100000"/>
              </a:lnSpc>
              <a:spcBef>
                <a:spcPts val="105"/>
              </a:spcBef>
              <a:buAutoNum type="romanLcPeriod"/>
              <a:tabLst>
                <a:tab pos="870585" algn="l"/>
                <a:tab pos="871219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first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cumulative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equal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relative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frequency</a:t>
            </a:r>
            <a:endParaRPr sz="1400">
              <a:latin typeface="Leelawadee UI Semilight"/>
              <a:cs typeface="Leelawadee UI Semilight"/>
            </a:endParaRPr>
          </a:p>
          <a:p>
            <a:pPr marL="812165" indent="-343535">
              <a:lnSpc>
                <a:spcPct val="100000"/>
              </a:lnSpc>
              <a:buAutoNum type="romanLcPeriod"/>
              <a:tabLst>
                <a:tab pos="812165" algn="l"/>
                <a:tab pos="8128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Each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consequitive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cumulative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=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previous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cumulative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 +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respective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relative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frequency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50" i="1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Note</a:t>
            </a:r>
            <a:r>
              <a:rPr sz="1450" i="1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50" i="1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all</a:t>
            </a:r>
            <a:r>
              <a:rPr sz="1450" i="1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formulas</a:t>
            </a:r>
            <a:r>
              <a:rPr sz="1450" i="1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could</a:t>
            </a:r>
            <a:r>
              <a:rPr sz="1450" i="1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50" i="1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found</a:t>
            </a:r>
            <a:r>
              <a:rPr sz="1450" i="1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50" i="1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50" i="1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lesson</a:t>
            </a:r>
            <a:r>
              <a:rPr sz="1450" i="1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</a:t>
            </a:r>
            <a:r>
              <a:rPr sz="1450" i="1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files</a:t>
            </a:r>
            <a:r>
              <a:rPr sz="1450" i="1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50" i="1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50" i="1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solutions</a:t>
            </a:r>
            <a:r>
              <a:rPr sz="1450" i="1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50" i="1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50" i="1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exercises</a:t>
            </a:r>
            <a:r>
              <a:rPr sz="1450" i="1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provided</a:t>
            </a:r>
            <a:r>
              <a:rPr sz="1450" i="1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50" i="1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each</a:t>
            </a:r>
            <a:r>
              <a:rPr sz="1450" i="1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lesson.</a:t>
            </a:r>
            <a:endParaRPr sz="1450">
              <a:latin typeface="Leelawadee UI Semilight"/>
              <a:cs typeface="Leelawadee UI Semi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" y="3130295"/>
            <a:ext cx="288036" cy="281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95"/>
              </a:spcBef>
            </a:pPr>
            <a:r>
              <a:rPr sz="2500" spc="-60" dirty="0"/>
              <a:t>Numerical</a:t>
            </a:r>
            <a:r>
              <a:rPr sz="2500" spc="-120" dirty="0"/>
              <a:t> </a:t>
            </a:r>
            <a:r>
              <a:rPr sz="2500" spc="-60" dirty="0"/>
              <a:t>variables.</a:t>
            </a:r>
            <a:r>
              <a:rPr sz="2500" spc="-114" dirty="0"/>
              <a:t> </a:t>
            </a:r>
            <a:r>
              <a:rPr sz="2500" spc="-60" dirty="0"/>
              <a:t>Frequency</a:t>
            </a:r>
            <a:r>
              <a:rPr sz="2500" spc="-110" dirty="0"/>
              <a:t> </a:t>
            </a:r>
            <a:r>
              <a:rPr sz="2500" spc="-60" dirty="0"/>
              <a:t>distribution</a:t>
            </a:r>
            <a:r>
              <a:rPr sz="2500" spc="-125" dirty="0"/>
              <a:t> </a:t>
            </a:r>
            <a:r>
              <a:rPr sz="2500" spc="-55" dirty="0"/>
              <a:t>table</a:t>
            </a:r>
            <a:r>
              <a:rPr sz="2500" spc="-80" dirty="0"/>
              <a:t> </a:t>
            </a:r>
            <a:r>
              <a:rPr sz="2500" spc="-45" dirty="0"/>
              <a:t>and</a:t>
            </a:r>
            <a:r>
              <a:rPr sz="2500" spc="-85" dirty="0"/>
              <a:t> </a:t>
            </a:r>
            <a:r>
              <a:rPr sz="2500" spc="-10" dirty="0"/>
              <a:t>histogram</a:t>
            </a:r>
            <a:endParaRPr sz="2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14" y="1173511"/>
            <a:ext cx="5031423" cy="22958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2658" y="3846067"/>
            <a:ext cx="554672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Creating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histogram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Choose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data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Insert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Histogram</a:t>
            </a:r>
            <a:endParaRPr sz="1400">
              <a:latin typeface="Leelawadee UI Semilight"/>
              <a:cs typeface="Leelawade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change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bins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(intervals):</a:t>
            </a:r>
            <a:endParaRPr sz="1400">
              <a:latin typeface="Leelawadee UI Semilight"/>
              <a:cs typeface="Leelawadee UI Semilight"/>
            </a:endParaRPr>
          </a:p>
          <a:p>
            <a:pPr marL="812165" lvl="1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Select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x-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axis</a:t>
            </a:r>
            <a:endParaRPr sz="1400">
              <a:latin typeface="Leelawadee UI Semilight"/>
              <a:cs typeface="Leelawadee UI Semilight"/>
            </a:endParaRPr>
          </a:p>
          <a:p>
            <a:pPr marL="812165" lvl="1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Click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Tools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Format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Axis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options</a:t>
            </a:r>
            <a:endParaRPr sz="1400">
              <a:latin typeface="Leelawadee UI Semilight"/>
              <a:cs typeface="Leelawadee UI Semilight"/>
            </a:endParaRPr>
          </a:p>
          <a:p>
            <a:pPr marL="812165" marR="5080" lvl="1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select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bin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width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(interval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width),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bins,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etc.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375" y="1860295"/>
            <a:ext cx="554926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Histograms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most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common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ways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numerical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data.</a:t>
            </a:r>
            <a:r>
              <a:rPr sz="1400" b="0" spc="1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Each</a:t>
            </a:r>
            <a:r>
              <a:rPr sz="1400" b="0" spc="1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has</a:t>
            </a:r>
            <a:r>
              <a:rPr sz="1400" b="0" spc="1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width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equal</a:t>
            </a:r>
            <a:r>
              <a:rPr sz="1400" b="0" spc="1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1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width</a:t>
            </a:r>
            <a:r>
              <a:rPr sz="1400" b="0" spc="1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interval.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bars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touching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there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continuation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between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intervals: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where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ends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other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begins.</a:t>
            </a:r>
            <a:endParaRPr sz="1400">
              <a:latin typeface="Leelawadee UI Semilight"/>
              <a:cs typeface="Leelawadee UI Semi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23" y="3840479"/>
            <a:ext cx="286511" cy="2819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46646" y="3947922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Segoe UI"/>
                <a:cs typeface="Segoe UI"/>
              </a:rPr>
              <a:t>0.30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646" y="4187190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Segoe UI"/>
                <a:cs typeface="Segoe UI"/>
              </a:rPr>
              <a:t>0.25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6646" y="4424934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Segoe UI"/>
                <a:cs typeface="Segoe UI"/>
              </a:rPr>
              <a:t>0.20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6646" y="4664202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Segoe UI"/>
                <a:cs typeface="Segoe UI"/>
              </a:rPr>
              <a:t>0.15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6646" y="4903470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807E85"/>
                </a:solidFill>
                <a:latin typeface="Segoe UI"/>
                <a:cs typeface="Segoe UI"/>
              </a:rPr>
              <a:t>0.10</a:t>
            </a:r>
            <a:endParaRPr sz="700">
              <a:latin typeface="Segoe UI"/>
              <a:cs typeface="Segoe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7990" y="3642395"/>
            <a:ext cx="4440151" cy="1998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5"/>
              </a:spcBef>
            </a:pPr>
            <a:r>
              <a:rPr sz="2500" spc="-55" dirty="0"/>
              <a:t>Graphs</a:t>
            </a:r>
            <a:r>
              <a:rPr sz="2500" spc="-95" dirty="0"/>
              <a:t> </a:t>
            </a:r>
            <a:r>
              <a:rPr sz="2500" spc="-45" dirty="0"/>
              <a:t>and</a:t>
            </a:r>
            <a:r>
              <a:rPr sz="2500" spc="-80" dirty="0"/>
              <a:t> </a:t>
            </a:r>
            <a:r>
              <a:rPr sz="2500" spc="-60" dirty="0"/>
              <a:t>tables</a:t>
            </a:r>
            <a:r>
              <a:rPr sz="2500" spc="-90" dirty="0"/>
              <a:t> </a:t>
            </a:r>
            <a:r>
              <a:rPr sz="2500" spc="-45" dirty="0"/>
              <a:t>for</a:t>
            </a:r>
            <a:r>
              <a:rPr sz="2500" spc="-80" dirty="0"/>
              <a:t> </a:t>
            </a:r>
            <a:r>
              <a:rPr sz="2500" spc="-65" dirty="0"/>
              <a:t>relationships</a:t>
            </a:r>
            <a:r>
              <a:rPr sz="2500" spc="-114" dirty="0"/>
              <a:t> </a:t>
            </a:r>
            <a:r>
              <a:rPr sz="2500" spc="-60" dirty="0"/>
              <a:t>between</a:t>
            </a:r>
            <a:r>
              <a:rPr sz="2500" spc="-110" dirty="0"/>
              <a:t> </a:t>
            </a:r>
            <a:r>
              <a:rPr sz="2500" spc="-65" dirty="0"/>
              <a:t>variables.</a:t>
            </a:r>
            <a:r>
              <a:rPr sz="2500" spc="-120" dirty="0"/>
              <a:t> </a:t>
            </a:r>
            <a:r>
              <a:rPr sz="2500" spc="-60" dirty="0"/>
              <a:t>Cross</a:t>
            </a:r>
            <a:r>
              <a:rPr sz="2500" spc="-90" dirty="0"/>
              <a:t> </a:t>
            </a:r>
            <a:r>
              <a:rPr sz="2500" spc="-10" dirty="0"/>
              <a:t>tables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551789" y="4598034"/>
            <a:ext cx="31769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Creating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side-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by-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1.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Choose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your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data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789" y="5238115"/>
            <a:ext cx="3175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2.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Insert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Charts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Clustered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Column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789" y="5451449"/>
            <a:ext cx="5547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Selecting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more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than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series</a:t>
            </a:r>
            <a:r>
              <a:rPr sz="1400" b="0" spc="3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groups</a:t>
            </a:r>
            <a:r>
              <a:rPr sz="1400" b="0" spc="3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will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automatically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prompt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Excel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create a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side-by-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(column)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1341" y="1838960"/>
            <a:ext cx="6706870" cy="8813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680"/>
              </a:lnSpc>
              <a:spcBef>
                <a:spcPts val="16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Cross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tables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(or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contingency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tables)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used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categorical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variables.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set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categories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labeling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rows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another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labeling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columns.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then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fill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applicable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data.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good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idea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calculate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totals.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Sometimes,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these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constructed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relative</a:t>
            </a:r>
            <a:r>
              <a:rPr sz="1450" i="1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frequencies</a:t>
            </a:r>
            <a:r>
              <a:rPr sz="1450" i="1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below.</a:t>
            </a:r>
            <a:endParaRPr sz="1400">
              <a:latin typeface="Leelawadee UI Semilight"/>
              <a:cs typeface="Leelawadee UI Semi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6" y="4593335"/>
            <a:ext cx="288036" cy="2804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25" y="1405148"/>
            <a:ext cx="3460516" cy="857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606" y="2509323"/>
            <a:ext cx="3462527" cy="85193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780276" y="3966971"/>
            <a:ext cx="4078604" cy="1684020"/>
            <a:chOff x="6780276" y="3966971"/>
            <a:chExt cx="4078604" cy="1684020"/>
          </a:xfrm>
        </p:grpSpPr>
        <p:sp>
          <p:nvSpPr>
            <p:cNvPr id="12" name="object 12"/>
            <p:cNvSpPr/>
            <p:nvPr/>
          </p:nvSpPr>
          <p:spPr>
            <a:xfrm>
              <a:off x="6780276" y="5283707"/>
              <a:ext cx="256540" cy="181610"/>
            </a:xfrm>
            <a:custGeom>
              <a:avLst/>
              <a:gdLst/>
              <a:ahLst/>
              <a:cxnLst/>
              <a:rect l="l" t="t" r="r" b="b"/>
              <a:pathLst>
                <a:path w="256540" h="181610">
                  <a:moveTo>
                    <a:pt x="0" y="181355"/>
                  </a:moveTo>
                  <a:lnTo>
                    <a:pt x="256031" y="181355"/>
                  </a:lnTo>
                </a:path>
                <a:path w="256540" h="18161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0276" y="4738115"/>
              <a:ext cx="538480" cy="364490"/>
            </a:xfrm>
            <a:custGeom>
              <a:avLst/>
              <a:gdLst/>
              <a:ahLst/>
              <a:cxnLst/>
              <a:rect l="l" t="t" r="r" b="b"/>
              <a:pathLst>
                <a:path w="538479" h="364489">
                  <a:moveTo>
                    <a:pt x="0" y="364235"/>
                  </a:moveTo>
                  <a:lnTo>
                    <a:pt x="256031" y="364235"/>
                  </a:lnTo>
                </a:path>
                <a:path w="538479" h="364489">
                  <a:moveTo>
                    <a:pt x="0" y="182879"/>
                  </a:moveTo>
                  <a:lnTo>
                    <a:pt x="256031" y="182879"/>
                  </a:lnTo>
                </a:path>
                <a:path w="538479" h="364489">
                  <a:moveTo>
                    <a:pt x="0" y="0"/>
                  </a:moveTo>
                  <a:lnTo>
                    <a:pt x="5379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36308" y="4774691"/>
              <a:ext cx="281940" cy="871855"/>
            </a:xfrm>
            <a:custGeom>
              <a:avLst/>
              <a:gdLst/>
              <a:ahLst/>
              <a:cxnLst/>
              <a:rect l="l" t="t" r="r" b="b"/>
              <a:pathLst>
                <a:path w="281940" h="871854">
                  <a:moveTo>
                    <a:pt x="281940" y="0"/>
                  </a:moveTo>
                  <a:lnTo>
                    <a:pt x="0" y="0"/>
                  </a:lnTo>
                  <a:lnTo>
                    <a:pt x="0" y="871727"/>
                  </a:lnTo>
                  <a:lnTo>
                    <a:pt x="281940" y="871727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2128" y="5283707"/>
              <a:ext cx="1077595" cy="181610"/>
            </a:xfrm>
            <a:custGeom>
              <a:avLst/>
              <a:gdLst/>
              <a:ahLst/>
              <a:cxnLst/>
              <a:rect l="l" t="t" r="r" b="b"/>
              <a:pathLst>
                <a:path w="1077595" h="181610">
                  <a:moveTo>
                    <a:pt x="0" y="181355"/>
                  </a:moveTo>
                  <a:lnTo>
                    <a:pt x="513588" y="181355"/>
                  </a:lnTo>
                </a:path>
                <a:path w="1077595" h="181610">
                  <a:moveTo>
                    <a:pt x="795527" y="181355"/>
                  </a:moveTo>
                  <a:lnTo>
                    <a:pt x="1077468" y="181355"/>
                  </a:lnTo>
                </a:path>
                <a:path w="1077595" h="181610">
                  <a:moveTo>
                    <a:pt x="0" y="0"/>
                  </a:moveTo>
                  <a:lnTo>
                    <a:pt x="513588" y="0"/>
                  </a:lnTo>
                </a:path>
                <a:path w="1077595" h="181610">
                  <a:moveTo>
                    <a:pt x="795527" y="0"/>
                  </a:moveTo>
                  <a:lnTo>
                    <a:pt x="1077468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00188" y="4012691"/>
              <a:ext cx="3258820" cy="1089660"/>
            </a:xfrm>
            <a:custGeom>
              <a:avLst/>
              <a:gdLst/>
              <a:ahLst/>
              <a:cxnLst/>
              <a:rect l="l" t="t" r="r" b="b"/>
              <a:pathLst>
                <a:path w="3258820" h="1089660">
                  <a:moveTo>
                    <a:pt x="281939" y="1089659"/>
                  </a:moveTo>
                  <a:lnTo>
                    <a:pt x="795527" y="1089659"/>
                  </a:lnTo>
                </a:path>
                <a:path w="3258820" h="1089660">
                  <a:moveTo>
                    <a:pt x="1077467" y="1089659"/>
                  </a:moveTo>
                  <a:lnTo>
                    <a:pt x="1359407" y="1089659"/>
                  </a:lnTo>
                </a:path>
                <a:path w="3258820" h="1089660">
                  <a:moveTo>
                    <a:pt x="281939" y="908303"/>
                  </a:moveTo>
                  <a:lnTo>
                    <a:pt x="795527" y="908303"/>
                  </a:lnTo>
                </a:path>
                <a:path w="3258820" h="1089660">
                  <a:moveTo>
                    <a:pt x="1077467" y="908303"/>
                  </a:moveTo>
                  <a:lnTo>
                    <a:pt x="1359407" y="908303"/>
                  </a:lnTo>
                </a:path>
                <a:path w="3258820" h="1089660">
                  <a:moveTo>
                    <a:pt x="0" y="725423"/>
                  </a:moveTo>
                  <a:lnTo>
                    <a:pt x="795527" y="725423"/>
                  </a:lnTo>
                </a:path>
                <a:path w="3258820" h="1089660">
                  <a:moveTo>
                    <a:pt x="1077467" y="725423"/>
                  </a:moveTo>
                  <a:lnTo>
                    <a:pt x="1359407" y="725423"/>
                  </a:lnTo>
                </a:path>
                <a:path w="3258820" h="1089660">
                  <a:moveTo>
                    <a:pt x="0" y="544067"/>
                  </a:moveTo>
                  <a:lnTo>
                    <a:pt x="795527" y="544067"/>
                  </a:lnTo>
                </a:path>
                <a:path w="3258820" h="1089660">
                  <a:moveTo>
                    <a:pt x="1077467" y="544067"/>
                  </a:moveTo>
                  <a:lnTo>
                    <a:pt x="1359407" y="544067"/>
                  </a:lnTo>
                </a:path>
                <a:path w="3258820" h="1089660">
                  <a:moveTo>
                    <a:pt x="0" y="362711"/>
                  </a:moveTo>
                  <a:lnTo>
                    <a:pt x="795527" y="362711"/>
                  </a:lnTo>
                </a:path>
                <a:path w="3258820" h="1089660">
                  <a:moveTo>
                    <a:pt x="1077467" y="362711"/>
                  </a:moveTo>
                  <a:lnTo>
                    <a:pt x="1359407" y="362711"/>
                  </a:lnTo>
                </a:path>
                <a:path w="3258820" h="1089660">
                  <a:moveTo>
                    <a:pt x="0" y="181355"/>
                  </a:moveTo>
                  <a:lnTo>
                    <a:pt x="795527" y="181355"/>
                  </a:lnTo>
                </a:path>
                <a:path w="3258820" h="1089660">
                  <a:moveTo>
                    <a:pt x="1077467" y="181355"/>
                  </a:moveTo>
                  <a:lnTo>
                    <a:pt x="3258311" y="181355"/>
                  </a:lnTo>
                </a:path>
                <a:path w="3258820" h="1089660">
                  <a:moveTo>
                    <a:pt x="0" y="0"/>
                  </a:moveTo>
                  <a:lnTo>
                    <a:pt x="795527" y="0"/>
                  </a:lnTo>
                </a:path>
                <a:path w="3258820" h="1089660">
                  <a:moveTo>
                    <a:pt x="1077467" y="0"/>
                  </a:moveTo>
                  <a:lnTo>
                    <a:pt x="325831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95716" y="3966971"/>
              <a:ext cx="281940" cy="1679575"/>
            </a:xfrm>
            <a:custGeom>
              <a:avLst/>
              <a:gdLst/>
              <a:ahLst/>
              <a:cxnLst/>
              <a:rect l="l" t="t" r="r" b="b"/>
              <a:pathLst>
                <a:path w="281940" h="1679575">
                  <a:moveTo>
                    <a:pt x="281939" y="0"/>
                  </a:moveTo>
                  <a:lnTo>
                    <a:pt x="0" y="0"/>
                  </a:lnTo>
                  <a:lnTo>
                    <a:pt x="0" y="1679447"/>
                  </a:lnTo>
                  <a:lnTo>
                    <a:pt x="281939" y="1679447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41536" y="5283707"/>
              <a:ext cx="1077595" cy="181610"/>
            </a:xfrm>
            <a:custGeom>
              <a:avLst/>
              <a:gdLst/>
              <a:ahLst/>
              <a:cxnLst/>
              <a:rect l="l" t="t" r="r" b="b"/>
              <a:pathLst>
                <a:path w="1077595" h="181610">
                  <a:moveTo>
                    <a:pt x="0" y="181355"/>
                  </a:moveTo>
                  <a:lnTo>
                    <a:pt x="513588" y="181355"/>
                  </a:lnTo>
                </a:path>
                <a:path w="1077595" h="181610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55124" y="5292851"/>
              <a:ext cx="281940" cy="353695"/>
            </a:xfrm>
            <a:custGeom>
              <a:avLst/>
              <a:gdLst/>
              <a:ahLst/>
              <a:cxnLst/>
              <a:rect l="l" t="t" r="r" b="b"/>
              <a:pathLst>
                <a:path w="281940" h="353695">
                  <a:moveTo>
                    <a:pt x="281940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281940" y="353568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0276" y="4012691"/>
              <a:ext cx="538480" cy="544195"/>
            </a:xfrm>
            <a:custGeom>
              <a:avLst/>
              <a:gdLst/>
              <a:ahLst/>
              <a:cxnLst/>
              <a:rect l="l" t="t" r="r" b="b"/>
              <a:pathLst>
                <a:path w="538479" h="544195">
                  <a:moveTo>
                    <a:pt x="0" y="544067"/>
                  </a:moveTo>
                  <a:lnTo>
                    <a:pt x="537972" y="544067"/>
                  </a:lnTo>
                </a:path>
                <a:path w="538479" h="544195">
                  <a:moveTo>
                    <a:pt x="0" y="362711"/>
                  </a:moveTo>
                  <a:lnTo>
                    <a:pt x="537972" y="362711"/>
                  </a:lnTo>
                </a:path>
                <a:path w="538479" h="544195">
                  <a:moveTo>
                    <a:pt x="0" y="181355"/>
                  </a:moveTo>
                  <a:lnTo>
                    <a:pt x="537972" y="181355"/>
                  </a:lnTo>
                </a:path>
                <a:path w="538479" h="544195">
                  <a:moveTo>
                    <a:pt x="0" y="0"/>
                  </a:moveTo>
                  <a:lnTo>
                    <a:pt x="5379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8248" y="4003547"/>
              <a:ext cx="3001010" cy="1643380"/>
            </a:xfrm>
            <a:custGeom>
              <a:avLst/>
              <a:gdLst/>
              <a:ahLst/>
              <a:cxnLst/>
              <a:rect l="l" t="t" r="r" b="b"/>
              <a:pathLst>
                <a:path w="3001009" h="1643379">
                  <a:moveTo>
                    <a:pt x="281940" y="0"/>
                  </a:moveTo>
                  <a:lnTo>
                    <a:pt x="0" y="0"/>
                  </a:lnTo>
                  <a:lnTo>
                    <a:pt x="0" y="1642872"/>
                  </a:lnTo>
                  <a:lnTo>
                    <a:pt x="281940" y="1642872"/>
                  </a:lnTo>
                  <a:lnTo>
                    <a:pt x="281940" y="0"/>
                  </a:lnTo>
                  <a:close/>
                </a:path>
                <a:path w="3001009" h="1643379">
                  <a:moveTo>
                    <a:pt x="1641348" y="1615440"/>
                  </a:moveTo>
                  <a:lnTo>
                    <a:pt x="1359408" y="1615440"/>
                  </a:lnTo>
                  <a:lnTo>
                    <a:pt x="1359408" y="1642872"/>
                  </a:lnTo>
                  <a:lnTo>
                    <a:pt x="1641348" y="1642872"/>
                  </a:lnTo>
                  <a:lnTo>
                    <a:pt x="1641348" y="1615440"/>
                  </a:lnTo>
                  <a:close/>
                </a:path>
                <a:path w="3001009" h="1643379">
                  <a:moveTo>
                    <a:pt x="3000756" y="1379220"/>
                  </a:moveTo>
                  <a:lnTo>
                    <a:pt x="2718816" y="1379220"/>
                  </a:lnTo>
                  <a:lnTo>
                    <a:pt x="2718816" y="1642872"/>
                  </a:lnTo>
                  <a:lnTo>
                    <a:pt x="3000756" y="1642872"/>
                  </a:lnTo>
                  <a:lnTo>
                    <a:pt x="3000756" y="1379220"/>
                  </a:lnTo>
                  <a:close/>
                </a:path>
              </a:pathLst>
            </a:custGeom>
            <a:solidFill>
              <a:srgbClr val="FF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00188" y="4847843"/>
              <a:ext cx="281940" cy="798830"/>
            </a:xfrm>
            <a:custGeom>
              <a:avLst/>
              <a:gdLst/>
              <a:ahLst/>
              <a:cxnLst/>
              <a:rect l="l" t="t" r="r" b="b"/>
              <a:pathLst>
                <a:path w="281940" h="798829">
                  <a:moveTo>
                    <a:pt x="281939" y="0"/>
                  </a:moveTo>
                  <a:lnTo>
                    <a:pt x="0" y="0"/>
                  </a:lnTo>
                  <a:lnTo>
                    <a:pt x="0" y="798575"/>
                  </a:lnTo>
                  <a:lnTo>
                    <a:pt x="281939" y="798575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41536" y="4375403"/>
              <a:ext cx="1077595" cy="727075"/>
            </a:xfrm>
            <a:custGeom>
              <a:avLst/>
              <a:gdLst/>
              <a:ahLst/>
              <a:cxnLst/>
              <a:rect l="l" t="t" r="r" b="b"/>
              <a:pathLst>
                <a:path w="1077595" h="727075">
                  <a:moveTo>
                    <a:pt x="0" y="726948"/>
                  </a:moveTo>
                  <a:lnTo>
                    <a:pt x="1077468" y="726948"/>
                  </a:lnTo>
                </a:path>
                <a:path w="1077595" h="727075">
                  <a:moveTo>
                    <a:pt x="0" y="545592"/>
                  </a:moveTo>
                  <a:lnTo>
                    <a:pt x="1077468" y="545592"/>
                  </a:lnTo>
                </a:path>
                <a:path w="1077595" h="727075">
                  <a:moveTo>
                    <a:pt x="0" y="362712"/>
                  </a:moveTo>
                  <a:lnTo>
                    <a:pt x="1077468" y="362712"/>
                  </a:lnTo>
                </a:path>
                <a:path w="1077595" h="727075">
                  <a:moveTo>
                    <a:pt x="0" y="181356"/>
                  </a:moveTo>
                  <a:lnTo>
                    <a:pt x="1077468" y="181356"/>
                  </a:lnTo>
                </a:path>
                <a:path w="1077595" h="72707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59596" y="4267199"/>
              <a:ext cx="281940" cy="1379220"/>
            </a:xfrm>
            <a:custGeom>
              <a:avLst/>
              <a:gdLst/>
              <a:ahLst/>
              <a:cxnLst/>
              <a:rect l="l" t="t" r="r" b="b"/>
              <a:pathLst>
                <a:path w="281940" h="1379220">
                  <a:moveTo>
                    <a:pt x="281939" y="0"/>
                  </a:moveTo>
                  <a:lnTo>
                    <a:pt x="0" y="0"/>
                  </a:lnTo>
                  <a:lnTo>
                    <a:pt x="0" y="1379220"/>
                  </a:lnTo>
                  <a:lnTo>
                    <a:pt x="281939" y="1379220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02467" y="5283707"/>
              <a:ext cx="256540" cy="181610"/>
            </a:xfrm>
            <a:custGeom>
              <a:avLst/>
              <a:gdLst/>
              <a:ahLst/>
              <a:cxnLst/>
              <a:rect l="l" t="t" r="r" b="b"/>
              <a:pathLst>
                <a:path w="256540" h="181610">
                  <a:moveTo>
                    <a:pt x="0" y="181355"/>
                  </a:moveTo>
                  <a:lnTo>
                    <a:pt x="256031" y="181355"/>
                  </a:lnTo>
                </a:path>
                <a:path w="256540" h="18161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02467" y="4375403"/>
              <a:ext cx="256540" cy="727075"/>
            </a:xfrm>
            <a:custGeom>
              <a:avLst/>
              <a:gdLst/>
              <a:ahLst/>
              <a:cxnLst/>
              <a:rect l="l" t="t" r="r" b="b"/>
              <a:pathLst>
                <a:path w="256540" h="727075">
                  <a:moveTo>
                    <a:pt x="0" y="726948"/>
                  </a:moveTo>
                  <a:lnTo>
                    <a:pt x="256031" y="726948"/>
                  </a:lnTo>
                </a:path>
                <a:path w="256540" h="727075">
                  <a:moveTo>
                    <a:pt x="0" y="545592"/>
                  </a:moveTo>
                  <a:lnTo>
                    <a:pt x="256031" y="545592"/>
                  </a:lnTo>
                </a:path>
                <a:path w="256540" h="727075">
                  <a:moveTo>
                    <a:pt x="0" y="362712"/>
                  </a:moveTo>
                  <a:lnTo>
                    <a:pt x="256031" y="362712"/>
                  </a:lnTo>
                </a:path>
                <a:path w="256540" h="727075">
                  <a:moveTo>
                    <a:pt x="0" y="181356"/>
                  </a:moveTo>
                  <a:lnTo>
                    <a:pt x="256031" y="181356"/>
                  </a:lnTo>
                </a:path>
                <a:path w="256540" h="727075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19004" y="4357115"/>
              <a:ext cx="283845" cy="1289685"/>
            </a:xfrm>
            <a:custGeom>
              <a:avLst/>
              <a:gdLst/>
              <a:ahLst/>
              <a:cxnLst/>
              <a:rect l="l" t="t" r="r" b="b"/>
              <a:pathLst>
                <a:path w="283845" h="1289685">
                  <a:moveTo>
                    <a:pt x="283464" y="0"/>
                  </a:moveTo>
                  <a:lnTo>
                    <a:pt x="0" y="0"/>
                  </a:lnTo>
                  <a:lnTo>
                    <a:pt x="0" y="1289303"/>
                  </a:lnTo>
                  <a:lnTo>
                    <a:pt x="283464" y="1289303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0276" y="5646419"/>
              <a:ext cx="4078604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6780276" y="3831335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10655" y="3689451"/>
            <a:ext cx="195580" cy="20237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180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160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140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120</a:t>
            </a:r>
            <a:endParaRPr sz="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80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60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25" dirty="0">
                <a:solidFill>
                  <a:srgbClr val="585858"/>
                </a:solidFill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18680" y="5685840"/>
            <a:ext cx="4838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Investor</a:t>
            </a:r>
            <a:r>
              <a:rPr sz="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5718" y="5685840"/>
            <a:ext cx="4895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Investor</a:t>
            </a:r>
            <a:r>
              <a:rPr sz="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08723" y="3521202"/>
            <a:ext cx="135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/>
                <a:cs typeface="Arial"/>
              </a:rPr>
              <a:t>Side-by-</a:t>
            </a:r>
            <a:r>
              <a:rPr sz="1000" b="1" dirty="0">
                <a:solidFill>
                  <a:srgbClr val="001F5F"/>
                </a:solidFill>
                <a:latin typeface="Arial"/>
                <a:cs typeface="Arial"/>
              </a:rPr>
              <a:t>side bar</a:t>
            </a:r>
            <a:r>
              <a:rPr sz="10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1F5F"/>
                </a:solidFill>
                <a:latin typeface="Arial"/>
                <a:cs typeface="Arial"/>
              </a:rPr>
              <a:t>chart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70519" y="59725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16" y="0"/>
                </a:moveTo>
                <a:lnTo>
                  <a:pt x="0" y="0"/>
                </a:lnTo>
                <a:lnTo>
                  <a:pt x="0" y="51816"/>
                </a:lnTo>
                <a:lnTo>
                  <a:pt x="51816" y="51816"/>
                </a:lnTo>
                <a:lnTo>
                  <a:pt x="5181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49056" y="5972555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292" y="0"/>
                </a:moveTo>
                <a:lnTo>
                  <a:pt x="0" y="0"/>
                </a:lnTo>
                <a:lnTo>
                  <a:pt x="0" y="51816"/>
                </a:lnTo>
                <a:lnTo>
                  <a:pt x="50292" y="51816"/>
                </a:lnTo>
                <a:lnTo>
                  <a:pt x="50292" y="0"/>
                </a:lnTo>
                <a:close/>
              </a:path>
            </a:pathLst>
          </a:custGeom>
          <a:solidFill>
            <a:srgbClr val="FF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10828" y="5972555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292" y="0"/>
                </a:moveTo>
                <a:lnTo>
                  <a:pt x="0" y="0"/>
                </a:lnTo>
                <a:lnTo>
                  <a:pt x="0" y="51816"/>
                </a:lnTo>
                <a:lnTo>
                  <a:pt x="50292" y="51816"/>
                </a:lnTo>
                <a:lnTo>
                  <a:pt x="50292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030718" y="5685840"/>
            <a:ext cx="149161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Investor</a:t>
            </a:r>
            <a:r>
              <a:rPr sz="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90220" algn="l"/>
                <a:tab pos="952500" algn="l"/>
              </a:tabLst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Stocks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Bonds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	Real</a:t>
            </a: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 Estate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1789" y="3803396"/>
            <a:ext cx="5547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common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way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1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from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cross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table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using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side-by-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side bar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chart.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82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2368</Words>
  <Application>Microsoft Macintosh PowerPoint</Application>
  <PresentationFormat>Widescreen</PresentationFormat>
  <Paragraphs>450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Leelawadee UI</vt:lpstr>
      <vt:lpstr>Leelawadee UI Semilight</vt:lpstr>
      <vt:lpstr>Segoe UI</vt:lpstr>
      <vt:lpstr>Times New Roman</vt:lpstr>
      <vt:lpstr>Wingdings</vt:lpstr>
      <vt:lpstr>Office Theme</vt:lpstr>
      <vt:lpstr>Course notes: Descriptive statistics</vt:lpstr>
      <vt:lpstr>Types of data</vt:lpstr>
      <vt:lpstr>Levels of measurement</vt:lpstr>
      <vt:lpstr>Graphs and tables that represent categorical variables</vt:lpstr>
      <vt:lpstr>Graphs and tables that represent categorical variables. Excel formulas</vt:lpstr>
      <vt:lpstr>Pareto diagrams in Excel</vt:lpstr>
      <vt:lpstr>Numerical variables. Frequency distribution table and histogram</vt:lpstr>
      <vt:lpstr>Numerical variables. Frequency distribution table and histogram</vt:lpstr>
      <vt:lpstr>Graphs and tables for relationships between variables. Cross tables</vt:lpstr>
      <vt:lpstr>Graphs and tables for relationships between variables. Scatter plots</vt:lpstr>
      <vt:lpstr>Mean, median, mode</vt:lpstr>
      <vt:lpstr>Skewness</vt:lpstr>
      <vt:lpstr>Variance and standard deviation</vt:lpstr>
      <vt:lpstr>Covariance and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Iliya Valchanov</dc:creator>
  <cp:lastModifiedBy>Sunil Gorantla</cp:lastModifiedBy>
  <cp:revision>1</cp:revision>
  <dcterms:created xsi:type="dcterms:W3CDTF">2023-06-01T07:57:54Z</dcterms:created>
  <dcterms:modified xsi:type="dcterms:W3CDTF">2023-06-01T07:59:14Z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2023-06-01T00:00:00Z</vt:filetime>
  </property>
  <property fmtid="{D5CDD505-2E9C-101B-9397-08002B2CF9AE}" pid="5" name="Producer">
    <vt:lpwstr>Microsoft® PowerPoint® for Office 365</vt:lpwstr>
  </property>
</Properties>
</file>