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>
      <p:cViewPr varScale="1">
        <p:scale>
          <a:sx n="102" d="100"/>
          <a:sy n="102" d="100"/>
        </p:scale>
        <p:origin x="95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56555A"/>
                </a:solidFill>
                <a:latin typeface="Leelawadee UI"/>
                <a:cs typeface="Leelawade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6555A"/>
                </a:solidFill>
                <a:latin typeface="Leelawadee UI"/>
                <a:cs typeface="Leelawade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6555A"/>
                </a:solidFill>
                <a:latin typeface="Leelawadee UI"/>
                <a:cs typeface="Leelawade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5339" y="1969007"/>
            <a:ext cx="5027930" cy="4200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6555A"/>
                </a:solidFill>
                <a:latin typeface="Leelawadee UI"/>
                <a:cs typeface="Leelawade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61544"/>
            <a:ext cx="12192000" cy="638810"/>
          </a:xfrm>
          <a:custGeom>
            <a:avLst/>
            <a:gdLst/>
            <a:ahLst/>
            <a:cxnLst/>
            <a:rect l="l" t="t" r="r" b="b"/>
            <a:pathLst>
              <a:path w="12192000" h="638810">
                <a:moveTo>
                  <a:pt x="12192000" y="0"/>
                </a:moveTo>
                <a:lnTo>
                  <a:pt x="0" y="0"/>
                </a:lnTo>
                <a:lnTo>
                  <a:pt x="0" y="638555"/>
                </a:lnTo>
                <a:lnTo>
                  <a:pt x="12192000" y="6385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AE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86152" y="215595"/>
            <a:ext cx="7219695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56555A"/>
                </a:solidFill>
                <a:latin typeface="Leelawadee UI"/>
                <a:cs typeface="Leelawade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5926" y="1573275"/>
            <a:ext cx="10320655" cy="4393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onlinestatbook.com/stat_sim/sampling_dist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8923" y="2508008"/>
            <a:ext cx="7075170" cy="161734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254250" marR="5080" indent="-2242185">
              <a:lnSpc>
                <a:spcPct val="116500"/>
              </a:lnSpc>
              <a:spcBef>
                <a:spcPts val="355"/>
              </a:spcBef>
            </a:pPr>
            <a:r>
              <a:rPr sz="4800" cap="small" dirty="0">
                <a:solidFill>
                  <a:srgbClr val="FFFFFF"/>
                </a:solidFill>
              </a:rPr>
              <a:t>Course</a:t>
            </a:r>
            <a:r>
              <a:rPr sz="4800" cap="small" spc="20" dirty="0">
                <a:solidFill>
                  <a:srgbClr val="FFFFFF"/>
                </a:solidFill>
              </a:rPr>
              <a:t> </a:t>
            </a:r>
            <a:r>
              <a:rPr sz="4800" cap="small" spc="-10" dirty="0">
                <a:solidFill>
                  <a:srgbClr val="FFFFFF"/>
                </a:solidFill>
              </a:rPr>
              <a:t>notes:</a:t>
            </a:r>
            <a:r>
              <a:rPr sz="4800" cap="small" spc="-190" dirty="0">
                <a:solidFill>
                  <a:srgbClr val="FFFFFF"/>
                </a:solidFill>
              </a:rPr>
              <a:t> </a:t>
            </a:r>
            <a:r>
              <a:rPr sz="4800" cap="small" spc="-20" dirty="0">
                <a:solidFill>
                  <a:srgbClr val="FFFFFF"/>
                </a:solidFill>
              </a:rPr>
              <a:t>inferential </a:t>
            </a:r>
            <a:r>
              <a:rPr sz="4800" cap="small" spc="-10" dirty="0">
                <a:solidFill>
                  <a:srgbClr val="FFFFFF"/>
                </a:solidFill>
              </a:rPr>
              <a:t>statistics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9050" y="1760220"/>
            <a:ext cx="12230100" cy="2990215"/>
            <a:chOff x="-19050" y="1760220"/>
            <a:chExt cx="12230100" cy="2990215"/>
          </a:xfrm>
        </p:grpSpPr>
        <p:sp>
          <p:nvSpPr>
            <p:cNvPr id="3" name="object 3"/>
            <p:cNvSpPr/>
            <p:nvPr/>
          </p:nvSpPr>
          <p:spPr>
            <a:xfrm>
              <a:off x="0" y="1779270"/>
              <a:ext cx="12192000" cy="2952115"/>
            </a:xfrm>
            <a:custGeom>
              <a:avLst/>
              <a:gdLst/>
              <a:ahLst/>
              <a:cxnLst/>
              <a:rect l="l" t="t" r="r" b="b"/>
              <a:pathLst>
                <a:path w="12192000" h="2952115">
                  <a:moveTo>
                    <a:pt x="0" y="2887947"/>
                  </a:moveTo>
                  <a:lnTo>
                    <a:pt x="84862" y="2880533"/>
                  </a:lnTo>
                  <a:lnTo>
                    <a:pt x="132236" y="2876790"/>
                  </a:lnTo>
                  <a:lnTo>
                    <a:pt x="179929" y="2873272"/>
                  </a:lnTo>
                  <a:lnTo>
                    <a:pt x="227927" y="2869964"/>
                  </a:lnTo>
                  <a:lnTo>
                    <a:pt x="276219" y="2866849"/>
                  </a:lnTo>
                  <a:lnTo>
                    <a:pt x="324791" y="2863915"/>
                  </a:lnTo>
                  <a:lnTo>
                    <a:pt x="373632" y="2861145"/>
                  </a:lnTo>
                  <a:lnTo>
                    <a:pt x="422728" y="2858525"/>
                  </a:lnTo>
                  <a:lnTo>
                    <a:pt x="472068" y="2856039"/>
                  </a:lnTo>
                  <a:lnTo>
                    <a:pt x="521638" y="2853673"/>
                  </a:lnTo>
                  <a:lnTo>
                    <a:pt x="571427" y="2851411"/>
                  </a:lnTo>
                  <a:lnTo>
                    <a:pt x="621421" y="2849238"/>
                  </a:lnTo>
                  <a:lnTo>
                    <a:pt x="671609" y="2847140"/>
                  </a:lnTo>
                  <a:lnTo>
                    <a:pt x="721978" y="2845102"/>
                  </a:lnTo>
                  <a:lnTo>
                    <a:pt x="772515" y="2843108"/>
                  </a:lnTo>
                  <a:lnTo>
                    <a:pt x="823208" y="2841143"/>
                  </a:lnTo>
                  <a:lnTo>
                    <a:pt x="874044" y="2839193"/>
                  </a:lnTo>
                  <a:lnTo>
                    <a:pt x="925011" y="2837242"/>
                  </a:lnTo>
                  <a:lnTo>
                    <a:pt x="976097" y="2835276"/>
                  </a:lnTo>
                  <a:lnTo>
                    <a:pt x="1027288" y="2833279"/>
                  </a:lnTo>
                  <a:lnTo>
                    <a:pt x="1078573" y="2831236"/>
                  </a:lnTo>
                  <a:lnTo>
                    <a:pt x="1129939" y="2829132"/>
                  </a:lnTo>
                  <a:lnTo>
                    <a:pt x="1181373" y="2826953"/>
                  </a:lnTo>
                  <a:lnTo>
                    <a:pt x="1232863" y="2824683"/>
                  </a:lnTo>
                  <a:lnTo>
                    <a:pt x="1284397" y="2822308"/>
                  </a:lnTo>
                  <a:lnTo>
                    <a:pt x="1335961" y="2819811"/>
                  </a:lnTo>
                  <a:lnTo>
                    <a:pt x="1387544" y="2817179"/>
                  </a:lnTo>
                  <a:lnTo>
                    <a:pt x="1439133" y="2814396"/>
                  </a:lnTo>
                  <a:lnTo>
                    <a:pt x="1490715" y="2811447"/>
                  </a:lnTo>
                  <a:lnTo>
                    <a:pt x="1542279" y="2808318"/>
                  </a:lnTo>
                  <a:lnTo>
                    <a:pt x="1593811" y="2804993"/>
                  </a:lnTo>
                  <a:lnTo>
                    <a:pt x="1645298" y="2801456"/>
                  </a:lnTo>
                  <a:lnTo>
                    <a:pt x="1696730" y="2797694"/>
                  </a:lnTo>
                  <a:lnTo>
                    <a:pt x="1748092" y="2793691"/>
                  </a:lnTo>
                  <a:lnTo>
                    <a:pt x="1799373" y="2789433"/>
                  </a:lnTo>
                  <a:lnTo>
                    <a:pt x="1850560" y="2784903"/>
                  </a:lnTo>
                  <a:lnTo>
                    <a:pt x="1901641" y="2780087"/>
                  </a:lnTo>
                  <a:lnTo>
                    <a:pt x="1952603" y="2774971"/>
                  </a:lnTo>
                  <a:lnTo>
                    <a:pt x="2003433" y="2769538"/>
                  </a:lnTo>
                  <a:lnTo>
                    <a:pt x="2054119" y="2763775"/>
                  </a:lnTo>
                  <a:lnTo>
                    <a:pt x="2104649" y="2757665"/>
                  </a:lnTo>
                  <a:lnTo>
                    <a:pt x="2155010" y="2751195"/>
                  </a:lnTo>
                  <a:lnTo>
                    <a:pt x="2205190" y="2744348"/>
                  </a:lnTo>
                  <a:lnTo>
                    <a:pt x="2255176" y="2737110"/>
                  </a:lnTo>
                  <a:lnTo>
                    <a:pt x="2304956" y="2729467"/>
                  </a:lnTo>
                  <a:lnTo>
                    <a:pt x="2354516" y="2721402"/>
                  </a:lnTo>
                  <a:lnTo>
                    <a:pt x="2403845" y="2712901"/>
                  </a:lnTo>
                  <a:lnTo>
                    <a:pt x="2452931" y="2703950"/>
                  </a:lnTo>
                  <a:lnTo>
                    <a:pt x="2501760" y="2694532"/>
                  </a:lnTo>
                  <a:lnTo>
                    <a:pt x="2550320" y="2684632"/>
                  </a:lnTo>
                  <a:lnTo>
                    <a:pt x="2598600" y="2674237"/>
                  </a:lnTo>
                  <a:lnTo>
                    <a:pt x="2646585" y="2663331"/>
                  </a:lnTo>
                  <a:lnTo>
                    <a:pt x="2694264" y="2651898"/>
                  </a:lnTo>
                  <a:lnTo>
                    <a:pt x="2741624" y="2639924"/>
                  </a:lnTo>
                  <a:lnTo>
                    <a:pt x="2788653" y="2627394"/>
                  </a:lnTo>
                  <a:lnTo>
                    <a:pt x="2835338" y="2614293"/>
                  </a:lnTo>
                  <a:lnTo>
                    <a:pt x="2881667" y="2600606"/>
                  </a:lnTo>
                  <a:lnTo>
                    <a:pt x="2927627" y="2586317"/>
                  </a:lnTo>
                  <a:lnTo>
                    <a:pt x="2973206" y="2571412"/>
                  </a:lnTo>
                  <a:lnTo>
                    <a:pt x="3018392" y="2555875"/>
                  </a:lnTo>
                  <a:lnTo>
                    <a:pt x="3063171" y="2539693"/>
                  </a:lnTo>
                  <a:lnTo>
                    <a:pt x="3107531" y="2522849"/>
                  </a:lnTo>
                  <a:lnTo>
                    <a:pt x="3151461" y="2505329"/>
                  </a:lnTo>
                  <a:lnTo>
                    <a:pt x="3194946" y="2487117"/>
                  </a:lnTo>
                  <a:lnTo>
                    <a:pt x="3237976" y="2468199"/>
                  </a:lnTo>
                  <a:lnTo>
                    <a:pt x="3280537" y="2448560"/>
                  </a:lnTo>
                  <a:lnTo>
                    <a:pt x="3318544" y="2429865"/>
                  </a:lnTo>
                  <a:lnTo>
                    <a:pt x="3356287" y="2409858"/>
                  </a:lnTo>
                  <a:lnTo>
                    <a:pt x="3393768" y="2388577"/>
                  </a:lnTo>
                  <a:lnTo>
                    <a:pt x="3430994" y="2366060"/>
                  </a:lnTo>
                  <a:lnTo>
                    <a:pt x="3467967" y="2342347"/>
                  </a:lnTo>
                  <a:lnTo>
                    <a:pt x="3504694" y="2317477"/>
                  </a:lnTo>
                  <a:lnTo>
                    <a:pt x="3541179" y="2291488"/>
                  </a:lnTo>
                  <a:lnTo>
                    <a:pt x="3577426" y="2264419"/>
                  </a:lnTo>
                  <a:lnTo>
                    <a:pt x="3613441" y="2236310"/>
                  </a:lnTo>
                  <a:lnTo>
                    <a:pt x="3649227" y="2207199"/>
                  </a:lnTo>
                  <a:lnTo>
                    <a:pt x="3684790" y="2177125"/>
                  </a:lnTo>
                  <a:lnTo>
                    <a:pt x="3720134" y="2146128"/>
                  </a:lnTo>
                  <a:lnTo>
                    <a:pt x="3755264" y="2114245"/>
                  </a:lnTo>
                  <a:lnTo>
                    <a:pt x="3790184" y="2081516"/>
                  </a:lnTo>
                  <a:lnTo>
                    <a:pt x="3824900" y="2047980"/>
                  </a:lnTo>
                  <a:lnTo>
                    <a:pt x="3859416" y="2013675"/>
                  </a:lnTo>
                  <a:lnTo>
                    <a:pt x="3893736" y="1978641"/>
                  </a:lnTo>
                  <a:lnTo>
                    <a:pt x="3927865" y="1942917"/>
                  </a:lnTo>
                  <a:lnTo>
                    <a:pt x="3961809" y="1906541"/>
                  </a:lnTo>
                  <a:lnTo>
                    <a:pt x="3995571" y="1869552"/>
                  </a:lnTo>
                  <a:lnTo>
                    <a:pt x="4029157" y="1831990"/>
                  </a:lnTo>
                  <a:lnTo>
                    <a:pt x="4062571" y="1793893"/>
                  </a:lnTo>
                  <a:lnTo>
                    <a:pt x="4095817" y="1755300"/>
                  </a:lnTo>
                  <a:lnTo>
                    <a:pt x="4128901" y="1716250"/>
                  </a:lnTo>
                  <a:lnTo>
                    <a:pt x="4161826" y="1676782"/>
                  </a:lnTo>
                  <a:lnTo>
                    <a:pt x="4194599" y="1636935"/>
                  </a:lnTo>
                  <a:lnTo>
                    <a:pt x="4227223" y="1596747"/>
                  </a:lnTo>
                  <a:lnTo>
                    <a:pt x="4259703" y="1556258"/>
                  </a:lnTo>
                  <a:lnTo>
                    <a:pt x="4292044" y="1515507"/>
                  </a:lnTo>
                  <a:lnTo>
                    <a:pt x="4324250" y="1474532"/>
                  </a:lnTo>
                  <a:lnTo>
                    <a:pt x="4356326" y="1433372"/>
                  </a:lnTo>
                  <a:lnTo>
                    <a:pt x="4388277" y="1392067"/>
                  </a:lnTo>
                  <a:lnTo>
                    <a:pt x="4420108" y="1350655"/>
                  </a:lnTo>
                  <a:lnTo>
                    <a:pt x="4451823" y="1309176"/>
                  </a:lnTo>
                  <a:lnTo>
                    <a:pt x="4483427" y="1267667"/>
                  </a:lnTo>
                  <a:lnTo>
                    <a:pt x="4514924" y="1226168"/>
                  </a:lnTo>
                  <a:lnTo>
                    <a:pt x="4546320" y="1184718"/>
                  </a:lnTo>
                  <a:lnTo>
                    <a:pt x="4577618" y="1143356"/>
                  </a:lnTo>
                  <a:lnTo>
                    <a:pt x="4608824" y="1102120"/>
                  </a:lnTo>
                  <a:lnTo>
                    <a:pt x="4639943" y="1061051"/>
                  </a:lnTo>
                  <a:lnTo>
                    <a:pt x="4670978" y="1020185"/>
                  </a:lnTo>
                  <a:lnTo>
                    <a:pt x="4701935" y="979563"/>
                  </a:lnTo>
                  <a:lnTo>
                    <a:pt x="4732818" y="939224"/>
                  </a:lnTo>
                  <a:lnTo>
                    <a:pt x="4763632" y="899205"/>
                  </a:lnTo>
                  <a:lnTo>
                    <a:pt x="4794382" y="859547"/>
                  </a:lnTo>
                  <a:lnTo>
                    <a:pt x="4825072" y="820288"/>
                  </a:lnTo>
                  <a:lnTo>
                    <a:pt x="4855707" y="781467"/>
                  </a:lnTo>
                  <a:lnTo>
                    <a:pt x="4886292" y="743123"/>
                  </a:lnTo>
                  <a:lnTo>
                    <a:pt x="4916831" y="705295"/>
                  </a:lnTo>
                  <a:lnTo>
                    <a:pt x="4947329" y="668021"/>
                  </a:lnTo>
                  <a:lnTo>
                    <a:pt x="4977792" y="631341"/>
                  </a:lnTo>
                  <a:lnTo>
                    <a:pt x="5008222" y="595294"/>
                  </a:lnTo>
                  <a:lnTo>
                    <a:pt x="5038626" y="559918"/>
                  </a:lnTo>
                  <a:lnTo>
                    <a:pt x="5069007" y="525253"/>
                  </a:lnTo>
                  <a:lnTo>
                    <a:pt x="5099371" y="491337"/>
                  </a:lnTo>
                  <a:lnTo>
                    <a:pt x="5129722" y="458209"/>
                  </a:lnTo>
                  <a:lnTo>
                    <a:pt x="5160065" y="425908"/>
                  </a:lnTo>
                  <a:lnTo>
                    <a:pt x="5190404" y="394473"/>
                  </a:lnTo>
                  <a:lnTo>
                    <a:pt x="5220744" y="363943"/>
                  </a:lnTo>
                  <a:lnTo>
                    <a:pt x="5251091" y="334357"/>
                  </a:lnTo>
                  <a:lnTo>
                    <a:pt x="5281448" y="305754"/>
                  </a:lnTo>
                  <a:lnTo>
                    <a:pt x="5311820" y="278172"/>
                  </a:lnTo>
                  <a:lnTo>
                    <a:pt x="5342212" y="251651"/>
                  </a:lnTo>
                  <a:lnTo>
                    <a:pt x="5372628" y="226230"/>
                  </a:lnTo>
                  <a:lnTo>
                    <a:pt x="5403074" y="201947"/>
                  </a:lnTo>
                  <a:lnTo>
                    <a:pt x="5433554" y="178842"/>
                  </a:lnTo>
                  <a:lnTo>
                    <a:pt x="5494634" y="136318"/>
                  </a:lnTo>
                  <a:lnTo>
                    <a:pt x="5555906" y="98971"/>
                  </a:lnTo>
                  <a:lnTo>
                    <a:pt x="5617408" y="67111"/>
                  </a:lnTo>
                  <a:lnTo>
                    <a:pt x="5679176" y="41051"/>
                  </a:lnTo>
                  <a:lnTo>
                    <a:pt x="5741248" y="21100"/>
                  </a:lnTo>
                  <a:lnTo>
                    <a:pt x="5803663" y="7571"/>
                  </a:lnTo>
                  <a:lnTo>
                    <a:pt x="5866456" y="775"/>
                  </a:lnTo>
                  <a:lnTo>
                    <a:pt x="5898007" y="0"/>
                  </a:lnTo>
                  <a:lnTo>
                    <a:pt x="5929482" y="1011"/>
                  </a:lnTo>
                  <a:lnTo>
                    <a:pt x="5991665" y="8282"/>
                  </a:lnTo>
                  <a:lnTo>
                    <a:pt x="6052883" y="22291"/>
                  </a:lnTo>
                  <a:lnTo>
                    <a:pt x="6113211" y="42725"/>
                  </a:lnTo>
                  <a:lnTo>
                    <a:pt x="6172724" y="69274"/>
                  </a:lnTo>
                  <a:lnTo>
                    <a:pt x="6231497" y="101624"/>
                  </a:lnTo>
                  <a:lnTo>
                    <a:pt x="6289603" y="139466"/>
                  </a:lnTo>
                  <a:lnTo>
                    <a:pt x="6347118" y="182486"/>
                  </a:lnTo>
                  <a:lnTo>
                    <a:pt x="6404115" y="230373"/>
                  </a:lnTo>
                  <a:lnTo>
                    <a:pt x="6432443" y="256044"/>
                  </a:lnTo>
                  <a:lnTo>
                    <a:pt x="6460670" y="282816"/>
                  </a:lnTo>
                  <a:lnTo>
                    <a:pt x="6488805" y="310648"/>
                  </a:lnTo>
                  <a:lnTo>
                    <a:pt x="6516857" y="339502"/>
                  </a:lnTo>
                  <a:lnTo>
                    <a:pt x="6544835" y="369340"/>
                  </a:lnTo>
                  <a:lnTo>
                    <a:pt x="6572750" y="400121"/>
                  </a:lnTo>
                  <a:lnTo>
                    <a:pt x="6600610" y="431808"/>
                  </a:lnTo>
                  <a:lnTo>
                    <a:pt x="6628424" y="464360"/>
                  </a:lnTo>
                  <a:lnTo>
                    <a:pt x="6656202" y="497740"/>
                  </a:lnTo>
                  <a:lnTo>
                    <a:pt x="6683953" y="531908"/>
                  </a:lnTo>
                  <a:lnTo>
                    <a:pt x="6711687" y="566826"/>
                  </a:lnTo>
                  <a:lnTo>
                    <a:pt x="6739412" y="602453"/>
                  </a:lnTo>
                  <a:lnTo>
                    <a:pt x="6767139" y="638752"/>
                  </a:lnTo>
                  <a:lnTo>
                    <a:pt x="6794876" y="675684"/>
                  </a:lnTo>
                  <a:lnTo>
                    <a:pt x="6822632" y="713209"/>
                  </a:lnTo>
                  <a:lnTo>
                    <a:pt x="6850418" y="751288"/>
                  </a:lnTo>
                  <a:lnTo>
                    <a:pt x="6878242" y="789883"/>
                  </a:lnTo>
                  <a:lnTo>
                    <a:pt x="6906114" y="828954"/>
                  </a:lnTo>
                  <a:lnTo>
                    <a:pt x="6934042" y="868463"/>
                  </a:lnTo>
                  <a:lnTo>
                    <a:pt x="6962037" y="908370"/>
                  </a:lnTo>
                  <a:lnTo>
                    <a:pt x="6990108" y="948637"/>
                  </a:lnTo>
                  <a:lnTo>
                    <a:pt x="7018263" y="989225"/>
                  </a:lnTo>
                  <a:lnTo>
                    <a:pt x="7046513" y="1030095"/>
                  </a:lnTo>
                  <a:lnTo>
                    <a:pt x="7074866" y="1071207"/>
                  </a:lnTo>
                  <a:lnTo>
                    <a:pt x="7103332" y="1112523"/>
                  </a:lnTo>
                  <a:lnTo>
                    <a:pt x="7131920" y="1154004"/>
                  </a:lnTo>
                  <a:lnTo>
                    <a:pt x="7160639" y="1195611"/>
                  </a:lnTo>
                  <a:lnTo>
                    <a:pt x="7189500" y="1237304"/>
                  </a:lnTo>
                  <a:lnTo>
                    <a:pt x="7218510" y="1279046"/>
                  </a:lnTo>
                  <a:lnTo>
                    <a:pt x="7247680" y="1320797"/>
                  </a:lnTo>
                  <a:lnTo>
                    <a:pt x="7277019" y="1362517"/>
                  </a:lnTo>
                  <a:lnTo>
                    <a:pt x="7306535" y="1404169"/>
                  </a:lnTo>
                  <a:lnTo>
                    <a:pt x="7336239" y="1445713"/>
                  </a:lnTo>
                  <a:lnTo>
                    <a:pt x="7366140" y="1487110"/>
                  </a:lnTo>
                  <a:lnTo>
                    <a:pt x="7396247" y="1528321"/>
                  </a:lnTo>
                  <a:lnTo>
                    <a:pt x="7426568" y="1569308"/>
                  </a:lnTo>
                  <a:lnTo>
                    <a:pt x="7457115" y="1610030"/>
                  </a:lnTo>
                  <a:lnTo>
                    <a:pt x="7487895" y="1650450"/>
                  </a:lnTo>
                  <a:lnTo>
                    <a:pt x="7518919" y="1690529"/>
                  </a:lnTo>
                  <a:lnTo>
                    <a:pt x="7550195" y="1730226"/>
                  </a:lnTo>
                  <a:lnTo>
                    <a:pt x="7581733" y="1769504"/>
                  </a:lnTo>
                  <a:lnTo>
                    <a:pt x="7613542" y="1808324"/>
                  </a:lnTo>
                  <a:lnTo>
                    <a:pt x="7645632" y="1846646"/>
                  </a:lnTo>
                  <a:lnTo>
                    <a:pt x="7678011" y="1884431"/>
                  </a:lnTo>
                  <a:lnTo>
                    <a:pt x="7710690" y="1921642"/>
                  </a:lnTo>
                  <a:lnTo>
                    <a:pt x="7743677" y="1958237"/>
                  </a:lnTo>
                  <a:lnTo>
                    <a:pt x="7776981" y="1994180"/>
                  </a:lnTo>
                  <a:lnTo>
                    <a:pt x="7810613" y="2029430"/>
                  </a:lnTo>
                  <a:lnTo>
                    <a:pt x="7844581" y="2063948"/>
                  </a:lnTo>
                  <a:lnTo>
                    <a:pt x="7878895" y="2097697"/>
                  </a:lnTo>
                  <a:lnTo>
                    <a:pt x="7913563" y="2130636"/>
                  </a:lnTo>
                  <a:lnTo>
                    <a:pt x="7948596" y="2162727"/>
                  </a:lnTo>
                  <a:lnTo>
                    <a:pt x="7984003" y="2193931"/>
                  </a:lnTo>
                  <a:lnTo>
                    <a:pt x="8019792" y="2224209"/>
                  </a:lnTo>
                  <a:lnTo>
                    <a:pt x="8055974" y="2253522"/>
                  </a:lnTo>
                  <a:lnTo>
                    <a:pt x="8092557" y="2281831"/>
                  </a:lnTo>
                  <a:lnTo>
                    <a:pt x="8129551" y="2309097"/>
                  </a:lnTo>
                  <a:lnTo>
                    <a:pt x="8166965" y="2335281"/>
                  </a:lnTo>
                  <a:lnTo>
                    <a:pt x="8204809" y="2360344"/>
                  </a:lnTo>
                  <a:lnTo>
                    <a:pt x="8243091" y="2384247"/>
                  </a:lnTo>
                  <a:lnTo>
                    <a:pt x="8281822" y="2406952"/>
                  </a:lnTo>
                  <a:lnTo>
                    <a:pt x="8321010" y="2428418"/>
                  </a:lnTo>
                  <a:lnTo>
                    <a:pt x="8360665" y="2448608"/>
                  </a:lnTo>
                  <a:lnTo>
                    <a:pt x="8400796" y="2467482"/>
                  </a:lnTo>
                  <a:lnTo>
                    <a:pt x="8441173" y="2485242"/>
                  </a:lnTo>
                  <a:lnTo>
                    <a:pt x="8482527" y="2502571"/>
                  </a:lnTo>
                  <a:lnTo>
                    <a:pt x="8524830" y="2519475"/>
                  </a:lnTo>
                  <a:lnTo>
                    <a:pt x="8568053" y="2535958"/>
                  </a:lnTo>
                  <a:lnTo>
                    <a:pt x="8612167" y="2552026"/>
                  </a:lnTo>
                  <a:lnTo>
                    <a:pt x="8657145" y="2567684"/>
                  </a:lnTo>
                  <a:lnTo>
                    <a:pt x="8702957" y="2582937"/>
                  </a:lnTo>
                  <a:lnTo>
                    <a:pt x="8749576" y="2597791"/>
                  </a:lnTo>
                  <a:lnTo>
                    <a:pt x="8796972" y="2612250"/>
                  </a:lnTo>
                  <a:lnTo>
                    <a:pt x="8845118" y="2626319"/>
                  </a:lnTo>
                  <a:lnTo>
                    <a:pt x="8893985" y="2640004"/>
                  </a:lnTo>
                  <a:lnTo>
                    <a:pt x="8943544" y="2653309"/>
                  </a:lnTo>
                  <a:lnTo>
                    <a:pt x="8993768" y="2666241"/>
                  </a:lnTo>
                  <a:lnTo>
                    <a:pt x="9044627" y="2678803"/>
                  </a:lnTo>
                  <a:lnTo>
                    <a:pt x="9096094" y="2691002"/>
                  </a:lnTo>
                  <a:lnTo>
                    <a:pt x="9148139" y="2702842"/>
                  </a:lnTo>
                  <a:lnTo>
                    <a:pt x="9200735" y="2714329"/>
                  </a:lnTo>
                  <a:lnTo>
                    <a:pt x="9253853" y="2725467"/>
                  </a:lnTo>
                  <a:lnTo>
                    <a:pt x="9307464" y="2736262"/>
                  </a:lnTo>
                  <a:lnTo>
                    <a:pt x="9361541" y="2746718"/>
                  </a:lnTo>
                  <a:lnTo>
                    <a:pt x="9416054" y="2756842"/>
                  </a:lnTo>
                  <a:lnTo>
                    <a:pt x="9470975" y="2766638"/>
                  </a:lnTo>
                  <a:lnTo>
                    <a:pt x="9526276" y="2776111"/>
                  </a:lnTo>
                  <a:lnTo>
                    <a:pt x="9581929" y="2785267"/>
                  </a:lnTo>
                  <a:lnTo>
                    <a:pt x="9637905" y="2794110"/>
                  </a:lnTo>
                  <a:lnTo>
                    <a:pt x="9694175" y="2802646"/>
                  </a:lnTo>
                  <a:lnTo>
                    <a:pt x="9750711" y="2810879"/>
                  </a:lnTo>
                  <a:lnTo>
                    <a:pt x="9807485" y="2818816"/>
                  </a:lnTo>
                  <a:lnTo>
                    <a:pt x="9864468" y="2826460"/>
                  </a:lnTo>
                  <a:lnTo>
                    <a:pt x="9921632" y="2833818"/>
                  </a:lnTo>
                  <a:lnTo>
                    <a:pt x="9978949" y="2840895"/>
                  </a:lnTo>
                  <a:lnTo>
                    <a:pt x="10036389" y="2847694"/>
                  </a:lnTo>
                  <a:lnTo>
                    <a:pt x="10093925" y="2854223"/>
                  </a:lnTo>
                  <a:lnTo>
                    <a:pt x="10151528" y="2860485"/>
                  </a:lnTo>
                  <a:lnTo>
                    <a:pt x="10209170" y="2866486"/>
                  </a:lnTo>
                  <a:lnTo>
                    <a:pt x="10266822" y="2872231"/>
                  </a:lnTo>
                  <a:lnTo>
                    <a:pt x="10324455" y="2877726"/>
                  </a:lnTo>
                  <a:lnTo>
                    <a:pt x="10382042" y="2882975"/>
                  </a:lnTo>
                  <a:lnTo>
                    <a:pt x="10439554" y="2887983"/>
                  </a:lnTo>
                  <a:lnTo>
                    <a:pt x="10496963" y="2892756"/>
                  </a:lnTo>
                  <a:lnTo>
                    <a:pt x="10554239" y="2897298"/>
                  </a:lnTo>
                  <a:lnTo>
                    <a:pt x="10611355" y="2901616"/>
                  </a:lnTo>
                  <a:lnTo>
                    <a:pt x="10668283" y="2905713"/>
                  </a:lnTo>
                  <a:lnTo>
                    <a:pt x="10724993" y="2909596"/>
                  </a:lnTo>
                  <a:lnTo>
                    <a:pt x="10781458" y="2913268"/>
                  </a:lnTo>
                  <a:lnTo>
                    <a:pt x="10837648" y="2916737"/>
                  </a:lnTo>
                  <a:lnTo>
                    <a:pt x="10893536" y="2920006"/>
                  </a:lnTo>
                  <a:lnTo>
                    <a:pt x="10949093" y="2923080"/>
                  </a:lnTo>
                  <a:lnTo>
                    <a:pt x="11004291" y="2925966"/>
                  </a:lnTo>
                  <a:lnTo>
                    <a:pt x="11059100" y="2928667"/>
                  </a:lnTo>
                  <a:lnTo>
                    <a:pt x="11113494" y="2931189"/>
                  </a:lnTo>
                  <a:lnTo>
                    <a:pt x="11167443" y="2933538"/>
                  </a:lnTo>
                  <a:lnTo>
                    <a:pt x="11220919" y="2935718"/>
                  </a:lnTo>
                  <a:lnTo>
                    <a:pt x="11273893" y="2937735"/>
                  </a:lnTo>
                  <a:lnTo>
                    <a:pt x="11326338" y="2939593"/>
                  </a:lnTo>
                  <a:lnTo>
                    <a:pt x="11378224" y="2941298"/>
                  </a:lnTo>
                  <a:lnTo>
                    <a:pt x="11429523" y="2942855"/>
                  </a:lnTo>
                  <a:lnTo>
                    <a:pt x="11480207" y="2944270"/>
                  </a:lnTo>
                  <a:lnTo>
                    <a:pt x="11530247" y="2945546"/>
                  </a:lnTo>
                  <a:lnTo>
                    <a:pt x="11579615" y="2946690"/>
                  </a:lnTo>
                  <a:lnTo>
                    <a:pt x="11628283" y="2947706"/>
                  </a:lnTo>
                  <a:lnTo>
                    <a:pt x="11676221" y="2948599"/>
                  </a:lnTo>
                  <a:lnTo>
                    <a:pt x="11723402" y="2949376"/>
                  </a:lnTo>
                  <a:lnTo>
                    <a:pt x="11769798" y="2950040"/>
                  </a:lnTo>
                  <a:lnTo>
                    <a:pt x="11815379" y="2950598"/>
                  </a:lnTo>
                  <a:lnTo>
                    <a:pt x="11860117" y="2951053"/>
                  </a:lnTo>
                  <a:lnTo>
                    <a:pt x="11903985" y="2951412"/>
                  </a:lnTo>
                  <a:lnTo>
                    <a:pt x="11946952" y="2951680"/>
                  </a:lnTo>
                  <a:lnTo>
                    <a:pt x="11988992" y="2951861"/>
                  </a:lnTo>
                  <a:lnTo>
                    <a:pt x="12030075" y="2951960"/>
                  </a:lnTo>
                  <a:lnTo>
                    <a:pt x="12070174" y="2951984"/>
                  </a:lnTo>
                  <a:lnTo>
                    <a:pt x="12109259" y="2951936"/>
                  </a:lnTo>
                  <a:lnTo>
                    <a:pt x="12147302" y="2951823"/>
                  </a:lnTo>
                  <a:lnTo>
                    <a:pt x="12184276" y="2951649"/>
                  </a:lnTo>
                  <a:lnTo>
                    <a:pt x="12191999" y="2951599"/>
                  </a:lnTo>
                </a:path>
              </a:pathLst>
            </a:custGeom>
            <a:ln w="38100">
              <a:solidFill>
                <a:srgbClr val="96AD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175637"/>
              <a:ext cx="12160885" cy="2141220"/>
            </a:xfrm>
            <a:custGeom>
              <a:avLst/>
              <a:gdLst/>
              <a:ahLst/>
              <a:cxnLst/>
              <a:rect l="l" t="t" r="r" b="b"/>
              <a:pathLst>
                <a:path w="12160885" h="2141220">
                  <a:moveTo>
                    <a:pt x="0" y="2032241"/>
                  </a:moveTo>
                  <a:lnTo>
                    <a:pt x="76042" y="2028801"/>
                  </a:lnTo>
                  <a:lnTo>
                    <a:pt x="124563" y="2027211"/>
                  </a:lnTo>
                  <a:lnTo>
                    <a:pt x="173351" y="2026025"/>
                  </a:lnTo>
                  <a:lnTo>
                    <a:pt x="222394" y="2025223"/>
                  </a:lnTo>
                  <a:lnTo>
                    <a:pt x="271682" y="2024784"/>
                  </a:lnTo>
                  <a:lnTo>
                    <a:pt x="321202" y="2024688"/>
                  </a:lnTo>
                  <a:lnTo>
                    <a:pt x="370944" y="2024914"/>
                  </a:lnTo>
                  <a:lnTo>
                    <a:pt x="420895" y="2025443"/>
                  </a:lnTo>
                  <a:lnTo>
                    <a:pt x="471044" y="2026254"/>
                  </a:lnTo>
                  <a:lnTo>
                    <a:pt x="521379" y="2027326"/>
                  </a:lnTo>
                  <a:lnTo>
                    <a:pt x="571889" y="2028640"/>
                  </a:lnTo>
                  <a:lnTo>
                    <a:pt x="622563" y="2030175"/>
                  </a:lnTo>
                  <a:lnTo>
                    <a:pt x="673389" y="2031911"/>
                  </a:lnTo>
                  <a:lnTo>
                    <a:pt x="724354" y="2033827"/>
                  </a:lnTo>
                  <a:lnTo>
                    <a:pt x="775449" y="2035903"/>
                  </a:lnTo>
                  <a:lnTo>
                    <a:pt x="826660" y="2038119"/>
                  </a:lnTo>
                  <a:lnTo>
                    <a:pt x="877978" y="2040455"/>
                  </a:lnTo>
                  <a:lnTo>
                    <a:pt x="929389" y="2042890"/>
                  </a:lnTo>
                  <a:lnTo>
                    <a:pt x="980883" y="2045404"/>
                  </a:lnTo>
                  <a:lnTo>
                    <a:pt x="1032447" y="2047976"/>
                  </a:lnTo>
                  <a:lnTo>
                    <a:pt x="1084072" y="2050586"/>
                  </a:lnTo>
                  <a:lnTo>
                    <a:pt x="1135744" y="2053215"/>
                  </a:lnTo>
                  <a:lnTo>
                    <a:pt x="1187452" y="2055841"/>
                  </a:lnTo>
                  <a:lnTo>
                    <a:pt x="1239185" y="2058444"/>
                  </a:lnTo>
                  <a:lnTo>
                    <a:pt x="1290932" y="2061004"/>
                  </a:lnTo>
                  <a:lnTo>
                    <a:pt x="1342680" y="2063501"/>
                  </a:lnTo>
                  <a:lnTo>
                    <a:pt x="1394418" y="2065914"/>
                  </a:lnTo>
                  <a:lnTo>
                    <a:pt x="1446135" y="2068224"/>
                  </a:lnTo>
                  <a:lnTo>
                    <a:pt x="1497819" y="2070409"/>
                  </a:lnTo>
                  <a:lnTo>
                    <a:pt x="1549459" y="2072449"/>
                  </a:lnTo>
                  <a:lnTo>
                    <a:pt x="1601042" y="2074325"/>
                  </a:lnTo>
                  <a:lnTo>
                    <a:pt x="1652558" y="2076015"/>
                  </a:lnTo>
                  <a:lnTo>
                    <a:pt x="1703995" y="2077500"/>
                  </a:lnTo>
                  <a:lnTo>
                    <a:pt x="1755341" y="2078758"/>
                  </a:lnTo>
                  <a:lnTo>
                    <a:pt x="1806585" y="2079771"/>
                  </a:lnTo>
                  <a:lnTo>
                    <a:pt x="1857715" y="2080517"/>
                  </a:lnTo>
                  <a:lnTo>
                    <a:pt x="1908719" y="2080977"/>
                  </a:lnTo>
                  <a:lnTo>
                    <a:pt x="1959587" y="2081129"/>
                  </a:lnTo>
                  <a:lnTo>
                    <a:pt x="2010307" y="2080954"/>
                  </a:lnTo>
                  <a:lnTo>
                    <a:pt x="2060866" y="2080431"/>
                  </a:lnTo>
                  <a:lnTo>
                    <a:pt x="2111254" y="2079540"/>
                  </a:lnTo>
                  <a:lnTo>
                    <a:pt x="2161459" y="2078261"/>
                  </a:lnTo>
                  <a:lnTo>
                    <a:pt x="2211469" y="2076573"/>
                  </a:lnTo>
                  <a:lnTo>
                    <a:pt x="2261274" y="2074456"/>
                  </a:lnTo>
                  <a:lnTo>
                    <a:pt x="2310860" y="2071889"/>
                  </a:lnTo>
                  <a:lnTo>
                    <a:pt x="2360217" y="2068853"/>
                  </a:lnTo>
                  <a:lnTo>
                    <a:pt x="2409334" y="2065327"/>
                  </a:lnTo>
                  <a:lnTo>
                    <a:pt x="2458198" y="2061291"/>
                  </a:lnTo>
                  <a:lnTo>
                    <a:pt x="2506798" y="2056724"/>
                  </a:lnTo>
                  <a:lnTo>
                    <a:pt x="2555123" y="2051606"/>
                  </a:lnTo>
                  <a:lnTo>
                    <a:pt x="2603161" y="2045917"/>
                  </a:lnTo>
                  <a:lnTo>
                    <a:pt x="2650900" y="2039637"/>
                  </a:lnTo>
                  <a:lnTo>
                    <a:pt x="2698330" y="2032745"/>
                  </a:lnTo>
                  <a:lnTo>
                    <a:pt x="2745437" y="2025220"/>
                  </a:lnTo>
                  <a:lnTo>
                    <a:pt x="2792212" y="2017043"/>
                  </a:lnTo>
                  <a:lnTo>
                    <a:pt x="2838642" y="2008193"/>
                  </a:lnTo>
                  <a:lnTo>
                    <a:pt x="2884715" y="1998651"/>
                  </a:lnTo>
                  <a:lnTo>
                    <a:pt x="2930421" y="1988394"/>
                  </a:lnTo>
                  <a:lnTo>
                    <a:pt x="2975747" y="1977404"/>
                  </a:lnTo>
                  <a:lnTo>
                    <a:pt x="3020683" y="1965660"/>
                  </a:lnTo>
                  <a:lnTo>
                    <a:pt x="3065216" y="1953142"/>
                  </a:lnTo>
                  <a:lnTo>
                    <a:pt x="3109335" y="1939829"/>
                  </a:lnTo>
                  <a:lnTo>
                    <a:pt x="3153029" y="1925701"/>
                  </a:lnTo>
                  <a:lnTo>
                    <a:pt x="3195167" y="1910882"/>
                  </a:lnTo>
                  <a:lnTo>
                    <a:pt x="3237015" y="1894734"/>
                  </a:lnTo>
                  <a:lnTo>
                    <a:pt x="3278579" y="1877297"/>
                  </a:lnTo>
                  <a:lnTo>
                    <a:pt x="3319863" y="1858615"/>
                  </a:lnTo>
                  <a:lnTo>
                    <a:pt x="3360875" y="1838731"/>
                  </a:lnTo>
                  <a:lnTo>
                    <a:pt x="3401619" y="1817687"/>
                  </a:lnTo>
                  <a:lnTo>
                    <a:pt x="3442102" y="1795525"/>
                  </a:lnTo>
                  <a:lnTo>
                    <a:pt x="3482329" y="1772289"/>
                  </a:lnTo>
                  <a:lnTo>
                    <a:pt x="3522307" y="1748021"/>
                  </a:lnTo>
                  <a:lnTo>
                    <a:pt x="3562040" y="1722764"/>
                  </a:lnTo>
                  <a:lnTo>
                    <a:pt x="3601535" y="1696560"/>
                  </a:lnTo>
                  <a:lnTo>
                    <a:pt x="3640798" y="1669452"/>
                  </a:lnTo>
                  <a:lnTo>
                    <a:pt x="3679834" y="1641483"/>
                  </a:lnTo>
                  <a:lnTo>
                    <a:pt x="3718649" y="1612694"/>
                  </a:lnTo>
                  <a:lnTo>
                    <a:pt x="3757250" y="1583130"/>
                  </a:lnTo>
                  <a:lnTo>
                    <a:pt x="3795641" y="1552833"/>
                  </a:lnTo>
                  <a:lnTo>
                    <a:pt x="3833829" y="1521844"/>
                  </a:lnTo>
                  <a:lnTo>
                    <a:pt x="3871819" y="1490208"/>
                  </a:lnTo>
                  <a:lnTo>
                    <a:pt x="3909617" y="1457966"/>
                  </a:lnTo>
                  <a:lnTo>
                    <a:pt x="3947230" y="1425161"/>
                  </a:lnTo>
                  <a:lnTo>
                    <a:pt x="3984662" y="1391836"/>
                  </a:lnTo>
                  <a:lnTo>
                    <a:pt x="4021920" y="1358034"/>
                  </a:lnTo>
                  <a:lnTo>
                    <a:pt x="4059009" y="1323797"/>
                  </a:lnTo>
                  <a:lnTo>
                    <a:pt x="4095936" y="1289167"/>
                  </a:lnTo>
                  <a:lnTo>
                    <a:pt x="4132706" y="1254188"/>
                  </a:lnTo>
                  <a:lnTo>
                    <a:pt x="4169324" y="1218902"/>
                  </a:lnTo>
                  <a:lnTo>
                    <a:pt x="4205797" y="1183352"/>
                  </a:lnTo>
                  <a:lnTo>
                    <a:pt x="4242131" y="1147580"/>
                  </a:lnTo>
                  <a:lnTo>
                    <a:pt x="4278331" y="1111629"/>
                  </a:lnTo>
                  <a:lnTo>
                    <a:pt x="4314403" y="1075542"/>
                  </a:lnTo>
                  <a:lnTo>
                    <a:pt x="4350353" y="1039361"/>
                  </a:lnTo>
                  <a:lnTo>
                    <a:pt x="4386187" y="1003129"/>
                  </a:lnTo>
                  <a:lnTo>
                    <a:pt x="4421910" y="966888"/>
                  </a:lnTo>
                  <a:lnTo>
                    <a:pt x="4457529" y="930682"/>
                  </a:lnTo>
                  <a:lnTo>
                    <a:pt x="4493048" y="894553"/>
                  </a:lnTo>
                  <a:lnTo>
                    <a:pt x="4528475" y="858543"/>
                  </a:lnTo>
                  <a:lnTo>
                    <a:pt x="4563814" y="822696"/>
                  </a:lnTo>
                  <a:lnTo>
                    <a:pt x="4599072" y="787053"/>
                  </a:lnTo>
                  <a:lnTo>
                    <a:pt x="4634254" y="751658"/>
                  </a:lnTo>
                  <a:lnTo>
                    <a:pt x="4669366" y="716553"/>
                  </a:lnTo>
                  <a:lnTo>
                    <a:pt x="4704415" y="681781"/>
                  </a:lnTo>
                  <a:lnTo>
                    <a:pt x="4739405" y="647384"/>
                  </a:lnTo>
                  <a:lnTo>
                    <a:pt x="4774342" y="613406"/>
                  </a:lnTo>
                  <a:lnTo>
                    <a:pt x="4809233" y="579888"/>
                  </a:lnTo>
                  <a:lnTo>
                    <a:pt x="4844084" y="546873"/>
                  </a:lnTo>
                  <a:lnTo>
                    <a:pt x="4878899" y="514405"/>
                  </a:lnTo>
                  <a:lnTo>
                    <a:pt x="4913685" y="482525"/>
                  </a:lnTo>
                  <a:lnTo>
                    <a:pt x="4948447" y="451277"/>
                  </a:lnTo>
                  <a:lnTo>
                    <a:pt x="4983192" y="420702"/>
                  </a:lnTo>
                  <a:lnTo>
                    <a:pt x="5017925" y="390845"/>
                  </a:lnTo>
                  <a:lnTo>
                    <a:pt x="5052652" y="361746"/>
                  </a:lnTo>
                  <a:lnTo>
                    <a:pt x="5087379" y="333450"/>
                  </a:lnTo>
                  <a:lnTo>
                    <a:pt x="5122112" y="305998"/>
                  </a:lnTo>
                  <a:lnTo>
                    <a:pt x="5156856" y="279433"/>
                  </a:lnTo>
                  <a:lnTo>
                    <a:pt x="5191617" y="253798"/>
                  </a:lnTo>
                  <a:lnTo>
                    <a:pt x="5226402" y="229136"/>
                  </a:lnTo>
                  <a:lnTo>
                    <a:pt x="5261215" y="205489"/>
                  </a:lnTo>
                  <a:lnTo>
                    <a:pt x="5296063" y="182899"/>
                  </a:lnTo>
                  <a:lnTo>
                    <a:pt x="5330951" y="161410"/>
                  </a:lnTo>
                  <a:lnTo>
                    <a:pt x="5365885" y="141065"/>
                  </a:lnTo>
                  <a:lnTo>
                    <a:pt x="5400872" y="121905"/>
                  </a:lnTo>
                  <a:lnTo>
                    <a:pt x="5435917" y="103973"/>
                  </a:lnTo>
                  <a:lnTo>
                    <a:pt x="5471025" y="87313"/>
                  </a:lnTo>
                  <a:lnTo>
                    <a:pt x="5506202" y="71966"/>
                  </a:lnTo>
                  <a:lnTo>
                    <a:pt x="5576789" y="45384"/>
                  </a:lnTo>
                  <a:lnTo>
                    <a:pt x="5647724" y="24569"/>
                  </a:lnTo>
                  <a:lnTo>
                    <a:pt x="5719053" y="9862"/>
                  </a:lnTo>
                  <a:lnTo>
                    <a:pt x="5790822" y="1604"/>
                  </a:lnTo>
                  <a:lnTo>
                    <a:pt x="5826887" y="0"/>
                  </a:lnTo>
                  <a:lnTo>
                    <a:pt x="5864407" y="60"/>
                  </a:lnTo>
                  <a:lnTo>
                    <a:pt x="5938588" y="5032"/>
                  </a:lnTo>
                  <a:lnTo>
                    <a:pt x="6011703" y="16212"/>
                  </a:lnTo>
                  <a:lnTo>
                    <a:pt x="6083853" y="33292"/>
                  </a:lnTo>
                  <a:lnTo>
                    <a:pt x="6155136" y="55961"/>
                  </a:lnTo>
                  <a:lnTo>
                    <a:pt x="6225651" y="83909"/>
                  </a:lnTo>
                  <a:lnTo>
                    <a:pt x="6260651" y="99766"/>
                  </a:lnTo>
                  <a:lnTo>
                    <a:pt x="6295496" y="116826"/>
                  </a:lnTo>
                  <a:lnTo>
                    <a:pt x="6330199" y="135050"/>
                  </a:lnTo>
                  <a:lnTo>
                    <a:pt x="6364771" y="154401"/>
                  </a:lnTo>
                  <a:lnTo>
                    <a:pt x="6399225" y="174838"/>
                  </a:lnTo>
                  <a:lnTo>
                    <a:pt x="6433574" y="196324"/>
                  </a:lnTo>
                  <a:lnTo>
                    <a:pt x="6467829" y="218820"/>
                  </a:lnTo>
                  <a:lnTo>
                    <a:pt x="6502004" y="242286"/>
                  </a:lnTo>
                  <a:lnTo>
                    <a:pt x="6536110" y="266684"/>
                  </a:lnTo>
                  <a:lnTo>
                    <a:pt x="6570160" y="291975"/>
                  </a:lnTo>
                  <a:lnTo>
                    <a:pt x="6604166" y="318121"/>
                  </a:lnTo>
                  <a:lnTo>
                    <a:pt x="6638141" y="345083"/>
                  </a:lnTo>
                  <a:lnTo>
                    <a:pt x="6672096" y="372822"/>
                  </a:lnTo>
                  <a:lnTo>
                    <a:pt x="6706045" y="401298"/>
                  </a:lnTo>
                  <a:lnTo>
                    <a:pt x="6740000" y="430475"/>
                  </a:lnTo>
                  <a:lnTo>
                    <a:pt x="6773972" y="460311"/>
                  </a:lnTo>
                  <a:lnTo>
                    <a:pt x="6807975" y="490770"/>
                  </a:lnTo>
                  <a:lnTo>
                    <a:pt x="6842020" y="521812"/>
                  </a:lnTo>
                  <a:lnTo>
                    <a:pt x="6876121" y="553398"/>
                  </a:lnTo>
                  <a:lnTo>
                    <a:pt x="6910288" y="585490"/>
                  </a:lnTo>
                  <a:lnTo>
                    <a:pt x="6944536" y="618048"/>
                  </a:lnTo>
                  <a:lnTo>
                    <a:pt x="6978875" y="651035"/>
                  </a:lnTo>
                  <a:lnTo>
                    <a:pt x="7013320" y="684411"/>
                  </a:lnTo>
                  <a:lnTo>
                    <a:pt x="7047880" y="718137"/>
                  </a:lnTo>
                  <a:lnTo>
                    <a:pt x="7082570" y="752175"/>
                  </a:lnTo>
                  <a:lnTo>
                    <a:pt x="7117402" y="786486"/>
                  </a:lnTo>
                  <a:lnTo>
                    <a:pt x="7152387" y="821031"/>
                  </a:lnTo>
                  <a:lnTo>
                    <a:pt x="7187539" y="855771"/>
                  </a:lnTo>
                  <a:lnTo>
                    <a:pt x="7222869" y="890669"/>
                  </a:lnTo>
                  <a:lnTo>
                    <a:pt x="7258390" y="925684"/>
                  </a:lnTo>
                  <a:lnTo>
                    <a:pt x="7294114" y="960778"/>
                  </a:lnTo>
                  <a:lnTo>
                    <a:pt x="7330054" y="995912"/>
                  </a:lnTo>
                  <a:lnTo>
                    <a:pt x="7366222" y="1031048"/>
                  </a:lnTo>
                  <a:lnTo>
                    <a:pt x="7402631" y="1066147"/>
                  </a:lnTo>
                  <a:lnTo>
                    <a:pt x="7439292" y="1101170"/>
                  </a:lnTo>
                  <a:lnTo>
                    <a:pt x="7476218" y="1136078"/>
                  </a:lnTo>
                  <a:lnTo>
                    <a:pt x="7513421" y="1170833"/>
                  </a:lnTo>
                  <a:lnTo>
                    <a:pt x="7550914" y="1205395"/>
                  </a:lnTo>
                  <a:lnTo>
                    <a:pt x="7588710" y="1239727"/>
                  </a:lnTo>
                  <a:lnTo>
                    <a:pt x="7626820" y="1273788"/>
                  </a:lnTo>
                  <a:lnTo>
                    <a:pt x="7665256" y="1307541"/>
                  </a:lnTo>
                  <a:lnTo>
                    <a:pt x="7704032" y="1340947"/>
                  </a:lnTo>
                  <a:lnTo>
                    <a:pt x="7743159" y="1373966"/>
                  </a:lnTo>
                  <a:lnTo>
                    <a:pt x="7782650" y="1406561"/>
                  </a:lnTo>
                  <a:lnTo>
                    <a:pt x="7822518" y="1438692"/>
                  </a:lnTo>
                  <a:lnTo>
                    <a:pt x="7862774" y="1470321"/>
                  </a:lnTo>
                  <a:lnTo>
                    <a:pt x="7903431" y="1501408"/>
                  </a:lnTo>
                  <a:lnTo>
                    <a:pt x="7944501" y="1531915"/>
                  </a:lnTo>
                  <a:lnTo>
                    <a:pt x="7985997" y="1561804"/>
                  </a:lnTo>
                  <a:lnTo>
                    <a:pt x="8027931" y="1591035"/>
                  </a:lnTo>
                  <a:lnTo>
                    <a:pt x="8070315" y="1619570"/>
                  </a:lnTo>
                  <a:lnTo>
                    <a:pt x="8113162" y="1647370"/>
                  </a:lnTo>
                  <a:lnTo>
                    <a:pt x="8156484" y="1674396"/>
                  </a:lnTo>
                  <a:lnTo>
                    <a:pt x="8200293" y="1700610"/>
                  </a:lnTo>
                  <a:lnTo>
                    <a:pt x="8244603" y="1725972"/>
                  </a:lnTo>
                  <a:lnTo>
                    <a:pt x="8289424" y="1750444"/>
                  </a:lnTo>
                  <a:lnTo>
                    <a:pt x="8334770" y="1773987"/>
                  </a:lnTo>
                  <a:lnTo>
                    <a:pt x="8380653" y="1796562"/>
                  </a:lnTo>
                  <a:lnTo>
                    <a:pt x="8427085" y="1818132"/>
                  </a:lnTo>
                  <a:lnTo>
                    <a:pt x="8470530" y="1837164"/>
                  </a:lnTo>
                  <a:lnTo>
                    <a:pt x="8514804" y="1855479"/>
                  </a:lnTo>
                  <a:lnTo>
                    <a:pt x="8559878" y="1873088"/>
                  </a:lnTo>
                  <a:lnTo>
                    <a:pt x="8605725" y="1890003"/>
                  </a:lnTo>
                  <a:lnTo>
                    <a:pt x="8652317" y="1906237"/>
                  </a:lnTo>
                  <a:lnTo>
                    <a:pt x="8699628" y="1921802"/>
                  </a:lnTo>
                  <a:lnTo>
                    <a:pt x="8747629" y="1936711"/>
                  </a:lnTo>
                  <a:lnTo>
                    <a:pt x="8796293" y="1950976"/>
                  </a:lnTo>
                  <a:lnTo>
                    <a:pt x="8845593" y="1964608"/>
                  </a:lnTo>
                  <a:lnTo>
                    <a:pt x="8895502" y="1977621"/>
                  </a:lnTo>
                  <a:lnTo>
                    <a:pt x="8945991" y="1990027"/>
                  </a:lnTo>
                  <a:lnTo>
                    <a:pt x="8997034" y="2001839"/>
                  </a:lnTo>
                  <a:lnTo>
                    <a:pt x="9048603" y="2013067"/>
                  </a:lnTo>
                  <a:lnTo>
                    <a:pt x="9100672" y="2023725"/>
                  </a:lnTo>
                  <a:lnTo>
                    <a:pt x="9153211" y="2033826"/>
                  </a:lnTo>
                  <a:lnTo>
                    <a:pt x="9206194" y="2043381"/>
                  </a:lnTo>
                  <a:lnTo>
                    <a:pt x="9259594" y="2052402"/>
                  </a:lnTo>
                  <a:lnTo>
                    <a:pt x="9313383" y="2060903"/>
                  </a:lnTo>
                  <a:lnTo>
                    <a:pt x="9367533" y="2068895"/>
                  </a:lnTo>
                  <a:lnTo>
                    <a:pt x="9422018" y="2076391"/>
                  </a:lnTo>
                  <a:lnTo>
                    <a:pt x="9476810" y="2083403"/>
                  </a:lnTo>
                  <a:lnTo>
                    <a:pt x="9531881" y="2089943"/>
                  </a:lnTo>
                  <a:lnTo>
                    <a:pt x="9587204" y="2096024"/>
                  </a:lnTo>
                  <a:lnTo>
                    <a:pt x="9642752" y="2101658"/>
                  </a:lnTo>
                  <a:lnTo>
                    <a:pt x="9698497" y="2106857"/>
                  </a:lnTo>
                  <a:lnTo>
                    <a:pt x="9754412" y="2111634"/>
                  </a:lnTo>
                  <a:lnTo>
                    <a:pt x="9810469" y="2116001"/>
                  </a:lnTo>
                  <a:lnTo>
                    <a:pt x="9866641" y="2119971"/>
                  </a:lnTo>
                  <a:lnTo>
                    <a:pt x="9922900" y="2123555"/>
                  </a:lnTo>
                  <a:lnTo>
                    <a:pt x="9979220" y="2126766"/>
                  </a:lnTo>
                  <a:lnTo>
                    <a:pt x="10035572" y="2129616"/>
                  </a:lnTo>
                  <a:lnTo>
                    <a:pt x="10091930" y="2132118"/>
                  </a:lnTo>
                  <a:lnTo>
                    <a:pt x="10148266" y="2134284"/>
                  </a:lnTo>
                  <a:lnTo>
                    <a:pt x="10204552" y="2136126"/>
                  </a:lnTo>
                  <a:lnTo>
                    <a:pt x="10260761" y="2137657"/>
                  </a:lnTo>
                  <a:lnTo>
                    <a:pt x="10316865" y="2138889"/>
                  </a:lnTo>
                  <a:lnTo>
                    <a:pt x="10372838" y="2139834"/>
                  </a:lnTo>
                  <a:lnTo>
                    <a:pt x="10428652" y="2140505"/>
                  </a:lnTo>
                  <a:lnTo>
                    <a:pt x="10484279" y="2140914"/>
                  </a:lnTo>
                  <a:lnTo>
                    <a:pt x="10539692" y="2141073"/>
                  </a:lnTo>
                  <a:lnTo>
                    <a:pt x="10594864" y="2140994"/>
                  </a:lnTo>
                  <a:lnTo>
                    <a:pt x="10649767" y="2140691"/>
                  </a:lnTo>
                  <a:lnTo>
                    <a:pt x="10704373" y="2140174"/>
                  </a:lnTo>
                  <a:lnTo>
                    <a:pt x="10758656" y="2139458"/>
                  </a:lnTo>
                  <a:lnTo>
                    <a:pt x="10812588" y="2138553"/>
                  </a:lnTo>
                  <a:lnTo>
                    <a:pt x="10866141" y="2137472"/>
                  </a:lnTo>
                  <a:lnTo>
                    <a:pt x="10919289" y="2136228"/>
                  </a:lnTo>
                  <a:lnTo>
                    <a:pt x="10972003" y="2134833"/>
                  </a:lnTo>
                  <a:lnTo>
                    <a:pt x="11024256" y="2133299"/>
                  </a:lnTo>
                  <a:lnTo>
                    <a:pt x="11076021" y="2131638"/>
                  </a:lnTo>
                  <a:lnTo>
                    <a:pt x="11127271" y="2129863"/>
                  </a:lnTo>
                  <a:lnTo>
                    <a:pt x="11177977" y="2127987"/>
                  </a:lnTo>
                  <a:lnTo>
                    <a:pt x="11228113" y="2126021"/>
                  </a:lnTo>
                  <a:lnTo>
                    <a:pt x="11277652" y="2123978"/>
                  </a:lnTo>
                  <a:lnTo>
                    <a:pt x="11326565" y="2121870"/>
                  </a:lnTo>
                  <a:lnTo>
                    <a:pt x="11374825" y="2119709"/>
                  </a:lnTo>
                  <a:lnTo>
                    <a:pt x="11422405" y="2117508"/>
                  </a:lnTo>
                  <a:lnTo>
                    <a:pt x="11469278" y="2115280"/>
                  </a:lnTo>
                  <a:lnTo>
                    <a:pt x="11515416" y="2113035"/>
                  </a:lnTo>
                  <a:lnTo>
                    <a:pt x="11560792" y="2110788"/>
                  </a:lnTo>
                  <a:lnTo>
                    <a:pt x="11605378" y="2108550"/>
                  </a:lnTo>
                  <a:lnTo>
                    <a:pt x="11649146" y="2106333"/>
                  </a:lnTo>
                  <a:lnTo>
                    <a:pt x="11692071" y="2104150"/>
                  </a:lnTo>
                  <a:lnTo>
                    <a:pt x="11734123" y="2102013"/>
                  </a:lnTo>
                  <a:lnTo>
                    <a:pt x="11775276" y="2099934"/>
                  </a:lnTo>
                  <a:lnTo>
                    <a:pt x="11815502" y="2097926"/>
                  </a:lnTo>
                  <a:lnTo>
                    <a:pt x="11854774" y="2096002"/>
                  </a:lnTo>
                  <a:lnTo>
                    <a:pt x="11893064" y="2094172"/>
                  </a:lnTo>
                  <a:lnTo>
                    <a:pt x="11966590" y="2090849"/>
                  </a:lnTo>
                  <a:lnTo>
                    <a:pt x="12035860" y="2088055"/>
                  </a:lnTo>
                  <a:lnTo>
                    <a:pt x="12100656" y="2085889"/>
                  </a:lnTo>
                  <a:lnTo>
                    <a:pt x="12131307" y="2085073"/>
                  </a:lnTo>
                  <a:lnTo>
                    <a:pt x="12160758" y="2084451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161544"/>
            <a:ext cx="12192000" cy="638810"/>
          </a:xfrm>
          <a:custGeom>
            <a:avLst/>
            <a:gdLst/>
            <a:ahLst/>
            <a:cxnLst/>
            <a:rect l="l" t="t" r="r" b="b"/>
            <a:pathLst>
              <a:path w="12192000" h="638810">
                <a:moveTo>
                  <a:pt x="12192000" y="0"/>
                </a:moveTo>
                <a:lnTo>
                  <a:pt x="0" y="0"/>
                </a:lnTo>
                <a:lnTo>
                  <a:pt x="0" y="638555"/>
                </a:lnTo>
                <a:lnTo>
                  <a:pt x="12192000" y="6385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AE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0055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Student’s</a:t>
            </a:r>
            <a:r>
              <a:rPr spc="-130" dirty="0"/>
              <a:t> </a:t>
            </a:r>
            <a:r>
              <a:rPr dirty="0"/>
              <a:t>T</a:t>
            </a:r>
            <a:r>
              <a:rPr spc="-120" dirty="0"/>
              <a:t> </a:t>
            </a:r>
            <a:r>
              <a:rPr spc="-35" dirty="0"/>
              <a:t>Distribution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71524" y="1807591"/>
            <a:ext cx="3143250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1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Student’s</a:t>
            </a:r>
            <a:r>
              <a:rPr sz="1400" b="0" spc="1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</a:t>
            </a:r>
            <a:r>
              <a:rPr sz="1400" b="0" spc="1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distribution</a:t>
            </a:r>
            <a:r>
              <a:rPr sz="1400" b="0" spc="1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1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used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predominantly</a:t>
            </a:r>
            <a:r>
              <a:rPr sz="1400" b="0" spc="4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for</a:t>
            </a:r>
            <a:r>
              <a:rPr sz="1400" b="0" spc="4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creating</a:t>
            </a:r>
            <a:r>
              <a:rPr sz="1400" b="0" spc="4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confidence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intervals</a:t>
            </a:r>
            <a:r>
              <a:rPr sz="1400" b="0" spc="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and</a:t>
            </a:r>
            <a:r>
              <a:rPr sz="1400" b="0" spc="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testing</a:t>
            </a:r>
            <a:r>
              <a:rPr sz="1400" b="0" spc="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hypotheses</a:t>
            </a:r>
            <a:r>
              <a:rPr sz="1400" b="0" spc="9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with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normally</a:t>
            </a:r>
            <a:r>
              <a:rPr sz="1400" b="0" spc="40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distributed</a:t>
            </a:r>
            <a:r>
              <a:rPr sz="1400" b="0" spc="40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populations</a:t>
            </a:r>
            <a:r>
              <a:rPr sz="1400" b="0" spc="409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when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3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sample</a:t>
            </a:r>
            <a:r>
              <a:rPr sz="1400" b="0" spc="3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sizes</a:t>
            </a:r>
            <a:r>
              <a:rPr sz="1400" b="0" spc="3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are</a:t>
            </a:r>
            <a:r>
              <a:rPr sz="1400" b="0" spc="3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small.</a:t>
            </a:r>
            <a:r>
              <a:rPr sz="1400" b="0" spc="3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It</a:t>
            </a:r>
            <a:r>
              <a:rPr sz="1400" b="0" spc="3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particularly</a:t>
            </a:r>
            <a:r>
              <a:rPr sz="1400" b="0" spc="2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useful</a:t>
            </a:r>
            <a:r>
              <a:rPr sz="1400" b="0" spc="29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when</a:t>
            </a:r>
            <a:r>
              <a:rPr sz="1400" b="0" spc="2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we</a:t>
            </a:r>
            <a:r>
              <a:rPr sz="1400" b="0" spc="2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don’t</a:t>
            </a:r>
            <a:r>
              <a:rPr sz="1400" b="0" spc="2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have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enough</a:t>
            </a:r>
            <a:r>
              <a:rPr sz="1400" b="0" spc="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information</a:t>
            </a:r>
            <a:r>
              <a:rPr sz="1400" b="0" spc="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or</a:t>
            </a:r>
            <a:r>
              <a:rPr sz="1400" b="0" spc="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it</a:t>
            </a:r>
            <a:r>
              <a:rPr sz="1400" b="0" spc="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too</a:t>
            </a:r>
            <a:r>
              <a:rPr sz="1400" b="0" spc="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costly</a:t>
            </a:r>
            <a:r>
              <a:rPr sz="1400" b="0" spc="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obtain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it.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67598" y="1807591"/>
            <a:ext cx="336677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All</a:t>
            </a:r>
            <a:r>
              <a:rPr sz="1400" b="0" spc="2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else</a:t>
            </a:r>
            <a:r>
              <a:rPr sz="1400" b="0" spc="2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equal,</a:t>
            </a:r>
            <a:r>
              <a:rPr sz="1400" b="0" spc="2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2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Student’s</a:t>
            </a:r>
            <a:r>
              <a:rPr sz="1400" b="0" spc="2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</a:t>
            </a:r>
            <a:r>
              <a:rPr sz="1400" b="0" spc="2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distribution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has</a:t>
            </a:r>
            <a:r>
              <a:rPr sz="1400" b="0" spc="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fatter</a:t>
            </a:r>
            <a:r>
              <a:rPr sz="1400" b="0" spc="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tails</a:t>
            </a:r>
            <a:r>
              <a:rPr sz="1400" b="0" spc="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than</a:t>
            </a:r>
            <a:r>
              <a:rPr sz="1400" b="0" spc="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Normal</a:t>
            </a:r>
            <a:r>
              <a:rPr sz="1400" b="0" spc="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distribution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and</a:t>
            </a:r>
            <a:r>
              <a:rPr sz="1400" b="0" spc="4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4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lower</a:t>
            </a:r>
            <a:r>
              <a:rPr sz="1400" b="0" spc="4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peak.</a:t>
            </a:r>
            <a:r>
              <a:rPr sz="1400" b="0" spc="4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This</a:t>
            </a:r>
            <a:r>
              <a:rPr sz="1400" b="0" spc="4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43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</a:t>
            </a:r>
            <a:r>
              <a:rPr sz="1400" b="0" spc="43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reflect</a:t>
            </a:r>
            <a:r>
              <a:rPr sz="1400" b="0" spc="4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higher</a:t>
            </a:r>
            <a:r>
              <a:rPr sz="1400" b="0" spc="229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level</a:t>
            </a:r>
            <a:r>
              <a:rPr sz="1400" b="0" spc="2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2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uncertainty,</a:t>
            </a:r>
            <a:r>
              <a:rPr sz="1400" b="0" spc="2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caused</a:t>
            </a:r>
            <a:r>
              <a:rPr sz="1400" b="0" spc="229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by</a:t>
            </a:r>
            <a:r>
              <a:rPr sz="1400" b="0" spc="2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small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sample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size.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21214" y="3979926"/>
            <a:ext cx="17449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-30" dirty="0">
                <a:solidFill>
                  <a:srgbClr val="FFC5C5"/>
                </a:solidFill>
                <a:latin typeface="Leelawadee UI Semilight"/>
                <a:cs typeface="Leelawadee UI Semilight"/>
              </a:rPr>
              <a:t>Student’s</a:t>
            </a:r>
            <a:r>
              <a:rPr sz="1400" b="0" spc="-35" dirty="0">
                <a:solidFill>
                  <a:srgbClr val="FFC5C5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FFC5C5"/>
                </a:solidFill>
                <a:latin typeface="Leelawadee UI Semilight"/>
                <a:cs typeface="Leelawadee UI Semilight"/>
              </a:rPr>
              <a:t>T</a:t>
            </a:r>
            <a:r>
              <a:rPr sz="1400" b="0" spc="5" dirty="0">
                <a:solidFill>
                  <a:srgbClr val="FFC5C5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FFC5C5"/>
                </a:solidFill>
                <a:latin typeface="Leelawadee UI Semilight"/>
                <a:cs typeface="Leelawadee UI Semilight"/>
              </a:rPr>
              <a:t>distribution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29164" y="4893945"/>
            <a:ext cx="14916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-10" dirty="0">
                <a:solidFill>
                  <a:srgbClr val="EAEEEB"/>
                </a:solidFill>
                <a:latin typeface="Leelawadee UI Semilight"/>
                <a:cs typeface="Leelawadee UI Semilight"/>
              </a:rPr>
              <a:t>Normal</a:t>
            </a:r>
            <a:r>
              <a:rPr sz="1400" b="0" spc="-55" dirty="0">
                <a:solidFill>
                  <a:srgbClr val="EAEEEB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EAEEEB"/>
                </a:solidFill>
                <a:latin typeface="Leelawadee UI Semilight"/>
                <a:cs typeface="Leelawadee UI Semilight"/>
              </a:rPr>
              <a:t>distribution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5716" y="5094554"/>
            <a:ext cx="298450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spc="45" dirty="0">
                <a:solidFill>
                  <a:srgbClr val="56555A"/>
                </a:solidFill>
                <a:latin typeface="Cambria Math"/>
                <a:cs typeface="Cambria Math"/>
              </a:rPr>
              <a:t>υ,α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1524" y="4974158"/>
            <a:ext cx="78060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62195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random</a:t>
            </a:r>
            <a:r>
              <a:rPr sz="1400" b="0" spc="-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variable</a:t>
            </a: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following</a:t>
            </a:r>
            <a:r>
              <a:rPr sz="1400" b="0" spc="-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t-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distribution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denoted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2000" spc="-50" dirty="0">
                <a:solidFill>
                  <a:srgbClr val="56555A"/>
                </a:solidFill>
                <a:latin typeface="Cambria Math"/>
                <a:cs typeface="Cambria Math"/>
              </a:rPr>
              <a:t>𝑡</a:t>
            </a:r>
            <a:r>
              <a:rPr sz="2000" dirty="0">
                <a:solidFill>
                  <a:srgbClr val="56555A"/>
                </a:solidFill>
                <a:latin typeface="Cambria Math"/>
                <a:cs typeface="Cambria Math"/>
              </a:rPr>
              <a:t>	</a:t>
            </a:r>
            <a:r>
              <a:rPr sz="20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,</a:t>
            </a:r>
            <a:r>
              <a:rPr sz="2000" b="0" spc="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where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50" i="1" dirty="0">
                <a:solidFill>
                  <a:srgbClr val="56555A"/>
                </a:solidFill>
                <a:latin typeface="Cambria Math"/>
                <a:cs typeface="Cambria Math"/>
              </a:rPr>
              <a:t>υ</a:t>
            </a:r>
            <a:r>
              <a:rPr sz="1450" i="1" spc="45" dirty="0">
                <a:solidFill>
                  <a:srgbClr val="56555A"/>
                </a:solidFill>
                <a:latin typeface="Cambria Math"/>
                <a:cs typeface="Cambria Math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are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 degrees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freedom.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1524" y="5512714"/>
            <a:ext cx="8690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We</a:t>
            </a: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can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obtain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student’s</a:t>
            </a:r>
            <a:r>
              <a:rPr sz="1400" b="0" spc="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distribution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for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-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variable</a:t>
            </a:r>
            <a:r>
              <a:rPr sz="1400" b="0" spc="-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with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Normally</a:t>
            </a:r>
            <a:r>
              <a:rPr sz="1400" b="0" spc="-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distributed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population</a:t>
            </a:r>
            <a:r>
              <a:rPr sz="1400" b="0" spc="-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using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formula: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08895" y="5481624"/>
            <a:ext cx="116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6555A"/>
                </a:solidFill>
                <a:latin typeface="Cambria Math"/>
                <a:cs typeface="Cambria Math"/>
              </a:rPr>
              <a:t>𝑡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95764" y="5589828"/>
            <a:ext cx="27241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5" dirty="0">
                <a:solidFill>
                  <a:srgbClr val="56555A"/>
                </a:solidFill>
                <a:latin typeface="Cambria Math"/>
                <a:cs typeface="Cambria Math"/>
              </a:rPr>
              <a:t>υ,α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88880" y="5347512"/>
            <a:ext cx="654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32407" dirty="0">
                <a:solidFill>
                  <a:srgbClr val="56555A"/>
                </a:solidFill>
                <a:latin typeface="Segoe UI"/>
                <a:cs typeface="Segoe UI"/>
              </a:rPr>
              <a:t>=</a:t>
            </a:r>
            <a:r>
              <a:rPr sz="2700" spc="292" baseline="-32407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300" spc="65" dirty="0">
                <a:solidFill>
                  <a:srgbClr val="56555A"/>
                </a:solidFill>
                <a:latin typeface="Cambria Math"/>
                <a:cs typeface="Cambria Math"/>
              </a:rPr>
              <a:t>𝑥</a:t>
            </a:r>
            <a:r>
              <a:rPr sz="1950" spc="-1252" baseline="2136" dirty="0">
                <a:solidFill>
                  <a:srgbClr val="56555A"/>
                </a:solidFill>
                <a:latin typeface="Cambria Math"/>
                <a:cs typeface="Cambria Math"/>
              </a:rPr>
              <a:t>ҧ</a:t>
            </a:r>
            <a:r>
              <a:rPr sz="1300" spc="100" dirty="0">
                <a:solidFill>
                  <a:srgbClr val="56555A"/>
                </a:solidFill>
                <a:latin typeface="Cambria Math"/>
                <a:cs typeface="Cambria Math"/>
              </a:rPr>
              <a:t>−</a:t>
            </a:r>
            <a:r>
              <a:rPr sz="1300" spc="110" dirty="0">
                <a:solidFill>
                  <a:srgbClr val="56555A"/>
                </a:solidFill>
                <a:latin typeface="Cambria Math"/>
                <a:cs typeface="Cambria Math"/>
              </a:rPr>
              <a:t>𝜇</a:t>
            </a:r>
            <a:endParaRPr sz="1300">
              <a:latin typeface="Cambria Math"/>
              <a:cs typeface="Cambria Math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343642" y="5648591"/>
            <a:ext cx="388620" cy="215900"/>
            <a:chOff x="10343642" y="5648591"/>
            <a:chExt cx="388620" cy="215900"/>
          </a:xfrm>
        </p:grpSpPr>
        <p:sp>
          <p:nvSpPr>
            <p:cNvPr id="19" name="object 19"/>
            <p:cNvSpPr/>
            <p:nvPr/>
          </p:nvSpPr>
          <p:spPr>
            <a:xfrm>
              <a:off x="10343642" y="5648591"/>
              <a:ext cx="387350" cy="15240"/>
            </a:xfrm>
            <a:custGeom>
              <a:avLst/>
              <a:gdLst/>
              <a:ahLst/>
              <a:cxnLst/>
              <a:rect l="l" t="t" r="r" b="b"/>
              <a:pathLst>
                <a:path w="387350" h="15239">
                  <a:moveTo>
                    <a:pt x="38709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87096" y="15239"/>
                  </a:lnTo>
                  <a:lnTo>
                    <a:pt x="387096" y="0"/>
                  </a:lnTo>
                  <a:close/>
                </a:path>
              </a:pathLst>
            </a:custGeom>
            <a:solidFill>
              <a:srgbClr val="5655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14203" y="5702998"/>
              <a:ext cx="218058" cy="16134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0332211" y="5656884"/>
            <a:ext cx="41211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solidFill>
                  <a:srgbClr val="56555A"/>
                </a:solidFill>
                <a:latin typeface="Cambria Math"/>
                <a:cs typeface="Cambria Math"/>
              </a:rPr>
              <a:t>𝑠/</a:t>
            </a:r>
            <a:r>
              <a:rPr sz="1300" spc="180" dirty="0">
                <a:solidFill>
                  <a:srgbClr val="56555A"/>
                </a:solidFill>
                <a:latin typeface="Cambria Math"/>
                <a:cs typeface="Cambria Math"/>
              </a:rPr>
              <a:t>  </a:t>
            </a:r>
            <a:r>
              <a:rPr sz="1300" spc="50" dirty="0">
                <a:solidFill>
                  <a:srgbClr val="56555A"/>
                </a:solidFill>
                <a:latin typeface="Cambria Math"/>
                <a:cs typeface="Cambria Math"/>
              </a:rPr>
              <a:t>𝑛</a:t>
            </a:r>
            <a:endParaRPr sz="13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90269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Formulas</a:t>
            </a:r>
            <a:r>
              <a:rPr spc="-100" dirty="0"/>
              <a:t> </a:t>
            </a:r>
            <a:r>
              <a:rPr spc="-40" dirty="0"/>
              <a:t>for</a:t>
            </a:r>
            <a:r>
              <a:rPr spc="-100" dirty="0"/>
              <a:t> </a:t>
            </a:r>
            <a:r>
              <a:rPr spc="-70" dirty="0"/>
              <a:t>Confidence</a:t>
            </a:r>
            <a:r>
              <a:rPr spc="-90" dirty="0"/>
              <a:t> </a:t>
            </a:r>
            <a:r>
              <a:rPr spc="-10" dirty="0"/>
              <a:t>Intervals</a:t>
            </a:r>
          </a:p>
        </p:txBody>
      </p:sp>
      <p:sp>
        <p:nvSpPr>
          <p:cNvPr id="4" name="object 4"/>
          <p:cNvSpPr/>
          <p:nvPr/>
        </p:nvSpPr>
        <p:spPr>
          <a:xfrm>
            <a:off x="6046978" y="4362069"/>
            <a:ext cx="297180" cy="15240"/>
          </a:xfrm>
          <a:custGeom>
            <a:avLst/>
            <a:gdLst/>
            <a:ahLst/>
            <a:cxnLst/>
            <a:rect l="l" t="t" r="r" b="b"/>
            <a:pathLst>
              <a:path w="297179" h="15239">
                <a:moveTo>
                  <a:pt x="297180" y="0"/>
                </a:moveTo>
                <a:lnTo>
                  <a:pt x="0" y="0"/>
                </a:lnTo>
                <a:lnTo>
                  <a:pt x="0" y="15239"/>
                </a:lnTo>
                <a:lnTo>
                  <a:pt x="297180" y="15239"/>
                </a:lnTo>
                <a:lnTo>
                  <a:pt x="297180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24066" y="4084561"/>
            <a:ext cx="1441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0"/>
              </a:lnSpc>
            </a:pPr>
            <a:r>
              <a:rPr sz="1800" spc="-50" dirty="0">
                <a:solidFill>
                  <a:srgbClr val="56555A"/>
                </a:solidFill>
                <a:latin typeface="Cambria Math"/>
                <a:cs typeface="Cambria Math"/>
              </a:rPr>
              <a:t>𝝈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12359" y="4258297"/>
            <a:ext cx="118110" cy="98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0"/>
              </a:lnSpc>
            </a:pPr>
            <a:r>
              <a:rPr sz="1800" spc="-50" dirty="0">
                <a:solidFill>
                  <a:srgbClr val="56555A"/>
                </a:solidFill>
                <a:latin typeface="Cambria Math"/>
                <a:cs typeface="Cambria Math"/>
              </a:rPr>
              <a:t>𝒛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Cambria Math"/>
              <a:cs typeface="Cambria Math"/>
            </a:endParaRPr>
          </a:p>
          <a:p>
            <a:pPr marL="6985">
              <a:lnSpc>
                <a:spcPct val="100000"/>
              </a:lnSpc>
            </a:pPr>
            <a:r>
              <a:rPr sz="1800" spc="-50" dirty="0">
                <a:solidFill>
                  <a:srgbClr val="56555A"/>
                </a:solidFill>
                <a:latin typeface="Cambria Math"/>
                <a:cs typeface="Cambria Math"/>
              </a:rPr>
              <a:t>𝒕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15990" y="4258297"/>
            <a:ext cx="1029969" cy="1017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ts val="2130"/>
              </a:lnSpc>
              <a:tabLst>
                <a:tab pos="682625" algn="l"/>
              </a:tabLst>
            </a:pPr>
            <a:r>
              <a:rPr sz="1300" dirty="0">
                <a:solidFill>
                  <a:srgbClr val="56555A"/>
                </a:solidFill>
                <a:latin typeface="Cambria Math"/>
                <a:cs typeface="Cambria Math"/>
              </a:rPr>
              <a:t>𝜶/𝟐</a:t>
            </a:r>
            <a:r>
              <a:rPr sz="1300" spc="200" dirty="0">
                <a:solidFill>
                  <a:srgbClr val="56555A"/>
                </a:solidFill>
                <a:latin typeface="Cambria Math"/>
                <a:cs typeface="Cambria Math"/>
              </a:rPr>
              <a:t> </a:t>
            </a:r>
            <a:r>
              <a:rPr sz="2700" spc="-75" baseline="10802" dirty="0">
                <a:solidFill>
                  <a:srgbClr val="56555A"/>
                </a:solidFill>
                <a:latin typeface="Cambria Math"/>
                <a:cs typeface="Cambria Math"/>
              </a:rPr>
              <a:t>∗</a:t>
            </a:r>
            <a:r>
              <a:rPr sz="2700" baseline="10802" dirty="0">
                <a:solidFill>
                  <a:srgbClr val="56555A"/>
                </a:solidFill>
                <a:latin typeface="Cambria Math"/>
                <a:cs typeface="Cambria Math"/>
              </a:rPr>
              <a:t>	</a:t>
            </a:r>
            <a:r>
              <a:rPr sz="2700" spc="-75" baseline="-29320" dirty="0">
                <a:solidFill>
                  <a:srgbClr val="56555A"/>
                </a:solidFill>
                <a:latin typeface="Cambria Math"/>
                <a:cs typeface="Cambria Math"/>
              </a:rPr>
              <a:t>𝒏</a:t>
            </a:r>
            <a:endParaRPr sz="2700" baseline="-29320">
              <a:latin typeface="Cambria Math"/>
              <a:cs typeface="Cambria Math"/>
            </a:endParaRPr>
          </a:p>
          <a:p>
            <a:pPr marL="914400">
              <a:lnSpc>
                <a:spcPts val="1950"/>
              </a:lnSpc>
              <a:spcBef>
                <a:spcPts val="2045"/>
              </a:spcBef>
            </a:pPr>
            <a:r>
              <a:rPr sz="1800" spc="-50" dirty="0">
                <a:solidFill>
                  <a:srgbClr val="56555A"/>
                </a:solidFill>
                <a:latin typeface="Cambria Math"/>
                <a:cs typeface="Cambria Math"/>
              </a:rPr>
              <a:t>𝒔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ts val="1885"/>
              </a:lnSpc>
            </a:pPr>
            <a:r>
              <a:rPr sz="1300" dirty="0">
                <a:solidFill>
                  <a:srgbClr val="56555A"/>
                </a:solidFill>
                <a:latin typeface="Cambria Math"/>
                <a:cs typeface="Cambria Math"/>
              </a:rPr>
              <a:t>𝒅.𝒇.,𝜶/𝟐</a:t>
            </a:r>
            <a:r>
              <a:rPr sz="1300" spc="225" dirty="0">
                <a:solidFill>
                  <a:srgbClr val="56555A"/>
                </a:solidFill>
                <a:latin typeface="Cambria Math"/>
                <a:cs typeface="Cambria Math"/>
              </a:rPr>
              <a:t> </a:t>
            </a:r>
            <a:r>
              <a:rPr sz="2700" spc="-89" baseline="10802" dirty="0">
                <a:solidFill>
                  <a:srgbClr val="56555A"/>
                </a:solidFill>
                <a:latin typeface="Cambria Math"/>
                <a:cs typeface="Cambria Math"/>
              </a:rPr>
              <a:t>∗</a:t>
            </a:r>
            <a:endParaRPr sz="2700" baseline="10802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50915" y="4421251"/>
            <a:ext cx="584835" cy="711200"/>
          </a:xfrm>
          <a:custGeom>
            <a:avLst/>
            <a:gdLst/>
            <a:ahLst/>
            <a:cxnLst/>
            <a:rect l="l" t="t" r="r" b="b"/>
            <a:pathLst>
              <a:path w="584834" h="711200">
                <a:moveTo>
                  <a:pt x="294767" y="254"/>
                </a:moveTo>
                <a:lnTo>
                  <a:pt x="159639" y="254"/>
                </a:lnTo>
                <a:lnTo>
                  <a:pt x="159639" y="0"/>
                </a:lnTo>
                <a:lnTo>
                  <a:pt x="131191" y="0"/>
                </a:lnTo>
                <a:lnTo>
                  <a:pt x="76073" y="190500"/>
                </a:lnTo>
                <a:lnTo>
                  <a:pt x="36576" y="103886"/>
                </a:lnTo>
                <a:lnTo>
                  <a:pt x="0" y="120650"/>
                </a:lnTo>
                <a:lnTo>
                  <a:pt x="3429" y="129032"/>
                </a:lnTo>
                <a:lnTo>
                  <a:pt x="22352" y="120650"/>
                </a:lnTo>
                <a:lnTo>
                  <a:pt x="68580" y="219964"/>
                </a:lnTo>
                <a:lnTo>
                  <a:pt x="79375" y="219964"/>
                </a:lnTo>
                <a:lnTo>
                  <a:pt x="139446" y="14859"/>
                </a:lnTo>
                <a:lnTo>
                  <a:pt x="146939" y="14859"/>
                </a:lnTo>
                <a:lnTo>
                  <a:pt x="146939" y="15494"/>
                </a:lnTo>
                <a:lnTo>
                  <a:pt x="294767" y="15494"/>
                </a:lnTo>
                <a:lnTo>
                  <a:pt x="294767" y="254"/>
                </a:lnTo>
                <a:close/>
              </a:path>
              <a:path w="584834" h="711200">
                <a:moveTo>
                  <a:pt x="584581" y="695845"/>
                </a:moveTo>
                <a:lnTo>
                  <a:pt x="287401" y="695845"/>
                </a:lnTo>
                <a:lnTo>
                  <a:pt x="287401" y="711073"/>
                </a:lnTo>
                <a:lnTo>
                  <a:pt x="584581" y="711073"/>
                </a:lnTo>
                <a:lnTo>
                  <a:pt x="584581" y="695845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42253" y="5176265"/>
            <a:ext cx="295275" cy="220345"/>
          </a:xfrm>
          <a:custGeom>
            <a:avLst/>
            <a:gdLst/>
            <a:ahLst/>
            <a:cxnLst/>
            <a:rect l="l" t="t" r="r" b="b"/>
            <a:pathLst>
              <a:path w="295275" h="220345">
                <a:moveTo>
                  <a:pt x="159512" y="0"/>
                </a:moveTo>
                <a:lnTo>
                  <a:pt x="131063" y="0"/>
                </a:lnTo>
                <a:lnTo>
                  <a:pt x="75946" y="190626"/>
                </a:lnTo>
                <a:lnTo>
                  <a:pt x="36575" y="104012"/>
                </a:lnTo>
                <a:lnTo>
                  <a:pt x="0" y="120776"/>
                </a:lnTo>
                <a:lnTo>
                  <a:pt x="3429" y="129031"/>
                </a:lnTo>
                <a:lnTo>
                  <a:pt x="22225" y="120776"/>
                </a:lnTo>
                <a:lnTo>
                  <a:pt x="68452" y="220090"/>
                </a:lnTo>
                <a:lnTo>
                  <a:pt x="79375" y="220090"/>
                </a:lnTo>
                <a:lnTo>
                  <a:pt x="139319" y="14858"/>
                </a:lnTo>
                <a:lnTo>
                  <a:pt x="146938" y="14858"/>
                </a:lnTo>
                <a:lnTo>
                  <a:pt x="146938" y="15493"/>
                </a:lnTo>
                <a:lnTo>
                  <a:pt x="294767" y="15493"/>
                </a:lnTo>
                <a:lnTo>
                  <a:pt x="294767" y="253"/>
                </a:lnTo>
                <a:lnTo>
                  <a:pt x="159512" y="253"/>
                </a:lnTo>
                <a:lnTo>
                  <a:pt x="159512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90080" y="5179682"/>
            <a:ext cx="14795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0"/>
              </a:lnSpc>
            </a:pPr>
            <a:r>
              <a:rPr sz="1800" spc="-50" dirty="0">
                <a:solidFill>
                  <a:srgbClr val="56555A"/>
                </a:solidFill>
                <a:latin typeface="Cambria Math"/>
                <a:cs typeface="Cambria Math"/>
              </a:rPr>
              <a:t>𝒏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586857" y="2097785"/>
            <a:ext cx="5662930" cy="3877310"/>
            <a:chOff x="5586857" y="2097785"/>
            <a:chExt cx="5662930" cy="3877310"/>
          </a:xfrm>
        </p:grpSpPr>
        <p:sp>
          <p:nvSpPr>
            <p:cNvPr id="12" name="object 12"/>
            <p:cNvSpPr/>
            <p:nvPr/>
          </p:nvSpPr>
          <p:spPr>
            <a:xfrm>
              <a:off x="8243824" y="2097785"/>
              <a:ext cx="3006090" cy="495934"/>
            </a:xfrm>
            <a:custGeom>
              <a:avLst/>
              <a:gdLst/>
              <a:ahLst/>
              <a:cxnLst/>
              <a:rect l="l" t="t" r="r" b="b"/>
              <a:pathLst>
                <a:path w="3006090" h="495935">
                  <a:moveTo>
                    <a:pt x="3005962" y="0"/>
                  </a:moveTo>
                  <a:lnTo>
                    <a:pt x="0" y="0"/>
                  </a:lnTo>
                  <a:lnTo>
                    <a:pt x="0" y="495426"/>
                  </a:lnTo>
                  <a:lnTo>
                    <a:pt x="3005962" y="495426"/>
                  </a:lnTo>
                  <a:lnTo>
                    <a:pt x="3005962" y="0"/>
                  </a:lnTo>
                  <a:close/>
                </a:path>
              </a:pathLst>
            </a:custGeom>
            <a:solidFill>
              <a:srgbClr val="DDE2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43824" y="2593212"/>
              <a:ext cx="3006090" cy="497205"/>
            </a:xfrm>
            <a:custGeom>
              <a:avLst/>
              <a:gdLst/>
              <a:ahLst/>
              <a:cxnLst/>
              <a:rect l="l" t="t" r="r" b="b"/>
              <a:pathLst>
                <a:path w="3006090" h="497205">
                  <a:moveTo>
                    <a:pt x="3005962" y="0"/>
                  </a:moveTo>
                  <a:lnTo>
                    <a:pt x="0" y="0"/>
                  </a:lnTo>
                  <a:lnTo>
                    <a:pt x="0" y="496697"/>
                  </a:lnTo>
                  <a:lnTo>
                    <a:pt x="3005962" y="496697"/>
                  </a:lnTo>
                  <a:lnTo>
                    <a:pt x="3005962" y="0"/>
                  </a:lnTo>
                  <a:close/>
                </a:path>
              </a:pathLst>
            </a:custGeom>
            <a:solidFill>
              <a:srgbClr val="EEF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43824" y="3089973"/>
              <a:ext cx="3006090" cy="497205"/>
            </a:xfrm>
            <a:custGeom>
              <a:avLst/>
              <a:gdLst/>
              <a:ahLst/>
              <a:cxnLst/>
              <a:rect l="l" t="t" r="r" b="b"/>
              <a:pathLst>
                <a:path w="3006090" h="497204">
                  <a:moveTo>
                    <a:pt x="3005962" y="0"/>
                  </a:moveTo>
                  <a:lnTo>
                    <a:pt x="0" y="0"/>
                  </a:lnTo>
                  <a:lnTo>
                    <a:pt x="0" y="496633"/>
                  </a:lnTo>
                  <a:lnTo>
                    <a:pt x="3005962" y="496633"/>
                  </a:lnTo>
                  <a:lnTo>
                    <a:pt x="3005962" y="0"/>
                  </a:lnTo>
                  <a:close/>
                </a:path>
              </a:pathLst>
            </a:custGeom>
            <a:solidFill>
              <a:srgbClr val="DDE2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43824" y="3586543"/>
              <a:ext cx="3006090" cy="721995"/>
            </a:xfrm>
            <a:custGeom>
              <a:avLst/>
              <a:gdLst/>
              <a:ahLst/>
              <a:cxnLst/>
              <a:rect l="l" t="t" r="r" b="b"/>
              <a:pathLst>
                <a:path w="3006090" h="721995">
                  <a:moveTo>
                    <a:pt x="3005962" y="0"/>
                  </a:moveTo>
                  <a:lnTo>
                    <a:pt x="0" y="0"/>
                  </a:lnTo>
                  <a:lnTo>
                    <a:pt x="0" y="721804"/>
                  </a:lnTo>
                  <a:lnTo>
                    <a:pt x="3005962" y="721804"/>
                  </a:lnTo>
                  <a:lnTo>
                    <a:pt x="3005962" y="0"/>
                  </a:lnTo>
                  <a:close/>
                </a:path>
              </a:pathLst>
            </a:custGeom>
            <a:solidFill>
              <a:srgbClr val="EEF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86857" y="4308411"/>
              <a:ext cx="5662930" cy="935355"/>
            </a:xfrm>
            <a:custGeom>
              <a:avLst/>
              <a:gdLst/>
              <a:ahLst/>
              <a:cxnLst/>
              <a:rect l="l" t="t" r="r" b="b"/>
              <a:pathLst>
                <a:path w="5662930" h="935354">
                  <a:moveTo>
                    <a:pt x="5662930" y="0"/>
                  </a:moveTo>
                  <a:lnTo>
                    <a:pt x="2656967" y="0"/>
                  </a:lnTo>
                  <a:lnTo>
                    <a:pt x="0" y="0"/>
                  </a:lnTo>
                  <a:lnTo>
                    <a:pt x="0" y="935164"/>
                  </a:lnTo>
                  <a:lnTo>
                    <a:pt x="2656967" y="935164"/>
                  </a:lnTo>
                  <a:lnTo>
                    <a:pt x="5662930" y="935164"/>
                  </a:lnTo>
                  <a:lnTo>
                    <a:pt x="5662930" y="0"/>
                  </a:lnTo>
                  <a:close/>
                </a:path>
              </a:pathLst>
            </a:custGeom>
            <a:solidFill>
              <a:srgbClr val="DDE2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43824" y="5243525"/>
              <a:ext cx="3006090" cy="731520"/>
            </a:xfrm>
            <a:custGeom>
              <a:avLst/>
              <a:gdLst/>
              <a:ahLst/>
              <a:cxnLst/>
              <a:rect l="l" t="t" r="r" b="b"/>
              <a:pathLst>
                <a:path w="3006090" h="731520">
                  <a:moveTo>
                    <a:pt x="3005962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3005962" y="731520"/>
                  </a:lnTo>
                  <a:lnTo>
                    <a:pt x="3005962" y="0"/>
                  </a:lnTo>
                  <a:close/>
                </a:path>
              </a:pathLst>
            </a:custGeom>
            <a:solidFill>
              <a:srgbClr val="EEF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46385" y="2376677"/>
              <a:ext cx="214884" cy="17195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00310" y="2873628"/>
              <a:ext cx="214884" cy="17195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6782" y="3370325"/>
              <a:ext cx="214884" cy="17195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198362" y="3668521"/>
              <a:ext cx="4761230" cy="2256790"/>
            </a:xfrm>
            <a:custGeom>
              <a:avLst/>
              <a:gdLst/>
              <a:ahLst/>
              <a:cxnLst/>
              <a:rect l="l" t="t" r="r" b="b"/>
              <a:pathLst>
                <a:path w="4761230" h="2256790">
                  <a:moveTo>
                    <a:pt x="55118" y="807593"/>
                  </a:moveTo>
                  <a:lnTo>
                    <a:pt x="52705" y="800862"/>
                  </a:lnTo>
                  <a:lnTo>
                    <a:pt x="40754" y="805180"/>
                  </a:lnTo>
                  <a:lnTo>
                    <a:pt x="30251" y="811441"/>
                  </a:lnTo>
                  <a:lnTo>
                    <a:pt x="3429" y="854405"/>
                  </a:lnTo>
                  <a:lnTo>
                    <a:pt x="0" y="883539"/>
                  </a:lnTo>
                  <a:lnTo>
                    <a:pt x="850" y="898690"/>
                  </a:lnTo>
                  <a:lnTo>
                    <a:pt x="13589" y="937133"/>
                  </a:lnTo>
                  <a:lnTo>
                    <a:pt x="52705" y="966089"/>
                  </a:lnTo>
                  <a:lnTo>
                    <a:pt x="54864" y="959358"/>
                  </a:lnTo>
                  <a:lnTo>
                    <a:pt x="45427" y="955205"/>
                  </a:lnTo>
                  <a:lnTo>
                    <a:pt x="37299" y="949388"/>
                  </a:lnTo>
                  <a:lnTo>
                    <a:pt x="17564" y="910463"/>
                  </a:lnTo>
                  <a:lnTo>
                    <a:pt x="15113" y="882650"/>
                  </a:lnTo>
                  <a:lnTo>
                    <a:pt x="15722" y="868591"/>
                  </a:lnTo>
                  <a:lnTo>
                    <a:pt x="30480" y="824839"/>
                  </a:lnTo>
                  <a:lnTo>
                    <a:pt x="45580" y="811745"/>
                  </a:lnTo>
                  <a:lnTo>
                    <a:pt x="55118" y="807593"/>
                  </a:lnTo>
                  <a:close/>
                </a:path>
                <a:path w="4761230" h="2256790">
                  <a:moveTo>
                    <a:pt x="615696" y="883539"/>
                  </a:moveTo>
                  <a:lnTo>
                    <a:pt x="608076" y="841540"/>
                  </a:lnTo>
                  <a:lnTo>
                    <a:pt x="575043" y="805180"/>
                  </a:lnTo>
                  <a:lnTo>
                    <a:pt x="563118" y="800862"/>
                  </a:lnTo>
                  <a:lnTo>
                    <a:pt x="560705" y="807593"/>
                  </a:lnTo>
                  <a:lnTo>
                    <a:pt x="570242" y="811745"/>
                  </a:lnTo>
                  <a:lnTo>
                    <a:pt x="578485" y="817486"/>
                  </a:lnTo>
                  <a:lnTo>
                    <a:pt x="598246" y="855726"/>
                  </a:lnTo>
                  <a:lnTo>
                    <a:pt x="600710" y="882650"/>
                  </a:lnTo>
                  <a:lnTo>
                    <a:pt x="600087" y="897229"/>
                  </a:lnTo>
                  <a:lnTo>
                    <a:pt x="585343" y="941971"/>
                  </a:lnTo>
                  <a:lnTo>
                    <a:pt x="560959" y="959358"/>
                  </a:lnTo>
                  <a:lnTo>
                    <a:pt x="563118" y="966089"/>
                  </a:lnTo>
                  <a:lnTo>
                    <a:pt x="602107" y="937133"/>
                  </a:lnTo>
                  <a:lnTo>
                    <a:pt x="614857" y="898690"/>
                  </a:lnTo>
                  <a:lnTo>
                    <a:pt x="615696" y="883539"/>
                  </a:lnTo>
                  <a:close/>
                </a:path>
                <a:path w="4761230" h="2256790">
                  <a:moveTo>
                    <a:pt x="1090549" y="782828"/>
                  </a:moveTo>
                  <a:lnTo>
                    <a:pt x="1088390" y="775716"/>
                  </a:lnTo>
                  <a:lnTo>
                    <a:pt x="1075550" y="780669"/>
                  </a:lnTo>
                  <a:lnTo>
                    <a:pt x="1064285" y="788479"/>
                  </a:lnTo>
                  <a:lnTo>
                    <a:pt x="1040041" y="828306"/>
                  </a:lnTo>
                  <a:lnTo>
                    <a:pt x="1031748" y="883539"/>
                  </a:lnTo>
                  <a:lnTo>
                    <a:pt x="1032662" y="903135"/>
                  </a:lnTo>
                  <a:lnTo>
                    <a:pt x="1046480" y="954151"/>
                  </a:lnTo>
                  <a:lnTo>
                    <a:pt x="1075550" y="986091"/>
                  </a:lnTo>
                  <a:lnTo>
                    <a:pt x="1088390" y="991108"/>
                  </a:lnTo>
                  <a:lnTo>
                    <a:pt x="1090549" y="983996"/>
                  </a:lnTo>
                  <a:lnTo>
                    <a:pt x="1080681" y="978839"/>
                  </a:lnTo>
                  <a:lnTo>
                    <a:pt x="1072083" y="971346"/>
                  </a:lnTo>
                  <a:lnTo>
                    <a:pt x="1053922" y="935342"/>
                  </a:lnTo>
                  <a:lnTo>
                    <a:pt x="1047877" y="883412"/>
                  </a:lnTo>
                  <a:lnTo>
                    <a:pt x="1048537" y="864565"/>
                  </a:lnTo>
                  <a:lnTo>
                    <a:pt x="1058672" y="817372"/>
                  </a:lnTo>
                  <a:lnTo>
                    <a:pt x="1080681" y="787984"/>
                  </a:lnTo>
                  <a:lnTo>
                    <a:pt x="1090549" y="782828"/>
                  </a:lnTo>
                  <a:close/>
                </a:path>
                <a:path w="4761230" h="2256790">
                  <a:moveTo>
                    <a:pt x="1667256" y="883412"/>
                  </a:moveTo>
                  <a:lnTo>
                    <a:pt x="1663598" y="845286"/>
                  </a:lnTo>
                  <a:lnTo>
                    <a:pt x="1644396" y="799160"/>
                  </a:lnTo>
                  <a:lnTo>
                    <a:pt x="1610741" y="775716"/>
                  </a:lnTo>
                  <a:lnTo>
                    <a:pt x="1608582" y="782828"/>
                  </a:lnTo>
                  <a:lnTo>
                    <a:pt x="1618437" y="787984"/>
                  </a:lnTo>
                  <a:lnTo>
                    <a:pt x="1627035" y="795439"/>
                  </a:lnTo>
                  <a:lnTo>
                    <a:pt x="1645196" y="831507"/>
                  </a:lnTo>
                  <a:lnTo>
                    <a:pt x="1651254" y="883539"/>
                  </a:lnTo>
                  <a:lnTo>
                    <a:pt x="1650580" y="902385"/>
                  </a:lnTo>
                  <a:lnTo>
                    <a:pt x="1640459" y="949452"/>
                  </a:lnTo>
                  <a:lnTo>
                    <a:pt x="1608582" y="983996"/>
                  </a:lnTo>
                  <a:lnTo>
                    <a:pt x="1610741" y="991108"/>
                  </a:lnTo>
                  <a:lnTo>
                    <a:pt x="1644396" y="967613"/>
                  </a:lnTo>
                  <a:lnTo>
                    <a:pt x="1663598" y="921499"/>
                  </a:lnTo>
                  <a:lnTo>
                    <a:pt x="1666341" y="903135"/>
                  </a:lnTo>
                  <a:lnTo>
                    <a:pt x="1667256" y="883412"/>
                  </a:lnTo>
                  <a:close/>
                </a:path>
                <a:path w="4761230" h="2256790">
                  <a:moveTo>
                    <a:pt x="4444492" y="381"/>
                  </a:moveTo>
                  <a:lnTo>
                    <a:pt x="3855847" y="381"/>
                  </a:lnTo>
                  <a:lnTo>
                    <a:pt x="3855847" y="0"/>
                  </a:lnTo>
                  <a:lnTo>
                    <a:pt x="3828669" y="0"/>
                  </a:lnTo>
                  <a:lnTo>
                    <a:pt x="3791712" y="560324"/>
                  </a:lnTo>
                  <a:lnTo>
                    <a:pt x="3747262" y="478155"/>
                  </a:lnTo>
                  <a:lnTo>
                    <a:pt x="3716020" y="494665"/>
                  </a:lnTo>
                  <a:lnTo>
                    <a:pt x="3719322" y="500888"/>
                  </a:lnTo>
                  <a:lnTo>
                    <a:pt x="3735832" y="492125"/>
                  </a:lnTo>
                  <a:lnTo>
                    <a:pt x="3791331" y="594360"/>
                  </a:lnTo>
                  <a:lnTo>
                    <a:pt x="3799459" y="594360"/>
                  </a:lnTo>
                  <a:lnTo>
                    <a:pt x="3838448" y="11557"/>
                  </a:lnTo>
                  <a:lnTo>
                    <a:pt x="3848608" y="11557"/>
                  </a:lnTo>
                  <a:lnTo>
                    <a:pt x="3848608" y="12573"/>
                  </a:lnTo>
                  <a:lnTo>
                    <a:pt x="4444492" y="12573"/>
                  </a:lnTo>
                  <a:lnTo>
                    <a:pt x="4444492" y="381"/>
                  </a:lnTo>
                  <a:close/>
                </a:path>
                <a:path w="4761230" h="2256790">
                  <a:moveTo>
                    <a:pt x="4490212" y="1662176"/>
                  </a:moveTo>
                  <a:lnTo>
                    <a:pt x="3901567" y="1662176"/>
                  </a:lnTo>
                  <a:lnTo>
                    <a:pt x="3901567" y="1661795"/>
                  </a:lnTo>
                  <a:lnTo>
                    <a:pt x="3874389" y="1661795"/>
                  </a:lnTo>
                  <a:lnTo>
                    <a:pt x="3837432" y="2222119"/>
                  </a:lnTo>
                  <a:lnTo>
                    <a:pt x="3792982" y="2139924"/>
                  </a:lnTo>
                  <a:lnTo>
                    <a:pt x="3761740" y="2156561"/>
                  </a:lnTo>
                  <a:lnTo>
                    <a:pt x="3765042" y="2162733"/>
                  </a:lnTo>
                  <a:lnTo>
                    <a:pt x="3781552" y="2153945"/>
                  </a:lnTo>
                  <a:lnTo>
                    <a:pt x="3837051" y="2256244"/>
                  </a:lnTo>
                  <a:lnTo>
                    <a:pt x="3845179" y="2256244"/>
                  </a:lnTo>
                  <a:lnTo>
                    <a:pt x="3884168" y="1673352"/>
                  </a:lnTo>
                  <a:lnTo>
                    <a:pt x="3894328" y="1673352"/>
                  </a:lnTo>
                  <a:lnTo>
                    <a:pt x="3894328" y="1674368"/>
                  </a:lnTo>
                  <a:lnTo>
                    <a:pt x="4490212" y="1674368"/>
                  </a:lnTo>
                  <a:lnTo>
                    <a:pt x="4490212" y="1662176"/>
                  </a:lnTo>
                  <a:close/>
                </a:path>
                <a:path w="4761230" h="2256790">
                  <a:moveTo>
                    <a:pt x="4761230" y="720598"/>
                  </a:moveTo>
                  <a:lnTo>
                    <a:pt x="4172585" y="720598"/>
                  </a:lnTo>
                  <a:lnTo>
                    <a:pt x="4172585" y="720217"/>
                  </a:lnTo>
                  <a:lnTo>
                    <a:pt x="4145407" y="720217"/>
                  </a:lnTo>
                  <a:lnTo>
                    <a:pt x="4108450" y="1280541"/>
                  </a:lnTo>
                  <a:lnTo>
                    <a:pt x="4064127" y="1198372"/>
                  </a:lnTo>
                  <a:lnTo>
                    <a:pt x="4032758" y="1215009"/>
                  </a:lnTo>
                  <a:lnTo>
                    <a:pt x="4036187" y="1221232"/>
                  </a:lnTo>
                  <a:lnTo>
                    <a:pt x="4052570" y="1212342"/>
                  </a:lnTo>
                  <a:lnTo>
                    <a:pt x="4108196" y="1314704"/>
                  </a:lnTo>
                  <a:lnTo>
                    <a:pt x="4116197" y="1314704"/>
                  </a:lnTo>
                  <a:lnTo>
                    <a:pt x="4155186" y="731774"/>
                  </a:lnTo>
                  <a:lnTo>
                    <a:pt x="4165346" y="731774"/>
                  </a:lnTo>
                  <a:lnTo>
                    <a:pt x="4165346" y="732790"/>
                  </a:lnTo>
                  <a:lnTo>
                    <a:pt x="4761230" y="732790"/>
                  </a:lnTo>
                  <a:lnTo>
                    <a:pt x="4761230" y="720598"/>
                  </a:lnTo>
                  <a:close/>
                </a:path>
              </a:pathLst>
            </a:custGeom>
            <a:solidFill>
              <a:srgbClr val="5655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935926" y="1573275"/>
          <a:ext cx="10306684" cy="43935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1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54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400" b="0" dirty="0">
                          <a:solidFill>
                            <a:srgbClr val="FFFFFF"/>
                          </a:solidFill>
                          <a:latin typeface="Leelawadee UI Semilight"/>
                          <a:cs typeface="Leelawadee UI Semilight"/>
                        </a:rPr>
                        <a:t># </a:t>
                      </a:r>
                      <a:r>
                        <a:rPr sz="1400" b="0" spc="-10" dirty="0">
                          <a:solidFill>
                            <a:srgbClr val="FFFFFF"/>
                          </a:solidFill>
                          <a:latin typeface="Leelawadee UI Semilight"/>
                          <a:cs typeface="Leelawadee UI Semilight"/>
                        </a:rPr>
                        <a:t>populations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6AD9F"/>
                    </a:solidFill>
                  </a:tcPr>
                </a:tc>
                <a:tc>
                  <a:txBody>
                    <a:bodyPr/>
                    <a:lstStyle/>
                    <a:p>
                      <a:pPr marL="205104" marR="102235" indent="-946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b="0" spc="-10" dirty="0">
                          <a:solidFill>
                            <a:srgbClr val="FFFFFF"/>
                          </a:solidFill>
                          <a:latin typeface="Leelawadee UI Semilight"/>
                          <a:cs typeface="Leelawadee UI Semilight"/>
                        </a:rPr>
                        <a:t>Population variance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6AD9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400" b="0" spc="-10" dirty="0">
                          <a:solidFill>
                            <a:srgbClr val="FFFFFF"/>
                          </a:solidFill>
                          <a:latin typeface="Leelawadee UI Semilight"/>
                          <a:cs typeface="Leelawadee UI Semilight"/>
                        </a:rPr>
                        <a:t>Samples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6AD9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400" b="0" spc="-10" dirty="0">
                          <a:solidFill>
                            <a:srgbClr val="FFFFFF"/>
                          </a:solidFill>
                          <a:latin typeface="Leelawadee UI Semilight"/>
                          <a:cs typeface="Leelawadee UI Semilight"/>
                        </a:rPr>
                        <a:t>Statistic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6AD9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400" b="0" spc="-10" dirty="0">
                          <a:solidFill>
                            <a:srgbClr val="FFFFFF"/>
                          </a:solidFill>
                          <a:latin typeface="Leelawadee UI Semilight"/>
                          <a:cs typeface="Leelawadee UI Semilight"/>
                        </a:rPr>
                        <a:t>Variance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6AD9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400" b="0" spc="-10" dirty="0">
                          <a:solidFill>
                            <a:srgbClr val="FFFFFF"/>
                          </a:solidFill>
                          <a:latin typeface="Leelawadee UI Semilight"/>
                          <a:cs typeface="Leelawadee UI Semilight"/>
                        </a:rPr>
                        <a:t>Formula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6AD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400" b="0" spc="-25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One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400" b="0" spc="-10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known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400" b="0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-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400" b="0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z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100" spc="37" baseline="-19841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𝜎</a:t>
                      </a:r>
                      <a:r>
                        <a:rPr sz="1000" spc="2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 marL="1050925" marR="1080135" indent="705485">
                        <a:lnSpc>
                          <a:spcPct val="63600"/>
                        </a:lnSpc>
                        <a:spcBef>
                          <a:spcPts val="425"/>
                        </a:spcBef>
                        <a:tabLst>
                          <a:tab pos="1818005" algn="l"/>
                        </a:tabLst>
                      </a:pPr>
                      <a:r>
                        <a:rPr sz="1400" spc="-5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σ </a:t>
                      </a:r>
                      <a:r>
                        <a:rPr sz="1400" spc="-57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xത</a:t>
                      </a:r>
                      <a:r>
                        <a:rPr sz="1400" spc="3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±</a:t>
                      </a:r>
                      <a:r>
                        <a:rPr sz="1400" spc="1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-2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z</a:t>
                      </a:r>
                      <a:r>
                        <a:rPr sz="1500" spc="-30" baseline="-16666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α</a:t>
                      </a:r>
                      <a:r>
                        <a:rPr sz="1500" spc="-30" baseline="-13888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Τ</a:t>
                      </a:r>
                      <a:r>
                        <a:rPr sz="1500" spc="-30" baseline="-16666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500" baseline="-16666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2100" spc="-75" baseline="-39682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n</a:t>
                      </a:r>
                      <a:endParaRPr sz="2100" baseline="-39682">
                        <a:latin typeface="Cambria Math"/>
                        <a:cs typeface="Cambria Math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57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400" b="0" spc="-25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One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137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400" b="0" spc="-10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unknown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137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E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400" b="0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-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137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400" b="0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t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137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EF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100" spc="-37" baseline="-19841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𝑠</a:t>
                      </a:r>
                      <a:r>
                        <a:rPr sz="1000" spc="-2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EF"/>
                    </a:solidFill>
                  </a:tcPr>
                </a:tc>
                <a:tc>
                  <a:txBody>
                    <a:bodyPr/>
                    <a:lstStyle/>
                    <a:p>
                      <a:pPr marL="936625" marR="926465" indent="987425">
                        <a:lnSpc>
                          <a:spcPts val="1360"/>
                        </a:lnSpc>
                        <a:spcBef>
                          <a:spcPts val="140"/>
                        </a:spcBef>
                        <a:tabLst>
                          <a:tab pos="1971675" algn="l"/>
                        </a:tabLst>
                      </a:pPr>
                      <a:r>
                        <a:rPr sz="1400" spc="-5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s </a:t>
                      </a:r>
                      <a:r>
                        <a:rPr sz="2100" spc="-855" baseline="11904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xത</a:t>
                      </a:r>
                      <a:r>
                        <a:rPr sz="2100" spc="67" baseline="11904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100" baseline="11904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± </a:t>
                      </a:r>
                      <a:r>
                        <a:rPr sz="2100" spc="-15" baseline="11904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000" spc="-1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𝑛−1,α</a:t>
                      </a:r>
                      <a:r>
                        <a:rPr sz="1500" spc="-15" baseline="2777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Τ</a:t>
                      </a:r>
                      <a:r>
                        <a:rPr sz="1000" spc="-1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0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2100" spc="-75" baseline="-29761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n</a:t>
                      </a:r>
                      <a:endParaRPr sz="2100" baseline="-29761">
                        <a:latin typeface="Cambria Math"/>
                        <a:cs typeface="Cambria Math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400" b="0" spc="-25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Two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137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400" b="0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-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137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400" b="0" spc="-10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dependent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137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400" b="0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t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137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 marR="674370" algn="ctr">
                        <a:lnSpc>
                          <a:spcPts val="1495"/>
                        </a:lnSpc>
                        <a:spcBef>
                          <a:spcPts val="430"/>
                        </a:spcBef>
                      </a:pPr>
                      <a:r>
                        <a:rPr sz="2100" spc="-37" baseline="-2182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𝑠</a:t>
                      </a:r>
                      <a:r>
                        <a:rPr sz="1000" spc="-2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  <a:p>
                      <a:pPr marL="20320" algn="ctr">
                        <a:lnSpc>
                          <a:spcPts val="1015"/>
                        </a:lnSpc>
                      </a:pPr>
                      <a:r>
                        <a:rPr sz="1000" spc="4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𝑑𝑖𝑓𝑓𝑒𝑟𝑒𝑛𝑐𝑒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 marL="890905">
                        <a:lnSpc>
                          <a:spcPts val="985"/>
                        </a:lnSpc>
                        <a:spcBef>
                          <a:spcPts val="894"/>
                        </a:spcBef>
                        <a:tabLst>
                          <a:tab pos="1842135" algn="l"/>
                        </a:tabLst>
                      </a:pPr>
                      <a:r>
                        <a:rPr sz="1400" spc="-59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d</a:t>
                      </a:r>
                      <a:r>
                        <a:rPr sz="2100" spc="-892" baseline="11904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ത</a:t>
                      </a:r>
                      <a:r>
                        <a:rPr sz="2100" spc="142" baseline="11904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± </a:t>
                      </a:r>
                      <a:r>
                        <a:rPr sz="1400" spc="-5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2100" spc="-37" baseline="41666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𝑠</a:t>
                      </a:r>
                      <a:r>
                        <a:rPr sz="1500" spc="-37" baseline="44444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𝑑</a:t>
                      </a:r>
                      <a:endParaRPr sz="1500" baseline="44444">
                        <a:latin typeface="Cambria Math"/>
                        <a:cs typeface="Cambria Math"/>
                      </a:endParaRPr>
                    </a:p>
                    <a:p>
                      <a:pPr marL="1268730">
                        <a:lnSpc>
                          <a:spcPts val="985"/>
                        </a:lnSpc>
                        <a:tabLst>
                          <a:tab pos="1938020" algn="l"/>
                        </a:tabLst>
                      </a:pPr>
                      <a:r>
                        <a:rPr sz="1000" spc="-1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𝑛−1,α</a:t>
                      </a:r>
                      <a:r>
                        <a:rPr sz="1500" spc="-15" baseline="2777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Τ</a:t>
                      </a:r>
                      <a:r>
                        <a:rPr sz="1000" spc="-1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0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2100" spc="-75" baseline="-29761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n</a:t>
                      </a:r>
                      <a:endParaRPr sz="2100" baseline="-29761">
                        <a:latin typeface="Cambria Math"/>
                        <a:cs typeface="Cambria Math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0" spc="-25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Two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0" spc="-10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Known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0" spc="-10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independent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0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z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7620" algn="ctr">
                        <a:lnSpc>
                          <a:spcPts val="1185"/>
                        </a:lnSpc>
                      </a:pP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σ</a:t>
                      </a:r>
                      <a:r>
                        <a:rPr sz="1500" baseline="27777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500" spc="405" baseline="27777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b="0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,</a:t>
                      </a:r>
                      <a:r>
                        <a:rPr sz="1400" b="0" spc="30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 </a:t>
                      </a:r>
                      <a:r>
                        <a:rPr sz="1400" spc="-2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σ</a:t>
                      </a:r>
                      <a:r>
                        <a:rPr sz="1500" spc="-37" baseline="27777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1500" baseline="27777">
                        <a:latin typeface="Cambria Math"/>
                        <a:cs typeface="Cambria Math"/>
                      </a:endParaRPr>
                    </a:p>
                    <a:p>
                      <a:pPr marL="92710" algn="ctr">
                        <a:lnSpc>
                          <a:spcPts val="705"/>
                        </a:lnSpc>
                        <a:tabLst>
                          <a:tab pos="420370" algn="l"/>
                        </a:tabLst>
                      </a:pPr>
                      <a:r>
                        <a:rPr sz="1000" spc="1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0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1000" spc="2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EF"/>
                    </a:solidFill>
                  </a:tcPr>
                </a:tc>
                <a:tc>
                  <a:txBody>
                    <a:bodyPr/>
                    <a:lstStyle/>
                    <a:p>
                      <a:pPr marR="615315" algn="r">
                        <a:lnSpc>
                          <a:spcPts val="1625"/>
                        </a:lnSpc>
                        <a:spcBef>
                          <a:spcPts val="545"/>
                        </a:spcBef>
                        <a:tabLst>
                          <a:tab pos="400685" algn="l"/>
                        </a:tabLst>
                      </a:pPr>
                      <a:r>
                        <a:rPr sz="2100" spc="-37" baseline="-19841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σ</a:t>
                      </a:r>
                      <a:r>
                        <a:rPr sz="1000" spc="-2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0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2100" spc="-37" baseline="-17857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σ</a:t>
                      </a:r>
                      <a:r>
                        <a:rPr sz="1500" spc="-37" baseline="2777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1500" baseline="2777">
                        <a:latin typeface="Cambria Math"/>
                        <a:cs typeface="Cambria Math"/>
                      </a:endParaRPr>
                    </a:p>
                    <a:p>
                      <a:pPr marR="608330" algn="r">
                        <a:lnSpc>
                          <a:spcPts val="930"/>
                        </a:lnSpc>
                        <a:tabLst>
                          <a:tab pos="1337945" algn="l"/>
                          <a:tab pos="1738630" algn="l"/>
                        </a:tabLst>
                      </a:pPr>
                      <a:r>
                        <a:rPr sz="1400" spc="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(</a:t>
                      </a:r>
                      <a:r>
                        <a:rPr sz="1400" spc="-4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400" spc="-111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ҧ</a:t>
                      </a:r>
                      <a:r>
                        <a:rPr sz="1400" spc="6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400" spc="1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-36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𝑦ത)</a:t>
                      </a:r>
                      <a:r>
                        <a:rPr sz="1400" spc="-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±</a:t>
                      </a:r>
                      <a:r>
                        <a:rPr sz="1400" spc="-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-6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𝑧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1500" spc="97" baseline="44444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500" spc="254" baseline="44444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-5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1500" spc="30" baseline="47222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endParaRPr sz="1500" baseline="47222">
                        <a:latin typeface="Cambria Math"/>
                        <a:cs typeface="Cambria Math"/>
                      </a:endParaRPr>
                    </a:p>
                    <a:p>
                      <a:pPr marR="608330" algn="r">
                        <a:lnSpc>
                          <a:spcPts val="985"/>
                        </a:lnSpc>
                        <a:tabLst>
                          <a:tab pos="379730" algn="l"/>
                          <a:tab pos="780415" algn="l"/>
                        </a:tabLst>
                      </a:pPr>
                      <a:r>
                        <a:rPr sz="1000" spc="-2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𝛼</a:t>
                      </a:r>
                      <a:r>
                        <a:rPr sz="1500" spc="-37" baseline="2777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Τ</a:t>
                      </a:r>
                      <a:r>
                        <a:rPr sz="1000" spc="-2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0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2100" spc="-37" baseline="-25793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𝑛</a:t>
                      </a:r>
                      <a:r>
                        <a:rPr sz="1500" spc="-37" baseline="-52777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500" baseline="-52777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2100" spc="-37" baseline="-25793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𝑛</a:t>
                      </a:r>
                      <a:r>
                        <a:rPr sz="1500" spc="-37" baseline="-52777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endParaRPr sz="1500" baseline="-52777">
                        <a:latin typeface="Cambria Math"/>
                        <a:cs typeface="Cambria Math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47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0" spc="-25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Two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 marL="149860" marR="142875" algn="ctr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1400" b="0" spc="-10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unknown, assumed equal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144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0" spc="-10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independent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b="0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t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 marR="187960" algn="r">
                        <a:lnSpc>
                          <a:spcPts val="985"/>
                        </a:lnSpc>
                        <a:spcBef>
                          <a:spcPts val="915"/>
                        </a:spcBef>
                      </a:pP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𝑛</a:t>
                      </a:r>
                      <a:r>
                        <a:rPr sz="1500" baseline="-16666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500" spc="270" baseline="-16666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400" spc="1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400" spc="31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𝑠</a:t>
                      </a:r>
                      <a:r>
                        <a:rPr sz="1500" baseline="27777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500" spc="247" baseline="27777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400" spc="19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𝑛</a:t>
                      </a:r>
                      <a:r>
                        <a:rPr sz="1500" baseline="-16666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500" spc="284" baseline="-16666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400" spc="2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400" spc="36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-2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𝑠</a:t>
                      </a:r>
                      <a:r>
                        <a:rPr sz="1500" spc="-37" baseline="27777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1500" baseline="27777">
                        <a:latin typeface="Cambria Math"/>
                        <a:cs typeface="Cambria Math"/>
                      </a:endParaRPr>
                    </a:p>
                    <a:p>
                      <a:pPr marR="196215" algn="r">
                        <a:lnSpc>
                          <a:spcPts val="985"/>
                        </a:lnSpc>
                        <a:tabLst>
                          <a:tab pos="1127760" algn="l"/>
                          <a:tab pos="2179320" algn="l"/>
                        </a:tabLst>
                      </a:pPr>
                      <a:r>
                        <a:rPr sz="2100" baseline="-31746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𝑠</a:t>
                      </a:r>
                      <a:r>
                        <a:rPr sz="1500" baseline="-16666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500" spc="472" baseline="-16666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100" spc="-75" baseline="-31746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100" baseline="-31746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1000" spc="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0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1000" spc="2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  <a:p>
                      <a:pPr marL="265430">
                        <a:lnSpc>
                          <a:spcPct val="100000"/>
                        </a:lnSpc>
                        <a:spcBef>
                          <a:spcPts val="70"/>
                        </a:spcBef>
                        <a:tabLst>
                          <a:tab pos="1077595" algn="l"/>
                        </a:tabLst>
                      </a:pPr>
                      <a:r>
                        <a:rPr sz="1500" spc="44" baseline="36111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𝑝</a:t>
                      </a:r>
                      <a:r>
                        <a:rPr sz="1500" baseline="36111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𝑛</a:t>
                      </a:r>
                      <a:r>
                        <a:rPr sz="1500" baseline="-16666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500" spc="315" baseline="-16666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400" spc="2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𝑛</a:t>
                      </a:r>
                      <a:r>
                        <a:rPr sz="1500" baseline="-16666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500" spc="322" baseline="-16666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400" spc="2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-5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0355" algn="r">
                        <a:lnSpc>
                          <a:spcPts val="1650"/>
                        </a:lnSpc>
                        <a:spcBef>
                          <a:spcPts val="490"/>
                        </a:spcBef>
                        <a:tabLst>
                          <a:tab pos="403225" algn="l"/>
                        </a:tabLst>
                      </a:pPr>
                      <a:r>
                        <a:rPr sz="2100" spc="-37" baseline="-19841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𝑠</a:t>
                      </a:r>
                      <a:r>
                        <a:rPr sz="1000" spc="-2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0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2100" spc="-37" baseline="-19841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𝑠</a:t>
                      </a:r>
                      <a:r>
                        <a:rPr sz="1000" spc="-2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  <a:p>
                      <a:pPr marR="309245" algn="r">
                        <a:lnSpc>
                          <a:spcPts val="955"/>
                        </a:lnSpc>
                        <a:tabLst>
                          <a:tab pos="1912620" algn="l"/>
                        </a:tabLst>
                      </a:pPr>
                      <a:r>
                        <a:rPr sz="1400" spc="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(</a:t>
                      </a:r>
                      <a:r>
                        <a:rPr sz="1400" spc="-5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400" spc="-111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ҧ</a:t>
                      </a:r>
                      <a:r>
                        <a:rPr sz="1400" spc="8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− </a:t>
                      </a:r>
                      <a:r>
                        <a:rPr sz="1400" spc="-36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𝑦ത)</a:t>
                      </a:r>
                      <a:r>
                        <a:rPr sz="1400" spc="-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±</a:t>
                      </a:r>
                      <a:r>
                        <a:rPr sz="1400" spc="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-5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1500" spc="120" baseline="44444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𝑝</a:t>
                      </a:r>
                      <a:r>
                        <a:rPr sz="1500" spc="427" baseline="44444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400" spc="18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 </a:t>
                      </a:r>
                      <a:r>
                        <a:rPr sz="1500" spc="44" baseline="44444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𝑝</a:t>
                      </a:r>
                      <a:endParaRPr sz="1500" baseline="44444">
                        <a:latin typeface="Cambria Math"/>
                        <a:cs typeface="Cambria Math"/>
                      </a:endParaRPr>
                    </a:p>
                    <a:p>
                      <a:pPr marR="292100" algn="r">
                        <a:lnSpc>
                          <a:spcPts val="985"/>
                        </a:lnSpc>
                        <a:tabLst>
                          <a:tab pos="988694" algn="l"/>
                          <a:tab pos="1389380" algn="l"/>
                        </a:tabLst>
                      </a:pPr>
                      <a:r>
                        <a:rPr sz="1000" spc="3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𝑛</a:t>
                      </a:r>
                      <a:r>
                        <a:rPr sz="1275" spc="52" baseline="-13071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000" spc="3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+𝑛</a:t>
                      </a:r>
                      <a:r>
                        <a:rPr sz="1275" spc="52" baseline="-13071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000" spc="3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−2,𝛼</a:t>
                      </a:r>
                      <a:r>
                        <a:rPr sz="1500" spc="52" baseline="2777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Τ</a:t>
                      </a:r>
                      <a:r>
                        <a:rPr sz="1000" spc="3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0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2100" spc="-37" baseline="-25793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𝑛</a:t>
                      </a:r>
                      <a:r>
                        <a:rPr sz="1500" spc="-37" baseline="-52777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500" baseline="-52777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2100" spc="-37" baseline="-25793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𝑛</a:t>
                      </a:r>
                      <a:r>
                        <a:rPr sz="1500" spc="-37" baseline="-52777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endParaRPr sz="1500" baseline="-52777">
                        <a:latin typeface="Cambria Math"/>
                        <a:cs typeface="Cambria Math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0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0" spc="-25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Two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EF"/>
                    </a:solidFill>
                  </a:tcPr>
                </a:tc>
                <a:tc>
                  <a:txBody>
                    <a:bodyPr/>
                    <a:lstStyle/>
                    <a:p>
                      <a:pPr marL="181610" marR="142875" indent="-32384" algn="just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0" spc="-10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unknown, assumed different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0" spc="-10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independent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0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t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185"/>
                        </a:lnSpc>
                      </a:pP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𝑠</a:t>
                      </a:r>
                      <a:r>
                        <a:rPr sz="1500" baseline="27777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500" spc="397" baseline="27777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b="0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,</a:t>
                      </a:r>
                      <a:r>
                        <a:rPr sz="1400" b="0" spc="55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 </a:t>
                      </a:r>
                      <a:r>
                        <a:rPr sz="1400" spc="-2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𝑠</a:t>
                      </a:r>
                      <a:r>
                        <a:rPr sz="1500" spc="-37" baseline="27777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1500" baseline="27777">
                        <a:latin typeface="Cambria Math"/>
                        <a:cs typeface="Cambria Math"/>
                      </a:endParaRPr>
                    </a:p>
                    <a:p>
                      <a:pPr marL="60960" algn="ctr">
                        <a:lnSpc>
                          <a:spcPts val="705"/>
                        </a:lnSpc>
                        <a:tabLst>
                          <a:tab pos="372110" algn="l"/>
                        </a:tabLst>
                      </a:pPr>
                      <a:r>
                        <a:rPr sz="1000" spc="1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0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1000" spc="3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EF"/>
                    </a:solidFill>
                  </a:tcPr>
                </a:tc>
                <a:tc>
                  <a:txBody>
                    <a:bodyPr/>
                    <a:lstStyle/>
                    <a:p>
                      <a:pPr marL="1857375">
                        <a:lnSpc>
                          <a:spcPts val="1625"/>
                        </a:lnSpc>
                        <a:spcBef>
                          <a:spcPts val="590"/>
                        </a:spcBef>
                        <a:tabLst>
                          <a:tab pos="2261235" algn="l"/>
                        </a:tabLst>
                      </a:pPr>
                      <a:r>
                        <a:rPr sz="2100" spc="-37" baseline="-19841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𝑠</a:t>
                      </a:r>
                      <a:r>
                        <a:rPr sz="1000" spc="-2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0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2100" spc="-37" baseline="-17857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𝑠</a:t>
                      </a:r>
                      <a:r>
                        <a:rPr sz="1500" spc="-37" baseline="2777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1500" baseline="2777">
                        <a:latin typeface="Cambria Math"/>
                        <a:cs typeface="Cambria Math"/>
                      </a:endParaRPr>
                    </a:p>
                    <a:p>
                      <a:pPr marL="1363345" marR="562610" indent="-841375">
                        <a:lnSpc>
                          <a:spcPct val="17100"/>
                        </a:lnSpc>
                        <a:spcBef>
                          <a:spcPts val="1340"/>
                        </a:spcBef>
                        <a:tabLst>
                          <a:tab pos="1849755" algn="l"/>
                          <a:tab pos="1932305" algn="l"/>
                          <a:tab pos="2250440" algn="l"/>
                        </a:tabLst>
                      </a:pPr>
                      <a:r>
                        <a:rPr sz="1400" spc="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(</a:t>
                      </a:r>
                      <a:r>
                        <a:rPr sz="1400" spc="-5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400" spc="-111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ҧ</a:t>
                      </a:r>
                      <a:r>
                        <a:rPr sz="1400" spc="8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− </a:t>
                      </a:r>
                      <a:r>
                        <a:rPr sz="1400" spc="-36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𝑦ത)</a:t>
                      </a:r>
                      <a:r>
                        <a:rPr sz="1400" spc="-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± </a:t>
                      </a:r>
                      <a:r>
                        <a:rPr sz="1400" spc="-6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		</a:t>
                      </a:r>
                      <a:r>
                        <a:rPr sz="1500" spc="97" baseline="44444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500" spc="487" baseline="44444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400" spc="18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 </a:t>
                      </a:r>
                      <a:r>
                        <a:rPr sz="1500" spc="44" baseline="47222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𝑦 </a:t>
                      </a:r>
                      <a:r>
                        <a:rPr sz="1000" spc="-2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υ,𝛼</a:t>
                      </a:r>
                      <a:r>
                        <a:rPr sz="1500" spc="-30" baseline="2777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Τ</a:t>
                      </a:r>
                      <a:r>
                        <a:rPr sz="1000" spc="-2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0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2100" spc="-37" baseline="-25793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𝑛</a:t>
                      </a:r>
                      <a:r>
                        <a:rPr sz="1500" spc="-37" baseline="-52777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500" baseline="-52777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2100" spc="-37" baseline="-25793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𝑛</a:t>
                      </a:r>
                      <a:r>
                        <a:rPr sz="1500" spc="-37" baseline="-52777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endParaRPr sz="1500" baseline="-52777">
                        <a:latin typeface="Cambria Math"/>
                        <a:cs typeface="Cambria Math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9943338" y="2330957"/>
            <a:ext cx="216535" cy="12700"/>
          </a:xfrm>
          <a:custGeom>
            <a:avLst/>
            <a:gdLst/>
            <a:ahLst/>
            <a:cxnLst/>
            <a:rect l="l" t="t" r="r" b="b"/>
            <a:pathLst>
              <a:path w="216534" h="12700">
                <a:moveTo>
                  <a:pt x="216407" y="0"/>
                </a:moveTo>
                <a:lnTo>
                  <a:pt x="0" y="0"/>
                </a:lnTo>
                <a:lnTo>
                  <a:pt x="0" y="12192"/>
                </a:lnTo>
                <a:lnTo>
                  <a:pt x="216407" y="12192"/>
                </a:lnTo>
                <a:lnTo>
                  <a:pt x="216407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097261" y="2827909"/>
            <a:ext cx="216535" cy="12700"/>
          </a:xfrm>
          <a:custGeom>
            <a:avLst/>
            <a:gdLst/>
            <a:ahLst/>
            <a:cxnLst/>
            <a:rect l="l" t="t" r="r" b="b"/>
            <a:pathLst>
              <a:path w="216534" h="12700">
                <a:moveTo>
                  <a:pt x="216407" y="0"/>
                </a:moveTo>
                <a:lnTo>
                  <a:pt x="0" y="0"/>
                </a:lnTo>
                <a:lnTo>
                  <a:pt x="0" y="12191"/>
                </a:lnTo>
                <a:lnTo>
                  <a:pt x="216407" y="12191"/>
                </a:lnTo>
                <a:lnTo>
                  <a:pt x="216407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063733" y="3324605"/>
            <a:ext cx="216535" cy="12700"/>
          </a:xfrm>
          <a:custGeom>
            <a:avLst/>
            <a:gdLst/>
            <a:ahLst/>
            <a:cxnLst/>
            <a:rect l="l" t="t" r="r" b="b"/>
            <a:pathLst>
              <a:path w="216534" h="12700">
                <a:moveTo>
                  <a:pt x="216407" y="0"/>
                </a:moveTo>
                <a:lnTo>
                  <a:pt x="0" y="0"/>
                </a:lnTo>
                <a:lnTo>
                  <a:pt x="0" y="12191"/>
                </a:lnTo>
                <a:lnTo>
                  <a:pt x="216407" y="12191"/>
                </a:lnTo>
                <a:lnTo>
                  <a:pt x="216407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046969" y="3976751"/>
            <a:ext cx="189230" cy="12700"/>
          </a:xfrm>
          <a:custGeom>
            <a:avLst/>
            <a:gdLst/>
            <a:ahLst/>
            <a:cxnLst/>
            <a:rect l="l" t="t" r="r" b="b"/>
            <a:pathLst>
              <a:path w="189229" h="12700">
                <a:moveTo>
                  <a:pt x="188975" y="0"/>
                </a:moveTo>
                <a:lnTo>
                  <a:pt x="0" y="0"/>
                </a:lnTo>
                <a:lnTo>
                  <a:pt x="0" y="12191"/>
                </a:lnTo>
                <a:lnTo>
                  <a:pt x="188975" y="12191"/>
                </a:lnTo>
                <a:lnTo>
                  <a:pt x="188975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447781" y="3976751"/>
            <a:ext cx="195580" cy="12700"/>
          </a:xfrm>
          <a:custGeom>
            <a:avLst/>
            <a:gdLst/>
            <a:ahLst/>
            <a:cxnLst/>
            <a:rect l="l" t="t" r="r" b="b"/>
            <a:pathLst>
              <a:path w="195579" h="12700">
                <a:moveTo>
                  <a:pt x="195072" y="0"/>
                </a:moveTo>
                <a:lnTo>
                  <a:pt x="0" y="0"/>
                </a:lnTo>
                <a:lnTo>
                  <a:pt x="0" y="12191"/>
                </a:lnTo>
                <a:lnTo>
                  <a:pt x="195072" y="12191"/>
                </a:lnTo>
                <a:lnTo>
                  <a:pt x="195072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82740" y="4685157"/>
            <a:ext cx="1870075" cy="12700"/>
          </a:xfrm>
          <a:custGeom>
            <a:avLst/>
            <a:gdLst/>
            <a:ahLst/>
            <a:cxnLst/>
            <a:rect l="l" t="t" r="r" b="b"/>
            <a:pathLst>
              <a:path w="1870075" h="12700">
                <a:moveTo>
                  <a:pt x="1869948" y="0"/>
                </a:moveTo>
                <a:lnTo>
                  <a:pt x="0" y="0"/>
                </a:lnTo>
                <a:lnTo>
                  <a:pt x="0" y="12192"/>
                </a:lnTo>
                <a:lnTo>
                  <a:pt x="1869948" y="12192"/>
                </a:lnTo>
                <a:lnTo>
                  <a:pt x="1869948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363707" y="4696967"/>
            <a:ext cx="189230" cy="12700"/>
          </a:xfrm>
          <a:custGeom>
            <a:avLst/>
            <a:gdLst/>
            <a:ahLst/>
            <a:cxnLst/>
            <a:rect l="l" t="t" r="r" b="b"/>
            <a:pathLst>
              <a:path w="189229" h="12700">
                <a:moveTo>
                  <a:pt x="188975" y="0"/>
                </a:moveTo>
                <a:lnTo>
                  <a:pt x="0" y="0"/>
                </a:lnTo>
                <a:lnTo>
                  <a:pt x="0" y="12191"/>
                </a:lnTo>
                <a:lnTo>
                  <a:pt x="188975" y="12191"/>
                </a:lnTo>
                <a:lnTo>
                  <a:pt x="188975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764519" y="4696967"/>
            <a:ext cx="195580" cy="12700"/>
          </a:xfrm>
          <a:custGeom>
            <a:avLst/>
            <a:gdLst/>
            <a:ahLst/>
            <a:cxnLst/>
            <a:rect l="l" t="t" r="r" b="b"/>
            <a:pathLst>
              <a:path w="195579" h="12700">
                <a:moveTo>
                  <a:pt x="195072" y="0"/>
                </a:moveTo>
                <a:lnTo>
                  <a:pt x="0" y="0"/>
                </a:lnTo>
                <a:lnTo>
                  <a:pt x="0" y="12191"/>
                </a:lnTo>
                <a:lnTo>
                  <a:pt x="195072" y="12191"/>
                </a:lnTo>
                <a:lnTo>
                  <a:pt x="195072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092690" y="5638533"/>
            <a:ext cx="189230" cy="12700"/>
          </a:xfrm>
          <a:custGeom>
            <a:avLst/>
            <a:gdLst/>
            <a:ahLst/>
            <a:cxnLst/>
            <a:rect l="l" t="t" r="r" b="b"/>
            <a:pathLst>
              <a:path w="189229" h="12700">
                <a:moveTo>
                  <a:pt x="188975" y="0"/>
                </a:moveTo>
                <a:lnTo>
                  <a:pt x="0" y="0"/>
                </a:lnTo>
                <a:lnTo>
                  <a:pt x="0" y="12191"/>
                </a:lnTo>
                <a:lnTo>
                  <a:pt x="188975" y="12191"/>
                </a:lnTo>
                <a:lnTo>
                  <a:pt x="188975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93502" y="5638533"/>
            <a:ext cx="195580" cy="12700"/>
          </a:xfrm>
          <a:custGeom>
            <a:avLst/>
            <a:gdLst/>
            <a:ahLst/>
            <a:cxnLst/>
            <a:rect l="l" t="t" r="r" b="b"/>
            <a:pathLst>
              <a:path w="195579" h="12700">
                <a:moveTo>
                  <a:pt x="195072" y="0"/>
                </a:moveTo>
                <a:lnTo>
                  <a:pt x="0" y="0"/>
                </a:lnTo>
                <a:lnTo>
                  <a:pt x="0" y="12191"/>
                </a:lnTo>
                <a:lnTo>
                  <a:pt x="195072" y="12191"/>
                </a:lnTo>
                <a:lnTo>
                  <a:pt x="195072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67305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Distributions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5339" y="1969007"/>
            <a:ext cx="5027930" cy="4200525"/>
          </a:xfrm>
          <a:prstGeom prst="rect">
            <a:avLst/>
          </a:prstGeom>
          <a:solidFill>
            <a:srgbClr val="D5DBD7"/>
          </a:solidFill>
        </p:spPr>
        <p:txBody>
          <a:bodyPr vert="horz" wrap="square" lIns="0" tIns="57150" rIns="0" bIns="0" rtlCol="0">
            <a:spAutoFit/>
          </a:bodyPr>
          <a:lstStyle/>
          <a:p>
            <a:pPr marL="121920" marR="112395" algn="just">
              <a:lnSpc>
                <a:spcPct val="100000"/>
              </a:lnSpc>
              <a:spcBef>
                <a:spcPts val="450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</a:t>
            </a:r>
            <a:r>
              <a:rPr sz="1400" b="0" spc="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statistics,</a:t>
            </a:r>
            <a:r>
              <a:rPr sz="1400" b="0" spc="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when</a:t>
            </a:r>
            <a:r>
              <a:rPr sz="1400" b="0" spc="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we</a:t>
            </a:r>
            <a:r>
              <a:rPr sz="1400" b="0" spc="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talk</a:t>
            </a:r>
            <a:r>
              <a:rPr sz="1400" b="0" spc="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about</a:t>
            </a:r>
            <a:r>
              <a:rPr sz="1400" b="0" spc="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distributions</a:t>
            </a:r>
            <a:r>
              <a:rPr sz="1400" b="0" spc="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we</a:t>
            </a:r>
            <a:r>
              <a:rPr sz="1400" b="0" spc="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usually</a:t>
            </a:r>
            <a:r>
              <a:rPr sz="1400" b="0" spc="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mean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probability</a:t>
            </a:r>
            <a:r>
              <a:rPr sz="1400" b="0" spc="-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distributions.</a:t>
            </a:r>
            <a:endParaRPr sz="1400">
              <a:latin typeface="Leelawadee UI Semilight"/>
              <a:cs typeface="Leelawadee UI Semi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Leelawadee UI Semilight"/>
              <a:cs typeface="Leelawadee UI Semilight"/>
            </a:endParaRPr>
          </a:p>
          <a:p>
            <a:pPr marL="121920" marR="113664" algn="just">
              <a:lnSpc>
                <a:spcPct val="100000"/>
              </a:lnSpc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Definition</a:t>
            </a:r>
            <a:r>
              <a:rPr sz="1400" b="0" spc="2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(informal):</a:t>
            </a:r>
            <a:r>
              <a:rPr sz="1400" b="0" spc="2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25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distribution</a:t>
            </a:r>
            <a:r>
              <a:rPr sz="1400" b="0" spc="2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2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2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function</a:t>
            </a:r>
            <a:r>
              <a:rPr sz="1400" b="0" spc="2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that</a:t>
            </a:r>
            <a:r>
              <a:rPr sz="1400" b="0" spc="2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shows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possible</a:t>
            </a:r>
            <a:r>
              <a:rPr sz="1400" b="0" spc="-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values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for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variable</a:t>
            </a:r>
            <a:r>
              <a:rPr sz="1400" b="0" spc="-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and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how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often they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occur.</a:t>
            </a:r>
            <a:endParaRPr sz="1400">
              <a:latin typeface="Leelawadee UI Semilight"/>
              <a:cs typeface="Leelawadee UI Semi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Leelawadee UI Semilight"/>
              <a:cs typeface="Leelawadee UI Semilight"/>
            </a:endParaRPr>
          </a:p>
          <a:p>
            <a:pPr marL="121920" marR="112395" algn="just">
              <a:lnSpc>
                <a:spcPct val="100000"/>
              </a:lnSpc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Definition</a:t>
            </a:r>
            <a:r>
              <a:rPr sz="1400" b="0" spc="3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(Wikipedia):</a:t>
            </a:r>
            <a:r>
              <a:rPr sz="1400" b="0" spc="3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</a:t>
            </a:r>
            <a:r>
              <a:rPr sz="1400" b="0" spc="3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probability</a:t>
            </a:r>
            <a:r>
              <a:rPr sz="1400" b="0" spc="3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theory</a:t>
            </a:r>
            <a:r>
              <a:rPr sz="1400" b="0" spc="30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and</a:t>
            </a:r>
            <a:r>
              <a:rPr sz="1400" b="0" spc="3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statistics,</a:t>
            </a:r>
            <a:r>
              <a:rPr sz="1400" b="0" spc="3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probability</a:t>
            </a:r>
            <a:r>
              <a:rPr sz="1400" b="0" spc="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distribution</a:t>
            </a:r>
            <a:r>
              <a:rPr sz="1400" b="0" spc="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mathematical</a:t>
            </a:r>
            <a:r>
              <a:rPr sz="1400" b="0" spc="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function</a:t>
            </a:r>
            <a:r>
              <a:rPr sz="1400" b="0" spc="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that,</a:t>
            </a:r>
            <a:r>
              <a:rPr sz="1400" b="0" spc="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stated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</a:t>
            </a:r>
            <a:r>
              <a:rPr sz="1400" b="0" spc="1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simple</a:t>
            </a:r>
            <a:r>
              <a:rPr sz="1400" b="0" spc="1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terms,</a:t>
            </a:r>
            <a:r>
              <a:rPr sz="1400" b="0" spc="1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can</a:t>
            </a:r>
            <a:r>
              <a:rPr sz="1400" b="0" spc="1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be</a:t>
            </a:r>
            <a:r>
              <a:rPr sz="1400" b="0" spc="1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thought</a:t>
            </a:r>
            <a:r>
              <a:rPr sz="1400" b="0" spc="1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1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as</a:t>
            </a:r>
            <a:r>
              <a:rPr sz="1400" b="0" spc="1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providing</a:t>
            </a:r>
            <a:r>
              <a:rPr sz="1400" b="0" spc="1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probabilities</a:t>
            </a:r>
            <a:r>
              <a:rPr sz="1400" b="0" spc="1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1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occurrence</a:t>
            </a:r>
            <a:r>
              <a:rPr sz="1400" b="0" spc="1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1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different</a:t>
            </a:r>
            <a:r>
              <a:rPr sz="1400" b="0" spc="19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possible</a:t>
            </a:r>
            <a:r>
              <a:rPr sz="1400" b="0" spc="1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outcomes</a:t>
            </a:r>
            <a:r>
              <a:rPr sz="1400" b="0" spc="19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an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experiment.</a:t>
            </a:r>
            <a:endParaRPr sz="1400">
              <a:latin typeface="Leelawadee UI Semilight"/>
              <a:cs typeface="Leelawadee UI Semi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Leelawadee UI Semilight"/>
              <a:cs typeface="Leelawadee UI Semilight"/>
            </a:endParaRPr>
          </a:p>
          <a:p>
            <a:pPr marL="121920" marR="114300" algn="just">
              <a:lnSpc>
                <a:spcPct val="100000"/>
              </a:lnSpc>
            </a:pP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Examples:</a:t>
            </a:r>
            <a:r>
              <a:rPr sz="1400" b="0" spc="-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Normal</a:t>
            </a: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distribution,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Student’s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distribution,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Poisson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distribution,</a:t>
            </a:r>
            <a:r>
              <a:rPr sz="1400" b="0" spc="-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Uniform</a:t>
            </a:r>
            <a:r>
              <a:rPr sz="1400" b="0" spc="-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distribution,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Binomial</a:t>
            </a:r>
            <a:r>
              <a:rPr sz="1400" b="0" spc="-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distribution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50508" y="1517903"/>
            <a:ext cx="5027930" cy="451484"/>
          </a:xfrm>
          <a:prstGeom prst="rect">
            <a:avLst/>
          </a:prstGeom>
          <a:solidFill>
            <a:srgbClr val="52737A"/>
          </a:solidFill>
        </p:spPr>
        <p:txBody>
          <a:bodyPr vert="horz" wrap="square" lIns="0" tIns="6223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490"/>
              </a:spcBef>
            </a:pPr>
            <a:r>
              <a:rPr sz="2100" b="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Graphical</a:t>
            </a:r>
            <a:r>
              <a:rPr sz="2100" b="0" spc="-114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sz="2100" b="0" spc="-1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representation</a:t>
            </a:r>
            <a:endParaRPr sz="2100">
              <a:latin typeface="Leelawadee UI Semilight"/>
              <a:cs typeface="Leelawadee UI Semi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50508" y="1969007"/>
            <a:ext cx="5027930" cy="4200525"/>
          </a:xfrm>
          <a:custGeom>
            <a:avLst/>
            <a:gdLst/>
            <a:ahLst/>
            <a:cxnLst/>
            <a:rect l="l" t="t" r="r" b="b"/>
            <a:pathLst>
              <a:path w="5027930" h="4200525">
                <a:moveTo>
                  <a:pt x="5027676" y="0"/>
                </a:moveTo>
                <a:lnTo>
                  <a:pt x="0" y="0"/>
                </a:lnTo>
                <a:lnTo>
                  <a:pt x="0" y="4200144"/>
                </a:lnTo>
                <a:lnTo>
                  <a:pt x="5027676" y="4200144"/>
                </a:lnTo>
                <a:lnTo>
                  <a:pt x="5027676" y="0"/>
                </a:lnTo>
                <a:close/>
              </a:path>
            </a:pathLst>
          </a:custGeom>
          <a:solidFill>
            <a:srgbClr val="52737A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60616" y="2012950"/>
            <a:ext cx="481203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It</a:t>
            </a:r>
            <a:r>
              <a:rPr sz="1400" b="0" spc="1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1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1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common</a:t>
            </a:r>
            <a:r>
              <a:rPr sz="1400" b="0" spc="1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mistake</a:t>
            </a:r>
            <a:r>
              <a:rPr sz="1400" b="0" spc="1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</a:t>
            </a:r>
            <a:r>
              <a:rPr sz="1400" b="0" spc="1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believe</a:t>
            </a:r>
            <a:r>
              <a:rPr sz="1400" b="0" spc="1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that</a:t>
            </a:r>
            <a:r>
              <a:rPr sz="1400" b="0" spc="1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1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distribution</a:t>
            </a:r>
            <a:r>
              <a:rPr sz="1400" b="0" spc="1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1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graph.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</a:t>
            </a:r>
            <a:r>
              <a:rPr sz="1400" b="0" spc="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fact</a:t>
            </a:r>
            <a:r>
              <a:rPr sz="1400" b="0" spc="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distribution</a:t>
            </a:r>
            <a:r>
              <a:rPr sz="1400" b="0" spc="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‘rule’</a:t>
            </a:r>
            <a:r>
              <a:rPr sz="1400" b="0" spc="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that</a:t>
            </a:r>
            <a:r>
              <a:rPr sz="1400" b="0" spc="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determines</a:t>
            </a:r>
            <a:r>
              <a:rPr sz="1400" b="0" spc="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how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values</a:t>
            </a:r>
            <a:r>
              <a:rPr sz="1400" b="0" spc="-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are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positioned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relation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each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other.</a:t>
            </a:r>
            <a:endParaRPr sz="1400">
              <a:latin typeface="Leelawadee UI Semilight"/>
              <a:cs typeface="Leelawadee UI Semi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Leelawadee UI Semilight"/>
              <a:cs typeface="Leelawadee UI Semilight"/>
            </a:endParaRPr>
          </a:p>
          <a:p>
            <a:pPr marL="12700" marR="7620" algn="just">
              <a:lnSpc>
                <a:spcPct val="100000"/>
              </a:lnSpc>
              <a:spcBef>
                <a:spcPts val="5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Very</a:t>
            </a:r>
            <a:r>
              <a:rPr sz="1400" b="0" spc="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often,</a:t>
            </a:r>
            <a:r>
              <a:rPr sz="1400" b="0" spc="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we</a:t>
            </a:r>
            <a:r>
              <a:rPr sz="1400" b="0" spc="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use</a:t>
            </a:r>
            <a:r>
              <a:rPr sz="1400" b="0" spc="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graph</a:t>
            </a:r>
            <a:r>
              <a:rPr sz="1400" b="0" spc="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</a:t>
            </a:r>
            <a:r>
              <a:rPr sz="1400" b="0" spc="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visualize</a:t>
            </a:r>
            <a:r>
              <a:rPr sz="1400" b="0" spc="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data.</a:t>
            </a:r>
            <a:r>
              <a:rPr sz="1400" b="0" spc="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Since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different</a:t>
            </a:r>
            <a:r>
              <a:rPr sz="1400" b="0" spc="30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distributions</a:t>
            </a:r>
            <a:r>
              <a:rPr sz="1400" b="0" spc="3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have</a:t>
            </a:r>
            <a:r>
              <a:rPr sz="1400" b="0" spc="30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30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particular</a:t>
            </a:r>
            <a:r>
              <a:rPr sz="1400" b="0" spc="30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graphical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representation,</a:t>
            </a:r>
            <a:r>
              <a:rPr sz="1400" b="0" spc="-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statisticians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like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plot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them.</a:t>
            </a:r>
            <a:endParaRPr sz="1400">
              <a:latin typeface="Leelawadee UI Semilight"/>
              <a:cs typeface="Leelawadee UI Semi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Leelawadee UI Semilight"/>
              <a:cs typeface="Leelawadee UI Semilight"/>
            </a:endParaRPr>
          </a:p>
          <a:p>
            <a:pPr marL="12700">
              <a:lnSpc>
                <a:spcPct val="100000"/>
              </a:lnSpc>
            </a:pP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Examples:</a:t>
            </a:r>
            <a:endParaRPr sz="1400">
              <a:latin typeface="Leelawadee UI Semilight"/>
              <a:cs typeface="Leelawadee UI Semilight"/>
            </a:endParaRPr>
          </a:p>
          <a:p>
            <a:pPr marL="12700">
              <a:lnSpc>
                <a:spcPct val="100000"/>
              </a:lnSpc>
              <a:tabLst>
                <a:tab pos="274701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Uniform</a:t>
            </a: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distribution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	</a:t>
            </a:r>
            <a:r>
              <a:rPr sz="1400" b="0" u="sng" dirty="0">
                <a:solidFill>
                  <a:srgbClr val="56555A"/>
                </a:solidFill>
                <a:uFill>
                  <a:solidFill>
                    <a:srgbClr val="E6E4E7"/>
                  </a:solidFill>
                </a:uFill>
                <a:latin typeface="Leelawadee UI Semilight"/>
                <a:cs typeface="Leelawadee UI Semilight"/>
              </a:rPr>
              <a:t>Binomial</a:t>
            </a:r>
            <a:r>
              <a:rPr sz="1400" b="0" u="sng" spc="-50" dirty="0">
                <a:solidFill>
                  <a:srgbClr val="56555A"/>
                </a:solidFill>
                <a:uFill>
                  <a:solidFill>
                    <a:srgbClr val="E6E4E7"/>
                  </a:solidFill>
                </a:uFill>
                <a:latin typeface="Leelawadee UI Semilight"/>
                <a:cs typeface="Leelawadee UI Semilight"/>
              </a:rPr>
              <a:t> </a:t>
            </a:r>
            <a:r>
              <a:rPr sz="1400" b="0" u="sng" spc="-10" dirty="0">
                <a:solidFill>
                  <a:srgbClr val="56555A"/>
                </a:solidFill>
                <a:uFill>
                  <a:solidFill>
                    <a:srgbClr val="E6E4E7"/>
                  </a:solidFill>
                </a:uFill>
                <a:latin typeface="Leelawadee UI Semilight"/>
                <a:cs typeface="Leelawadee UI Semilight"/>
              </a:rPr>
              <a:t>distribution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60616" y="5000625"/>
            <a:ext cx="1513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Normal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distribution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5016" y="5000625"/>
            <a:ext cx="177736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Student’s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</a:t>
            </a: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distribution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5339" y="1517903"/>
            <a:ext cx="5027930" cy="451484"/>
          </a:xfrm>
          <a:prstGeom prst="rect">
            <a:avLst/>
          </a:prstGeom>
          <a:solidFill>
            <a:srgbClr val="96AD9F"/>
          </a:solidFill>
        </p:spPr>
        <p:txBody>
          <a:bodyPr vert="horz" wrap="square" lIns="0" tIns="622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90"/>
              </a:spcBef>
            </a:pPr>
            <a:r>
              <a:rPr sz="2100" b="0" spc="-1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Definition</a:t>
            </a:r>
            <a:endParaRPr sz="2100">
              <a:latin typeface="Leelawadee UI Semilight"/>
              <a:cs typeface="Leelawadee UI Semiligh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477253" y="4213859"/>
            <a:ext cx="4380230" cy="1812289"/>
            <a:chOff x="6477253" y="4213859"/>
            <a:chExt cx="4380230" cy="1812289"/>
          </a:xfrm>
        </p:grpSpPr>
        <p:sp>
          <p:nvSpPr>
            <p:cNvPr id="12" name="object 12"/>
            <p:cNvSpPr/>
            <p:nvPr/>
          </p:nvSpPr>
          <p:spPr>
            <a:xfrm>
              <a:off x="6489191" y="4840985"/>
              <a:ext cx="1350645" cy="5080"/>
            </a:xfrm>
            <a:custGeom>
              <a:avLst/>
              <a:gdLst/>
              <a:ahLst/>
              <a:cxnLst/>
              <a:rect l="l" t="t" r="r" b="b"/>
              <a:pathLst>
                <a:path w="1350645" h="5079">
                  <a:moveTo>
                    <a:pt x="0" y="0"/>
                  </a:moveTo>
                  <a:lnTo>
                    <a:pt x="301752" y="0"/>
                  </a:lnTo>
                </a:path>
                <a:path w="1350645" h="5079">
                  <a:moveTo>
                    <a:pt x="371856" y="0"/>
                  </a:moveTo>
                  <a:lnTo>
                    <a:pt x="527304" y="0"/>
                  </a:lnTo>
                </a:path>
                <a:path w="1350645" h="5079">
                  <a:moveTo>
                    <a:pt x="597408" y="0"/>
                  </a:moveTo>
                  <a:lnTo>
                    <a:pt x="752856" y="0"/>
                  </a:lnTo>
                </a:path>
                <a:path w="1350645" h="5079">
                  <a:moveTo>
                    <a:pt x="822960" y="0"/>
                  </a:moveTo>
                  <a:lnTo>
                    <a:pt x="978408" y="0"/>
                  </a:lnTo>
                </a:path>
                <a:path w="1350645" h="5079">
                  <a:moveTo>
                    <a:pt x="1048512" y="0"/>
                  </a:moveTo>
                  <a:lnTo>
                    <a:pt x="1202436" y="0"/>
                  </a:lnTo>
                </a:path>
                <a:path w="1350645" h="5079">
                  <a:moveTo>
                    <a:pt x="1274064" y="0"/>
                  </a:moveTo>
                  <a:lnTo>
                    <a:pt x="1350264" y="0"/>
                  </a:lnTo>
                </a:path>
                <a:path w="1350645" h="5079">
                  <a:moveTo>
                    <a:pt x="0" y="4572"/>
                  </a:moveTo>
                  <a:lnTo>
                    <a:pt x="1350264" y="4572"/>
                  </a:lnTo>
                </a:path>
              </a:pathLst>
            </a:custGeom>
            <a:ln w="4572">
              <a:solidFill>
                <a:srgbClr val="E6E4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89191" y="4530851"/>
              <a:ext cx="1350645" cy="0"/>
            </a:xfrm>
            <a:custGeom>
              <a:avLst/>
              <a:gdLst/>
              <a:ahLst/>
              <a:cxnLst/>
              <a:rect l="l" t="t" r="r" b="b"/>
              <a:pathLst>
                <a:path w="1350645">
                  <a:moveTo>
                    <a:pt x="0" y="0"/>
                  </a:moveTo>
                  <a:lnTo>
                    <a:pt x="76200" y="0"/>
                  </a:lnTo>
                </a:path>
                <a:path w="1350645">
                  <a:moveTo>
                    <a:pt x="147828" y="0"/>
                  </a:moveTo>
                  <a:lnTo>
                    <a:pt x="301752" y="0"/>
                  </a:lnTo>
                </a:path>
                <a:path w="1350645">
                  <a:moveTo>
                    <a:pt x="371856" y="0"/>
                  </a:moveTo>
                  <a:lnTo>
                    <a:pt x="527304" y="0"/>
                  </a:lnTo>
                </a:path>
                <a:path w="1350645">
                  <a:moveTo>
                    <a:pt x="597408" y="0"/>
                  </a:moveTo>
                  <a:lnTo>
                    <a:pt x="752856" y="0"/>
                  </a:lnTo>
                </a:path>
                <a:path w="1350645">
                  <a:moveTo>
                    <a:pt x="822960" y="0"/>
                  </a:moveTo>
                  <a:lnTo>
                    <a:pt x="978408" y="0"/>
                  </a:lnTo>
                </a:path>
                <a:path w="1350645">
                  <a:moveTo>
                    <a:pt x="1048512" y="0"/>
                  </a:moveTo>
                  <a:lnTo>
                    <a:pt x="1202436" y="0"/>
                  </a:lnTo>
                </a:path>
                <a:path w="1350645">
                  <a:moveTo>
                    <a:pt x="1274064" y="0"/>
                  </a:moveTo>
                  <a:lnTo>
                    <a:pt x="1350264" y="0"/>
                  </a:lnTo>
                </a:path>
              </a:pathLst>
            </a:custGeom>
            <a:ln w="9144">
              <a:solidFill>
                <a:srgbClr val="E6E4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89191" y="4218431"/>
              <a:ext cx="1350645" cy="0"/>
            </a:xfrm>
            <a:custGeom>
              <a:avLst/>
              <a:gdLst/>
              <a:ahLst/>
              <a:cxnLst/>
              <a:rect l="l" t="t" r="r" b="b"/>
              <a:pathLst>
                <a:path w="1350645">
                  <a:moveTo>
                    <a:pt x="0" y="0"/>
                  </a:moveTo>
                  <a:lnTo>
                    <a:pt x="1350264" y="0"/>
                  </a:lnTo>
                </a:path>
              </a:pathLst>
            </a:custGeom>
            <a:ln w="9144">
              <a:solidFill>
                <a:srgbClr val="E6E4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65392" y="4322063"/>
              <a:ext cx="1198245" cy="521334"/>
            </a:xfrm>
            <a:custGeom>
              <a:avLst/>
              <a:gdLst/>
              <a:ahLst/>
              <a:cxnLst/>
              <a:rect l="l" t="t" r="r" b="b"/>
              <a:pathLst>
                <a:path w="1198245" h="521335">
                  <a:moveTo>
                    <a:pt x="71628" y="0"/>
                  </a:moveTo>
                  <a:lnTo>
                    <a:pt x="0" y="0"/>
                  </a:lnTo>
                  <a:lnTo>
                    <a:pt x="0" y="521208"/>
                  </a:lnTo>
                  <a:lnTo>
                    <a:pt x="71628" y="521208"/>
                  </a:lnTo>
                  <a:lnTo>
                    <a:pt x="71628" y="0"/>
                  </a:lnTo>
                  <a:close/>
                </a:path>
                <a:path w="1198245" h="521335">
                  <a:moveTo>
                    <a:pt x="295656" y="0"/>
                  </a:moveTo>
                  <a:lnTo>
                    <a:pt x="225552" y="0"/>
                  </a:lnTo>
                  <a:lnTo>
                    <a:pt x="225552" y="521208"/>
                  </a:lnTo>
                  <a:lnTo>
                    <a:pt x="295656" y="521208"/>
                  </a:lnTo>
                  <a:lnTo>
                    <a:pt x="295656" y="0"/>
                  </a:lnTo>
                  <a:close/>
                </a:path>
                <a:path w="1198245" h="521335">
                  <a:moveTo>
                    <a:pt x="521208" y="0"/>
                  </a:moveTo>
                  <a:lnTo>
                    <a:pt x="451104" y="0"/>
                  </a:lnTo>
                  <a:lnTo>
                    <a:pt x="451104" y="521208"/>
                  </a:lnTo>
                  <a:lnTo>
                    <a:pt x="521208" y="521208"/>
                  </a:lnTo>
                  <a:lnTo>
                    <a:pt x="521208" y="0"/>
                  </a:lnTo>
                  <a:close/>
                </a:path>
                <a:path w="1198245" h="521335">
                  <a:moveTo>
                    <a:pt x="746760" y="0"/>
                  </a:moveTo>
                  <a:lnTo>
                    <a:pt x="676656" y="0"/>
                  </a:lnTo>
                  <a:lnTo>
                    <a:pt x="676656" y="521208"/>
                  </a:lnTo>
                  <a:lnTo>
                    <a:pt x="746760" y="521208"/>
                  </a:lnTo>
                  <a:lnTo>
                    <a:pt x="746760" y="0"/>
                  </a:lnTo>
                  <a:close/>
                </a:path>
                <a:path w="1198245" h="521335">
                  <a:moveTo>
                    <a:pt x="972312" y="0"/>
                  </a:moveTo>
                  <a:lnTo>
                    <a:pt x="902208" y="0"/>
                  </a:lnTo>
                  <a:lnTo>
                    <a:pt x="902208" y="521208"/>
                  </a:lnTo>
                  <a:lnTo>
                    <a:pt x="972312" y="521208"/>
                  </a:lnTo>
                  <a:lnTo>
                    <a:pt x="972312" y="0"/>
                  </a:lnTo>
                  <a:close/>
                </a:path>
                <a:path w="1198245" h="521335">
                  <a:moveTo>
                    <a:pt x="1197864" y="0"/>
                  </a:moveTo>
                  <a:lnTo>
                    <a:pt x="1126236" y="0"/>
                  </a:lnTo>
                  <a:lnTo>
                    <a:pt x="1126236" y="521208"/>
                  </a:lnTo>
                  <a:lnTo>
                    <a:pt x="1197864" y="521208"/>
                  </a:lnTo>
                  <a:lnTo>
                    <a:pt x="1197864" y="0"/>
                  </a:lnTo>
                  <a:close/>
                </a:path>
              </a:pathLst>
            </a:custGeom>
            <a:solidFill>
              <a:srgbClr val="3D5F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200387" y="4509515"/>
              <a:ext cx="1577340" cy="346075"/>
            </a:xfrm>
            <a:custGeom>
              <a:avLst/>
              <a:gdLst/>
              <a:ahLst/>
              <a:cxnLst/>
              <a:rect l="l" t="t" r="r" b="b"/>
              <a:pathLst>
                <a:path w="1577340" h="346075">
                  <a:moveTo>
                    <a:pt x="0" y="345947"/>
                  </a:moveTo>
                  <a:lnTo>
                    <a:pt x="1577339" y="345947"/>
                  </a:lnTo>
                </a:path>
                <a:path w="1577340" h="346075">
                  <a:moveTo>
                    <a:pt x="0" y="0"/>
                  </a:moveTo>
                  <a:lnTo>
                    <a:pt x="1577339" y="0"/>
                  </a:lnTo>
                </a:path>
              </a:pathLst>
            </a:custGeom>
            <a:ln w="9144">
              <a:solidFill>
                <a:srgbClr val="E6E4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249156" y="4279391"/>
              <a:ext cx="1480185" cy="576580"/>
            </a:xfrm>
            <a:custGeom>
              <a:avLst/>
              <a:gdLst/>
              <a:ahLst/>
              <a:cxnLst/>
              <a:rect l="l" t="t" r="r" b="b"/>
              <a:pathLst>
                <a:path w="1480184" h="576579">
                  <a:moveTo>
                    <a:pt x="45720" y="480060"/>
                  </a:moveTo>
                  <a:lnTo>
                    <a:pt x="0" y="480060"/>
                  </a:lnTo>
                  <a:lnTo>
                    <a:pt x="0" y="576072"/>
                  </a:lnTo>
                  <a:lnTo>
                    <a:pt x="45720" y="576072"/>
                  </a:lnTo>
                  <a:lnTo>
                    <a:pt x="45720" y="480060"/>
                  </a:lnTo>
                  <a:close/>
                </a:path>
                <a:path w="1480184" h="576579">
                  <a:moveTo>
                    <a:pt x="188976" y="384048"/>
                  </a:moveTo>
                  <a:lnTo>
                    <a:pt x="143256" y="384048"/>
                  </a:lnTo>
                  <a:lnTo>
                    <a:pt x="143256" y="576072"/>
                  </a:lnTo>
                  <a:lnTo>
                    <a:pt x="188976" y="576072"/>
                  </a:lnTo>
                  <a:lnTo>
                    <a:pt x="188976" y="384048"/>
                  </a:lnTo>
                  <a:close/>
                </a:path>
                <a:path w="1480184" h="576579">
                  <a:moveTo>
                    <a:pt x="332232" y="288036"/>
                  </a:moveTo>
                  <a:lnTo>
                    <a:pt x="288036" y="288036"/>
                  </a:lnTo>
                  <a:lnTo>
                    <a:pt x="288036" y="576072"/>
                  </a:lnTo>
                  <a:lnTo>
                    <a:pt x="332232" y="576072"/>
                  </a:lnTo>
                  <a:lnTo>
                    <a:pt x="332232" y="288036"/>
                  </a:lnTo>
                  <a:close/>
                </a:path>
                <a:path w="1480184" h="576579">
                  <a:moveTo>
                    <a:pt x="475488" y="192024"/>
                  </a:moveTo>
                  <a:lnTo>
                    <a:pt x="431292" y="192024"/>
                  </a:lnTo>
                  <a:lnTo>
                    <a:pt x="431292" y="576072"/>
                  </a:lnTo>
                  <a:lnTo>
                    <a:pt x="475488" y="576072"/>
                  </a:lnTo>
                  <a:lnTo>
                    <a:pt x="475488" y="192024"/>
                  </a:lnTo>
                  <a:close/>
                </a:path>
                <a:path w="1480184" h="576579">
                  <a:moveTo>
                    <a:pt x="618744" y="96012"/>
                  </a:moveTo>
                  <a:lnTo>
                    <a:pt x="574548" y="96012"/>
                  </a:lnTo>
                  <a:lnTo>
                    <a:pt x="574548" y="576072"/>
                  </a:lnTo>
                  <a:lnTo>
                    <a:pt x="618744" y="576072"/>
                  </a:lnTo>
                  <a:lnTo>
                    <a:pt x="618744" y="96012"/>
                  </a:lnTo>
                  <a:close/>
                </a:path>
                <a:path w="1480184" h="576579">
                  <a:moveTo>
                    <a:pt x="762000" y="0"/>
                  </a:moveTo>
                  <a:lnTo>
                    <a:pt x="717804" y="0"/>
                  </a:lnTo>
                  <a:lnTo>
                    <a:pt x="717804" y="576072"/>
                  </a:lnTo>
                  <a:lnTo>
                    <a:pt x="762000" y="576072"/>
                  </a:lnTo>
                  <a:lnTo>
                    <a:pt x="762000" y="0"/>
                  </a:lnTo>
                  <a:close/>
                </a:path>
                <a:path w="1480184" h="576579">
                  <a:moveTo>
                    <a:pt x="905256" y="96012"/>
                  </a:moveTo>
                  <a:lnTo>
                    <a:pt x="861060" y="96012"/>
                  </a:lnTo>
                  <a:lnTo>
                    <a:pt x="861060" y="576072"/>
                  </a:lnTo>
                  <a:lnTo>
                    <a:pt x="905256" y="576072"/>
                  </a:lnTo>
                  <a:lnTo>
                    <a:pt x="905256" y="96012"/>
                  </a:lnTo>
                  <a:close/>
                </a:path>
                <a:path w="1480184" h="576579">
                  <a:moveTo>
                    <a:pt x="1048512" y="192024"/>
                  </a:moveTo>
                  <a:lnTo>
                    <a:pt x="1004316" y="192024"/>
                  </a:lnTo>
                  <a:lnTo>
                    <a:pt x="1004316" y="576072"/>
                  </a:lnTo>
                  <a:lnTo>
                    <a:pt x="1048512" y="576072"/>
                  </a:lnTo>
                  <a:lnTo>
                    <a:pt x="1048512" y="192024"/>
                  </a:lnTo>
                  <a:close/>
                </a:path>
                <a:path w="1480184" h="576579">
                  <a:moveTo>
                    <a:pt x="1193292" y="288036"/>
                  </a:moveTo>
                  <a:lnTo>
                    <a:pt x="1147572" y="288036"/>
                  </a:lnTo>
                  <a:lnTo>
                    <a:pt x="1147572" y="576072"/>
                  </a:lnTo>
                  <a:lnTo>
                    <a:pt x="1193292" y="576072"/>
                  </a:lnTo>
                  <a:lnTo>
                    <a:pt x="1193292" y="288036"/>
                  </a:lnTo>
                  <a:close/>
                </a:path>
                <a:path w="1480184" h="576579">
                  <a:moveTo>
                    <a:pt x="1336548" y="384048"/>
                  </a:moveTo>
                  <a:lnTo>
                    <a:pt x="1290828" y="384048"/>
                  </a:lnTo>
                  <a:lnTo>
                    <a:pt x="1290828" y="576072"/>
                  </a:lnTo>
                  <a:lnTo>
                    <a:pt x="1336548" y="576072"/>
                  </a:lnTo>
                  <a:lnTo>
                    <a:pt x="1336548" y="384048"/>
                  </a:lnTo>
                  <a:close/>
                </a:path>
                <a:path w="1480184" h="576579">
                  <a:moveTo>
                    <a:pt x="1479804" y="480060"/>
                  </a:moveTo>
                  <a:lnTo>
                    <a:pt x="1434084" y="480060"/>
                  </a:lnTo>
                  <a:lnTo>
                    <a:pt x="1434084" y="576072"/>
                  </a:lnTo>
                  <a:lnTo>
                    <a:pt x="1479804" y="576072"/>
                  </a:lnTo>
                  <a:lnTo>
                    <a:pt x="1479804" y="480060"/>
                  </a:lnTo>
                  <a:close/>
                </a:path>
              </a:pathLst>
            </a:custGeom>
            <a:solidFill>
              <a:srgbClr val="3D5F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35673" y="5402071"/>
              <a:ext cx="1548765" cy="551815"/>
            </a:xfrm>
            <a:custGeom>
              <a:avLst/>
              <a:gdLst/>
              <a:ahLst/>
              <a:cxnLst/>
              <a:rect l="l" t="t" r="r" b="b"/>
              <a:pathLst>
                <a:path w="1548765" h="551814">
                  <a:moveTo>
                    <a:pt x="0" y="551433"/>
                  </a:moveTo>
                  <a:lnTo>
                    <a:pt x="31756" y="547190"/>
                  </a:lnTo>
                  <a:lnTo>
                    <a:pt x="76441" y="542695"/>
                  </a:lnTo>
                  <a:lnTo>
                    <a:pt x="128820" y="537413"/>
                  </a:lnTo>
                  <a:lnTo>
                    <a:pt x="183656" y="530806"/>
                  </a:lnTo>
                  <a:lnTo>
                    <a:pt x="235711" y="522338"/>
                  </a:lnTo>
                  <a:lnTo>
                    <a:pt x="287297" y="512747"/>
                  </a:lnTo>
                  <a:lnTo>
                    <a:pt x="341979" y="502391"/>
                  </a:lnTo>
                  <a:lnTo>
                    <a:pt x="396180" y="490160"/>
                  </a:lnTo>
                  <a:lnTo>
                    <a:pt x="446320" y="474945"/>
                  </a:lnTo>
                  <a:lnTo>
                    <a:pt x="488823" y="455637"/>
                  </a:lnTo>
                  <a:lnTo>
                    <a:pt x="527557" y="425362"/>
                  </a:lnTo>
                  <a:lnTo>
                    <a:pt x="555339" y="388351"/>
                  </a:lnTo>
                  <a:lnTo>
                    <a:pt x="580405" y="343890"/>
                  </a:lnTo>
                  <a:lnTo>
                    <a:pt x="610997" y="291261"/>
                  </a:lnTo>
                  <a:lnTo>
                    <a:pt x="629569" y="256549"/>
                  </a:lnTo>
                  <a:lnTo>
                    <a:pt x="649089" y="212360"/>
                  </a:lnTo>
                  <a:lnTo>
                    <a:pt x="669406" y="163190"/>
                  </a:lnTo>
                  <a:lnTo>
                    <a:pt x="690372" y="113536"/>
                  </a:lnTo>
                  <a:lnTo>
                    <a:pt x="711837" y="67893"/>
                  </a:lnTo>
                  <a:lnTo>
                    <a:pt x="733655" y="30759"/>
                  </a:lnTo>
                  <a:lnTo>
                    <a:pt x="755674" y="6629"/>
                  </a:lnTo>
                  <a:lnTo>
                    <a:pt x="777748" y="0"/>
                  </a:lnTo>
                  <a:lnTo>
                    <a:pt x="800129" y="14296"/>
                  </a:lnTo>
                  <a:lnTo>
                    <a:pt x="823138" y="46638"/>
                  </a:lnTo>
                  <a:lnTo>
                    <a:pt x="846582" y="92201"/>
                  </a:lnTo>
                  <a:lnTo>
                    <a:pt x="870267" y="146162"/>
                  </a:lnTo>
                  <a:lnTo>
                    <a:pt x="894000" y="203700"/>
                  </a:lnTo>
                  <a:lnTo>
                    <a:pt x="917586" y="259991"/>
                  </a:lnTo>
                  <a:lnTo>
                    <a:pt x="940834" y="310212"/>
                  </a:lnTo>
                  <a:lnTo>
                    <a:pt x="963549" y="349542"/>
                  </a:lnTo>
                  <a:lnTo>
                    <a:pt x="1006046" y="404207"/>
                  </a:lnTo>
                  <a:lnTo>
                    <a:pt x="1045781" y="442717"/>
                  </a:lnTo>
                  <a:lnTo>
                    <a:pt x="1085421" y="470523"/>
                  </a:lnTo>
                  <a:lnTo>
                    <a:pt x="1127632" y="493077"/>
                  </a:lnTo>
                  <a:lnTo>
                    <a:pt x="1173682" y="510522"/>
                  </a:lnTo>
                  <a:lnTo>
                    <a:pt x="1221898" y="521261"/>
                  </a:lnTo>
                  <a:lnTo>
                    <a:pt x="1270543" y="528110"/>
                  </a:lnTo>
                  <a:lnTo>
                    <a:pt x="1317878" y="533882"/>
                  </a:lnTo>
                  <a:lnTo>
                    <a:pt x="1362565" y="537916"/>
                  </a:lnTo>
                  <a:lnTo>
                    <a:pt x="1416993" y="540510"/>
                  </a:lnTo>
                  <a:lnTo>
                    <a:pt x="1472129" y="542219"/>
                  </a:lnTo>
                  <a:lnTo>
                    <a:pt x="1518937" y="543597"/>
                  </a:lnTo>
                  <a:lnTo>
                    <a:pt x="1548383" y="545198"/>
                  </a:lnTo>
                </a:path>
              </a:pathLst>
            </a:custGeom>
            <a:ln w="28956">
              <a:solidFill>
                <a:srgbClr val="3D5F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77254" y="5311901"/>
              <a:ext cx="1924050" cy="714375"/>
            </a:xfrm>
            <a:custGeom>
              <a:avLst/>
              <a:gdLst/>
              <a:ahLst/>
              <a:cxnLst/>
              <a:rect l="l" t="t" r="r" b="b"/>
              <a:pathLst>
                <a:path w="1924050" h="714375">
                  <a:moveTo>
                    <a:pt x="1923669" y="658368"/>
                  </a:moveTo>
                  <a:lnTo>
                    <a:pt x="1906701" y="648462"/>
                  </a:lnTo>
                  <a:lnTo>
                    <a:pt x="1828165" y="602602"/>
                  </a:lnTo>
                  <a:lnTo>
                    <a:pt x="1822069" y="604202"/>
                  </a:lnTo>
                  <a:lnTo>
                    <a:pt x="1816481" y="613651"/>
                  </a:lnTo>
                  <a:lnTo>
                    <a:pt x="1818132" y="619721"/>
                  </a:lnTo>
                  <a:lnTo>
                    <a:pt x="1867369" y="648462"/>
                  </a:lnTo>
                  <a:lnTo>
                    <a:pt x="68008" y="648462"/>
                  </a:lnTo>
                  <a:lnTo>
                    <a:pt x="65557" y="56362"/>
                  </a:lnTo>
                  <a:lnTo>
                    <a:pt x="91694" y="100711"/>
                  </a:lnTo>
                  <a:lnTo>
                    <a:pt x="94488" y="105410"/>
                  </a:lnTo>
                  <a:lnTo>
                    <a:pt x="100584" y="106934"/>
                  </a:lnTo>
                  <a:lnTo>
                    <a:pt x="109969" y="101346"/>
                  </a:lnTo>
                  <a:lnTo>
                    <a:pt x="111493" y="95250"/>
                  </a:lnTo>
                  <a:lnTo>
                    <a:pt x="108712" y="90551"/>
                  </a:lnTo>
                  <a:lnTo>
                    <a:pt x="66890" y="19558"/>
                  </a:lnTo>
                  <a:lnTo>
                    <a:pt x="55372" y="0"/>
                  </a:lnTo>
                  <a:lnTo>
                    <a:pt x="2794" y="91059"/>
                  </a:lnTo>
                  <a:lnTo>
                    <a:pt x="0" y="95758"/>
                  </a:lnTo>
                  <a:lnTo>
                    <a:pt x="1651" y="101854"/>
                  </a:lnTo>
                  <a:lnTo>
                    <a:pt x="6350" y="104521"/>
                  </a:lnTo>
                  <a:lnTo>
                    <a:pt x="11176" y="107315"/>
                  </a:lnTo>
                  <a:lnTo>
                    <a:pt x="17145" y="105664"/>
                  </a:lnTo>
                  <a:lnTo>
                    <a:pt x="19939" y="100965"/>
                  </a:lnTo>
                  <a:lnTo>
                    <a:pt x="45643" y="56362"/>
                  </a:lnTo>
                  <a:lnTo>
                    <a:pt x="45593" y="19685"/>
                  </a:lnTo>
                  <a:lnTo>
                    <a:pt x="45732" y="56197"/>
                  </a:lnTo>
                  <a:lnTo>
                    <a:pt x="48260" y="660908"/>
                  </a:lnTo>
                  <a:lnTo>
                    <a:pt x="61468" y="660857"/>
                  </a:lnTo>
                  <a:lnTo>
                    <a:pt x="61468" y="668274"/>
                  </a:lnTo>
                  <a:lnTo>
                    <a:pt x="1867369" y="668274"/>
                  </a:lnTo>
                  <a:lnTo>
                    <a:pt x="1818132" y="697014"/>
                  </a:lnTo>
                  <a:lnTo>
                    <a:pt x="1816481" y="703084"/>
                  </a:lnTo>
                  <a:lnTo>
                    <a:pt x="1822069" y="712533"/>
                  </a:lnTo>
                  <a:lnTo>
                    <a:pt x="1828165" y="714133"/>
                  </a:lnTo>
                  <a:lnTo>
                    <a:pt x="1906689" y="668274"/>
                  </a:lnTo>
                  <a:lnTo>
                    <a:pt x="1923669" y="658368"/>
                  </a:lnTo>
                  <a:close/>
                </a:path>
              </a:pathLst>
            </a:custGeom>
            <a:solidFill>
              <a:srgbClr val="3D5F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256013" y="5532881"/>
              <a:ext cx="1542415" cy="350520"/>
            </a:xfrm>
            <a:custGeom>
              <a:avLst/>
              <a:gdLst/>
              <a:ahLst/>
              <a:cxnLst/>
              <a:rect l="l" t="t" r="r" b="b"/>
              <a:pathLst>
                <a:path w="1542415" h="350520">
                  <a:moveTo>
                    <a:pt x="0" y="337997"/>
                  </a:moveTo>
                  <a:lnTo>
                    <a:pt x="45509" y="332506"/>
                  </a:lnTo>
                  <a:lnTo>
                    <a:pt x="93262" y="331564"/>
                  </a:lnTo>
                  <a:lnTo>
                    <a:pt x="142559" y="333540"/>
                  </a:lnTo>
                  <a:lnTo>
                    <a:pt x="192700" y="336801"/>
                  </a:lnTo>
                  <a:lnTo>
                    <a:pt x="242984" y="339716"/>
                  </a:lnTo>
                  <a:lnTo>
                    <a:pt x="292711" y="340651"/>
                  </a:lnTo>
                  <a:lnTo>
                    <a:pt x="341180" y="337976"/>
                  </a:lnTo>
                  <a:lnTo>
                    <a:pt x="387692" y="330058"/>
                  </a:lnTo>
                  <a:lnTo>
                    <a:pt x="431545" y="315264"/>
                  </a:lnTo>
                  <a:lnTo>
                    <a:pt x="468682" y="292829"/>
                  </a:lnTo>
                  <a:lnTo>
                    <a:pt x="504153" y="261129"/>
                  </a:lnTo>
                  <a:lnTo>
                    <a:pt x="538235" y="222880"/>
                  </a:lnTo>
                  <a:lnTo>
                    <a:pt x="571207" y="180800"/>
                  </a:lnTo>
                  <a:lnTo>
                    <a:pt x="603345" y="137606"/>
                  </a:lnTo>
                  <a:lnTo>
                    <a:pt x="634926" y="96013"/>
                  </a:lnTo>
                  <a:lnTo>
                    <a:pt x="666229" y="58740"/>
                  </a:lnTo>
                  <a:lnTo>
                    <a:pt x="697530" y="28502"/>
                  </a:lnTo>
                  <a:lnTo>
                    <a:pt x="729107" y="8016"/>
                  </a:lnTo>
                  <a:lnTo>
                    <a:pt x="761237" y="0"/>
                  </a:lnTo>
                  <a:lnTo>
                    <a:pt x="792944" y="5452"/>
                  </a:lnTo>
                  <a:lnTo>
                    <a:pt x="852938" y="47803"/>
                  </a:lnTo>
                  <a:lnTo>
                    <a:pt x="882272" y="80348"/>
                  </a:lnTo>
                  <a:lnTo>
                    <a:pt x="911859" y="117570"/>
                  </a:lnTo>
                  <a:lnTo>
                    <a:pt x="942225" y="157293"/>
                  </a:lnTo>
                  <a:lnTo>
                    <a:pt x="973890" y="197340"/>
                  </a:lnTo>
                  <a:lnTo>
                    <a:pt x="1007378" y="235535"/>
                  </a:lnTo>
                  <a:lnTo>
                    <a:pt x="1043211" y="269701"/>
                  </a:lnTo>
                  <a:lnTo>
                    <a:pt x="1081912" y="297662"/>
                  </a:lnTo>
                  <a:lnTo>
                    <a:pt x="1125023" y="318485"/>
                  </a:lnTo>
                  <a:lnTo>
                    <a:pt x="1172744" y="333287"/>
                  </a:lnTo>
                  <a:lnTo>
                    <a:pt x="1223591" y="342954"/>
                  </a:lnTo>
                  <a:lnTo>
                    <a:pt x="1276078" y="348372"/>
                  </a:lnTo>
                  <a:lnTo>
                    <a:pt x="1328721" y="350427"/>
                  </a:lnTo>
                  <a:lnTo>
                    <a:pt x="1380034" y="350005"/>
                  </a:lnTo>
                  <a:lnTo>
                    <a:pt x="1428533" y="347991"/>
                  </a:lnTo>
                  <a:lnTo>
                    <a:pt x="1472731" y="345272"/>
                  </a:lnTo>
                  <a:lnTo>
                    <a:pt x="1511144" y="342734"/>
                  </a:lnTo>
                  <a:lnTo>
                    <a:pt x="1542287" y="341261"/>
                  </a:lnTo>
                </a:path>
              </a:pathLst>
            </a:custGeom>
            <a:ln w="28956">
              <a:solidFill>
                <a:srgbClr val="3D5F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8290" y="5311901"/>
              <a:ext cx="1678939" cy="696595"/>
            </a:xfrm>
            <a:custGeom>
              <a:avLst/>
              <a:gdLst/>
              <a:ahLst/>
              <a:cxnLst/>
              <a:rect l="l" t="t" r="r" b="b"/>
              <a:pathLst>
                <a:path w="1678940" h="696595">
                  <a:moveTo>
                    <a:pt x="1678813" y="658368"/>
                  </a:moveTo>
                  <a:lnTo>
                    <a:pt x="1658988" y="648462"/>
                  </a:lnTo>
                  <a:lnTo>
                    <a:pt x="1602613" y="620268"/>
                  </a:lnTo>
                  <a:lnTo>
                    <a:pt x="1602613" y="648462"/>
                  </a:lnTo>
                  <a:lnTo>
                    <a:pt x="48006" y="648462"/>
                  </a:lnTo>
                  <a:lnTo>
                    <a:pt x="48006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28194" y="76200"/>
                  </a:lnTo>
                  <a:lnTo>
                    <a:pt x="28194" y="658444"/>
                  </a:lnTo>
                  <a:lnTo>
                    <a:pt x="38100" y="658444"/>
                  </a:lnTo>
                  <a:lnTo>
                    <a:pt x="38100" y="668274"/>
                  </a:lnTo>
                  <a:lnTo>
                    <a:pt x="1602613" y="668274"/>
                  </a:lnTo>
                  <a:lnTo>
                    <a:pt x="1602613" y="696468"/>
                  </a:lnTo>
                  <a:lnTo>
                    <a:pt x="1658988" y="668274"/>
                  </a:lnTo>
                  <a:lnTo>
                    <a:pt x="1678813" y="658368"/>
                  </a:lnTo>
                  <a:close/>
                </a:path>
              </a:pathLst>
            </a:custGeom>
            <a:solidFill>
              <a:srgbClr val="3D5F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52968"/>
            <a:ext cx="12192000" cy="3556000"/>
          </a:xfrm>
          <a:custGeom>
            <a:avLst/>
            <a:gdLst/>
            <a:ahLst/>
            <a:cxnLst/>
            <a:rect l="l" t="t" r="r" b="b"/>
            <a:pathLst>
              <a:path w="12192000" h="3556000">
                <a:moveTo>
                  <a:pt x="0" y="3555652"/>
                </a:moveTo>
                <a:lnTo>
                  <a:pt x="40068" y="3552552"/>
                </a:lnTo>
                <a:lnTo>
                  <a:pt x="83763" y="3549301"/>
                </a:lnTo>
                <a:lnTo>
                  <a:pt x="129325" y="3546019"/>
                </a:lnTo>
                <a:lnTo>
                  <a:pt x="176643" y="3542703"/>
                </a:lnTo>
                <a:lnTo>
                  <a:pt x="225611" y="3539345"/>
                </a:lnTo>
                <a:lnTo>
                  <a:pt x="276121" y="3535942"/>
                </a:lnTo>
                <a:lnTo>
                  <a:pt x="328064" y="3532487"/>
                </a:lnTo>
                <a:lnTo>
                  <a:pt x="381333" y="3528975"/>
                </a:lnTo>
                <a:lnTo>
                  <a:pt x="435820" y="3525400"/>
                </a:lnTo>
                <a:lnTo>
                  <a:pt x="491418" y="3521758"/>
                </a:lnTo>
                <a:lnTo>
                  <a:pt x="548017" y="3518042"/>
                </a:lnTo>
                <a:lnTo>
                  <a:pt x="605511" y="3514246"/>
                </a:lnTo>
                <a:lnTo>
                  <a:pt x="663791" y="3510367"/>
                </a:lnTo>
                <a:lnTo>
                  <a:pt x="722750" y="3506397"/>
                </a:lnTo>
                <a:lnTo>
                  <a:pt x="782280" y="3502332"/>
                </a:lnTo>
                <a:lnTo>
                  <a:pt x="842272" y="3498166"/>
                </a:lnTo>
                <a:lnTo>
                  <a:pt x="902620" y="3493893"/>
                </a:lnTo>
                <a:lnTo>
                  <a:pt x="963214" y="3489509"/>
                </a:lnTo>
                <a:lnTo>
                  <a:pt x="1023948" y="3485007"/>
                </a:lnTo>
                <a:lnTo>
                  <a:pt x="1084713" y="3480382"/>
                </a:lnTo>
                <a:lnTo>
                  <a:pt x="1145401" y="3475629"/>
                </a:lnTo>
                <a:lnTo>
                  <a:pt x="1205905" y="3470742"/>
                </a:lnTo>
                <a:lnTo>
                  <a:pt x="1266117" y="3465716"/>
                </a:lnTo>
                <a:lnTo>
                  <a:pt x="1325928" y="3460545"/>
                </a:lnTo>
                <a:lnTo>
                  <a:pt x="1385232" y="3455223"/>
                </a:lnTo>
                <a:lnTo>
                  <a:pt x="1443919" y="3449746"/>
                </a:lnTo>
                <a:lnTo>
                  <a:pt x="1501883" y="3444108"/>
                </a:lnTo>
                <a:lnTo>
                  <a:pt x="1559015" y="3438303"/>
                </a:lnTo>
                <a:lnTo>
                  <a:pt x="1615207" y="3432325"/>
                </a:lnTo>
                <a:lnTo>
                  <a:pt x="1670352" y="3426170"/>
                </a:lnTo>
                <a:lnTo>
                  <a:pt x="1724342" y="3419832"/>
                </a:lnTo>
                <a:lnTo>
                  <a:pt x="1777068" y="3413305"/>
                </a:lnTo>
                <a:lnTo>
                  <a:pt x="1828424" y="3406584"/>
                </a:lnTo>
                <a:lnTo>
                  <a:pt x="1878300" y="3399663"/>
                </a:lnTo>
                <a:lnTo>
                  <a:pt x="1926589" y="3392538"/>
                </a:lnTo>
                <a:lnTo>
                  <a:pt x="1979051" y="3384582"/>
                </a:lnTo>
                <a:lnTo>
                  <a:pt x="2031764" y="3376647"/>
                </a:lnTo>
                <a:lnTo>
                  <a:pt x="2084691" y="3368719"/>
                </a:lnTo>
                <a:lnTo>
                  <a:pt x="2137798" y="3360782"/>
                </a:lnTo>
                <a:lnTo>
                  <a:pt x="2191049" y="3352821"/>
                </a:lnTo>
                <a:lnTo>
                  <a:pt x="2244406" y="3344820"/>
                </a:lnTo>
                <a:lnTo>
                  <a:pt x="2297835" y="3336765"/>
                </a:lnTo>
                <a:lnTo>
                  <a:pt x="2351299" y="3328641"/>
                </a:lnTo>
                <a:lnTo>
                  <a:pt x="2404763" y="3320432"/>
                </a:lnTo>
                <a:lnTo>
                  <a:pt x="2458190" y="3312123"/>
                </a:lnTo>
                <a:lnTo>
                  <a:pt x="2511545" y="3303699"/>
                </a:lnTo>
                <a:lnTo>
                  <a:pt x="2564791" y="3295145"/>
                </a:lnTo>
                <a:lnTo>
                  <a:pt x="2617893" y="3286446"/>
                </a:lnTo>
                <a:lnTo>
                  <a:pt x="2670814" y="3277586"/>
                </a:lnTo>
                <a:lnTo>
                  <a:pt x="2723519" y="3268550"/>
                </a:lnTo>
                <a:lnTo>
                  <a:pt x="2775972" y="3259324"/>
                </a:lnTo>
                <a:lnTo>
                  <a:pt x="2828137" y="3249892"/>
                </a:lnTo>
                <a:lnTo>
                  <a:pt x="2879977" y="3240238"/>
                </a:lnTo>
                <a:lnTo>
                  <a:pt x="2931458" y="3230349"/>
                </a:lnTo>
                <a:lnTo>
                  <a:pt x="2982542" y="3220207"/>
                </a:lnTo>
                <a:lnTo>
                  <a:pt x="3033194" y="3209800"/>
                </a:lnTo>
                <a:lnTo>
                  <a:pt x="3083378" y="3199110"/>
                </a:lnTo>
                <a:lnTo>
                  <a:pt x="3133059" y="3188124"/>
                </a:lnTo>
                <a:lnTo>
                  <a:pt x="3182199" y="3176826"/>
                </a:lnTo>
                <a:lnTo>
                  <a:pt x="3230764" y="3165200"/>
                </a:lnTo>
                <a:lnTo>
                  <a:pt x="3278716" y="3153232"/>
                </a:lnTo>
                <a:lnTo>
                  <a:pt x="3326021" y="3140906"/>
                </a:lnTo>
                <a:lnTo>
                  <a:pt x="3372642" y="3128208"/>
                </a:lnTo>
                <a:lnTo>
                  <a:pt x="3418544" y="3115122"/>
                </a:lnTo>
                <a:lnTo>
                  <a:pt x="3463690" y="3101633"/>
                </a:lnTo>
                <a:lnTo>
                  <a:pt x="3508044" y="3087726"/>
                </a:lnTo>
                <a:lnTo>
                  <a:pt x="3551570" y="3073385"/>
                </a:lnTo>
                <a:lnTo>
                  <a:pt x="3594234" y="3058596"/>
                </a:lnTo>
                <a:lnTo>
                  <a:pt x="3635997" y="3043343"/>
                </a:lnTo>
                <a:lnTo>
                  <a:pt x="3676826" y="3027612"/>
                </a:lnTo>
                <a:lnTo>
                  <a:pt x="3716683" y="3011386"/>
                </a:lnTo>
                <a:lnTo>
                  <a:pt x="3755532" y="2994652"/>
                </a:lnTo>
                <a:lnTo>
                  <a:pt x="3793338" y="2977393"/>
                </a:lnTo>
                <a:lnTo>
                  <a:pt x="3830066" y="2959595"/>
                </a:lnTo>
                <a:lnTo>
                  <a:pt x="3877517" y="2935062"/>
                </a:lnTo>
                <a:lnTo>
                  <a:pt x="3922684" y="2910070"/>
                </a:lnTo>
                <a:lnTo>
                  <a:pt x="3965695" y="2884572"/>
                </a:lnTo>
                <a:lnTo>
                  <a:pt x="4006679" y="2858522"/>
                </a:lnTo>
                <a:lnTo>
                  <a:pt x="4045763" y="2831874"/>
                </a:lnTo>
                <a:lnTo>
                  <a:pt x="4083077" y="2804581"/>
                </a:lnTo>
                <a:lnTo>
                  <a:pt x="4118748" y="2776597"/>
                </a:lnTo>
                <a:lnTo>
                  <a:pt x="4152905" y="2747876"/>
                </a:lnTo>
                <a:lnTo>
                  <a:pt x="4185677" y="2718371"/>
                </a:lnTo>
                <a:lnTo>
                  <a:pt x="4217191" y="2688036"/>
                </a:lnTo>
                <a:lnTo>
                  <a:pt x="4247577" y="2656825"/>
                </a:lnTo>
                <a:lnTo>
                  <a:pt x="4276962" y="2624692"/>
                </a:lnTo>
                <a:lnTo>
                  <a:pt x="4305476" y="2591590"/>
                </a:lnTo>
                <a:lnTo>
                  <a:pt x="4333246" y="2557472"/>
                </a:lnTo>
                <a:lnTo>
                  <a:pt x="4360401" y="2522293"/>
                </a:lnTo>
                <a:lnTo>
                  <a:pt x="4387069" y="2486007"/>
                </a:lnTo>
                <a:lnTo>
                  <a:pt x="4413379" y="2448567"/>
                </a:lnTo>
                <a:lnTo>
                  <a:pt x="4439459" y="2409926"/>
                </a:lnTo>
                <a:lnTo>
                  <a:pt x="4465437" y="2370038"/>
                </a:lnTo>
                <a:lnTo>
                  <a:pt x="4491443" y="2328858"/>
                </a:lnTo>
                <a:lnTo>
                  <a:pt x="4517604" y="2286338"/>
                </a:lnTo>
                <a:lnTo>
                  <a:pt x="4544049" y="2242433"/>
                </a:lnTo>
                <a:lnTo>
                  <a:pt x="4570906" y="2197096"/>
                </a:lnTo>
                <a:lnTo>
                  <a:pt x="4598303" y="2150281"/>
                </a:lnTo>
                <a:lnTo>
                  <a:pt x="4626370" y="2101942"/>
                </a:lnTo>
                <a:lnTo>
                  <a:pt x="4655234" y="2052032"/>
                </a:lnTo>
                <a:lnTo>
                  <a:pt x="4685024" y="2000504"/>
                </a:lnTo>
                <a:lnTo>
                  <a:pt x="4715868" y="1947314"/>
                </a:lnTo>
                <a:lnTo>
                  <a:pt x="4747895" y="1892414"/>
                </a:lnTo>
                <a:lnTo>
                  <a:pt x="4785856" y="1825106"/>
                </a:lnTo>
                <a:lnTo>
                  <a:pt x="4805433" y="1788690"/>
                </a:lnTo>
                <a:lnTo>
                  <a:pt x="4825395" y="1750573"/>
                </a:lnTo>
                <a:lnTo>
                  <a:pt x="4845730" y="1710862"/>
                </a:lnTo>
                <a:lnTo>
                  <a:pt x="4866427" y="1669664"/>
                </a:lnTo>
                <a:lnTo>
                  <a:pt x="4887477" y="1627086"/>
                </a:lnTo>
                <a:lnTo>
                  <a:pt x="4908868" y="1583233"/>
                </a:lnTo>
                <a:lnTo>
                  <a:pt x="4930590" y="1538211"/>
                </a:lnTo>
                <a:lnTo>
                  <a:pt x="4952633" y="1492129"/>
                </a:lnTo>
                <a:lnTo>
                  <a:pt x="4974985" y="1445090"/>
                </a:lnTo>
                <a:lnTo>
                  <a:pt x="4997636" y="1397204"/>
                </a:lnTo>
                <a:lnTo>
                  <a:pt x="5020576" y="1348575"/>
                </a:lnTo>
                <a:lnTo>
                  <a:pt x="5043794" y="1299309"/>
                </a:lnTo>
                <a:lnTo>
                  <a:pt x="5067279" y="1249515"/>
                </a:lnTo>
                <a:lnTo>
                  <a:pt x="5091021" y="1199297"/>
                </a:lnTo>
                <a:lnTo>
                  <a:pt x="5115009" y="1148763"/>
                </a:lnTo>
                <a:lnTo>
                  <a:pt x="5139233" y="1098018"/>
                </a:lnTo>
                <a:lnTo>
                  <a:pt x="5163681" y="1047170"/>
                </a:lnTo>
                <a:lnTo>
                  <a:pt x="5188344" y="996324"/>
                </a:lnTo>
                <a:lnTo>
                  <a:pt x="5213211" y="945587"/>
                </a:lnTo>
                <a:lnTo>
                  <a:pt x="5238271" y="895066"/>
                </a:lnTo>
                <a:lnTo>
                  <a:pt x="5263513" y="844866"/>
                </a:lnTo>
                <a:lnTo>
                  <a:pt x="5288927" y="795095"/>
                </a:lnTo>
                <a:lnTo>
                  <a:pt x="5314503" y="745858"/>
                </a:lnTo>
                <a:lnTo>
                  <a:pt x="5340229" y="697263"/>
                </a:lnTo>
                <a:lnTo>
                  <a:pt x="5366096" y="649415"/>
                </a:lnTo>
                <a:lnTo>
                  <a:pt x="5392092" y="602421"/>
                </a:lnTo>
                <a:lnTo>
                  <a:pt x="5418207" y="556387"/>
                </a:lnTo>
                <a:lnTo>
                  <a:pt x="5444430" y="511420"/>
                </a:lnTo>
                <a:lnTo>
                  <a:pt x="5470752" y="467627"/>
                </a:lnTo>
                <a:lnTo>
                  <a:pt x="5497160" y="425113"/>
                </a:lnTo>
                <a:lnTo>
                  <a:pt x="5523645" y="383985"/>
                </a:lnTo>
                <a:lnTo>
                  <a:pt x="5550196" y="344349"/>
                </a:lnTo>
                <a:lnTo>
                  <a:pt x="5576802" y="306313"/>
                </a:lnTo>
                <a:lnTo>
                  <a:pt x="5603453" y="269982"/>
                </a:lnTo>
                <a:lnTo>
                  <a:pt x="5630138" y="235462"/>
                </a:lnTo>
                <a:lnTo>
                  <a:pt x="5656847" y="202861"/>
                </a:lnTo>
                <a:lnTo>
                  <a:pt x="5683569" y="172284"/>
                </a:lnTo>
                <a:lnTo>
                  <a:pt x="5710293" y="143839"/>
                </a:lnTo>
                <a:lnTo>
                  <a:pt x="5763706" y="93766"/>
                </a:lnTo>
                <a:lnTo>
                  <a:pt x="5817001" y="53494"/>
                </a:lnTo>
                <a:lnTo>
                  <a:pt x="5870094" y="23875"/>
                </a:lnTo>
                <a:lnTo>
                  <a:pt x="5922900" y="5760"/>
                </a:lnTo>
                <a:lnTo>
                  <a:pt x="5975334" y="0"/>
                </a:lnTo>
                <a:lnTo>
                  <a:pt x="6001385" y="2019"/>
                </a:lnTo>
                <a:lnTo>
                  <a:pt x="6048116" y="14397"/>
                </a:lnTo>
                <a:lnTo>
                  <a:pt x="6095297" y="37782"/>
                </a:lnTo>
                <a:lnTo>
                  <a:pt x="6142896" y="71482"/>
                </a:lnTo>
                <a:lnTo>
                  <a:pt x="6190882" y="114804"/>
                </a:lnTo>
                <a:lnTo>
                  <a:pt x="6239221" y="167055"/>
                </a:lnTo>
                <a:lnTo>
                  <a:pt x="6287882" y="227542"/>
                </a:lnTo>
                <a:lnTo>
                  <a:pt x="6312323" y="260659"/>
                </a:lnTo>
                <a:lnTo>
                  <a:pt x="6336833" y="295574"/>
                </a:lnTo>
                <a:lnTo>
                  <a:pt x="6361407" y="332203"/>
                </a:lnTo>
                <a:lnTo>
                  <a:pt x="6386042" y="370458"/>
                </a:lnTo>
                <a:lnTo>
                  <a:pt x="6410733" y="410253"/>
                </a:lnTo>
                <a:lnTo>
                  <a:pt x="6435477" y="451501"/>
                </a:lnTo>
                <a:lnTo>
                  <a:pt x="6460268" y="494115"/>
                </a:lnTo>
                <a:lnTo>
                  <a:pt x="6485105" y="538010"/>
                </a:lnTo>
                <a:lnTo>
                  <a:pt x="6509981" y="583098"/>
                </a:lnTo>
                <a:lnTo>
                  <a:pt x="6534894" y="629294"/>
                </a:lnTo>
                <a:lnTo>
                  <a:pt x="6559840" y="676509"/>
                </a:lnTo>
                <a:lnTo>
                  <a:pt x="6584814" y="724659"/>
                </a:lnTo>
                <a:lnTo>
                  <a:pt x="6609812" y="773655"/>
                </a:lnTo>
                <a:lnTo>
                  <a:pt x="6634831" y="823413"/>
                </a:lnTo>
                <a:lnTo>
                  <a:pt x="6659865" y="873844"/>
                </a:lnTo>
                <a:lnTo>
                  <a:pt x="6684913" y="924863"/>
                </a:lnTo>
                <a:lnTo>
                  <a:pt x="6709968" y="976383"/>
                </a:lnTo>
                <a:lnTo>
                  <a:pt x="6735028" y="1028317"/>
                </a:lnTo>
                <a:lnTo>
                  <a:pt x="6760089" y="1080580"/>
                </a:lnTo>
                <a:lnTo>
                  <a:pt x="6785145" y="1133083"/>
                </a:lnTo>
                <a:lnTo>
                  <a:pt x="6810194" y="1185741"/>
                </a:lnTo>
                <a:lnTo>
                  <a:pt x="6835231" y="1238468"/>
                </a:lnTo>
                <a:lnTo>
                  <a:pt x="6860253" y="1291175"/>
                </a:lnTo>
                <a:lnTo>
                  <a:pt x="6885254" y="1343778"/>
                </a:lnTo>
                <a:lnTo>
                  <a:pt x="6910232" y="1396190"/>
                </a:lnTo>
                <a:lnTo>
                  <a:pt x="6935183" y="1448323"/>
                </a:lnTo>
                <a:lnTo>
                  <a:pt x="6960101" y="1500091"/>
                </a:lnTo>
                <a:lnTo>
                  <a:pt x="6984984" y="1551409"/>
                </a:lnTo>
                <a:lnTo>
                  <a:pt x="7009827" y="1602188"/>
                </a:lnTo>
                <a:lnTo>
                  <a:pt x="7034626" y="1652343"/>
                </a:lnTo>
                <a:lnTo>
                  <a:pt x="7059378" y="1701787"/>
                </a:lnTo>
                <a:lnTo>
                  <a:pt x="7084077" y="1750433"/>
                </a:lnTo>
                <a:lnTo>
                  <a:pt x="7108721" y="1798196"/>
                </a:lnTo>
                <a:lnTo>
                  <a:pt x="7133306" y="1844988"/>
                </a:lnTo>
                <a:lnTo>
                  <a:pt x="7157826" y="1890722"/>
                </a:lnTo>
                <a:lnTo>
                  <a:pt x="7182278" y="1935313"/>
                </a:lnTo>
                <a:lnTo>
                  <a:pt x="7206659" y="1978673"/>
                </a:lnTo>
                <a:lnTo>
                  <a:pt x="7230964" y="2020716"/>
                </a:lnTo>
                <a:lnTo>
                  <a:pt x="7255189" y="2061356"/>
                </a:lnTo>
                <a:lnTo>
                  <a:pt x="7279330" y="2100506"/>
                </a:lnTo>
                <a:lnTo>
                  <a:pt x="7303384" y="2138079"/>
                </a:lnTo>
                <a:lnTo>
                  <a:pt x="7327345" y="2173989"/>
                </a:lnTo>
                <a:lnTo>
                  <a:pt x="7351211" y="2208149"/>
                </a:lnTo>
                <a:lnTo>
                  <a:pt x="7374977" y="2240473"/>
                </a:lnTo>
                <a:lnTo>
                  <a:pt x="7398639" y="2270874"/>
                </a:lnTo>
                <a:lnTo>
                  <a:pt x="7441703" y="2323784"/>
                </a:lnTo>
                <a:lnTo>
                  <a:pt x="7484131" y="2374436"/>
                </a:lnTo>
                <a:lnTo>
                  <a:pt x="7525966" y="2422906"/>
                </a:lnTo>
                <a:lnTo>
                  <a:pt x="7567251" y="2469270"/>
                </a:lnTo>
                <a:lnTo>
                  <a:pt x="7608028" y="2513603"/>
                </a:lnTo>
                <a:lnTo>
                  <a:pt x="7648342" y="2555982"/>
                </a:lnTo>
                <a:lnTo>
                  <a:pt x="7688235" y="2596482"/>
                </a:lnTo>
                <a:lnTo>
                  <a:pt x="7727750" y="2635180"/>
                </a:lnTo>
                <a:lnTo>
                  <a:pt x="7766931" y="2672151"/>
                </a:lnTo>
                <a:lnTo>
                  <a:pt x="7805820" y="2707472"/>
                </a:lnTo>
                <a:lnTo>
                  <a:pt x="7844462" y="2741218"/>
                </a:lnTo>
                <a:lnTo>
                  <a:pt x="7882897" y="2773467"/>
                </a:lnTo>
                <a:lnTo>
                  <a:pt x="7921171" y="2804292"/>
                </a:lnTo>
                <a:lnTo>
                  <a:pt x="7959326" y="2833771"/>
                </a:lnTo>
                <a:lnTo>
                  <a:pt x="7997405" y="2861980"/>
                </a:lnTo>
                <a:lnTo>
                  <a:pt x="8035452" y="2888994"/>
                </a:lnTo>
                <a:lnTo>
                  <a:pt x="8073509" y="2914890"/>
                </a:lnTo>
                <a:lnTo>
                  <a:pt x="8111619" y="2939743"/>
                </a:lnTo>
                <a:lnTo>
                  <a:pt x="8149827" y="2963630"/>
                </a:lnTo>
                <a:lnTo>
                  <a:pt x="8188174" y="2986626"/>
                </a:lnTo>
                <a:lnTo>
                  <a:pt x="8226704" y="3008808"/>
                </a:lnTo>
                <a:lnTo>
                  <a:pt x="8265460" y="3030251"/>
                </a:lnTo>
                <a:lnTo>
                  <a:pt x="8304485" y="3051032"/>
                </a:lnTo>
                <a:lnTo>
                  <a:pt x="8343823" y="3071226"/>
                </a:lnTo>
                <a:lnTo>
                  <a:pt x="8383516" y="3090910"/>
                </a:lnTo>
                <a:lnTo>
                  <a:pt x="8423608" y="3110159"/>
                </a:lnTo>
                <a:lnTo>
                  <a:pt x="8464141" y="3129049"/>
                </a:lnTo>
                <a:lnTo>
                  <a:pt x="8505159" y="3147657"/>
                </a:lnTo>
                <a:lnTo>
                  <a:pt x="8546706" y="3166059"/>
                </a:lnTo>
                <a:lnTo>
                  <a:pt x="8588823" y="3184329"/>
                </a:lnTo>
                <a:lnTo>
                  <a:pt x="8631555" y="3202546"/>
                </a:lnTo>
                <a:lnTo>
                  <a:pt x="8677851" y="3221436"/>
                </a:lnTo>
                <a:lnTo>
                  <a:pt x="8724673" y="3239197"/>
                </a:lnTo>
                <a:lnTo>
                  <a:pt x="8771986" y="3255877"/>
                </a:lnTo>
                <a:lnTo>
                  <a:pt x="8819755" y="3271524"/>
                </a:lnTo>
                <a:lnTo>
                  <a:pt x="8867947" y="3286186"/>
                </a:lnTo>
                <a:lnTo>
                  <a:pt x="8916526" y="3299911"/>
                </a:lnTo>
                <a:lnTo>
                  <a:pt x="8965458" y="3312748"/>
                </a:lnTo>
                <a:lnTo>
                  <a:pt x="9014709" y="3324743"/>
                </a:lnTo>
                <a:lnTo>
                  <a:pt x="9064245" y="3335946"/>
                </a:lnTo>
                <a:lnTo>
                  <a:pt x="9114030" y="3346404"/>
                </a:lnTo>
                <a:lnTo>
                  <a:pt x="9164030" y="3356166"/>
                </a:lnTo>
                <a:lnTo>
                  <a:pt x="9214212" y="3365278"/>
                </a:lnTo>
                <a:lnTo>
                  <a:pt x="9264540" y="3373790"/>
                </a:lnTo>
                <a:lnTo>
                  <a:pt x="9314979" y="3381749"/>
                </a:lnTo>
                <a:lnTo>
                  <a:pt x="9365497" y="3389204"/>
                </a:lnTo>
                <a:lnTo>
                  <a:pt x="9416057" y="3396202"/>
                </a:lnTo>
                <a:lnTo>
                  <a:pt x="9466625" y="3402791"/>
                </a:lnTo>
                <a:lnTo>
                  <a:pt x="9517168" y="3409020"/>
                </a:lnTo>
                <a:lnTo>
                  <a:pt x="9567651" y="3414936"/>
                </a:lnTo>
                <a:lnTo>
                  <a:pt x="9618039" y="3420587"/>
                </a:lnTo>
                <a:lnTo>
                  <a:pt x="9668297" y="3426022"/>
                </a:lnTo>
                <a:lnTo>
                  <a:pt x="9718392" y="3431288"/>
                </a:lnTo>
                <a:lnTo>
                  <a:pt x="9768288" y="3436434"/>
                </a:lnTo>
                <a:lnTo>
                  <a:pt x="9817952" y="3441507"/>
                </a:lnTo>
                <a:lnTo>
                  <a:pt x="9867348" y="3446556"/>
                </a:lnTo>
                <a:lnTo>
                  <a:pt x="9916444" y="3451629"/>
                </a:lnTo>
                <a:lnTo>
                  <a:pt x="9965203" y="3456773"/>
                </a:lnTo>
                <a:lnTo>
                  <a:pt x="10013591" y="3462036"/>
                </a:lnTo>
                <a:lnTo>
                  <a:pt x="10061575" y="3467468"/>
                </a:lnTo>
                <a:lnTo>
                  <a:pt x="10087469" y="3470243"/>
                </a:lnTo>
                <a:lnTo>
                  <a:pt x="10148475" y="3475602"/>
                </a:lnTo>
                <a:lnTo>
                  <a:pt x="10220965" y="3480715"/>
                </a:lnTo>
                <a:lnTo>
                  <a:pt x="10261212" y="3483182"/>
                </a:lnTo>
                <a:lnTo>
                  <a:pt x="10303967" y="3485592"/>
                </a:lnTo>
                <a:lnTo>
                  <a:pt x="10349108" y="3487945"/>
                </a:lnTo>
                <a:lnTo>
                  <a:pt x="10396512" y="3490242"/>
                </a:lnTo>
                <a:lnTo>
                  <a:pt x="10446061" y="3492486"/>
                </a:lnTo>
                <a:lnTo>
                  <a:pt x="10497631" y="3494676"/>
                </a:lnTo>
                <a:lnTo>
                  <a:pt x="10551102" y="3496815"/>
                </a:lnTo>
                <a:lnTo>
                  <a:pt x="10606352" y="3498903"/>
                </a:lnTo>
                <a:lnTo>
                  <a:pt x="10663261" y="3500942"/>
                </a:lnTo>
                <a:lnTo>
                  <a:pt x="10721706" y="3502933"/>
                </a:lnTo>
                <a:lnTo>
                  <a:pt x="10781568" y="3504877"/>
                </a:lnTo>
                <a:lnTo>
                  <a:pt x="10842724" y="3506775"/>
                </a:lnTo>
                <a:lnTo>
                  <a:pt x="10905053" y="3508630"/>
                </a:lnTo>
                <a:lnTo>
                  <a:pt x="10968434" y="3510441"/>
                </a:lnTo>
                <a:lnTo>
                  <a:pt x="11032747" y="3512210"/>
                </a:lnTo>
                <a:lnTo>
                  <a:pt x="11097868" y="3513938"/>
                </a:lnTo>
                <a:lnTo>
                  <a:pt x="11163678" y="3515627"/>
                </a:lnTo>
                <a:lnTo>
                  <a:pt x="11230055" y="3517278"/>
                </a:lnTo>
                <a:lnTo>
                  <a:pt x="11296878" y="3518892"/>
                </a:lnTo>
                <a:lnTo>
                  <a:pt x="11364025" y="3520470"/>
                </a:lnTo>
                <a:lnTo>
                  <a:pt x="11431376" y="3522013"/>
                </a:lnTo>
                <a:lnTo>
                  <a:pt x="11498808" y="3523523"/>
                </a:lnTo>
                <a:lnTo>
                  <a:pt x="11566202" y="3525001"/>
                </a:lnTo>
                <a:lnTo>
                  <a:pt x="11633435" y="3526449"/>
                </a:lnTo>
                <a:lnTo>
                  <a:pt x="11700386" y="3527866"/>
                </a:lnTo>
                <a:lnTo>
                  <a:pt x="11766935" y="3529255"/>
                </a:lnTo>
                <a:lnTo>
                  <a:pt x="11832959" y="3530617"/>
                </a:lnTo>
                <a:lnTo>
                  <a:pt x="11898338" y="3531953"/>
                </a:lnTo>
                <a:lnTo>
                  <a:pt x="11962951" y="3533264"/>
                </a:lnTo>
                <a:lnTo>
                  <a:pt x="12026675" y="3534552"/>
                </a:lnTo>
                <a:lnTo>
                  <a:pt x="12089390" y="3535818"/>
                </a:lnTo>
                <a:lnTo>
                  <a:pt x="12150975" y="3537062"/>
                </a:lnTo>
                <a:lnTo>
                  <a:pt x="12191999" y="3537895"/>
                </a:lnTo>
              </a:path>
            </a:pathLst>
          </a:custGeom>
          <a:ln w="76200">
            <a:solidFill>
              <a:srgbClr val="527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61544"/>
            <a:ext cx="12192000" cy="638810"/>
          </a:xfrm>
          <a:custGeom>
            <a:avLst/>
            <a:gdLst/>
            <a:ahLst/>
            <a:cxnLst/>
            <a:rect l="l" t="t" r="r" b="b"/>
            <a:pathLst>
              <a:path w="12192000" h="638810">
                <a:moveTo>
                  <a:pt x="12192000" y="0"/>
                </a:moveTo>
                <a:lnTo>
                  <a:pt x="0" y="0"/>
                </a:lnTo>
                <a:lnTo>
                  <a:pt x="0" y="638555"/>
                </a:lnTo>
                <a:lnTo>
                  <a:pt x="12192000" y="6385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AE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46555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The</a:t>
            </a:r>
            <a:r>
              <a:rPr spc="-120" dirty="0"/>
              <a:t> </a:t>
            </a:r>
            <a:r>
              <a:rPr spc="-65" dirty="0"/>
              <a:t>Normal</a:t>
            </a:r>
            <a:r>
              <a:rPr spc="-100" dirty="0"/>
              <a:t> </a:t>
            </a:r>
            <a:r>
              <a:rPr spc="-35" dirty="0"/>
              <a:t>Distribution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5434" y="1665477"/>
            <a:ext cx="4211955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105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3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Normal</a:t>
            </a:r>
            <a:r>
              <a:rPr sz="1400" b="0" spc="3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distribution</a:t>
            </a:r>
            <a:r>
              <a:rPr sz="1400" b="0" spc="3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3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also</a:t>
            </a:r>
            <a:r>
              <a:rPr sz="1400" b="0" spc="3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known</a:t>
            </a:r>
            <a:r>
              <a:rPr sz="1400" b="0" spc="3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as</a:t>
            </a:r>
            <a:r>
              <a:rPr sz="1400" b="0" spc="3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Gaussian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distribution</a:t>
            </a:r>
            <a:r>
              <a:rPr sz="1400" b="0" spc="30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or</a:t>
            </a:r>
            <a:r>
              <a:rPr sz="1400" b="0" spc="30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3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Bell</a:t>
            </a:r>
            <a:r>
              <a:rPr sz="1400" b="0" spc="3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curve.</a:t>
            </a:r>
            <a:r>
              <a:rPr sz="1400" b="0" spc="30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It</a:t>
            </a:r>
            <a:r>
              <a:rPr sz="1400" b="0" spc="3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3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one</a:t>
            </a:r>
            <a:r>
              <a:rPr sz="1400" b="0" spc="30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29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3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most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common</a:t>
            </a: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distributions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due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following</a:t>
            </a: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reasons:</a:t>
            </a:r>
            <a:endParaRPr sz="1400">
              <a:latin typeface="Leelawadee UI Semilight"/>
              <a:cs typeface="Leelawadee UI Semi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Leelawadee UI Semilight"/>
              <a:cs typeface="Leelawadee UI Semiligh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It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approximates</a:t>
            </a: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wide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variety</a:t>
            </a:r>
            <a:r>
              <a:rPr sz="1400" b="0" spc="-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random</a:t>
            </a: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variables</a:t>
            </a:r>
            <a:endParaRPr sz="1400">
              <a:latin typeface="Leelawadee UI Semilight"/>
              <a:cs typeface="Leelawadee UI Semilight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Distributions</a:t>
            </a:r>
            <a:r>
              <a:rPr sz="1400" b="0" spc="1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1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sample</a:t>
            </a:r>
            <a:r>
              <a:rPr sz="1400" b="0" spc="1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means</a:t>
            </a:r>
            <a:r>
              <a:rPr sz="1400" b="0" spc="1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with</a:t>
            </a:r>
            <a:r>
              <a:rPr sz="1400" b="0" spc="1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large</a:t>
            </a:r>
            <a:r>
              <a:rPr sz="1400" b="0" spc="1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enough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samples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sizes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could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be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approximated</a:t>
            </a:r>
            <a:r>
              <a:rPr sz="1400" b="0" spc="-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</a:t>
            </a:r>
            <a:r>
              <a:rPr sz="1400" b="0" spc="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normal</a:t>
            </a:r>
            <a:endParaRPr sz="1400">
              <a:latin typeface="Leelawadee UI Semilight"/>
              <a:cs typeface="Leelawadee UI Semilight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All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computable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statistics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are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elegant</a:t>
            </a:r>
            <a:endParaRPr sz="1400">
              <a:latin typeface="Leelawadee UI Semilight"/>
              <a:cs typeface="Leelawadee UI Semilight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Heavily</a:t>
            </a: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used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regression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analysis</a:t>
            </a:r>
            <a:endParaRPr sz="1400">
              <a:latin typeface="Leelawadee UI Semilight"/>
              <a:cs typeface="Leelawadee UI Semilight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Good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track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record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56754" y="1665477"/>
            <a:ext cx="4212590" cy="152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Examples:</a:t>
            </a:r>
            <a:endParaRPr sz="1400">
              <a:latin typeface="Leelawadee UI Semilight"/>
              <a:cs typeface="Leelawadee UI Semi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Leelawadee UI Semilight"/>
              <a:cs typeface="Leelawadee UI Semilight"/>
            </a:endParaRPr>
          </a:p>
          <a:p>
            <a:pPr marL="299085" marR="5080" indent="-287020" algn="just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Biology.</a:t>
            </a:r>
            <a:r>
              <a:rPr sz="1400" b="0" spc="43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Most</a:t>
            </a:r>
            <a:r>
              <a:rPr sz="1400" b="0" spc="43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biological</a:t>
            </a:r>
            <a:r>
              <a:rPr sz="1400" b="0" spc="43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measures</a:t>
            </a:r>
            <a:r>
              <a:rPr sz="1400" b="0" spc="4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are</a:t>
            </a:r>
            <a:r>
              <a:rPr sz="1400" b="0" spc="43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normally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distributed,</a:t>
            </a:r>
            <a:r>
              <a:rPr sz="1400" b="0" spc="2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such</a:t>
            </a:r>
            <a:r>
              <a:rPr sz="1400" b="0" spc="2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as:</a:t>
            </a:r>
            <a:r>
              <a:rPr sz="1400" b="0" spc="2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height;</a:t>
            </a:r>
            <a:r>
              <a:rPr sz="1400" b="0" spc="2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length</a:t>
            </a:r>
            <a:r>
              <a:rPr sz="1400" b="0" spc="229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2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arms,</a:t>
            </a:r>
            <a:r>
              <a:rPr sz="1400" b="0" spc="229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legs,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nails;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blood</a:t>
            </a:r>
            <a:r>
              <a:rPr sz="1400" b="0" spc="-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pressure; thickness of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tree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barks,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etc.</a:t>
            </a:r>
            <a:endParaRPr sz="1400">
              <a:latin typeface="Leelawadee UI Semilight"/>
              <a:cs typeface="Leelawadee UI Semilight"/>
            </a:endParaRPr>
          </a:p>
          <a:p>
            <a:pPr marL="299085" indent="-287020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72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IQ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tests</a:t>
            </a:r>
            <a:endParaRPr sz="1400">
              <a:latin typeface="Leelawadee UI Semilight"/>
              <a:cs typeface="Leelawadee UI Semilight"/>
            </a:endParaRPr>
          </a:p>
          <a:p>
            <a:pPr marL="299085" indent="-287020" algn="just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Stock</a:t>
            </a: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market</a:t>
            </a:r>
            <a:r>
              <a:rPr sz="1400" b="0" spc="-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information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76902" y="4096003"/>
            <a:ext cx="2839720" cy="1901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000" spc="45" dirty="0">
                <a:solidFill>
                  <a:srgbClr val="56555A"/>
                </a:solidFill>
                <a:latin typeface="Cambria Math"/>
                <a:cs typeface="Cambria Math"/>
              </a:rPr>
              <a:t>𝑁~(𝜇,</a:t>
            </a:r>
            <a:r>
              <a:rPr sz="5000" spc="-265" dirty="0">
                <a:solidFill>
                  <a:srgbClr val="56555A"/>
                </a:solidFill>
                <a:latin typeface="Cambria Math"/>
                <a:cs typeface="Cambria Math"/>
              </a:rPr>
              <a:t> </a:t>
            </a:r>
            <a:r>
              <a:rPr sz="5000" spc="165" dirty="0">
                <a:solidFill>
                  <a:srgbClr val="56555A"/>
                </a:solidFill>
                <a:latin typeface="Cambria Math"/>
                <a:cs typeface="Cambria Math"/>
              </a:rPr>
              <a:t>𝜎</a:t>
            </a:r>
            <a:r>
              <a:rPr sz="5475" spc="247" baseline="28158" dirty="0">
                <a:solidFill>
                  <a:srgbClr val="56555A"/>
                </a:solidFill>
                <a:latin typeface="Cambria Math"/>
                <a:cs typeface="Cambria Math"/>
              </a:rPr>
              <a:t>2</a:t>
            </a:r>
            <a:r>
              <a:rPr sz="5000" spc="165" dirty="0">
                <a:solidFill>
                  <a:srgbClr val="56555A"/>
                </a:solidFill>
                <a:latin typeface="Cambria Math"/>
                <a:cs typeface="Cambria Math"/>
              </a:rPr>
              <a:t>)</a:t>
            </a:r>
            <a:endParaRPr sz="5000" dirty="0">
              <a:latin typeface="Cambria Math"/>
              <a:cs typeface="Cambria Math"/>
            </a:endParaRPr>
          </a:p>
          <a:p>
            <a:pPr marL="408305">
              <a:lnSpc>
                <a:spcPts val="1735"/>
              </a:lnSpc>
              <a:spcBef>
                <a:spcPts val="2000"/>
              </a:spcBef>
            </a:pPr>
            <a:r>
              <a:rPr sz="1450" i="1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</a:t>
            </a:r>
            <a:r>
              <a:rPr sz="1450" i="1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stands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for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normal;</a:t>
            </a:r>
            <a:endParaRPr sz="1400" dirty="0">
              <a:latin typeface="Leelawadee UI Semilight"/>
              <a:cs typeface="Leelawadee UI Semilight"/>
            </a:endParaRPr>
          </a:p>
          <a:p>
            <a:pPr marL="408305">
              <a:lnSpc>
                <a:spcPts val="1650"/>
              </a:lnSpc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~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stands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for a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distribution;</a:t>
            </a:r>
            <a:endParaRPr sz="1400" dirty="0">
              <a:latin typeface="Leelawadee UI Semilight"/>
              <a:cs typeface="Leelawadee UI Semilight"/>
            </a:endParaRPr>
          </a:p>
          <a:p>
            <a:pPr marL="408305">
              <a:lnSpc>
                <a:spcPts val="1655"/>
              </a:lnSpc>
            </a:pPr>
            <a:r>
              <a:rPr sz="1400" dirty="0">
                <a:solidFill>
                  <a:srgbClr val="56555A"/>
                </a:solidFill>
                <a:latin typeface="Calibri"/>
                <a:cs typeface="Calibri"/>
              </a:rPr>
              <a:t>μ</a:t>
            </a:r>
            <a:r>
              <a:rPr sz="1400" spc="70" dirty="0">
                <a:solidFill>
                  <a:srgbClr val="56555A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 the</a:t>
            </a:r>
            <a:r>
              <a:rPr sz="1400" b="0" spc="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mean;</a:t>
            </a:r>
            <a:endParaRPr sz="1400" dirty="0">
              <a:latin typeface="Leelawadee UI Semilight"/>
              <a:cs typeface="Leelawadee UI Semilight"/>
            </a:endParaRPr>
          </a:p>
          <a:p>
            <a:pPr marL="408305">
              <a:lnSpc>
                <a:spcPct val="100000"/>
              </a:lnSpc>
              <a:spcBef>
                <a:spcPts val="50"/>
              </a:spcBef>
            </a:pPr>
            <a:r>
              <a:rPr sz="1400" spc="50" dirty="0">
                <a:solidFill>
                  <a:srgbClr val="56555A"/>
                </a:solidFill>
                <a:latin typeface="Cambria Math"/>
                <a:cs typeface="Cambria Math"/>
              </a:rPr>
              <a:t>𝜎</a:t>
            </a:r>
            <a:r>
              <a:rPr sz="1500" spc="75" baseline="27777" dirty="0">
                <a:solidFill>
                  <a:srgbClr val="56555A"/>
                </a:solidFill>
                <a:latin typeface="Cambria Math"/>
                <a:cs typeface="Cambria Math"/>
              </a:rPr>
              <a:t>2</a:t>
            </a:r>
            <a:r>
              <a:rPr sz="1500" spc="322" baseline="27777" dirty="0">
                <a:solidFill>
                  <a:srgbClr val="56555A"/>
                </a:solidFill>
                <a:latin typeface="Cambria Math"/>
                <a:cs typeface="Cambria Math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variance.</a:t>
            </a:r>
            <a:endParaRPr sz="1400" dirty="0">
              <a:latin typeface="Leelawadee UI Semilight"/>
              <a:cs typeface="Leelawadee UI Semi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46555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The</a:t>
            </a:r>
            <a:r>
              <a:rPr spc="-120" dirty="0"/>
              <a:t> </a:t>
            </a:r>
            <a:r>
              <a:rPr spc="-65" dirty="0"/>
              <a:t>Normal</a:t>
            </a:r>
            <a:r>
              <a:rPr spc="-100" dirty="0"/>
              <a:t> </a:t>
            </a:r>
            <a:r>
              <a:rPr spc="-35" dirty="0"/>
              <a:t>Distribution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068133" y="2935222"/>
            <a:ext cx="7544434" cy="3126740"/>
            <a:chOff x="1068133" y="2935222"/>
            <a:chExt cx="7544434" cy="3126740"/>
          </a:xfrm>
        </p:grpSpPr>
        <p:sp>
          <p:nvSpPr>
            <p:cNvPr id="5" name="object 5"/>
            <p:cNvSpPr/>
            <p:nvPr/>
          </p:nvSpPr>
          <p:spPr>
            <a:xfrm>
              <a:off x="1072896" y="5739384"/>
              <a:ext cx="7520940" cy="41275"/>
            </a:xfrm>
            <a:custGeom>
              <a:avLst/>
              <a:gdLst/>
              <a:ahLst/>
              <a:cxnLst/>
              <a:rect l="l" t="t" r="r" b="b"/>
              <a:pathLst>
                <a:path w="7520940" h="41275">
                  <a:moveTo>
                    <a:pt x="0" y="0"/>
                  </a:moveTo>
                  <a:lnTo>
                    <a:pt x="7520939" y="0"/>
                  </a:lnTo>
                </a:path>
                <a:path w="7520940" h="41275">
                  <a:moveTo>
                    <a:pt x="0" y="0"/>
                  </a:moveTo>
                  <a:lnTo>
                    <a:pt x="0" y="41147"/>
                  </a:lnTo>
                </a:path>
                <a:path w="7520940" h="41275">
                  <a:moveTo>
                    <a:pt x="269747" y="0"/>
                  </a:moveTo>
                  <a:lnTo>
                    <a:pt x="269747" y="41147"/>
                  </a:lnTo>
                </a:path>
                <a:path w="7520940" h="41275">
                  <a:moveTo>
                    <a:pt x="537972" y="0"/>
                  </a:moveTo>
                  <a:lnTo>
                    <a:pt x="537972" y="41147"/>
                  </a:lnTo>
                </a:path>
                <a:path w="7520940" h="41275">
                  <a:moveTo>
                    <a:pt x="806196" y="0"/>
                  </a:moveTo>
                  <a:lnTo>
                    <a:pt x="806196" y="41147"/>
                  </a:lnTo>
                </a:path>
                <a:path w="7520940" h="41275">
                  <a:moveTo>
                    <a:pt x="1074420" y="0"/>
                  </a:moveTo>
                  <a:lnTo>
                    <a:pt x="1074420" y="41147"/>
                  </a:lnTo>
                </a:path>
                <a:path w="7520940" h="41275">
                  <a:moveTo>
                    <a:pt x="1344167" y="0"/>
                  </a:moveTo>
                  <a:lnTo>
                    <a:pt x="1344167" y="41147"/>
                  </a:lnTo>
                </a:path>
                <a:path w="7520940" h="41275">
                  <a:moveTo>
                    <a:pt x="1612392" y="0"/>
                  </a:moveTo>
                  <a:lnTo>
                    <a:pt x="1612392" y="41147"/>
                  </a:lnTo>
                </a:path>
                <a:path w="7520940" h="41275">
                  <a:moveTo>
                    <a:pt x="1880615" y="0"/>
                  </a:moveTo>
                  <a:lnTo>
                    <a:pt x="1880615" y="41147"/>
                  </a:lnTo>
                </a:path>
                <a:path w="7520940" h="41275">
                  <a:moveTo>
                    <a:pt x="2148840" y="0"/>
                  </a:moveTo>
                  <a:lnTo>
                    <a:pt x="2148840" y="41147"/>
                  </a:lnTo>
                </a:path>
                <a:path w="7520940" h="41275">
                  <a:moveTo>
                    <a:pt x="2418588" y="0"/>
                  </a:moveTo>
                  <a:lnTo>
                    <a:pt x="2418588" y="41147"/>
                  </a:lnTo>
                </a:path>
                <a:path w="7520940" h="41275">
                  <a:moveTo>
                    <a:pt x="2686812" y="0"/>
                  </a:moveTo>
                  <a:lnTo>
                    <a:pt x="2686812" y="41147"/>
                  </a:lnTo>
                </a:path>
                <a:path w="7520940" h="41275">
                  <a:moveTo>
                    <a:pt x="2955036" y="0"/>
                  </a:moveTo>
                  <a:lnTo>
                    <a:pt x="2955036" y="41147"/>
                  </a:lnTo>
                </a:path>
                <a:path w="7520940" h="41275">
                  <a:moveTo>
                    <a:pt x="3223259" y="0"/>
                  </a:moveTo>
                  <a:lnTo>
                    <a:pt x="3223259" y="41147"/>
                  </a:lnTo>
                </a:path>
                <a:path w="7520940" h="41275">
                  <a:moveTo>
                    <a:pt x="3493007" y="0"/>
                  </a:moveTo>
                  <a:lnTo>
                    <a:pt x="3493007" y="41147"/>
                  </a:lnTo>
                </a:path>
                <a:path w="7520940" h="41275">
                  <a:moveTo>
                    <a:pt x="3761231" y="0"/>
                  </a:moveTo>
                  <a:lnTo>
                    <a:pt x="3761231" y="41147"/>
                  </a:lnTo>
                </a:path>
                <a:path w="7520940" h="41275">
                  <a:moveTo>
                    <a:pt x="4029455" y="0"/>
                  </a:moveTo>
                  <a:lnTo>
                    <a:pt x="4029455" y="41147"/>
                  </a:lnTo>
                </a:path>
                <a:path w="7520940" h="41275">
                  <a:moveTo>
                    <a:pt x="4297680" y="0"/>
                  </a:moveTo>
                  <a:lnTo>
                    <a:pt x="4297680" y="41147"/>
                  </a:lnTo>
                </a:path>
                <a:path w="7520940" h="41275">
                  <a:moveTo>
                    <a:pt x="4567428" y="0"/>
                  </a:moveTo>
                  <a:lnTo>
                    <a:pt x="4567428" y="41147"/>
                  </a:lnTo>
                </a:path>
                <a:path w="7520940" h="41275">
                  <a:moveTo>
                    <a:pt x="4835652" y="0"/>
                  </a:moveTo>
                  <a:lnTo>
                    <a:pt x="4835652" y="41147"/>
                  </a:lnTo>
                </a:path>
                <a:path w="7520940" h="41275">
                  <a:moveTo>
                    <a:pt x="5103876" y="0"/>
                  </a:moveTo>
                  <a:lnTo>
                    <a:pt x="5103876" y="41147"/>
                  </a:lnTo>
                </a:path>
                <a:path w="7520940" h="41275">
                  <a:moveTo>
                    <a:pt x="5372100" y="0"/>
                  </a:moveTo>
                  <a:lnTo>
                    <a:pt x="5372100" y="41147"/>
                  </a:lnTo>
                </a:path>
                <a:path w="7520940" h="41275">
                  <a:moveTo>
                    <a:pt x="5641848" y="0"/>
                  </a:moveTo>
                  <a:lnTo>
                    <a:pt x="5641848" y="41147"/>
                  </a:lnTo>
                </a:path>
                <a:path w="7520940" h="41275">
                  <a:moveTo>
                    <a:pt x="5910072" y="0"/>
                  </a:moveTo>
                  <a:lnTo>
                    <a:pt x="5910072" y="41147"/>
                  </a:lnTo>
                </a:path>
                <a:path w="7520940" h="41275">
                  <a:moveTo>
                    <a:pt x="6178296" y="0"/>
                  </a:moveTo>
                  <a:lnTo>
                    <a:pt x="6178296" y="41147"/>
                  </a:lnTo>
                </a:path>
                <a:path w="7520940" h="41275">
                  <a:moveTo>
                    <a:pt x="6446520" y="0"/>
                  </a:moveTo>
                  <a:lnTo>
                    <a:pt x="6446520" y="41147"/>
                  </a:lnTo>
                </a:path>
                <a:path w="7520940" h="41275">
                  <a:moveTo>
                    <a:pt x="6716268" y="0"/>
                  </a:moveTo>
                  <a:lnTo>
                    <a:pt x="6716268" y="41147"/>
                  </a:lnTo>
                </a:path>
                <a:path w="7520940" h="41275">
                  <a:moveTo>
                    <a:pt x="6984492" y="0"/>
                  </a:moveTo>
                  <a:lnTo>
                    <a:pt x="6984492" y="41147"/>
                  </a:lnTo>
                </a:path>
                <a:path w="7520940" h="41275">
                  <a:moveTo>
                    <a:pt x="7252715" y="0"/>
                  </a:moveTo>
                  <a:lnTo>
                    <a:pt x="7252715" y="41147"/>
                  </a:lnTo>
                </a:path>
                <a:path w="7520940" h="41275">
                  <a:moveTo>
                    <a:pt x="7520939" y="0"/>
                  </a:moveTo>
                  <a:lnTo>
                    <a:pt x="7520939" y="41147"/>
                  </a:lnTo>
                </a:path>
              </a:pathLst>
            </a:custGeom>
            <a:ln w="9144">
              <a:solidFill>
                <a:srgbClr val="E6E4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26642" y="2949827"/>
              <a:ext cx="7271384" cy="2737485"/>
            </a:xfrm>
            <a:custGeom>
              <a:avLst/>
              <a:gdLst/>
              <a:ahLst/>
              <a:cxnLst/>
              <a:rect l="l" t="t" r="r" b="b"/>
              <a:pathLst>
                <a:path w="7271384" h="2737485">
                  <a:moveTo>
                    <a:pt x="0" y="2736978"/>
                  </a:moveTo>
                  <a:lnTo>
                    <a:pt x="58714" y="2727397"/>
                  </a:lnTo>
                  <a:lnTo>
                    <a:pt x="132733" y="2717858"/>
                  </a:lnTo>
                  <a:lnTo>
                    <a:pt x="174761" y="2713025"/>
                  </a:lnTo>
                  <a:lnTo>
                    <a:pt x="219749" y="2708109"/>
                  </a:lnTo>
                  <a:lnTo>
                    <a:pt x="267409" y="2703078"/>
                  </a:lnTo>
                  <a:lnTo>
                    <a:pt x="317453" y="2697901"/>
                  </a:lnTo>
                  <a:lnTo>
                    <a:pt x="369591" y="2692546"/>
                  </a:lnTo>
                  <a:lnTo>
                    <a:pt x="423534" y="2686983"/>
                  </a:lnTo>
                  <a:lnTo>
                    <a:pt x="478996" y="2681181"/>
                  </a:lnTo>
                  <a:lnTo>
                    <a:pt x="535686" y="2675107"/>
                  </a:lnTo>
                  <a:lnTo>
                    <a:pt x="593316" y="2668730"/>
                  </a:lnTo>
                  <a:lnTo>
                    <a:pt x="651598" y="2662020"/>
                  </a:lnTo>
                  <a:lnTo>
                    <a:pt x="710243" y="2654945"/>
                  </a:lnTo>
                  <a:lnTo>
                    <a:pt x="768963" y="2647474"/>
                  </a:lnTo>
                  <a:lnTo>
                    <a:pt x="827468" y="2639576"/>
                  </a:lnTo>
                  <a:lnTo>
                    <a:pt x="885470" y="2631219"/>
                  </a:lnTo>
                  <a:lnTo>
                    <a:pt x="942681" y="2622372"/>
                  </a:lnTo>
                  <a:lnTo>
                    <a:pt x="998811" y="2613004"/>
                  </a:lnTo>
                  <a:lnTo>
                    <a:pt x="1053573" y="2603083"/>
                  </a:lnTo>
                  <a:lnTo>
                    <a:pt x="1106678" y="2592579"/>
                  </a:lnTo>
                  <a:lnTo>
                    <a:pt x="1153197" y="2583111"/>
                  </a:lnTo>
                  <a:lnTo>
                    <a:pt x="1200830" y="2573665"/>
                  </a:lnTo>
                  <a:lnTo>
                    <a:pt x="1249442" y="2564199"/>
                  </a:lnTo>
                  <a:lnTo>
                    <a:pt x="1298899" y="2554669"/>
                  </a:lnTo>
                  <a:lnTo>
                    <a:pt x="1349069" y="2545029"/>
                  </a:lnTo>
                  <a:lnTo>
                    <a:pt x="1399816" y="2535237"/>
                  </a:lnTo>
                  <a:lnTo>
                    <a:pt x="1451006" y="2525248"/>
                  </a:lnTo>
                  <a:lnTo>
                    <a:pt x="1502507" y="2515019"/>
                  </a:lnTo>
                  <a:lnTo>
                    <a:pt x="1554183" y="2504505"/>
                  </a:lnTo>
                  <a:lnTo>
                    <a:pt x="1605901" y="2493663"/>
                  </a:lnTo>
                  <a:lnTo>
                    <a:pt x="1657528" y="2482449"/>
                  </a:lnTo>
                  <a:lnTo>
                    <a:pt x="1708928" y="2470818"/>
                  </a:lnTo>
                  <a:lnTo>
                    <a:pt x="1759969" y="2458727"/>
                  </a:lnTo>
                  <a:lnTo>
                    <a:pt x="1810516" y="2446132"/>
                  </a:lnTo>
                  <a:lnTo>
                    <a:pt x="1860436" y="2432989"/>
                  </a:lnTo>
                  <a:lnTo>
                    <a:pt x="1909594" y="2419254"/>
                  </a:lnTo>
                  <a:lnTo>
                    <a:pt x="1957856" y="2404882"/>
                  </a:lnTo>
                  <a:lnTo>
                    <a:pt x="2005090" y="2389831"/>
                  </a:lnTo>
                  <a:lnTo>
                    <a:pt x="2051160" y="2374056"/>
                  </a:lnTo>
                  <a:lnTo>
                    <a:pt x="2095932" y="2357513"/>
                  </a:lnTo>
                  <a:lnTo>
                    <a:pt x="2139274" y="2340159"/>
                  </a:lnTo>
                  <a:lnTo>
                    <a:pt x="2181051" y="2321948"/>
                  </a:lnTo>
                  <a:lnTo>
                    <a:pt x="2221128" y="2302838"/>
                  </a:lnTo>
                  <a:lnTo>
                    <a:pt x="2259373" y="2282785"/>
                  </a:lnTo>
                  <a:lnTo>
                    <a:pt x="2295652" y="2261744"/>
                  </a:lnTo>
                  <a:lnTo>
                    <a:pt x="2336027" y="2235544"/>
                  </a:lnTo>
                  <a:lnTo>
                    <a:pt x="2373402" y="2208236"/>
                  </a:lnTo>
                  <a:lnTo>
                    <a:pt x="2408044" y="2179796"/>
                  </a:lnTo>
                  <a:lnTo>
                    <a:pt x="2440221" y="2150198"/>
                  </a:lnTo>
                  <a:lnTo>
                    <a:pt x="2470200" y="2119419"/>
                  </a:lnTo>
                  <a:lnTo>
                    <a:pt x="2498248" y="2087433"/>
                  </a:lnTo>
                  <a:lnTo>
                    <a:pt x="2524632" y="2054217"/>
                  </a:lnTo>
                  <a:lnTo>
                    <a:pt x="2549621" y="2019744"/>
                  </a:lnTo>
                  <a:lnTo>
                    <a:pt x="2573480" y="1983992"/>
                  </a:lnTo>
                  <a:lnTo>
                    <a:pt x="2596479" y="1946934"/>
                  </a:lnTo>
                  <a:lnTo>
                    <a:pt x="2618883" y="1908548"/>
                  </a:lnTo>
                  <a:lnTo>
                    <a:pt x="2640960" y="1868807"/>
                  </a:lnTo>
                  <a:lnTo>
                    <a:pt x="2662977" y="1827687"/>
                  </a:lnTo>
                  <a:lnTo>
                    <a:pt x="2685203" y="1785165"/>
                  </a:lnTo>
                  <a:lnTo>
                    <a:pt x="2707903" y="1741214"/>
                  </a:lnTo>
                  <a:lnTo>
                    <a:pt x="2731347" y="1695811"/>
                  </a:lnTo>
                  <a:lnTo>
                    <a:pt x="2755800" y="1648932"/>
                  </a:lnTo>
                  <a:lnTo>
                    <a:pt x="2781530" y="1600550"/>
                  </a:lnTo>
                  <a:lnTo>
                    <a:pt x="2808804" y="1550642"/>
                  </a:lnTo>
                  <a:lnTo>
                    <a:pt x="2837891" y="1499184"/>
                  </a:lnTo>
                  <a:lnTo>
                    <a:pt x="2869057" y="1446150"/>
                  </a:lnTo>
                  <a:lnTo>
                    <a:pt x="2887505" y="1414025"/>
                  </a:lnTo>
                  <a:lnTo>
                    <a:pt x="2906186" y="1378884"/>
                  </a:lnTo>
                  <a:lnTo>
                    <a:pt x="2925094" y="1340952"/>
                  </a:lnTo>
                  <a:lnTo>
                    <a:pt x="2944221" y="1300455"/>
                  </a:lnTo>
                  <a:lnTo>
                    <a:pt x="2963561" y="1257619"/>
                  </a:lnTo>
                  <a:lnTo>
                    <a:pt x="2983105" y="1212669"/>
                  </a:lnTo>
                  <a:lnTo>
                    <a:pt x="3002847" y="1165831"/>
                  </a:lnTo>
                  <a:lnTo>
                    <a:pt x="3022780" y="1117329"/>
                  </a:lnTo>
                  <a:lnTo>
                    <a:pt x="3042897" y="1067391"/>
                  </a:lnTo>
                  <a:lnTo>
                    <a:pt x="3063190" y="1016241"/>
                  </a:lnTo>
                  <a:lnTo>
                    <a:pt x="3083653" y="964105"/>
                  </a:lnTo>
                  <a:lnTo>
                    <a:pt x="3104279" y="911208"/>
                  </a:lnTo>
                  <a:lnTo>
                    <a:pt x="3125060" y="857777"/>
                  </a:lnTo>
                  <a:lnTo>
                    <a:pt x="3145989" y="804036"/>
                  </a:lnTo>
                  <a:lnTo>
                    <a:pt x="3167060" y="750211"/>
                  </a:lnTo>
                  <a:lnTo>
                    <a:pt x="3188265" y="696528"/>
                  </a:lnTo>
                  <a:lnTo>
                    <a:pt x="3209597" y="643212"/>
                  </a:lnTo>
                  <a:lnTo>
                    <a:pt x="3231049" y="590489"/>
                  </a:lnTo>
                  <a:lnTo>
                    <a:pt x="3252613" y="538585"/>
                  </a:lnTo>
                  <a:lnTo>
                    <a:pt x="3274284" y="487725"/>
                  </a:lnTo>
                  <a:lnTo>
                    <a:pt x="3296054" y="438134"/>
                  </a:lnTo>
                  <a:lnTo>
                    <a:pt x="3317915" y="390038"/>
                  </a:lnTo>
                  <a:lnTo>
                    <a:pt x="3339860" y="343663"/>
                  </a:lnTo>
                  <a:lnTo>
                    <a:pt x="3361883" y="299234"/>
                  </a:lnTo>
                  <a:lnTo>
                    <a:pt x="3383977" y="256977"/>
                  </a:lnTo>
                  <a:lnTo>
                    <a:pt x="3406134" y="217117"/>
                  </a:lnTo>
                  <a:lnTo>
                    <a:pt x="3428347" y="179880"/>
                  </a:lnTo>
                  <a:lnTo>
                    <a:pt x="3450609" y="145492"/>
                  </a:lnTo>
                  <a:lnTo>
                    <a:pt x="3472913" y="114178"/>
                  </a:lnTo>
                  <a:lnTo>
                    <a:pt x="3517620" y="61674"/>
                  </a:lnTo>
                  <a:lnTo>
                    <a:pt x="3562409" y="24173"/>
                  </a:lnTo>
                  <a:lnTo>
                    <a:pt x="3607225" y="3480"/>
                  </a:lnTo>
                  <a:lnTo>
                    <a:pt x="3629626" y="0"/>
                  </a:lnTo>
                  <a:lnTo>
                    <a:pt x="3652012" y="1398"/>
                  </a:lnTo>
                  <a:lnTo>
                    <a:pt x="3692680" y="16847"/>
                  </a:lnTo>
                  <a:lnTo>
                    <a:pt x="3733876" y="48160"/>
                  </a:lnTo>
                  <a:lnTo>
                    <a:pt x="3775546" y="93912"/>
                  </a:lnTo>
                  <a:lnTo>
                    <a:pt x="3817637" y="152682"/>
                  </a:lnTo>
                  <a:lnTo>
                    <a:pt x="3838824" y="186504"/>
                  </a:lnTo>
                  <a:lnTo>
                    <a:pt x="3860095" y="223048"/>
                  </a:lnTo>
                  <a:lnTo>
                    <a:pt x="3881444" y="262134"/>
                  </a:lnTo>
                  <a:lnTo>
                    <a:pt x="3902865" y="303586"/>
                  </a:lnTo>
                  <a:lnTo>
                    <a:pt x="3924351" y="347225"/>
                  </a:lnTo>
                  <a:lnTo>
                    <a:pt x="3945894" y="392874"/>
                  </a:lnTo>
                  <a:lnTo>
                    <a:pt x="3967489" y="440354"/>
                  </a:lnTo>
                  <a:lnTo>
                    <a:pt x="3989128" y="489489"/>
                  </a:lnTo>
                  <a:lnTo>
                    <a:pt x="4010805" y="540101"/>
                  </a:lnTo>
                  <a:lnTo>
                    <a:pt x="4032513" y="592010"/>
                  </a:lnTo>
                  <a:lnTo>
                    <a:pt x="4054246" y="645040"/>
                  </a:lnTo>
                  <a:lnTo>
                    <a:pt x="4075996" y="699014"/>
                  </a:lnTo>
                  <a:lnTo>
                    <a:pt x="4097757" y="753752"/>
                  </a:lnTo>
                  <a:lnTo>
                    <a:pt x="4119522" y="809077"/>
                  </a:lnTo>
                  <a:lnTo>
                    <a:pt x="4141284" y="864812"/>
                  </a:lnTo>
                  <a:lnTo>
                    <a:pt x="4163037" y="920778"/>
                  </a:lnTo>
                  <a:lnTo>
                    <a:pt x="4184774" y="976798"/>
                  </a:lnTo>
                  <a:lnTo>
                    <a:pt x="4206488" y="1032694"/>
                  </a:lnTo>
                  <a:lnTo>
                    <a:pt x="4228173" y="1088288"/>
                  </a:lnTo>
                  <a:lnTo>
                    <a:pt x="4249821" y="1143402"/>
                  </a:lnTo>
                  <a:lnTo>
                    <a:pt x="4271426" y="1197859"/>
                  </a:lnTo>
                  <a:lnTo>
                    <a:pt x="4292982" y="1251480"/>
                  </a:lnTo>
                  <a:lnTo>
                    <a:pt x="4314481" y="1304089"/>
                  </a:lnTo>
                  <a:lnTo>
                    <a:pt x="4335916" y="1355506"/>
                  </a:lnTo>
                  <a:lnTo>
                    <a:pt x="4357282" y="1405555"/>
                  </a:lnTo>
                  <a:lnTo>
                    <a:pt x="4378571" y="1454057"/>
                  </a:lnTo>
                  <a:lnTo>
                    <a:pt x="4399777" y="1500834"/>
                  </a:lnTo>
                  <a:lnTo>
                    <a:pt x="4420893" y="1545709"/>
                  </a:lnTo>
                  <a:lnTo>
                    <a:pt x="4441911" y="1588505"/>
                  </a:lnTo>
                  <a:lnTo>
                    <a:pt x="4462826" y="1629042"/>
                  </a:lnTo>
                  <a:lnTo>
                    <a:pt x="4483631" y="1667144"/>
                  </a:lnTo>
                  <a:lnTo>
                    <a:pt x="4504319" y="1702632"/>
                  </a:lnTo>
                  <a:lnTo>
                    <a:pt x="4524883" y="1735329"/>
                  </a:lnTo>
                  <a:lnTo>
                    <a:pt x="4564457" y="1794430"/>
                  </a:lnTo>
                  <a:lnTo>
                    <a:pt x="4603192" y="1849828"/>
                  </a:lnTo>
                  <a:lnTo>
                    <a:pt x="4641175" y="1901710"/>
                  </a:lnTo>
                  <a:lnTo>
                    <a:pt x="4678491" y="1950264"/>
                  </a:lnTo>
                  <a:lnTo>
                    <a:pt x="4715228" y="1995676"/>
                  </a:lnTo>
                  <a:lnTo>
                    <a:pt x="4751473" y="2038132"/>
                  </a:lnTo>
                  <a:lnTo>
                    <a:pt x="4787312" y="2077820"/>
                  </a:lnTo>
                  <a:lnTo>
                    <a:pt x="4822831" y="2114926"/>
                  </a:lnTo>
                  <a:lnTo>
                    <a:pt x="4858119" y="2149638"/>
                  </a:lnTo>
                  <a:lnTo>
                    <a:pt x="4893260" y="2182142"/>
                  </a:lnTo>
                  <a:lnTo>
                    <a:pt x="4928343" y="2212626"/>
                  </a:lnTo>
                  <a:lnTo>
                    <a:pt x="4963454" y="2241275"/>
                  </a:lnTo>
                  <a:lnTo>
                    <a:pt x="4998679" y="2268277"/>
                  </a:lnTo>
                  <a:lnTo>
                    <a:pt x="5034105" y="2293819"/>
                  </a:lnTo>
                  <a:lnTo>
                    <a:pt x="5069820" y="2318087"/>
                  </a:lnTo>
                  <a:lnTo>
                    <a:pt x="5105909" y="2341269"/>
                  </a:lnTo>
                  <a:lnTo>
                    <a:pt x="5142460" y="2363550"/>
                  </a:lnTo>
                  <a:lnTo>
                    <a:pt x="5179558" y="2385120"/>
                  </a:lnTo>
                  <a:lnTo>
                    <a:pt x="5217292" y="2406163"/>
                  </a:lnTo>
                  <a:lnTo>
                    <a:pt x="5255747" y="2426866"/>
                  </a:lnTo>
                  <a:lnTo>
                    <a:pt x="5295011" y="2447418"/>
                  </a:lnTo>
                  <a:lnTo>
                    <a:pt x="5341782" y="2470258"/>
                  </a:lnTo>
                  <a:lnTo>
                    <a:pt x="5389369" y="2490915"/>
                  </a:lnTo>
                  <a:lnTo>
                    <a:pt x="5437682" y="2509545"/>
                  </a:lnTo>
                  <a:lnTo>
                    <a:pt x="5486631" y="2526299"/>
                  </a:lnTo>
                  <a:lnTo>
                    <a:pt x="5536125" y="2541331"/>
                  </a:lnTo>
                  <a:lnTo>
                    <a:pt x="5586076" y="2554795"/>
                  </a:lnTo>
                  <a:lnTo>
                    <a:pt x="5636392" y="2566844"/>
                  </a:lnTo>
                  <a:lnTo>
                    <a:pt x="5686985" y="2577632"/>
                  </a:lnTo>
                  <a:lnTo>
                    <a:pt x="5737764" y="2587312"/>
                  </a:lnTo>
                  <a:lnTo>
                    <a:pt x="5788640" y="2596037"/>
                  </a:lnTo>
                  <a:lnTo>
                    <a:pt x="5839522" y="2603961"/>
                  </a:lnTo>
                  <a:lnTo>
                    <a:pt x="5890321" y="2611237"/>
                  </a:lnTo>
                  <a:lnTo>
                    <a:pt x="5940946" y="2618018"/>
                  </a:lnTo>
                  <a:lnTo>
                    <a:pt x="5991308" y="2624459"/>
                  </a:lnTo>
                  <a:lnTo>
                    <a:pt x="6041318" y="2630713"/>
                  </a:lnTo>
                  <a:lnTo>
                    <a:pt x="6090884" y="2636932"/>
                  </a:lnTo>
                  <a:lnTo>
                    <a:pt x="6139918" y="2643270"/>
                  </a:lnTo>
                  <a:lnTo>
                    <a:pt x="6188329" y="2649881"/>
                  </a:lnTo>
                  <a:lnTo>
                    <a:pt x="6231932" y="2655439"/>
                  </a:lnTo>
                  <a:lnTo>
                    <a:pt x="6279957" y="2660473"/>
                  </a:lnTo>
                  <a:lnTo>
                    <a:pt x="6331831" y="2665022"/>
                  </a:lnTo>
                  <a:lnTo>
                    <a:pt x="6386980" y="2669122"/>
                  </a:lnTo>
                  <a:lnTo>
                    <a:pt x="6444833" y="2672810"/>
                  </a:lnTo>
                  <a:lnTo>
                    <a:pt x="6504818" y="2676124"/>
                  </a:lnTo>
                  <a:lnTo>
                    <a:pt x="6566360" y="2679099"/>
                  </a:lnTo>
                  <a:lnTo>
                    <a:pt x="6628889" y="2681774"/>
                  </a:lnTo>
                  <a:lnTo>
                    <a:pt x="6691832" y="2684186"/>
                  </a:lnTo>
                  <a:lnTo>
                    <a:pt x="6754615" y="2686370"/>
                  </a:lnTo>
                  <a:lnTo>
                    <a:pt x="6816667" y="2688365"/>
                  </a:lnTo>
                  <a:lnTo>
                    <a:pt x="6877415" y="2690208"/>
                  </a:lnTo>
                  <a:lnTo>
                    <a:pt x="6936286" y="2691934"/>
                  </a:lnTo>
                  <a:lnTo>
                    <a:pt x="6992709" y="2693583"/>
                  </a:lnTo>
                  <a:lnTo>
                    <a:pt x="7046110" y="2695189"/>
                  </a:lnTo>
                  <a:lnTo>
                    <a:pt x="7095917" y="2696791"/>
                  </a:lnTo>
                  <a:lnTo>
                    <a:pt x="7141557" y="2698426"/>
                  </a:lnTo>
                  <a:lnTo>
                    <a:pt x="7182459" y="2700129"/>
                  </a:lnTo>
                  <a:lnTo>
                    <a:pt x="7247754" y="2703894"/>
                  </a:lnTo>
                  <a:lnTo>
                    <a:pt x="7271004" y="2706028"/>
                  </a:lnTo>
                </a:path>
              </a:pathLst>
            </a:custGeom>
            <a:ln w="28956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6679" y="5856528"/>
              <a:ext cx="146431" cy="16163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6652" y="5856528"/>
              <a:ext cx="152273" cy="17943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98088" y="5856528"/>
              <a:ext cx="136651" cy="16988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86985" y="5856528"/>
              <a:ext cx="159385" cy="17131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6758" y="5856528"/>
              <a:ext cx="153796" cy="17588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02452" y="5856541"/>
              <a:ext cx="149733" cy="1714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68008" y="5856973"/>
              <a:ext cx="189611" cy="20474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73823" y="5856973"/>
              <a:ext cx="189610" cy="20474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79764" y="5856973"/>
              <a:ext cx="189483" cy="204749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55268" y="5867069"/>
            <a:ext cx="71920" cy="72555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493767" y="6167120"/>
            <a:ext cx="9766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1F5F"/>
                </a:solidFill>
                <a:latin typeface="Cambria Math"/>
                <a:cs typeface="Cambria Math"/>
              </a:rPr>
              <a:t>𝝁</a:t>
            </a:r>
            <a:r>
              <a:rPr sz="2000" spc="120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 Math"/>
                <a:cs typeface="Cambria Math"/>
              </a:rPr>
              <a:t>=</a:t>
            </a:r>
            <a:r>
              <a:rPr sz="2000" spc="110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2000" spc="-25" dirty="0">
                <a:solidFill>
                  <a:srgbClr val="001F5F"/>
                </a:solidFill>
                <a:latin typeface="Cambria Math"/>
                <a:cs typeface="Cambria Math"/>
              </a:rPr>
              <a:t>𝟕𝟒𝟑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07136" y="2504694"/>
            <a:ext cx="9881870" cy="3737610"/>
            <a:chOff x="207136" y="2504694"/>
            <a:chExt cx="9881870" cy="3737610"/>
          </a:xfrm>
        </p:grpSpPr>
        <p:sp>
          <p:nvSpPr>
            <p:cNvPr id="19" name="object 19"/>
            <p:cNvSpPr/>
            <p:nvPr/>
          </p:nvSpPr>
          <p:spPr>
            <a:xfrm>
              <a:off x="4969002" y="2928366"/>
              <a:ext cx="13335" cy="3277870"/>
            </a:xfrm>
            <a:custGeom>
              <a:avLst/>
              <a:gdLst/>
              <a:ahLst/>
              <a:cxnLst/>
              <a:rect l="l" t="t" r="r" b="b"/>
              <a:pathLst>
                <a:path w="13335" h="3277870">
                  <a:moveTo>
                    <a:pt x="0" y="0"/>
                  </a:moveTo>
                  <a:lnTo>
                    <a:pt x="13335" y="3277743"/>
                  </a:lnTo>
                </a:path>
              </a:pathLst>
            </a:custGeom>
            <a:ln w="28956">
              <a:solidFill>
                <a:srgbClr val="5C746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57554" y="2504693"/>
              <a:ext cx="8830945" cy="3322320"/>
            </a:xfrm>
            <a:custGeom>
              <a:avLst/>
              <a:gdLst/>
              <a:ahLst/>
              <a:cxnLst/>
              <a:rect l="l" t="t" r="r" b="b"/>
              <a:pathLst>
                <a:path w="8830945" h="3322320">
                  <a:moveTo>
                    <a:pt x="111506" y="95377"/>
                  </a:moveTo>
                  <a:lnTo>
                    <a:pt x="108712" y="90551"/>
                  </a:lnTo>
                  <a:lnTo>
                    <a:pt x="66890" y="19558"/>
                  </a:lnTo>
                  <a:lnTo>
                    <a:pt x="55372" y="0"/>
                  </a:lnTo>
                  <a:lnTo>
                    <a:pt x="0" y="95758"/>
                  </a:lnTo>
                  <a:lnTo>
                    <a:pt x="1612" y="101854"/>
                  </a:lnTo>
                  <a:lnTo>
                    <a:pt x="6350" y="104521"/>
                  </a:lnTo>
                  <a:lnTo>
                    <a:pt x="11087" y="107315"/>
                  </a:lnTo>
                  <a:lnTo>
                    <a:pt x="17145" y="105664"/>
                  </a:lnTo>
                  <a:lnTo>
                    <a:pt x="19939" y="100965"/>
                  </a:lnTo>
                  <a:lnTo>
                    <a:pt x="45643" y="56362"/>
                  </a:lnTo>
                  <a:lnTo>
                    <a:pt x="45593" y="19685"/>
                  </a:lnTo>
                  <a:lnTo>
                    <a:pt x="45732" y="56210"/>
                  </a:lnTo>
                  <a:lnTo>
                    <a:pt x="58801" y="3277793"/>
                  </a:lnTo>
                  <a:lnTo>
                    <a:pt x="78613" y="3277705"/>
                  </a:lnTo>
                  <a:lnTo>
                    <a:pt x="65544" y="56362"/>
                  </a:lnTo>
                  <a:lnTo>
                    <a:pt x="91694" y="100711"/>
                  </a:lnTo>
                  <a:lnTo>
                    <a:pt x="94488" y="105410"/>
                  </a:lnTo>
                  <a:lnTo>
                    <a:pt x="100584" y="106934"/>
                  </a:lnTo>
                  <a:lnTo>
                    <a:pt x="109982" y="101346"/>
                  </a:lnTo>
                  <a:lnTo>
                    <a:pt x="111506" y="95377"/>
                  </a:lnTo>
                  <a:close/>
                </a:path>
                <a:path w="8830945" h="3322320">
                  <a:moveTo>
                    <a:pt x="8830945" y="3265932"/>
                  </a:moveTo>
                  <a:lnTo>
                    <a:pt x="8813965" y="3256026"/>
                  </a:lnTo>
                  <a:lnTo>
                    <a:pt x="8740140" y="3212922"/>
                  </a:lnTo>
                  <a:lnTo>
                    <a:pt x="8735314" y="3210166"/>
                  </a:lnTo>
                  <a:lnTo>
                    <a:pt x="8729345" y="3211766"/>
                  </a:lnTo>
                  <a:lnTo>
                    <a:pt x="8723757" y="3221215"/>
                  </a:lnTo>
                  <a:lnTo>
                    <a:pt x="8725408" y="3227286"/>
                  </a:lnTo>
                  <a:lnTo>
                    <a:pt x="8774646" y="3256026"/>
                  </a:lnTo>
                  <a:lnTo>
                    <a:pt x="82804" y="3256026"/>
                  </a:lnTo>
                  <a:lnTo>
                    <a:pt x="82804" y="3275838"/>
                  </a:lnTo>
                  <a:lnTo>
                    <a:pt x="8774646" y="3275838"/>
                  </a:lnTo>
                  <a:lnTo>
                    <a:pt x="8725408" y="3304578"/>
                  </a:lnTo>
                  <a:lnTo>
                    <a:pt x="8723757" y="3310648"/>
                  </a:lnTo>
                  <a:lnTo>
                    <a:pt x="8729345" y="3320097"/>
                  </a:lnTo>
                  <a:lnTo>
                    <a:pt x="8735314" y="3321697"/>
                  </a:lnTo>
                  <a:lnTo>
                    <a:pt x="8740140" y="3318941"/>
                  </a:lnTo>
                  <a:lnTo>
                    <a:pt x="8813965" y="3275838"/>
                  </a:lnTo>
                  <a:lnTo>
                    <a:pt x="8830945" y="3265932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82717" y="3940302"/>
              <a:ext cx="570230" cy="0"/>
            </a:xfrm>
            <a:custGeom>
              <a:avLst/>
              <a:gdLst/>
              <a:ahLst/>
              <a:cxnLst/>
              <a:rect l="l" t="t" r="r" b="b"/>
              <a:pathLst>
                <a:path w="570229">
                  <a:moveTo>
                    <a:pt x="0" y="0"/>
                  </a:moveTo>
                  <a:lnTo>
                    <a:pt x="569976" y="0"/>
                  </a:lnTo>
                </a:path>
              </a:pathLst>
            </a:custGeom>
            <a:ln w="28956">
              <a:solidFill>
                <a:srgbClr val="5C746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1741" y="2949827"/>
              <a:ext cx="7271384" cy="2737485"/>
            </a:xfrm>
            <a:custGeom>
              <a:avLst/>
              <a:gdLst/>
              <a:ahLst/>
              <a:cxnLst/>
              <a:rect l="l" t="t" r="r" b="b"/>
              <a:pathLst>
                <a:path w="7271384" h="2737485">
                  <a:moveTo>
                    <a:pt x="0" y="2736978"/>
                  </a:moveTo>
                  <a:lnTo>
                    <a:pt x="58723" y="2727397"/>
                  </a:lnTo>
                  <a:lnTo>
                    <a:pt x="132750" y="2717858"/>
                  </a:lnTo>
                  <a:lnTo>
                    <a:pt x="174781" y="2713025"/>
                  </a:lnTo>
                  <a:lnTo>
                    <a:pt x="219772" y="2708109"/>
                  </a:lnTo>
                  <a:lnTo>
                    <a:pt x="267434" y="2703078"/>
                  </a:lnTo>
                  <a:lnTo>
                    <a:pt x="317479" y="2697901"/>
                  </a:lnTo>
                  <a:lnTo>
                    <a:pt x="369618" y="2692546"/>
                  </a:lnTo>
                  <a:lnTo>
                    <a:pt x="423563" y="2686983"/>
                  </a:lnTo>
                  <a:lnTo>
                    <a:pt x="479024" y="2681181"/>
                  </a:lnTo>
                  <a:lnTo>
                    <a:pt x="535714" y="2675107"/>
                  </a:lnTo>
                  <a:lnTo>
                    <a:pt x="593344" y="2668730"/>
                  </a:lnTo>
                  <a:lnTo>
                    <a:pt x="651625" y="2662020"/>
                  </a:lnTo>
                  <a:lnTo>
                    <a:pt x="710268" y="2654945"/>
                  </a:lnTo>
                  <a:lnTo>
                    <a:pt x="768985" y="2647474"/>
                  </a:lnTo>
                  <a:lnTo>
                    <a:pt x="827488" y="2639576"/>
                  </a:lnTo>
                  <a:lnTo>
                    <a:pt x="885487" y="2631219"/>
                  </a:lnTo>
                  <a:lnTo>
                    <a:pt x="942694" y="2622372"/>
                  </a:lnTo>
                  <a:lnTo>
                    <a:pt x="998821" y="2613004"/>
                  </a:lnTo>
                  <a:lnTo>
                    <a:pt x="1053578" y="2603083"/>
                  </a:lnTo>
                  <a:lnTo>
                    <a:pt x="1106677" y="2592579"/>
                  </a:lnTo>
                  <a:lnTo>
                    <a:pt x="1153197" y="2583111"/>
                  </a:lnTo>
                  <a:lnTo>
                    <a:pt x="1200830" y="2573665"/>
                  </a:lnTo>
                  <a:lnTo>
                    <a:pt x="1249442" y="2564199"/>
                  </a:lnTo>
                  <a:lnTo>
                    <a:pt x="1298899" y="2554669"/>
                  </a:lnTo>
                  <a:lnTo>
                    <a:pt x="1349069" y="2545029"/>
                  </a:lnTo>
                  <a:lnTo>
                    <a:pt x="1399816" y="2535237"/>
                  </a:lnTo>
                  <a:lnTo>
                    <a:pt x="1451006" y="2525248"/>
                  </a:lnTo>
                  <a:lnTo>
                    <a:pt x="1502507" y="2515019"/>
                  </a:lnTo>
                  <a:lnTo>
                    <a:pt x="1554183" y="2504505"/>
                  </a:lnTo>
                  <a:lnTo>
                    <a:pt x="1605901" y="2493663"/>
                  </a:lnTo>
                  <a:lnTo>
                    <a:pt x="1657528" y="2482449"/>
                  </a:lnTo>
                  <a:lnTo>
                    <a:pt x="1708928" y="2470818"/>
                  </a:lnTo>
                  <a:lnTo>
                    <a:pt x="1759969" y="2458727"/>
                  </a:lnTo>
                  <a:lnTo>
                    <a:pt x="1810516" y="2446132"/>
                  </a:lnTo>
                  <a:lnTo>
                    <a:pt x="1860436" y="2432989"/>
                  </a:lnTo>
                  <a:lnTo>
                    <a:pt x="1909594" y="2419254"/>
                  </a:lnTo>
                  <a:lnTo>
                    <a:pt x="1957856" y="2404882"/>
                  </a:lnTo>
                  <a:lnTo>
                    <a:pt x="2005090" y="2389831"/>
                  </a:lnTo>
                  <a:lnTo>
                    <a:pt x="2051160" y="2374056"/>
                  </a:lnTo>
                  <a:lnTo>
                    <a:pt x="2095932" y="2357513"/>
                  </a:lnTo>
                  <a:lnTo>
                    <a:pt x="2139274" y="2340159"/>
                  </a:lnTo>
                  <a:lnTo>
                    <a:pt x="2181051" y="2321948"/>
                  </a:lnTo>
                  <a:lnTo>
                    <a:pt x="2221128" y="2302838"/>
                  </a:lnTo>
                  <a:lnTo>
                    <a:pt x="2259373" y="2282785"/>
                  </a:lnTo>
                  <a:lnTo>
                    <a:pt x="2295652" y="2261744"/>
                  </a:lnTo>
                  <a:lnTo>
                    <a:pt x="2336027" y="2235544"/>
                  </a:lnTo>
                  <a:lnTo>
                    <a:pt x="2373402" y="2208236"/>
                  </a:lnTo>
                  <a:lnTo>
                    <a:pt x="2408044" y="2179796"/>
                  </a:lnTo>
                  <a:lnTo>
                    <a:pt x="2440221" y="2150198"/>
                  </a:lnTo>
                  <a:lnTo>
                    <a:pt x="2470200" y="2119419"/>
                  </a:lnTo>
                  <a:lnTo>
                    <a:pt x="2498248" y="2087433"/>
                  </a:lnTo>
                  <a:lnTo>
                    <a:pt x="2524633" y="2054217"/>
                  </a:lnTo>
                  <a:lnTo>
                    <a:pt x="2549621" y="2019744"/>
                  </a:lnTo>
                  <a:lnTo>
                    <a:pt x="2573480" y="1983992"/>
                  </a:lnTo>
                  <a:lnTo>
                    <a:pt x="2596479" y="1946934"/>
                  </a:lnTo>
                  <a:lnTo>
                    <a:pt x="2618883" y="1908548"/>
                  </a:lnTo>
                  <a:lnTo>
                    <a:pt x="2640960" y="1868807"/>
                  </a:lnTo>
                  <a:lnTo>
                    <a:pt x="2662977" y="1827687"/>
                  </a:lnTo>
                  <a:lnTo>
                    <a:pt x="2685203" y="1785165"/>
                  </a:lnTo>
                  <a:lnTo>
                    <a:pt x="2707903" y="1741214"/>
                  </a:lnTo>
                  <a:lnTo>
                    <a:pt x="2731347" y="1695811"/>
                  </a:lnTo>
                  <a:lnTo>
                    <a:pt x="2755800" y="1648932"/>
                  </a:lnTo>
                  <a:lnTo>
                    <a:pt x="2781530" y="1600550"/>
                  </a:lnTo>
                  <a:lnTo>
                    <a:pt x="2808804" y="1550642"/>
                  </a:lnTo>
                  <a:lnTo>
                    <a:pt x="2837891" y="1499184"/>
                  </a:lnTo>
                  <a:lnTo>
                    <a:pt x="2869057" y="1446150"/>
                  </a:lnTo>
                  <a:lnTo>
                    <a:pt x="2887505" y="1414025"/>
                  </a:lnTo>
                  <a:lnTo>
                    <a:pt x="2906186" y="1378884"/>
                  </a:lnTo>
                  <a:lnTo>
                    <a:pt x="2925094" y="1340952"/>
                  </a:lnTo>
                  <a:lnTo>
                    <a:pt x="2944221" y="1300455"/>
                  </a:lnTo>
                  <a:lnTo>
                    <a:pt x="2963561" y="1257619"/>
                  </a:lnTo>
                  <a:lnTo>
                    <a:pt x="2983105" y="1212669"/>
                  </a:lnTo>
                  <a:lnTo>
                    <a:pt x="3002847" y="1165831"/>
                  </a:lnTo>
                  <a:lnTo>
                    <a:pt x="3022780" y="1117329"/>
                  </a:lnTo>
                  <a:lnTo>
                    <a:pt x="3042897" y="1067391"/>
                  </a:lnTo>
                  <a:lnTo>
                    <a:pt x="3063190" y="1016241"/>
                  </a:lnTo>
                  <a:lnTo>
                    <a:pt x="3083653" y="964105"/>
                  </a:lnTo>
                  <a:lnTo>
                    <a:pt x="3104279" y="911208"/>
                  </a:lnTo>
                  <a:lnTo>
                    <a:pt x="3125060" y="857777"/>
                  </a:lnTo>
                  <a:lnTo>
                    <a:pt x="3145989" y="804036"/>
                  </a:lnTo>
                  <a:lnTo>
                    <a:pt x="3167060" y="750211"/>
                  </a:lnTo>
                  <a:lnTo>
                    <a:pt x="3188265" y="696528"/>
                  </a:lnTo>
                  <a:lnTo>
                    <a:pt x="3209597" y="643212"/>
                  </a:lnTo>
                  <a:lnTo>
                    <a:pt x="3231049" y="590489"/>
                  </a:lnTo>
                  <a:lnTo>
                    <a:pt x="3252613" y="538585"/>
                  </a:lnTo>
                  <a:lnTo>
                    <a:pt x="3274284" y="487725"/>
                  </a:lnTo>
                  <a:lnTo>
                    <a:pt x="3296054" y="438134"/>
                  </a:lnTo>
                  <a:lnTo>
                    <a:pt x="3317915" y="390038"/>
                  </a:lnTo>
                  <a:lnTo>
                    <a:pt x="3339860" y="343663"/>
                  </a:lnTo>
                  <a:lnTo>
                    <a:pt x="3361883" y="299234"/>
                  </a:lnTo>
                  <a:lnTo>
                    <a:pt x="3383977" y="256977"/>
                  </a:lnTo>
                  <a:lnTo>
                    <a:pt x="3406134" y="217117"/>
                  </a:lnTo>
                  <a:lnTo>
                    <a:pt x="3428347" y="179880"/>
                  </a:lnTo>
                  <a:lnTo>
                    <a:pt x="3450609" y="145492"/>
                  </a:lnTo>
                  <a:lnTo>
                    <a:pt x="3472913" y="114178"/>
                  </a:lnTo>
                  <a:lnTo>
                    <a:pt x="3517620" y="61674"/>
                  </a:lnTo>
                  <a:lnTo>
                    <a:pt x="3562409" y="24173"/>
                  </a:lnTo>
                  <a:lnTo>
                    <a:pt x="3607225" y="3480"/>
                  </a:lnTo>
                  <a:lnTo>
                    <a:pt x="3629626" y="0"/>
                  </a:lnTo>
                  <a:lnTo>
                    <a:pt x="3652012" y="1398"/>
                  </a:lnTo>
                  <a:lnTo>
                    <a:pt x="3692680" y="16847"/>
                  </a:lnTo>
                  <a:lnTo>
                    <a:pt x="3733876" y="48160"/>
                  </a:lnTo>
                  <a:lnTo>
                    <a:pt x="3775546" y="93912"/>
                  </a:lnTo>
                  <a:lnTo>
                    <a:pt x="3817637" y="152682"/>
                  </a:lnTo>
                  <a:lnTo>
                    <a:pt x="3838824" y="186504"/>
                  </a:lnTo>
                  <a:lnTo>
                    <a:pt x="3860095" y="223048"/>
                  </a:lnTo>
                  <a:lnTo>
                    <a:pt x="3881444" y="262134"/>
                  </a:lnTo>
                  <a:lnTo>
                    <a:pt x="3902865" y="303586"/>
                  </a:lnTo>
                  <a:lnTo>
                    <a:pt x="3924351" y="347225"/>
                  </a:lnTo>
                  <a:lnTo>
                    <a:pt x="3945894" y="392874"/>
                  </a:lnTo>
                  <a:lnTo>
                    <a:pt x="3967489" y="440354"/>
                  </a:lnTo>
                  <a:lnTo>
                    <a:pt x="3989128" y="489489"/>
                  </a:lnTo>
                  <a:lnTo>
                    <a:pt x="4010805" y="540101"/>
                  </a:lnTo>
                  <a:lnTo>
                    <a:pt x="4032513" y="592010"/>
                  </a:lnTo>
                  <a:lnTo>
                    <a:pt x="4054246" y="645040"/>
                  </a:lnTo>
                  <a:lnTo>
                    <a:pt x="4075996" y="699014"/>
                  </a:lnTo>
                  <a:lnTo>
                    <a:pt x="4097757" y="753752"/>
                  </a:lnTo>
                  <a:lnTo>
                    <a:pt x="4119522" y="809077"/>
                  </a:lnTo>
                  <a:lnTo>
                    <a:pt x="4141284" y="864812"/>
                  </a:lnTo>
                  <a:lnTo>
                    <a:pt x="4163037" y="920778"/>
                  </a:lnTo>
                  <a:lnTo>
                    <a:pt x="4184774" y="976798"/>
                  </a:lnTo>
                  <a:lnTo>
                    <a:pt x="4206488" y="1032694"/>
                  </a:lnTo>
                  <a:lnTo>
                    <a:pt x="4228173" y="1088288"/>
                  </a:lnTo>
                  <a:lnTo>
                    <a:pt x="4249821" y="1143402"/>
                  </a:lnTo>
                  <a:lnTo>
                    <a:pt x="4271426" y="1197859"/>
                  </a:lnTo>
                  <a:lnTo>
                    <a:pt x="4292982" y="1251480"/>
                  </a:lnTo>
                  <a:lnTo>
                    <a:pt x="4314481" y="1304089"/>
                  </a:lnTo>
                  <a:lnTo>
                    <a:pt x="4335916" y="1355506"/>
                  </a:lnTo>
                  <a:lnTo>
                    <a:pt x="4357282" y="1405555"/>
                  </a:lnTo>
                  <a:lnTo>
                    <a:pt x="4378571" y="1454057"/>
                  </a:lnTo>
                  <a:lnTo>
                    <a:pt x="4399777" y="1500834"/>
                  </a:lnTo>
                  <a:lnTo>
                    <a:pt x="4420893" y="1545709"/>
                  </a:lnTo>
                  <a:lnTo>
                    <a:pt x="4441911" y="1588505"/>
                  </a:lnTo>
                  <a:lnTo>
                    <a:pt x="4462826" y="1629042"/>
                  </a:lnTo>
                  <a:lnTo>
                    <a:pt x="4483631" y="1667144"/>
                  </a:lnTo>
                  <a:lnTo>
                    <a:pt x="4504319" y="1702632"/>
                  </a:lnTo>
                  <a:lnTo>
                    <a:pt x="4524883" y="1735329"/>
                  </a:lnTo>
                  <a:lnTo>
                    <a:pt x="4564457" y="1794430"/>
                  </a:lnTo>
                  <a:lnTo>
                    <a:pt x="4603192" y="1849828"/>
                  </a:lnTo>
                  <a:lnTo>
                    <a:pt x="4641175" y="1901710"/>
                  </a:lnTo>
                  <a:lnTo>
                    <a:pt x="4678491" y="1950264"/>
                  </a:lnTo>
                  <a:lnTo>
                    <a:pt x="4715228" y="1995676"/>
                  </a:lnTo>
                  <a:lnTo>
                    <a:pt x="4751473" y="2038132"/>
                  </a:lnTo>
                  <a:lnTo>
                    <a:pt x="4787312" y="2077820"/>
                  </a:lnTo>
                  <a:lnTo>
                    <a:pt x="4822831" y="2114926"/>
                  </a:lnTo>
                  <a:lnTo>
                    <a:pt x="4858119" y="2149638"/>
                  </a:lnTo>
                  <a:lnTo>
                    <a:pt x="4893260" y="2182142"/>
                  </a:lnTo>
                  <a:lnTo>
                    <a:pt x="4928343" y="2212626"/>
                  </a:lnTo>
                  <a:lnTo>
                    <a:pt x="4963454" y="2241275"/>
                  </a:lnTo>
                  <a:lnTo>
                    <a:pt x="4998679" y="2268277"/>
                  </a:lnTo>
                  <a:lnTo>
                    <a:pt x="5034105" y="2293819"/>
                  </a:lnTo>
                  <a:lnTo>
                    <a:pt x="5069820" y="2318087"/>
                  </a:lnTo>
                  <a:lnTo>
                    <a:pt x="5105909" y="2341269"/>
                  </a:lnTo>
                  <a:lnTo>
                    <a:pt x="5142460" y="2363550"/>
                  </a:lnTo>
                  <a:lnTo>
                    <a:pt x="5179558" y="2385120"/>
                  </a:lnTo>
                  <a:lnTo>
                    <a:pt x="5217292" y="2406163"/>
                  </a:lnTo>
                  <a:lnTo>
                    <a:pt x="5255747" y="2426866"/>
                  </a:lnTo>
                  <a:lnTo>
                    <a:pt x="5295011" y="2447418"/>
                  </a:lnTo>
                  <a:lnTo>
                    <a:pt x="5341782" y="2470258"/>
                  </a:lnTo>
                  <a:lnTo>
                    <a:pt x="5389369" y="2490915"/>
                  </a:lnTo>
                  <a:lnTo>
                    <a:pt x="5437682" y="2509545"/>
                  </a:lnTo>
                  <a:lnTo>
                    <a:pt x="5486631" y="2526299"/>
                  </a:lnTo>
                  <a:lnTo>
                    <a:pt x="5536125" y="2541331"/>
                  </a:lnTo>
                  <a:lnTo>
                    <a:pt x="5586076" y="2554795"/>
                  </a:lnTo>
                  <a:lnTo>
                    <a:pt x="5636392" y="2566844"/>
                  </a:lnTo>
                  <a:lnTo>
                    <a:pt x="5686985" y="2577632"/>
                  </a:lnTo>
                  <a:lnTo>
                    <a:pt x="5737764" y="2587312"/>
                  </a:lnTo>
                  <a:lnTo>
                    <a:pt x="5788640" y="2596037"/>
                  </a:lnTo>
                  <a:lnTo>
                    <a:pt x="5839522" y="2603961"/>
                  </a:lnTo>
                  <a:lnTo>
                    <a:pt x="5890321" y="2611237"/>
                  </a:lnTo>
                  <a:lnTo>
                    <a:pt x="5940946" y="2618018"/>
                  </a:lnTo>
                  <a:lnTo>
                    <a:pt x="5991308" y="2624459"/>
                  </a:lnTo>
                  <a:lnTo>
                    <a:pt x="6041318" y="2630713"/>
                  </a:lnTo>
                  <a:lnTo>
                    <a:pt x="6090884" y="2636932"/>
                  </a:lnTo>
                  <a:lnTo>
                    <a:pt x="6139918" y="2643270"/>
                  </a:lnTo>
                  <a:lnTo>
                    <a:pt x="6188329" y="2649881"/>
                  </a:lnTo>
                  <a:lnTo>
                    <a:pt x="6231932" y="2655439"/>
                  </a:lnTo>
                  <a:lnTo>
                    <a:pt x="6279957" y="2660473"/>
                  </a:lnTo>
                  <a:lnTo>
                    <a:pt x="6331831" y="2665022"/>
                  </a:lnTo>
                  <a:lnTo>
                    <a:pt x="6386980" y="2669122"/>
                  </a:lnTo>
                  <a:lnTo>
                    <a:pt x="6444833" y="2672810"/>
                  </a:lnTo>
                  <a:lnTo>
                    <a:pt x="6504818" y="2676124"/>
                  </a:lnTo>
                  <a:lnTo>
                    <a:pt x="6566360" y="2679099"/>
                  </a:lnTo>
                  <a:lnTo>
                    <a:pt x="6628889" y="2681774"/>
                  </a:lnTo>
                  <a:lnTo>
                    <a:pt x="6691832" y="2684186"/>
                  </a:lnTo>
                  <a:lnTo>
                    <a:pt x="6754615" y="2686370"/>
                  </a:lnTo>
                  <a:lnTo>
                    <a:pt x="6816667" y="2688365"/>
                  </a:lnTo>
                  <a:lnTo>
                    <a:pt x="6877415" y="2690208"/>
                  </a:lnTo>
                  <a:lnTo>
                    <a:pt x="6936286" y="2691934"/>
                  </a:lnTo>
                  <a:lnTo>
                    <a:pt x="6992709" y="2693583"/>
                  </a:lnTo>
                  <a:lnTo>
                    <a:pt x="7046110" y="2695189"/>
                  </a:lnTo>
                  <a:lnTo>
                    <a:pt x="7095917" y="2696791"/>
                  </a:lnTo>
                  <a:lnTo>
                    <a:pt x="7141557" y="2698426"/>
                  </a:lnTo>
                  <a:lnTo>
                    <a:pt x="7182459" y="2700129"/>
                  </a:lnTo>
                  <a:lnTo>
                    <a:pt x="7247754" y="2703894"/>
                  </a:lnTo>
                  <a:lnTo>
                    <a:pt x="7271004" y="2706028"/>
                  </a:lnTo>
                </a:path>
              </a:pathLst>
            </a:custGeom>
            <a:ln w="28956">
              <a:solidFill>
                <a:srgbClr val="2D47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54958" y="2949702"/>
              <a:ext cx="13335" cy="3277870"/>
            </a:xfrm>
            <a:custGeom>
              <a:avLst/>
              <a:gdLst/>
              <a:ahLst/>
              <a:cxnLst/>
              <a:rect l="l" t="t" r="r" b="b"/>
              <a:pathLst>
                <a:path w="13335" h="3277870">
                  <a:moveTo>
                    <a:pt x="0" y="0"/>
                  </a:moveTo>
                  <a:lnTo>
                    <a:pt x="13334" y="3277743"/>
                  </a:lnTo>
                </a:path>
              </a:pathLst>
            </a:custGeom>
            <a:ln w="28956">
              <a:solidFill>
                <a:srgbClr val="16242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18438" y="6027216"/>
            <a:ext cx="5518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001F5F"/>
                </a:solidFill>
                <a:latin typeface="Arial"/>
                <a:cs typeface="Arial"/>
              </a:rPr>
              <a:t>Origin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65753" y="6186322"/>
            <a:ext cx="9766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D4752"/>
                </a:solidFill>
                <a:latin typeface="Cambria Math"/>
                <a:cs typeface="Cambria Math"/>
              </a:rPr>
              <a:t>𝝁</a:t>
            </a:r>
            <a:r>
              <a:rPr sz="2000" spc="120" dirty="0">
                <a:solidFill>
                  <a:srgbClr val="2D4752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D4752"/>
                </a:solidFill>
                <a:latin typeface="Cambria Math"/>
                <a:cs typeface="Cambria Math"/>
              </a:rPr>
              <a:t>=</a:t>
            </a:r>
            <a:r>
              <a:rPr sz="2000" spc="110" dirty="0">
                <a:solidFill>
                  <a:srgbClr val="2D4752"/>
                </a:solidFill>
                <a:latin typeface="Cambria Math"/>
                <a:cs typeface="Cambria Math"/>
              </a:rPr>
              <a:t> </a:t>
            </a:r>
            <a:r>
              <a:rPr sz="2000" spc="-25" dirty="0">
                <a:solidFill>
                  <a:srgbClr val="2D4752"/>
                </a:solidFill>
                <a:latin typeface="Cambria Math"/>
                <a:cs typeface="Cambria Math"/>
              </a:rPr>
              <a:t>𝟒𝟕𝟎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86685" y="3734511"/>
            <a:ext cx="97599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D4752"/>
                </a:solidFill>
                <a:latin typeface="Cambria Math"/>
                <a:cs typeface="Cambria Math"/>
              </a:rPr>
              <a:t>𝝈</a:t>
            </a:r>
            <a:r>
              <a:rPr sz="2000" spc="114" dirty="0">
                <a:solidFill>
                  <a:srgbClr val="2D4752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D4752"/>
                </a:solidFill>
                <a:latin typeface="Cambria Math"/>
                <a:cs typeface="Cambria Math"/>
              </a:rPr>
              <a:t>=</a:t>
            </a:r>
            <a:r>
              <a:rPr sz="2000" spc="110" dirty="0">
                <a:solidFill>
                  <a:srgbClr val="2D4752"/>
                </a:solidFill>
                <a:latin typeface="Cambria Math"/>
                <a:cs typeface="Cambria Math"/>
              </a:rPr>
              <a:t> </a:t>
            </a:r>
            <a:r>
              <a:rPr sz="2000" spc="-25" dirty="0">
                <a:solidFill>
                  <a:srgbClr val="2D4752"/>
                </a:solidFill>
                <a:latin typeface="Cambria Math"/>
                <a:cs typeface="Cambria Math"/>
              </a:rPr>
              <a:t>𝟏𝟒𝟎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788792" y="2895473"/>
            <a:ext cx="7300595" cy="3307079"/>
            <a:chOff x="2788792" y="2895473"/>
            <a:chExt cx="7300595" cy="3307079"/>
          </a:xfrm>
        </p:grpSpPr>
        <p:sp>
          <p:nvSpPr>
            <p:cNvPr id="28" name="object 28"/>
            <p:cNvSpPr/>
            <p:nvPr/>
          </p:nvSpPr>
          <p:spPr>
            <a:xfrm>
              <a:off x="3292601" y="2910078"/>
              <a:ext cx="3150235" cy="3277870"/>
            </a:xfrm>
            <a:custGeom>
              <a:avLst/>
              <a:gdLst/>
              <a:ahLst/>
              <a:cxnLst/>
              <a:rect l="l" t="t" r="r" b="b"/>
              <a:pathLst>
                <a:path w="3150235" h="3277870">
                  <a:moveTo>
                    <a:pt x="0" y="999744"/>
                  </a:moveTo>
                  <a:lnTo>
                    <a:pt x="569976" y="999744"/>
                  </a:lnTo>
                </a:path>
                <a:path w="3150235" h="3277870">
                  <a:moveTo>
                    <a:pt x="3136392" y="0"/>
                  </a:moveTo>
                  <a:lnTo>
                    <a:pt x="3149727" y="3277743"/>
                  </a:lnTo>
                </a:path>
              </a:pathLst>
            </a:custGeom>
            <a:ln w="28956">
              <a:solidFill>
                <a:srgbClr val="16242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03397" y="2940691"/>
              <a:ext cx="7271384" cy="2735580"/>
            </a:xfrm>
            <a:custGeom>
              <a:avLst/>
              <a:gdLst/>
              <a:ahLst/>
              <a:cxnLst/>
              <a:rect l="l" t="t" r="r" b="b"/>
              <a:pathLst>
                <a:path w="7271384" h="2735579">
                  <a:moveTo>
                    <a:pt x="0" y="2735446"/>
                  </a:moveTo>
                  <a:lnTo>
                    <a:pt x="58714" y="2725869"/>
                  </a:lnTo>
                  <a:lnTo>
                    <a:pt x="132733" y="2716334"/>
                  </a:lnTo>
                  <a:lnTo>
                    <a:pt x="174761" y="2711504"/>
                  </a:lnTo>
                  <a:lnTo>
                    <a:pt x="219749" y="2706591"/>
                  </a:lnTo>
                  <a:lnTo>
                    <a:pt x="267409" y="2701563"/>
                  </a:lnTo>
                  <a:lnTo>
                    <a:pt x="317453" y="2696390"/>
                  </a:lnTo>
                  <a:lnTo>
                    <a:pt x="369591" y="2691039"/>
                  </a:lnTo>
                  <a:lnTo>
                    <a:pt x="423534" y="2685481"/>
                  </a:lnTo>
                  <a:lnTo>
                    <a:pt x="478996" y="2679683"/>
                  </a:lnTo>
                  <a:lnTo>
                    <a:pt x="535686" y="2673615"/>
                  </a:lnTo>
                  <a:lnTo>
                    <a:pt x="593316" y="2667244"/>
                  </a:lnTo>
                  <a:lnTo>
                    <a:pt x="651598" y="2660541"/>
                  </a:lnTo>
                  <a:lnTo>
                    <a:pt x="710243" y="2653473"/>
                  </a:lnTo>
                  <a:lnTo>
                    <a:pt x="768963" y="2646009"/>
                  </a:lnTo>
                  <a:lnTo>
                    <a:pt x="827468" y="2638119"/>
                  </a:lnTo>
                  <a:lnTo>
                    <a:pt x="885470" y="2629771"/>
                  </a:lnTo>
                  <a:lnTo>
                    <a:pt x="942681" y="2620934"/>
                  </a:lnTo>
                  <a:lnTo>
                    <a:pt x="998811" y="2611576"/>
                  </a:lnTo>
                  <a:lnTo>
                    <a:pt x="1053573" y="2601666"/>
                  </a:lnTo>
                  <a:lnTo>
                    <a:pt x="1106677" y="2591174"/>
                  </a:lnTo>
                  <a:lnTo>
                    <a:pt x="1153197" y="2581705"/>
                  </a:lnTo>
                  <a:lnTo>
                    <a:pt x="1200830" y="2572260"/>
                  </a:lnTo>
                  <a:lnTo>
                    <a:pt x="1249442" y="2562794"/>
                  </a:lnTo>
                  <a:lnTo>
                    <a:pt x="1298899" y="2553264"/>
                  </a:lnTo>
                  <a:lnTo>
                    <a:pt x="1349069" y="2543625"/>
                  </a:lnTo>
                  <a:lnTo>
                    <a:pt x="1399816" y="2533833"/>
                  </a:lnTo>
                  <a:lnTo>
                    <a:pt x="1451006" y="2523846"/>
                  </a:lnTo>
                  <a:lnTo>
                    <a:pt x="1502507" y="2513618"/>
                  </a:lnTo>
                  <a:lnTo>
                    <a:pt x="1554183" y="2503106"/>
                  </a:lnTo>
                  <a:lnTo>
                    <a:pt x="1605901" y="2492266"/>
                  </a:lnTo>
                  <a:lnTo>
                    <a:pt x="1657528" y="2481054"/>
                  </a:lnTo>
                  <a:lnTo>
                    <a:pt x="1708928" y="2469427"/>
                  </a:lnTo>
                  <a:lnTo>
                    <a:pt x="1759969" y="2457340"/>
                  </a:lnTo>
                  <a:lnTo>
                    <a:pt x="1810516" y="2444749"/>
                  </a:lnTo>
                  <a:lnTo>
                    <a:pt x="1860436" y="2431611"/>
                  </a:lnTo>
                  <a:lnTo>
                    <a:pt x="1909594" y="2417881"/>
                  </a:lnTo>
                  <a:lnTo>
                    <a:pt x="1957856" y="2403517"/>
                  </a:lnTo>
                  <a:lnTo>
                    <a:pt x="2005090" y="2388473"/>
                  </a:lnTo>
                  <a:lnTo>
                    <a:pt x="2051160" y="2372706"/>
                  </a:lnTo>
                  <a:lnTo>
                    <a:pt x="2095932" y="2356173"/>
                  </a:lnTo>
                  <a:lnTo>
                    <a:pt x="2139274" y="2338828"/>
                  </a:lnTo>
                  <a:lnTo>
                    <a:pt x="2181051" y="2320629"/>
                  </a:lnTo>
                  <a:lnTo>
                    <a:pt x="2221128" y="2301532"/>
                  </a:lnTo>
                  <a:lnTo>
                    <a:pt x="2259373" y="2281492"/>
                  </a:lnTo>
                  <a:lnTo>
                    <a:pt x="2295652" y="2260466"/>
                  </a:lnTo>
                  <a:lnTo>
                    <a:pt x="2336027" y="2234268"/>
                  </a:lnTo>
                  <a:lnTo>
                    <a:pt x="2373402" y="2206965"/>
                  </a:lnTo>
                  <a:lnTo>
                    <a:pt x="2408044" y="2178532"/>
                  </a:lnTo>
                  <a:lnTo>
                    <a:pt x="2440221" y="2148946"/>
                  </a:lnTo>
                  <a:lnTo>
                    <a:pt x="2470200" y="2118181"/>
                  </a:lnTo>
                  <a:lnTo>
                    <a:pt x="2498248" y="2086211"/>
                  </a:lnTo>
                  <a:lnTo>
                    <a:pt x="2524632" y="2053013"/>
                  </a:lnTo>
                  <a:lnTo>
                    <a:pt x="2549621" y="2018562"/>
                  </a:lnTo>
                  <a:lnTo>
                    <a:pt x="2573480" y="1982833"/>
                  </a:lnTo>
                  <a:lnTo>
                    <a:pt x="2596479" y="1945801"/>
                  </a:lnTo>
                  <a:lnTo>
                    <a:pt x="2618883" y="1907442"/>
                  </a:lnTo>
                  <a:lnTo>
                    <a:pt x="2640960" y="1867730"/>
                  </a:lnTo>
                  <a:lnTo>
                    <a:pt x="2662977" y="1826641"/>
                  </a:lnTo>
                  <a:lnTo>
                    <a:pt x="2685203" y="1784150"/>
                  </a:lnTo>
                  <a:lnTo>
                    <a:pt x="2707903" y="1740232"/>
                  </a:lnTo>
                  <a:lnTo>
                    <a:pt x="2731347" y="1694863"/>
                  </a:lnTo>
                  <a:lnTo>
                    <a:pt x="2755800" y="1648018"/>
                  </a:lnTo>
                  <a:lnTo>
                    <a:pt x="2781530" y="1599672"/>
                  </a:lnTo>
                  <a:lnTo>
                    <a:pt x="2808804" y="1549800"/>
                  </a:lnTo>
                  <a:lnTo>
                    <a:pt x="2837891" y="1498377"/>
                  </a:lnTo>
                  <a:lnTo>
                    <a:pt x="2869056" y="1445380"/>
                  </a:lnTo>
                  <a:lnTo>
                    <a:pt x="2887505" y="1413266"/>
                  </a:lnTo>
                  <a:lnTo>
                    <a:pt x="2906186" y="1378139"/>
                  </a:lnTo>
                  <a:lnTo>
                    <a:pt x="2925094" y="1340224"/>
                  </a:lnTo>
                  <a:lnTo>
                    <a:pt x="2944221" y="1299746"/>
                  </a:lnTo>
                  <a:lnTo>
                    <a:pt x="2963561" y="1256931"/>
                  </a:lnTo>
                  <a:lnTo>
                    <a:pt x="2983105" y="1212004"/>
                  </a:lnTo>
                  <a:lnTo>
                    <a:pt x="3002847" y="1165190"/>
                  </a:lnTo>
                  <a:lnTo>
                    <a:pt x="3022780" y="1116715"/>
                  </a:lnTo>
                  <a:lnTo>
                    <a:pt x="3042897" y="1066804"/>
                  </a:lnTo>
                  <a:lnTo>
                    <a:pt x="3063190" y="1015683"/>
                  </a:lnTo>
                  <a:lnTo>
                    <a:pt x="3083653" y="963576"/>
                  </a:lnTo>
                  <a:lnTo>
                    <a:pt x="3104279" y="910710"/>
                  </a:lnTo>
                  <a:lnTo>
                    <a:pt x="3125060" y="857309"/>
                  </a:lnTo>
                  <a:lnTo>
                    <a:pt x="3145989" y="803600"/>
                  </a:lnTo>
                  <a:lnTo>
                    <a:pt x="3167060" y="749807"/>
                  </a:lnTo>
                  <a:lnTo>
                    <a:pt x="3188265" y="696155"/>
                  </a:lnTo>
                  <a:lnTo>
                    <a:pt x="3209597" y="642871"/>
                  </a:lnTo>
                  <a:lnTo>
                    <a:pt x="3231049" y="590180"/>
                  </a:lnTo>
                  <a:lnTo>
                    <a:pt x="3252613" y="538306"/>
                  </a:lnTo>
                  <a:lnTo>
                    <a:pt x="3274284" y="487476"/>
                  </a:lnTo>
                  <a:lnTo>
                    <a:pt x="3296054" y="437915"/>
                  </a:lnTo>
                  <a:lnTo>
                    <a:pt x="3317915" y="389847"/>
                  </a:lnTo>
                  <a:lnTo>
                    <a:pt x="3339860" y="343499"/>
                  </a:lnTo>
                  <a:lnTo>
                    <a:pt x="3361883" y="299096"/>
                  </a:lnTo>
                  <a:lnTo>
                    <a:pt x="3383977" y="256864"/>
                  </a:lnTo>
                  <a:lnTo>
                    <a:pt x="3406134" y="217026"/>
                  </a:lnTo>
                  <a:lnTo>
                    <a:pt x="3428347" y="179810"/>
                  </a:lnTo>
                  <a:lnTo>
                    <a:pt x="3450609" y="145441"/>
                  </a:lnTo>
                  <a:lnTo>
                    <a:pt x="3472913" y="114143"/>
                  </a:lnTo>
                  <a:lnTo>
                    <a:pt x="3517620" y="61664"/>
                  </a:lnTo>
                  <a:lnTo>
                    <a:pt x="3562409" y="24177"/>
                  </a:lnTo>
                  <a:lnTo>
                    <a:pt x="3607225" y="3484"/>
                  </a:lnTo>
                  <a:lnTo>
                    <a:pt x="3629626" y="0"/>
                  </a:lnTo>
                  <a:lnTo>
                    <a:pt x="3652012" y="1390"/>
                  </a:lnTo>
                  <a:lnTo>
                    <a:pt x="3692680" y="16834"/>
                  </a:lnTo>
                  <a:lnTo>
                    <a:pt x="3733876" y="48131"/>
                  </a:lnTo>
                  <a:lnTo>
                    <a:pt x="3775546" y="93859"/>
                  </a:lnTo>
                  <a:lnTo>
                    <a:pt x="3817637" y="152597"/>
                  </a:lnTo>
                  <a:lnTo>
                    <a:pt x="3838824" y="186401"/>
                  </a:lnTo>
                  <a:lnTo>
                    <a:pt x="3860095" y="222923"/>
                  </a:lnTo>
                  <a:lnTo>
                    <a:pt x="3881444" y="261988"/>
                  </a:lnTo>
                  <a:lnTo>
                    <a:pt x="3902865" y="303416"/>
                  </a:lnTo>
                  <a:lnTo>
                    <a:pt x="3924351" y="347031"/>
                  </a:lnTo>
                  <a:lnTo>
                    <a:pt x="3945894" y="392654"/>
                  </a:lnTo>
                  <a:lnTo>
                    <a:pt x="3967489" y="440109"/>
                  </a:lnTo>
                  <a:lnTo>
                    <a:pt x="3989128" y="489216"/>
                  </a:lnTo>
                  <a:lnTo>
                    <a:pt x="4010805" y="539799"/>
                  </a:lnTo>
                  <a:lnTo>
                    <a:pt x="4032513" y="591679"/>
                  </a:lnTo>
                  <a:lnTo>
                    <a:pt x="4054246" y="644680"/>
                  </a:lnTo>
                  <a:lnTo>
                    <a:pt x="4075996" y="698623"/>
                  </a:lnTo>
                  <a:lnTo>
                    <a:pt x="4097757" y="753331"/>
                  </a:lnTo>
                  <a:lnTo>
                    <a:pt x="4119522" y="808626"/>
                  </a:lnTo>
                  <a:lnTo>
                    <a:pt x="4141284" y="864331"/>
                  </a:lnTo>
                  <a:lnTo>
                    <a:pt x="4163037" y="920266"/>
                  </a:lnTo>
                  <a:lnTo>
                    <a:pt x="4184774" y="976256"/>
                  </a:lnTo>
                  <a:lnTo>
                    <a:pt x="4206488" y="1032122"/>
                  </a:lnTo>
                  <a:lnTo>
                    <a:pt x="4228173" y="1087687"/>
                  </a:lnTo>
                  <a:lnTo>
                    <a:pt x="4249821" y="1142773"/>
                  </a:lnTo>
                  <a:lnTo>
                    <a:pt x="4271426" y="1197201"/>
                  </a:lnTo>
                  <a:lnTo>
                    <a:pt x="4292982" y="1250795"/>
                  </a:lnTo>
                  <a:lnTo>
                    <a:pt x="4314481" y="1303377"/>
                  </a:lnTo>
                  <a:lnTo>
                    <a:pt x="4335916" y="1354769"/>
                  </a:lnTo>
                  <a:lnTo>
                    <a:pt x="4357282" y="1404794"/>
                  </a:lnTo>
                  <a:lnTo>
                    <a:pt x="4378571" y="1453273"/>
                  </a:lnTo>
                  <a:lnTo>
                    <a:pt x="4399777" y="1500029"/>
                  </a:lnTo>
                  <a:lnTo>
                    <a:pt x="4420893" y="1544884"/>
                  </a:lnTo>
                  <a:lnTo>
                    <a:pt x="4441911" y="1587661"/>
                  </a:lnTo>
                  <a:lnTo>
                    <a:pt x="4462826" y="1628182"/>
                  </a:lnTo>
                  <a:lnTo>
                    <a:pt x="4483631" y="1666269"/>
                  </a:lnTo>
                  <a:lnTo>
                    <a:pt x="4504319" y="1701745"/>
                  </a:lnTo>
                  <a:lnTo>
                    <a:pt x="4524883" y="1734432"/>
                  </a:lnTo>
                  <a:lnTo>
                    <a:pt x="4564457" y="1793480"/>
                  </a:lnTo>
                  <a:lnTo>
                    <a:pt x="4603192" y="1848829"/>
                  </a:lnTo>
                  <a:lnTo>
                    <a:pt x="4641175" y="1900665"/>
                  </a:lnTo>
                  <a:lnTo>
                    <a:pt x="4678491" y="1949176"/>
                  </a:lnTo>
                  <a:lnTo>
                    <a:pt x="4715228" y="1994547"/>
                  </a:lnTo>
                  <a:lnTo>
                    <a:pt x="4751473" y="2036967"/>
                  </a:lnTo>
                  <a:lnTo>
                    <a:pt x="4787312" y="2076621"/>
                  </a:lnTo>
                  <a:lnTo>
                    <a:pt x="4822831" y="2113697"/>
                  </a:lnTo>
                  <a:lnTo>
                    <a:pt x="4858119" y="2148381"/>
                  </a:lnTo>
                  <a:lnTo>
                    <a:pt x="4893260" y="2180860"/>
                  </a:lnTo>
                  <a:lnTo>
                    <a:pt x="4928343" y="2211320"/>
                  </a:lnTo>
                  <a:lnTo>
                    <a:pt x="4963454" y="2239949"/>
                  </a:lnTo>
                  <a:lnTo>
                    <a:pt x="4998679" y="2266934"/>
                  </a:lnTo>
                  <a:lnTo>
                    <a:pt x="5034105" y="2292460"/>
                  </a:lnTo>
                  <a:lnTo>
                    <a:pt x="5069820" y="2316716"/>
                  </a:lnTo>
                  <a:lnTo>
                    <a:pt x="5105909" y="2339886"/>
                  </a:lnTo>
                  <a:lnTo>
                    <a:pt x="5142460" y="2362160"/>
                  </a:lnTo>
                  <a:lnTo>
                    <a:pt x="5179558" y="2383722"/>
                  </a:lnTo>
                  <a:lnTo>
                    <a:pt x="5217292" y="2404761"/>
                  </a:lnTo>
                  <a:lnTo>
                    <a:pt x="5255747" y="2425462"/>
                  </a:lnTo>
                  <a:lnTo>
                    <a:pt x="5295010" y="2446013"/>
                  </a:lnTo>
                  <a:lnTo>
                    <a:pt x="5341782" y="2468832"/>
                  </a:lnTo>
                  <a:lnTo>
                    <a:pt x="5389369" y="2489472"/>
                  </a:lnTo>
                  <a:lnTo>
                    <a:pt x="5437682" y="2508086"/>
                  </a:lnTo>
                  <a:lnTo>
                    <a:pt x="5486631" y="2524827"/>
                  </a:lnTo>
                  <a:lnTo>
                    <a:pt x="5536125" y="2539848"/>
                  </a:lnTo>
                  <a:lnTo>
                    <a:pt x="5586076" y="2553302"/>
                  </a:lnTo>
                  <a:lnTo>
                    <a:pt x="5636392" y="2565344"/>
                  </a:lnTo>
                  <a:lnTo>
                    <a:pt x="5686985" y="2576126"/>
                  </a:lnTo>
                  <a:lnTo>
                    <a:pt x="5737764" y="2585802"/>
                  </a:lnTo>
                  <a:lnTo>
                    <a:pt x="5788640" y="2594524"/>
                  </a:lnTo>
                  <a:lnTo>
                    <a:pt x="5839522" y="2602447"/>
                  </a:lnTo>
                  <a:lnTo>
                    <a:pt x="5890321" y="2609724"/>
                  </a:lnTo>
                  <a:lnTo>
                    <a:pt x="5940946" y="2616508"/>
                  </a:lnTo>
                  <a:lnTo>
                    <a:pt x="5991308" y="2622952"/>
                  </a:lnTo>
                  <a:lnTo>
                    <a:pt x="6041318" y="2629210"/>
                  </a:lnTo>
                  <a:lnTo>
                    <a:pt x="6090884" y="2635435"/>
                  </a:lnTo>
                  <a:lnTo>
                    <a:pt x="6139918" y="2641781"/>
                  </a:lnTo>
                  <a:lnTo>
                    <a:pt x="6188329" y="2648400"/>
                  </a:lnTo>
                  <a:lnTo>
                    <a:pt x="6231932" y="2653954"/>
                  </a:lnTo>
                  <a:lnTo>
                    <a:pt x="6279957" y="2658985"/>
                  </a:lnTo>
                  <a:lnTo>
                    <a:pt x="6331831" y="2663531"/>
                  </a:lnTo>
                  <a:lnTo>
                    <a:pt x="6386980" y="2667629"/>
                  </a:lnTo>
                  <a:lnTo>
                    <a:pt x="6444833" y="2671314"/>
                  </a:lnTo>
                  <a:lnTo>
                    <a:pt x="6504818" y="2674626"/>
                  </a:lnTo>
                  <a:lnTo>
                    <a:pt x="6566360" y="2677600"/>
                  </a:lnTo>
                  <a:lnTo>
                    <a:pt x="6628889" y="2680273"/>
                  </a:lnTo>
                  <a:lnTo>
                    <a:pt x="6691832" y="2682683"/>
                  </a:lnTo>
                  <a:lnTo>
                    <a:pt x="6754615" y="2684867"/>
                  </a:lnTo>
                  <a:lnTo>
                    <a:pt x="6816667" y="2686861"/>
                  </a:lnTo>
                  <a:lnTo>
                    <a:pt x="6877415" y="2688703"/>
                  </a:lnTo>
                  <a:lnTo>
                    <a:pt x="6936286" y="2690429"/>
                  </a:lnTo>
                  <a:lnTo>
                    <a:pt x="6992709" y="2692077"/>
                  </a:lnTo>
                  <a:lnTo>
                    <a:pt x="7046110" y="2693683"/>
                  </a:lnTo>
                  <a:lnTo>
                    <a:pt x="7095917" y="2695284"/>
                  </a:lnTo>
                  <a:lnTo>
                    <a:pt x="7141557" y="2696919"/>
                  </a:lnTo>
                  <a:lnTo>
                    <a:pt x="7182459" y="2698623"/>
                  </a:lnTo>
                  <a:lnTo>
                    <a:pt x="7247754" y="2702387"/>
                  </a:lnTo>
                  <a:lnTo>
                    <a:pt x="7271004" y="2704521"/>
                  </a:lnTo>
                </a:path>
              </a:pathLst>
            </a:custGeom>
            <a:ln w="28956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800471" y="6186322"/>
            <a:ext cx="9766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𝝁</a:t>
            </a:r>
            <a:r>
              <a:rPr sz="2000" spc="12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=</a:t>
            </a:r>
            <a:r>
              <a:rPr sz="2000" spc="11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spc="-25" dirty="0">
                <a:solidFill>
                  <a:srgbClr val="C00000"/>
                </a:solidFill>
                <a:latin typeface="Cambria Math"/>
                <a:cs typeface="Cambria Math"/>
              </a:rPr>
              <a:t>𝟗𝟔𝟎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456426" y="3940302"/>
            <a:ext cx="570230" cy="0"/>
          </a:xfrm>
          <a:custGeom>
            <a:avLst/>
            <a:gdLst/>
            <a:ahLst/>
            <a:cxnLst/>
            <a:rect l="l" t="t" r="r" b="b"/>
            <a:pathLst>
              <a:path w="570229">
                <a:moveTo>
                  <a:pt x="0" y="0"/>
                </a:moveTo>
                <a:lnTo>
                  <a:pt x="569976" y="0"/>
                </a:lnTo>
              </a:path>
            </a:pathLst>
          </a:custGeom>
          <a:ln w="28956">
            <a:solidFill>
              <a:srgbClr val="16242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573395" y="3734511"/>
            <a:ext cx="9753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1F5F"/>
                </a:solidFill>
                <a:latin typeface="Cambria Math"/>
                <a:cs typeface="Cambria Math"/>
              </a:rPr>
              <a:t>𝝈</a:t>
            </a:r>
            <a:r>
              <a:rPr sz="2000" spc="105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 Math"/>
                <a:cs typeface="Cambria Math"/>
              </a:rPr>
              <a:t>=</a:t>
            </a:r>
            <a:r>
              <a:rPr sz="2000" spc="120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2000" spc="-25" dirty="0">
                <a:solidFill>
                  <a:srgbClr val="001F5F"/>
                </a:solidFill>
                <a:latin typeface="Cambria Math"/>
                <a:cs typeface="Cambria Math"/>
              </a:rPr>
              <a:t>𝟏𝟒𝟎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436866" y="3734511"/>
            <a:ext cx="9753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𝝈</a:t>
            </a:r>
            <a:r>
              <a:rPr sz="2000" spc="114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=</a:t>
            </a:r>
            <a:r>
              <a:rPr sz="2000" spc="11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spc="-25" dirty="0">
                <a:solidFill>
                  <a:srgbClr val="C00000"/>
                </a:solidFill>
                <a:latin typeface="Cambria Math"/>
                <a:cs typeface="Cambria Math"/>
              </a:rPr>
              <a:t>𝟏𝟒𝟎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29055" y="991870"/>
            <a:ext cx="3712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Controlling</a:t>
            </a:r>
            <a:r>
              <a:rPr sz="1800" b="0" spc="-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8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for</a:t>
            </a:r>
            <a:r>
              <a:rPr sz="18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8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8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8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standard</a:t>
            </a:r>
            <a:r>
              <a:rPr sz="18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8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deviation</a:t>
            </a:r>
            <a:endParaRPr sz="1800">
              <a:latin typeface="Leelawadee UI Semilight"/>
              <a:cs typeface="Leelawadee UI Semiligh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435342" y="1609089"/>
            <a:ext cx="3979545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Keeping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standard</a:t>
            </a: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deviation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constant, the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graph</a:t>
            </a:r>
            <a:endParaRPr sz="1400">
              <a:latin typeface="Leelawadee UI Semilight"/>
              <a:cs typeface="Leelawadee UI Semilight"/>
            </a:endParaRPr>
          </a:p>
          <a:p>
            <a:pPr marL="12700">
              <a:lnSpc>
                <a:spcPct val="100000"/>
              </a:lnSpc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normal</a:t>
            </a:r>
            <a:r>
              <a:rPr sz="1400" b="0" spc="-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distribution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with:</a:t>
            </a:r>
            <a:endParaRPr sz="1400">
              <a:latin typeface="Leelawadee UI Semilight"/>
              <a:cs typeface="Leelawadee UI Semilight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smaller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mean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would</a:t>
            </a:r>
            <a:r>
              <a:rPr sz="1400" b="0" spc="-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look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same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way,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but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be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situated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left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(in 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gray)</a:t>
            </a:r>
            <a:endParaRPr sz="1400">
              <a:latin typeface="Leelawadee UI Semilight"/>
              <a:cs typeface="Leelawadee UI Semilight"/>
            </a:endParaRPr>
          </a:p>
          <a:p>
            <a:pPr marL="299085" marR="1085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larger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mean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would</a:t>
            </a:r>
            <a:r>
              <a:rPr sz="1400" b="0" spc="-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look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same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way,</a:t>
            </a: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but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be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situated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right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(in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0" dirty="0">
                <a:solidFill>
                  <a:srgbClr val="C00000"/>
                </a:solidFill>
                <a:latin typeface="Leelawadee UI Semilight"/>
                <a:cs typeface="Leelawadee UI Semilight"/>
              </a:rPr>
              <a:t>red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)</a:t>
            </a:r>
            <a:endParaRPr sz="1400">
              <a:latin typeface="Leelawadee UI Semilight"/>
              <a:cs typeface="Leelawadee UI Semi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46555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The</a:t>
            </a:r>
            <a:r>
              <a:rPr spc="-120" dirty="0"/>
              <a:t> </a:t>
            </a:r>
            <a:r>
              <a:rPr spc="-65" dirty="0"/>
              <a:t>Normal</a:t>
            </a:r>
            <a:r>
              <a:rPr spc="-100" dirty="0"/>
              <a:t> </a:t>
            </a:r>
            <a:r>
              <a:rPr spc="-35" dirty="0"/>
              <a:t>Distribution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155191" y="2211303"/>
            <a:ext cx="7629525" cy="3295015"/>
            <a:chOff x="1155191" y="2211303"/>
            <a:chExt cx="7629525" cy="3295015"/>
          </a:xfrm>
        </p:grpSpPr>
        <p:sp>
          <p:nvSpPr>
            <p:cNvPr id="5" name="object 5"/>
            <p:cNvSpPr/>
            <p:nvPr/>
          </p:nvSpPr>
          <p:spPr>
            <a:xfrm>
              <a:off x="1159763" y="5184647"/>
              <a:ext cx="6337300" cy="41275"/>
            </a:xfrm>
            <a:custGeom>
              <a:avLst/>
              <a:gdLst/>
              <a:ahLst/>
              <a:cxnLst/>
              <a:rect l="l" t="t" r="r" b="b"/>
              <a:pathLst>
                <a:path w="6337300" h="41275">
                  <a:moveTo>
                    <a:pt x="0" y="0"/>
                  </a:moveTo>
                  <a:lnTo>
                    <a:pt x="6336792" y="0"/>
                  </a:lnTo>
                </a:path>
                <a:path w="6337300" h="41275">
                  <a:moveTo>
                    <a:pt x="0" y="0"/>
                  </a:moveTo>
                  <a:lnTo>
                    <a:pt x="0" y="41147"/>
                  </a:lnTo>
                </a:path>
                <a:path w="6337300" h="41275">
                  <a:moveTo>
                    <a:pt x="227076" y="0"/>
                  </a:moveTo>
                  <a:lnTo>
                    <a:pt x="227076" y="41147"/>
                  </a:lnTo>
                </a:path>
                <a:path w="6337300" h="41275">
                  <a:moveTo>
                    <a:pt x="452628" y="0"/>
                  </a:moveTo>
                  <a:lnTo>
                    <a:pt x="452628" y="41147"/>
                  </a:lnTo>
                </a:path>
                <a:path w="6337300" h="41275">
                  <a:moveTo>
                    <a:pt x="679704" y="0"/>
                  </a:moveTo>
                  <a:lnTo>
                    <a:pt x="679704" y="41147"/>
                  </a:lnTo>
                </a:path>
                <a:path w="6337300" h="41275">
                  <a:moveTo>
                    <a:pt x="905256" y="0"/>
                  </a:moveTo>
                  <a:lnTo>
                    <a:pt x="905256" y="41147"/>
                  </a:lnTo>
                </a:path>
                <a:path w="6337300" h="41275">
                  <a:moveTo>
                    <a:pt x="1132332" y="0"/>
                  </a:moveTo>
                  <a:lnTo>
                    <a:pt x="1132332" y="41147"/>
                  </a:lnTo>
                </a:path>
                <a:path w="6337300" h="41275">
                  <a:moveTo>
                    <a:pt x="1357884" y="0"/>
                  </a:moveTo>
                  <a:lnTo>
                    <a:pt x="1357884" y="41147"/>
                  </a:lnTo>
                </a:path>
                <a:path w="6337300" h="41275">
                  <a:moveTo>
                    <a:pt x="1584960" y="0"/>
                  </a:moveTo>
                  <a:lnTo>
                    <a:pt x="1584960" y="41147"/>
                  </a:lnTo>
                </a:path>
                <a:path w="6337300" h="41275">
                  <a:moveTo>
                    <a:pt x="1810512" y="0"/>
                  </a:moveTo>
                  <a:lnTo>
                    <a:pt x="1810512" y="41147"/>
                  </a:lnTo>
                </a:path>
                <a:path w="6337300" h="41275">
                  <a:moveTo>
                    <a:pt x="2037588" y="0"/>
                  </a:moveTo>
                  <a:lnTo>
                    <a:pt x="2037588" y="41147"/>
                  </a:lnTo>
                </a:path>
                <a:path w="6337300" h="41275">
                  <a:moveTo>
                    <a:pt x="2263140" y="0"/>
                  </a:moveTo>
                  <a:lnTo>
                    <a:pt x="2263140" y="41147"/>
                  </a:lnTo>
                </a:path>
                <a:path w="6337300" h="41275">
                  <a:moveTo>
                    <a:pt x="2490216" y="0"/>
                  </a:moveTo>
                  <a:lnTo>
                    <a:pt x="2490216" y="41147"/>
                  </a:lnTo>
                </a:path>
                <a:path w="6337300" h="41275">
                  <a:moveTo>
                    <a:pt x="2715768" y="0"/>
                  </a:moveTo>
                  <a:lnTo>
                    <a:pt x="2715768" y="41147"/>
                  </a:lnTo>
                </a:path>
                <a:path w="6337300" h="41275">
                  <a:moveTo>
                    <a:pt x="2942844" y="0"/>
                  </a:moveTo>
                  <a:lnTo>
                    <a:pt x="2942844" y="41147"/>
                  </a:lnTo>
                </a:path>
                <a:path w="6337300" h="41275">
                  <a:moveTo>
                    <a:pt x="3168396" y="0"/>
                  </a:moveTo>
                  <a:lnTo>
                    <a:pt x="3168396" y="41147"/>
                  </a:lnTo>
                </a:path>
                <a:path w="6337300" h="41275">
                  <a:moveTo>
                    <a:pt x="3395472" y="0"/>
                  </a:moveTo>
                  <a:lnTo>
                    <a:pt x="3395472" y="41147"/>
                  </a:lnTo>
                </a:path>
                <a:path w="6337300" h="41275">
                  <a:moveTo>
                    <a:pt x="3621024" y="0"/>
                  </a:moveTo>
                  <a:lnTo>
                    <a:pt x="3621024" y="41147"/>
                  </a:lnTo>
                </a:path>
                <a:path w="6337300" h="41275">
                  <a:moveTo>
                    <a:pt x="3848100" y="0"/>
                  </a:moveTo>
                  <a:lnTo>
                    <a:pt x="3848100" y="41147"/>
                  </a:lnTo>
                </a:path>
                <a:path w="6337300" h="41275">
                  <a:moveTo>
                    <a:pt x="4073652" y="0"/>
                  </a:moveTo>
                  <a:lnTo>
                    <a:pt x="4073652" y="41147"/>
                  </a:lnTo>
                </a:path>
                <a:path w="6337300" h="41275">
                  <a:moveTo>
                    <a:pt x="4300728" y="0"/>
                  </a:moveTo>
                  <a:lnTo>
                    <a:pt x="4300728" y="41147"/>
                  </a:lnTo>
                </a:path>
                <a:path w="6337300" h="41275">
                  <a:moveTo>
                    <a:pt x="4526280" y="0"/>
                  </a:moveTo>
                  <a:lnTo>
                    <a:pt x="4526280" y="41147"/>
                  </a:lnTo>
                </a:path>
                <a:path w="6337300" h="41275">
                  <a:moveTo>
                    <a:pt x="4753356" y="0"/>
                  </a:moveTo>
                  <a:lnTo>
                    <a:pt x="4753356" y="41147"/>
                  </a:lnTo>
                </a:path>
                <a:path w="6337300" h="41275">
                  <a:moveTo>
                    <a:pt x="4978908" y="0"/>
                  </a:moveTo>
                  <a:lnTo>
                    <a:pt x="4978908" y="41147"/>
                  </a:lnTo>
                </a:path>
                <a:path w="6337300" h="41275">
                  <a:moveTo>
                    <a:pt x="5205984" y="0"/>
                  </a:moveTo>
                  <a:lnTo>
                    <a:pt x="5205984" y="41147"/>
                  </a:lnTo>
                </a:path>
                <a:path w="6337300" h="41275">
                  <a:moveTo>
                    <a:pt x="5431536" y="0"/>
                  </a:moveTo>
                  <a:lnTo>
                    <a:pt x="5431536" y="41147"/>
                  </a:lnTo>
                </a:path>
                <a:path w="6337300" h="41275">
                  <a:moveTo>
                    <a:pt x="5658612" y="0"/>
                  </a:moveTo>
                  <a:lnTo>
                    <a:pt x="5658612" y="41147"/>
                  </a:lnTo>
                </a:path>
                <a:path w="6337300" h="41275">
                  <a:moveTo>
                    <a:pt x="5884164" y="0"/>
                  </a:moveTo>
                  <a:lnTo>
                    <a:pt x="5884164" y="41147"/>
                  </a:lnTo>
                </a:path>
                <a:path w="6337300" h="41275">
                  <a:moveTo>
                    <a:pt x="6111240" y="0"/>
                  </a:moveTo>
                  <a:lnTo>
                    <a:pt x="6111240" y="41147"/>
                  </a:lnTo>
                </a:path>
                <a:path w="6337300" h="41275">
                  <a:moveTo>
                    <a:pt x="6336792" y="0"/>
                  </a:moveTo>
                  <a:lnTo>
                    <a:pt x="6336792" y="41147"/>
                  </a:lnTo>
                </a:path>
              </a:pathLst>
            </a:custGeom>
            <a:ln w="9144">
              <a:solidFill>
                <a:srgbClr val="E6E4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54073" y="2686332"/>
              <a:ext cx="6167755" cy="2488565"/>
            </a:xfrm>
            <a:custGeom>
              <a:avLst/>
              <a:gdLst/>
              <a:ahLst/>
              <a:cxnLst/>
              <a:rect l="l" t="t" r="r" b="b"/>
              <a:pathLst>
                <a:path w="6167755" h="2488565">
                  <a:moveTo>
                    <a:pt x="0" y="2488409"/>
                  </a:moveTo>
                  <a:lnTo>
                    <a:pt x="58916" y="2478341"/>
                  </a:lnTo>
                  <a:lnTo>
                    <a:pt x="134821" y="2468273"/>
                  </a:lnTo>
                  <a:lnTo>
                    <a:pt x="178194" y="2463129"/>
                  </a:lnTo>
                  <a:lnTo>
                    <a:pt x="224673" y="2457853"/>
                  </a:lnTo>
                  <a:lnTo>
                    <a:pt x="273880" y="2452400"/>
                  </a:lnTo>
                  <a:lnTo>
                    <a:pt x="325435" y="2446726"/>
                  </a:lnTo>
                  <a:lnTo>
                    <a:pt x="378956" y="2440787"/>
                  </a:lnTo>
                  <a:lnTo>
                    <a:pt x="434065" y="2434539"/>
                  </a:lnTo>
                  <a:lnTo>
                    <a:pt x="490381" y="2427937"/>
                  </a:lnTo>
                  <a:lnTo>
                    <a:pt x="547525" y="2420938"/>
                  </a:lnTo>
                  <a:lnTo>
                    <a:pt x="605116" y="2413496"/>
                  </a:lnTo>
                  <a:lnTo>
                    <a:pt x="662775" y="2405569"/>
                  </a:lnTo>
                  <a:lnTo>
                    <a:pt x="720121" y="2397111"/>
                  </a:lnTo>
                  <a:lnTo>
                    <a:pt x="776775" y="2388078"/>
                  </a:lnTo>
                  <a:lnTo>
                    <a:pt x="832357" y="2378427"/>
                  </a:lnTo>
                  <a:lnTo>
                    <a:pt x="886486" y="2368113"/>
                  </a:lnTo>
                  <a:lnTo>
                    <a:pt x="938783" y="2357091"/>
                  </a:lnTo>
                  <a:lnTo>
                    <a:pt x="985857" y="2346837"/>
                  </a:lnTo>
                  <a:lnTo>
                    <a:pt x="1034241" y="2336603"/>
                  </a:lnTo>
                  <a:lnTo>
                    <a:pt x="1083742" y="2326323"/>
                  </a:lnTo>
                  <a:lnTo>
                    <a:pt x="1134170" y="2315927"/>
                  </a:lnTo>
                  <a:lnTo>
                    <a:pt x="1185332" y="2305350"/>
                  </a:lnTo>
                  <a:lnTo>
                    <a:pt x="1237037" y="2294523"/>
                  </a:lnTo>
                  <a:lnTo>
                    <a:pt x="1289092" y="2283379"/>
                  </a:lnTo>
                  <a:lnTo>
                    <a:pt x="1341306" y="2271851"/>
                  </a:lnTo>
                  <a:lnTo>
                    <a:pt x="1393488" y="2259869"/>
                  </a:lnTo>
                  <a:lnTo>
                    <a:pt x="1445444" y="2247368"/>
                  </a:lnTo>
                  <a:lnTo>
                    <a:pt x="1496985" y="2234280"/>
                  </a:lnTo>
                  <a:lnTo>
                    <a:pt x="1547917" y="2220537"/>
                  </a:lnTo>
                  <a:lnTo>
                    <a:pt x="1598049" y="2206071"/>
                  </a:lnTo>
                  <a:lnTo>
                    <a:pt x="1647190" y="2190815"/>
                  </a:lnTo>
                  <a:lnTo>
                    <a:pt x="1695146" y="2174702"/>
                  </a:lnTo>
                  <a:lnTo>
                    <a:pt x="1741728" y="2157663"/>
                  </a:lnTo>
                  <a:lnTo>
                    <a:pt x="1786742" y="2139632"/>
                  </a:lnTo>
                  <a:lnTo>
                    <a:pt x="1829997" y="2120540"/>
                  </a:lnTo>
                  <a:lnTo>
                    <a:pt x="1871301" y="2100321"/>
                  </a:lnTo>
                  <a:lnTo>
                    <a:pt x="1910463" y="2078906"/>
                  </a:lnTo>
                  <a:lnTo>
                    <a:pt x="1947290" y="2056228"/>
                  </a:lnTo>
                  <a:lnTo>
                    <a:pt x="1986993" y="2028333"/>
                  </a:lnTo>
                  <a:lnTo>
                    <a:pt x="2023284" y="1999063"/>
                  </a:lnTo>
                  <a:lnTo>
                    <a:pt x="2056522" y="1968385"/>
                  </a:lnTo>
                  <a:lnTo>
                    <a:pt x="2087069" y="1936261"/>
                  </a:lnTo>
                  <a:lnTo>
                    <a:pt x="2115283" y="1902656"/>
                  </a:lnTo>
                  <a:lnTo>
                    <a:pt x="2141525" y="1867534"/>
                  </a:lnTo>
                  <a:lnTo>
                    <a:pt x="2166156" y="1830861"/>
                  </a:lnTo>
                  <a:lnTo>
                    <a:pt x="2189535" y="1792599"/>
                  </a:lnTo>
                  <a:lnTo>
                    <a:pt x="2212022" y="1752714"/>
                  </a:lnTo>
                  <a:lnTo>
                    <a:pt x="2233978" y="1711170"/>
                  </a:lnTo>
                  <a:lnTo>
                    <a:pt x="2255762" y="1667930"/>
                  </a:lnTo>
                  <a:lnTo>
                    <a:pt x="2277735" y="1622960"/>
                  </a:lnTo>
                  <a:lnTo>
                    <a:pt x="2300257" y="1576224"/>
                  </a:lnTo>
                  <a:lnTo>
                    <a:pt x="2323687" y="1527686"/>
                  </a:lnTo>
                  <a:lnTo>
                    <a:pt x="2348387" y="1477311"/>
                  </a:lnTo>
                  <a:lnTo>
                    <a:pt x="2374716" y="1425062"/>
                  </a:lnTo>
                  <a:lnTo>
                    <a:pt x="2403033" y="1370904"/>
                  </a:lnTo>
                  <a:lnTo>
                    <a:pt x="2433701" y="1314802"/>
                  </a:lnTo>
                  <a:lnTo>
                    <a:pt x="2451261" y="1281860"/>
                  </a:lnTo>
                  <a:lnTo>
                    <a:pt x="2469069" y="1245501"/>
                  </a:lnTo>
                  <a:lnTo>
                    <a:pt x="2487116" y="1206016"/>
                  </a:lnTo>
                  <a:lnTo>
                    <a:pt x="2505394" y="1163693"/>
                  </a:lnTo>
                  <a:lnTo>
                    <a:pt x="2523894" y="1118820"/>
                  </a:lnTo>
                  <a:lnTo>
                    <a:pt x="2542608" y="1071689"/>
                  </a:lnTo>
                  <a:lnTo>
                    <a:pt x="2561527" y="1022586"/>
                  </a:lnTo>
                  <a:lnTo>
                    <a:pt x="2580643" y="971802"/>
                  </a:lnTo>
                  <a:lnTo>
                    <a:pt x="2599947" y="919625"/>
                  </a:lnTo>
                  <a:lnTo>
                    <a:pt x="2619432" y="866344"/>
                  </a:lnTo>
                  <a:lnTo>
                    <a:pt x="2639088" y="812249"/>
                  </a:lnTo>
                  <a:lnTo>
                    <a:pt x="2658907" y="757628"/>
                  </a:lnTo>
                  <a:lnTo>
                    <a:pt x="2678880" y="702771"/>
                  </a:lnTo>
                  <a:lnTo>
                    <a:pt x="2699000" y="647967"/>
                  </a:lnTo>
                  <a:lnTo>
                    <a:pt x="2719257" y="593504"/>
                  </a:lnTo>
                  <a:lnTo>
                    <a:pt x="2739644" y="539672"/>
                  </a:lnTo>
                  <a:lnTo>
                    <a:pt x="2760151" y="486760"/>
                  </a:lnTo>
                  <a:lnTo>
                    <a:pt x="2780771" y="435056"/>
                  </a:lnTo>
                  <a:lnTo>
                    <a:pt x="2801494" y="384851"/>
                  </a:lnTo>
                  <a:lnTo>
                    <a:pt x="2822313" y="336432"/>
                  </a:lnTo>
                  <a:lnTo>
                    <a:pt x="2843218" y="290089"/>
                  </a:lnTo>
                  <a:lnTo>
                    <a:pt x="2864202" y="246111"/>
                  </a:lnTo>
                  <a:lnTo>
                    <a:pt x="2885256" y="204787"/>
                  </a:lnTo>
                  <a:lnTo>
                    <a:pt x="2906372" y="166407"/>
                  </a:lnTo>
                  <a:lnTo>
                    <a:pt x="2927540" y="131258"/>
                  </a:lnTo>
                  <a:lnTo>
                    <a:pt x="2970003" y="71814"/>
                  </a:lnTo>
                  <a:lnTo>
                    <a:pt x="3012576" y="28767"/>
                  </a:lnTo>
                  <a:lnTo>
                    <a:pt x="3055192" y="4429"/>
                  </a:lnTo>
                  <a:lnTo>
                    <a:pt x="3076495" y="0"/>
                  </a:lnTo>
                  <a:lnTo>
                    <a:pt x="3097784" y="1114"/>
                  </a:lnTo>
                  <a:lnTo>
                    <a:pt x="3136051" y="17574"/>
                  </a:lnTo>
                  <a:lnTo>
                    <a:pt x="3174860" y="51571"/>
                  </a:lnTo>
                  <a:lnTo>
                    <a:pt x="3214149" y="101345"/>
                  </a:lnTo>
                  <a:lnTo>
                    <a:pt x="3253855" y="165137"/>
                  </a:lnTo>
                  <a:lnTo>
                    <a:pt x="3273845" y="201739"/>
                  </a:lnTo>
                  <a:lnTo>
                    <a:pt x="3293917" y="241186"/>
                  </a:lnTo>
                  <a:lnTo>
                    <a:pt x="3314061" y="283257"/>
                  </a:lnTo>
                  <a:lnTo>
                    <a:pt x="3334271" y="327733"/>
                  </a:lnTo>
                  <a:lnTo>
                    <a:pt x="3354540" y="374393"/>
                  </a:lnTo>
                  <a:lnTo>
                    <a:pt x="3374858" y="423018"/>
                  </a:lnTo>
                  <a:lnTo>
                    <a:pt x="3395218" y="473388"/>
                  </a:lnTo>
                  <a:lnTo>
                    <a:pt x="3415614" y="525282"/>
                  </a:lnTo>
                  <a:lnTo>
                    <a:pt x="3436036" y="578481"/>
                  </a:lnTo>
                  <a:lnTo>
                    <a:pt x="3456477" y="632764"/>
                  </a:lnTo>
                  <a:lnTo>
                    <a:pt x="3476930" y="687913"/>
                  </a:lnTo>
                  <a:lnTo>
                    <a:pt x="3497386" y="743706"/>
                  </a:lnTo>
                  <a:lnTo>
                    <a:pt x="3517838" y="799924"/>
                  </a:lnTo>
                  <a:lnTo>
                    <a:pt x="3538279" y="856346"/>
                  </a:lnTo>
                  <a:lnTo>
                    <a:pt x="3558700" y="912754"/>
                  </a:lnTo>
                  <a:lnTo>
                    <a:pt x="3579093" y="968926"/>
                  </a:lnTo>
                  <a:lnTo>
                    <a:pt x="3599451" y="1024644"/>
                  </a:lnTo>
                  <a:lnTo>
                    <a:pt x="3619767" y="1079686"/>
                  </a:lnTo>
                  <a:lnTo>
                    <a:pt x="3640032" y="1133834"/>
                  </a:lnTo>
                  <a:lnTo>
                    <a:pt x="3660238" y="1186866"/>
                  </a:lnTo>
                  <a:lnTo>
                    <a:pt x="3680379" y="1238564"/>
                  </a:lnTo>
                  <a:lnTo>
                    <a:pt x="3700445" y="1288707"/>
                  </a:lnTo>
                  <a:lnTo>
                    <a:pt x="3720430" y="1337075"/>
                  </a:lnTo>
                  <a:lnTo>
                    <a:pt x="3740326" y="1383448"/>
                  </a:lnTo>
                  <a:lnTo>
                    <a:pt x="3760125" y="1427606"/>
                  </a:lnTo>
                  <a:lnTo>
                    <a:pt x="3779818" y="1469330"/>
                  </a:lnTo>
                  <a:lnTo>
                    <a:pt x="3799400" y="1508398"/>
                  </a:lnTo>
                  <a:lnTo>
                    <a:pt x="3818861" y="1544593"/>
                  </a:lnTo>
                  <a:lnTo>
                    <a:pt x="3838193" y="1577692"/>
                  </a:lnTo>
                  <a:lnTo>
                    <a:pt x="3875267" y="1636872"/>
                  </a:lnTo>
                  <a:lnTo>
                    <a:pt x="3911478" y="1691962"/>
                  </a:lnTo>
                  <a:lnTo>
                    <a:pt x="3946926" y="1743193"/>
                  </a:lnTo>
                  <a:lnTo>
                    <a:pt x="3981709" y="1790793"/>
                  </a:lnTo>
                  <a:lnTo>
                    <a:pt x="4015928" y="1834992"/>
                  </a:lnTo>
                  <a:lnTo>
                    <a:pt x="4049683" y="1876020"/>
                  </a:lnTo>
                  <a:lnTo>
                    <a:pt x="4083072" y="1914105"/>
                  </a:lnTo>
                  <a:lnTo>
                    <a:pt x="4116195" y="1949477"/>
                  </a:lnTo>
                  <a:lnTo>
                    <a:pt x="4149152" y="1982366"/>
                  </a:lnTo>
                  <a:lnTo>
                    <a:pt x="4182043" y="2013001"/>
                  </a:lnTo>
                  <a:lnTo>
                    <a:pt x="4214966" y="2041611"/>
                  </a:lnTo>
                  <a:lnTo>
                    <a:pt x="4248022" y="2068426"/>
                  </a:lnTo>
                  <a:lnTo>
                    <a:pt x="4281309" y="2093676"/>
                  </a:lnTo>
                  <a:lnTo>
                    <a:pt x="4314929" y="2117589"/>
                  </a:lnTo>
                  <a:lnTo>
                    <a:pt x="4348979" y="2140395"/>
                  </a:lnTo>
                  <a:lnTo>
                    <a:pt x="4383560" y="2162324"/>
                  </a:lnTo>
                  <a:lnTo>
                    <a:pt x="4418771" y="2183604"/>
                  </a:lnTo>
                  <a:lnTo>
                    <a:pt x="4454712" y="2204466"/>
                  </a:lnTo>
                  <a:lnTo>
                    <a:pt x="4491482" y="2225138"/>
                  </a:lnTo>
                  <a:lnTo>
                    <a:pt x="4536148" y="2248354"/>
                  </a:lnTo>
                  <a:lnTo>
                    <a:pt x="4581681" y="2269081"/>
                  </a:lnTo>
                  <a:lnTo>
                    <a:pt x="4627973" y="2287518"/>
                  </a:lnTo>
                  <a:lnTo>
                    <a:pt x="4674915" y="2303862"/>
                  </a:lnTo>
                  <a:lnTo>
                    <a:pt x="4722398" y="2318314"/>
                  </a:lnTo>
                  <a:lnTo>
                    <a:pt x="4770313" y="2331071"/>
                  </a:lnTo>
                  <a:lnTo>
                    <a:pt x="4818552" y="2342332"/>
                  </a:lnTo>
                  <a:lnTo>
                    <a:pt x="4867005" y="2352297"/>
                  </a:lnTo>
                  <a:lnTo>
                    <a:pt x="4915563" y="2361163"/>
                  </a:lnTo>
                  <a:lnTo>
                    <a:pt x="4964119" y="2369129"/>
                  </a:lnTo>
                  <a:lnTo>
                    <a:pt x="5012562" y="2376395"/>
                  </a:lnTo>
                  <a:lnTo>
                    <a:pt x="5060785" y="2383158"/>
                  </a:lnTo>
                  <a:lnTo>
                    <a:pt x="5108678" y="2389617"/>
                  </a:lnTo>
                  <a:lnTo>
                    <a:pt x="5156132" y="2395972"/>
                  </a:lnTo>
                  <a:lnTo>
                    <a:pt x="5203039" y="2402420"/>
                  </a:lnTo>
                  <a:lnTo>
                    <a:pt x="5249291" y="2409161"/>
                  </a:lnTo>
                  <a:lnTo>
                    <a:pt x="5292811" y="2415024"/>
                  </a:lnTo>
                  <a:lnTo>
                    <a:pt x="5341325" y="2420244"/>
                  </a:lnTo>
                  <a:lnTo>
                    <a:pt x="5394062" y="2424876"/>
                  </a:lnTo>
                  <a:lnTo>
                    <a:pt x="5450251" y="2428972"/>
                  </a:lnTo>
                  <a:lnTo>
                    <a:pt x="5509120" y="2432587"/>
                  </a:lnTo>
                  <a:lnTo>
                    <a:pt x="5569900" y="2435775"/>
                  </a:lnTo>
                  <a:lnTo>
                    <a:pt x="5631818" y="2438588"/>
                  </a:lnTo>
                  <a:lnTo>
                    <a:pt x="5694105" y="2441081"/>
                  </a:lnTo>
                  <a:lnTo>
                    <a:pt x="5755989" y="2443308"/>
                  </a:lnTo>
                  <a:lnTo>
                    <a:pt x="5816699" y="2445322"/>
                  </a:lnTo>
                  <a:lnTo>
                    <a:pt x="5875465" y="2447177"/>
                  </a:lnTo>
                  <a:lnTo>
                    <a:pt x="5931516" y="2448926"/>
                  </a:lnTo>
                  <a:lnTo>
                    <a:pt x="5984080" y="2450624"/>
                  </a:lnTo>
                  <a:lnTo>
                    <a:pt x="6032387" y="2452323"/>
                  </a:lnTo>
                  <a:lnTo>
                    <a:pt x="6075667" y="2454078"/>
                  </a:lnTo>
                  <a:lnTo>
                    <a:pt x="6113147" y="2455943"/>
                  </a:lnTo>
                  <a:lnTo>
                    <a:pt x="6144058" y="2457971"/>
                  </a:lnTo>
                  <a:lnTo>
                    <a:pt x="6167628" y="2460215"/>
                  </a:lnTo>
                </a:path>
              </a:pathLst>
            </a:custGeom>
            <a:ln w="28956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86509" y="2280665"/>
              <a:ext cx="111760" cy="2982595"/>
            </a:xfrm>
            <a:custGeom>
              <a:avLst/>
              <a:gdLst/>
              <a:ahLst/>
              <a:cxnLst/>
              <a:rect l="l" t="t" r="r" b="b"/>
              <a:pathLst>
                <a:path w="111759" h="2982595">
                  <a:moveTo>
                    <a:pt x="55480" y="39261"/>
                  </a:moveTo>
                  <a:lnTo>
                    <a:pt x="45730" y="56128"/>
                  </a:lnTo>
                  <a:lnTo>
                    <a:pt x="56768" y="2982341"/>
                  </a:lnTo>
                  <a:lnTo>
                    <a:pt x="76581" y="2982341"/>
                  </a:lnTo>
                  <a:lnTo>
                    <a:pt x="65543" y="56337"/>
                  </a:lnTo>
                  <a:lnTo>
                    <a:pt x="55480" y="39261"/>
                  </a:lnTo>
                  <a:close/>
                </a:path>
                <a:path w="111759" h="2982595">
                  <a:moveTo>
                    <a:pt x="55371" y="0"/>
                  </a:moveTo>
                  <a:lnTo>
                    <a:pt x="2667" y="91059"/>
                  </a:lnTo>
                  <a:lnTo>
                    <a:pt x="0" y="95758"/>
                  </a:lnTo>
                  <a:lnTo>
                    <a:pt x="1651" y="101854"/>
                  </a:lnTo>
                  <a:lnTo>
                    <a:pt x="6350" y="104521"/>
                  </a:lnTo>
                  <a:lnTo>
                    <a:pt x="11049" y="107314"/>
                  </a:lnTo>
                  <a:lnTo>
                    <a:pt x="17145" y="105663"/>
                  </a:lnTo>
                  <a:lnTo>
                    <a:pt x="19812" y="100964"/>
                  </a:lnTo>
                  <a:lnTo>
                    <a:pt x="45610" y="56337"/>
                  </a:lnTo>
                  <a:lnTo>
                    <a:pt x="45593" y="19558"/>
                  </a:lnTo>
                  <a:lnTo>
                    <a:pt x="66876" y="19558"/>
                  </a:lnTo>
                  <a:lnTo>
                    <a:pt x="55371" y="0"/>
                  </a:lnTo>
                  <a:close/>
                </a:path>
                <a:path w="111759" h="2982595">
                  <a:moveTo>
                    <a:pt x="66876" y="19558"/>
                  </a:moveTo>
                  <a:lnTo>
                    <a:pt x="65405" y="19558"/>
                  </a:lnTo>
                  <a:lnTo>
                    <a:pt x="65543" y="56337"/>
                  </a:lnTo>
                  <a:lnTo>
                    <a:pt x="91693" y="100711"/>
                  </a:lnTo>
                  <a:lnTo>
                    <a:pt x="94361" y="105410"/>
                  </a:lnTo>
                  <a:lnTo>
                    <a:pt x="100456" y="106934"/>
                  </a:lnTo>
                  <a:lnTo>
                    <a:pt x="105156" y="104139"/>
                  </a:lnTo>
                  <a:lnTo>
                    <a:pt x="109981" y="101346"/>
                  </a:lnTo>
                  <a:lnTo>
                    <a:pt x="111506" y="95376"/>
                  </a:lnTo>
                  <a:lnTo>
                    <a:pt x="108712" y="90678"/>
                  </a:lnTo>
                  <a:lnTo>
                    <a:pt x="66876" y="19558"/>
                  </a:lnTo>
                  <a:close/>
                </a:path>
                <a:path w="111759" h="2982595">
                  <a:moveTo>
                    <a:pt x="65423" y="24511"/>
                  </a:moveTo>
                  <a:lnTo>
                    <a:pt x="64008" y="24511"/>
                  </a:lnTo>
                  <a:lnTo>
                    <a:pt x="55480" y="39261"/>
                  </a:lnTo>
                  <a:lnTo>
                    <a:pt x="65543" y="56337"/>
                  </a:lnTo>
                  <a:lnTo>
                    <a:pt x="65423" y="24511"/>
                  </a:lnTo>
                  <a:close/>
                </a:path>
                <a:path w="111759" h="2982595">
                  <a:moveTo>
                    <a:pt x="65405" y="19558"/>
                  </a:moveTo>
                  <a:lnTo>
                    <a:pt x="45593" y="19558"/>
                  </a:lnTo>
                  <a:lnTo>
                    <a:pt x="45730" y="56128"/>
                  </a:lnTo>
                  <a:lnTo>
                    <a:pt x="55480" y="39261"/>
                  </a:lnTo>
                  <a:lnTo>
                    <a:pt x="46862" y="24637"/>
                  </a:lnTo>
                  <a:lnTo>
                    <a:pt x="65423" y="24511"/>
                  </a:lnTo>
                  <a:lnTo>
                    <a:pt x="65405" y="19558"/>
                  </a:lnTo>
                  <a:close/>
                </a:path>
                <a:path w="111759" h="2982595">
                  <a:moveTo>
                    <a:pt x="64008" y="24511"/>
                  </a:moveTo>
                  <a:lnTo>
                    <a:pt x="46862" y="24637"/>
                  </a:lnTo>
                  <a:lnTo>
                    <a:pt x="55480" y="39261"/>
                  </a:lnTo>
                  <a:lnTo>
                    <a:pt x="64008" y="24511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5465" y="5300725"/>
              <a:ext cx="146431" cy="16167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8689" y="5300725"/>
              <a:ext cx="152021" cy="17945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83000" y="5300725"/>
              <a:ext cx="136651" cy="16992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4797" y="5300725"/>
              <a:ext cx="153797" cy="175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8025" y="5300725"/>
              <a:ext cx="159385" cy="1713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06619" y="5300725"/>
              <a:ext cx="149732" cy="1714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45301" y="5301106"/>
              <a:ext cx="189484" cy="20485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24116" y="5301106"/>
              <a:ext cx="189483" cy="20485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03058" y="5301106"/>
              <a:ext cx="189484" cy="20485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364741" y="5196712"/>
              <a:ext cx="7419975" cy="111760"/>
            </a:xfrm>
            <a:custGeom>
              <a:avLst/>
              <a:gdLst/>
              <a:ahLst/>
              <a:cxnLst/>
              <a:rect l="l" t="t" r="r" b="b"/>
              <a:pathLst>
                <a:path w="7419975" h="111760">
                  <a:moveTo>
                    <a:pt x="7380369" y="55753"/>
                  </a:moveTo>
                  <a:lnTo>
                    <a:pt x="7318756" y="91693"/>
                  </a:lnTo>
                  <a:lnTo>
                    <a:pt x="7313930" y="94361"/>
                  </a:lnTo>
                  <a:lnTo>
                    <a:pt x="7312406" y="100456"/>
                  </a:lnTo>
                  <a:lnTo>
                    <a:pt x="7315200" y="105156"/>
                  </a:lnTo>
                  <a:lnTo>
                    <a:pt x="7317866" y="109855"/>
                  </a:lnTo>
                  <a:lnTo>
                    <a:pt x="7323962" y="111506"/>
                  </a:lnTo>
                  <a:lnTo>
                    <a:pt x="7328661" y="108712"/>
                  </a:lnTo>
                  <a:lnTo>
                    <a:pt x="7402585" y="65659"/>
                  </a:lnTo>
                  <a:lnTo>
                    <a:pt x="7399908" y="65659"/>
                  </a:lnTo>
                  <a:lnTo>
                    <a:pt x="7399908" y="64262"/>
                  </a:lnTo>
                  <a:lnTo>
                    <a:pt x="7394956" y="64262"/>
                  </a:lnTo>
                  <a:lnTo>
                    <a:pt x="7380369" y="55753"/>
                  </a:lnTo>
                  <a:close/>
                </a:path>
                <a:path w="7419975" h="111760">
                  <a:moveTo>
                    <a:pt x="7363387" y="45846"/>
                  </a:moveTo>
                  <a:lnTo>
                    <a:pt x="0" y="45846"/>
                  </a:lnTo>
                  <a:lnTo>
                    <a:pt x="0" y="65659"/>
                  </a:lnTo>
                  <a:lnTo>
                    <a:pt x="7363387" y="65659"/>
                  </a:lnTo>
                  <a:lnTo>
                    <a:pt x="7380369" y="55753"/>
                  </a:lnTo>
                  <a:lnTo>
                    <a:pt x="7363387" y="45846"/>
                  </a:lnTo>
                  <a:close/>
                </a:path>
                <a:path w="7419975" h="111760">
                  <a:moveTo>
                    <a:pt x="7402585" y="45846"/>
                  </a:moveTo>
                  <a:lnTo>
                    <a:pt x="7399908" y="45846"/>
                  </a:lnTo>
                  <a:lnTo>
                    <a:pt x="7399908" y="65659"/>
                  </a:lnTo>
                  <a:lnTo>
                    <a:pt x="7402585" y="65659"/>
                  </a:lnTo>
                  <a:lnTo>
                    <a:pt x="7419593" y="55753"/>
                  </a:lnTo>
                  <a:lnTo>
                    <a:pt x="7402585" y="45846"/>
                  </a:lnTo>
                  <a:close/>
                </a:path>
                <a:path w="7419975" h="111760">
                  <a:moveTo>
                    <a:pt x="7394956" y="47243"/>
                  </a:moveTo>
                  <a:lnTo>
                    <a:pt x="7380369" y="55753"/>
                  </a:lnTo>
                  <a:lnTo>
                    <a:pt x="7394956" y="64262"/>
                  </a:lnTo>
                  <a:lnTo>
                    <a:pt x="7394956" y="47243"/>
                  </a:lnTo>
                  <a:close/>
                </a:path>
                <a:path w="7419975" h="111760">
                  <a:moveTo>
                    <a:pt x="7399908" y="47243"/>
                  </a:moveTo>
                  <a:lnTo>
                    <a:pt x="7394956" y="47243"/>
                  </a:lnTo>
                  <a:lnTo>
                    <a:pt x="7394956" y="64262"/>
                  </a:lnTo>
                  <a:lnTo>
                    <a:pt x="7399908" y="64262"/>
                  </a:lnTo>
                  <a:lnTo>
                    <a:pt x="7399908" y="47243"/>
                  </a:lnTo>
                  <a:close/>
                </a:path>
                <a:path w="7419975" h="111760">
                  <a:moveTo>
                    <a:pt x="7323962" y="0"/>
                  </a:moveTo>
                  <a:lnTo>
                    <a:pt x="7317866" y="1524"/>
                  </a:lnTo>
                  <a:lnTo>
                    <a:pt x="7315200" y="6350"/>
                  </a:lnTo>
                  <a:lnTo>
                    <a:pt x="7312406" y="11049"/>
                  </a:lnTo>
                  <a:lnTo>
                    <a:pt x="7313930" y="17144"/>
                  </a:lnTo>
                  <a:lnTo>
                    <a:pt x="7318756" y="19812"/>
                  </a:lnTo>
                  <a:lnTo>
                    <a:pt x="7380369" y="55753"/>
                  </a:lnTo>
                  <a:lnTo>
                    <a:pt x="7394956" y="47243"/>
                  </a:lnTo>
                  <a:lnTo>
                    <a:pt x="7399908" y="47243"/>
                  </a:lnTo>
                  <a:lnTo>
                    <a:pt x="7399908" y="45846"/>
                  </a:lnTo>
                  <a:lnTo>
                    <a:pt x="7402585" y="45846"/>
                  </a:lnTo>
                  <a:lnTo>
                    <a:pt x="7328661" y="2793"/>
                  </a:lnTo>
                  <a:lnTo>
                    <a:pt x="7323962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429" y="2225781"/>
              <a:ext cx="6323330" cy="2999740"/>
            </a:xfrm>
            <a:custGeom>
              <a:avLst/>
              <a:gdLst/>
              <a:ahLst/>
              <a:cxnLst/>
              <a:rect l="l" t="t" r="r" b="b"/>
              <a:pathLst>
                <a:path w="6323330" h="2999740">
                  <a:moveTo>
                    <a:pt x="0" y="2978805"/>
                  </a:moveTo>
                  <a:lnTo>
                    <a:pt x="73526" y="2962872"/>
                  </a:lnTo>
                  <a:lnTo>
                    <a:pt x="113793" y="2958331"/>
                  </a:lnTo>
                  <a:lnTo>
                    <a:pt x="156153" y="2955740"/>
                  </a:lnTo>
                  <a:lnTo>
                    <a:pt x="200423" y="2954849"/>
                  </a:lnTo>
                  <a:lnTo>
                    <a:pt x="246419" y="2955409"/>
                  </a:lnTo>
                  <a:lnTo>
                    <a:pt x="293960" y="2957169"/>
                  </a:lnTo>
                  <a:lnTo>
                    <a:pt x="342861" y="2959878"/>
                  </a:lnTo>
                  <a:lnTo>
                    <a:pt x="392942" y="2963288"/>
                  </a:lnTo>
                  <a:lnTo>
                    <a:pt x="444018" y="2967147"/>
                  </a:lnTo>
                  <a:lnTo>
                    <a:pt x="495907" y="2971206"/>
                  </a:lnTo>
                  <a:lnTo>
                    <a:pt x="548426" y="2975215"/>
                  </a:lnTo>
                  <a:lnTo>
                    <a:pt x="601393" y="2978923"/>
                  </a:lnTo>
                  <a:lnTo>
                    <a:pt x="654624" y="2982080"/>
                  </a:lnTo>
                  <a:lnTo>
                    <a:pt x="707937" y="2984437"/>
                  </a:lnTo>
                  <a:lnTo>
                    <a:pt x="761149" y="2985744"/>
                  </a:lnTo>
                  <a:lnTo>
                    <a:pt x="814078" y="2985749"/>
                  </a:lnTo>
                  <a:lnTo>
                    <a:pt x="866540" y="2984204"/>
                  </a:lnTo>
                  <a:lnTo>
                    <a:pt x="918352" y="2980857"/>
                  </a:lnTo>
                  <a:lnTo>
                    <a:pt x="969333" y="2975460"/>
                  </a:lnTo>
                  <a:lnTo>
                    <a:pt x="1019298" y="2967761"/>
                  </a:lnTo>
                  <a:lnTo>
                    <a:pt x="1068066" y="2957512"/>
                  </a:lnTo>
                  <a:lnTo>
                    <a:pt x="1115454" y="2944461"/>
                  </a:lnTo>
                  <a:lnTo>
                    <a:pt x="1161278" y="2928358"/>
                  </a:lnTo>
                  <a:lnTo>
                    <a:pt x="1205357" y="2908955"/>
                  </a:lnTo>
                  <a:lnTo>
                    <a:pt x="1243675" y="2889493"/>
                  </a:lnTo>
                  <a:lnTo>
                    <a:pt x="1281592" y="2868879"/>
                  </a:lnTo>
                  <a:lnTo>
                    <a:pt x="1319118" y="2847111"/>
                  </a:lnTo>
                  <a:lnTo>
                    <a:pt x="1356261" y="2824187"/>
                  </a:lnTo>
                  <a:lnTo>
                    <a:pt x="1393031" y="2800105"/>
                  </a:lnTo>
                  <a:lnTo>
                    <a:pt x="1429437" y="2774863"/>
                  </a:lnTo>
                  <a:lnTo>
                    <a:pt x="1465488" y="2748458"/>
                  </a:lnTo>
                  <a:lnTo>
                    <a:pt x="1501194" y="2720889"/>
                  </a:lnTo>
                  <a:lnTo>
                    <a:pt x="1536563" y="2692154"/>
                  </a:lnTo>
                  <a:lnTo>
                    <a:pt x="1571606" y="2662250"/>
                  </a:lnTo>
                  <a:lnTo>
                    <a:pt x="1606330" y="2631176"/>
                  </a:lnTo>
                  <a:lnTo>
                    <a:pt x="1640746" y="2598928"/>
                  </a:lnTo>
                  <a:lnTo>
                    <a:pt x="1674863" y="2565506"/>
                  </a:lnTo>
                  <a:lnTo>
                    <a:pt x="1708689" y="2530907"/>
                  </a:lnTo>
                  <a:lnTo>
                    <a:pt x="1742235" y="2495129"/>
                  </a:lnTo>
                  <a:lnTo>
                    <a:pt x="1775509" y="2458171"/>
                  </a:lnTo>
                  <a:lnTo>
                    <a:pt x="1808520" y="2420028"/>
                  </a:lnTo>
                  <a:lnTo>
                    <a:pt x="1841279" y="2380701"/>
                  </a:lnTo>
                  <a:lnTo>
                    <a:pt x="1873793" y="2340187"/>
                  </a:lnTo>
                  <a:lnTo>
                    <a:pt x="1906073" y="2298483"/>
                  </a:lnTo>
                  <a:lnTo>
                    <a:pt x="1938127" y="2255587"/>
                  </a:lnTo>
                  <a:lnTo>
                    <a:pt x="1969965" y="2211498"/>
                  </a:lnTo>
                  <a:lnTo>
                    <a:pt x="2001595" y="2166214"/>
                  </a:lnTo>
                  <a:lnTo>
                    <a:pt x="2033028" y="2119731"/>
                  </a:lnTo>
                  <a:lnTo>
                    <a:pt x="2064273" y="2072049"/>
                  </a:lnTo>
                  <a:lnTo>
                    <a:pt x="2095338" y="2023165"/>
                  </a:lnTo>
                  <a:lnTo>
                    <a:pt x="2126233" y="1973078"/>
                  </a:lnTo>
                  <a:lnTo>
                    <a:pt x="2156968" y="1921784"/>
                  </a:lnTo>
                  <a:lnTo>
                    <a:pt x="2192983" y="1854623"/>
                  </a:lnTo>
                  <a:lnTo>
                    <a:pt x="2210613" y="1817284"/>
                  </a:lnTo>
                  <a:lnTo>
                    <a:pt x="2228008" y="1777638"/>
                  </a:lnTo>
                  <a:lnTo>
                    <a:pt x="2245178" y="1735833"/>
                  </a:lnTo>
                  <a:lnTo>
                    <a:pt x="2262136" y="1692019"/>
                  </a:lnTo>
                  <a:lnTo>
                    <a:pt x="2278893" y="1646343"/>
                  </a:lnTo>
                  <a:lnTo>
                    <a:pt x="2295463" y="1598956"/>
                  </a:lnTo>
                  <a:lnTo>
                    <a:pt x="2311857" y="1550006"/>
                  </a:lnTo>
                  <a:lnTo>
                    <a:pt x="2328086" y="1499641"/>
                  </a:lnTo>
                  <a:lnTo>
                    <a:pt x="2344162" y="1448011"/>
                  </a:lnTo>
                  <a:lnTo>
                    <a:pt x="2360099" y="1395264"/>
                  </a:lnTo>
                  <a:lnTo>
                    <a:pt x="2375907" y="1341549"/>
                  </a:lnTo>
                  <a:lnTo>
                    <a:pt x="2391598" y="1287015"/>
                  </a:lnTo>
                  <a:lnTo>
                    <a:pt x="2407185" y="1231810"/>
                  </a:lnTo>
                  <a:lnTo>
                    <a:pt x="2422680" y="1176085"/>
                  </a:lnTo>
                  <a:lnTo>
                    <a:pt x="2438093" y="1119986"/>
                  </a:lnTo>
                  <a:lnTo>
                    <a:pt x="2453438" y="1063664"/>
                  </a:lnTo>
                  <a:lnTo>
                    <a:pt x="2468727" y="1007267"/>
                  </a:lnTo>
                  <a:lnTo>
                    <a:pt x="2483970" y="950944"/>
                  </a:lnTo>
                  <a:lnTo>
                    <a:pt x="2499181" y="894843"/>
                  </a:lnTo>
                  <a:lnTo>
                    <a:pt x="2514370" y="839114"/>
                  </a:lnTo>
                  <a:lnTo>
                    <a:pt x="2529551" y="783906"/>
                  </a:lnTo>
                  <a:lnTo>
                    <a:pt x="2544735" y="729366"/>
                  </a:lnTo>
                  <a:lnTo>
                    <a:pt x="2559934" y="675644"/>
                  </a:lnTo>
                  <a:lnTo>
                    <a:pt x="2575159" y="622889"/>
                  </a:lnTo>
                  <a:lnTo>
                    <a:pt x="2590424" y="571250"/>
                  </a:lnTo>
                  <a:lnTo>
                    <a:pt x="2605739" y="520875"/>
                  </a:lnTo>
                  <a:lnTo>
                    <a:pt x="2621117" y="471914"/>
                  </a:lnTo>
                  <a:lnTo>
                    <a:pt x="2636570" y="424514"/>
                  </a:lnTo>
                  <a:lnTo>
                    <a:pt x="2652109" y="378825"/>
                  </a:lnTo>
                  <a:lnTo>
                    <a:pt x="2667747" y="334996"/>
                  </a:lnTo>
                  <a:lnTo>
                    <a:pt x="2683495" y="293176"/>
                  </a:lnTo>
                  <a:lnTo>
                    <a:pt x="2699366" y="253513"/>
                  </a:lnTo>
                  <a:lnTo>
                    <a:pt x="2715371" y="216156"/>
                  </a:lnTo>
                  <a:lnTo>
                    <a:pt x="2731523" y="181254"/>
                  </a:lnTo>
                  <a:lnTo>
                    <a:pt x="2764313" y="119410"/>
                  </a:lnTo>
                  <a:lnTo>
                    <a:pt x="2797832" y="69172"/>
                  </a:lnTo>
                  <a:lnTo>
                    <a:pt x="2832176" y="31731"/>
                  </a:lnTo>
                  <a:lnTo>
                    <a:pt x="2867440" y="8276"/>
                  </a:lnTo>
                  <a:lnTo>
                    <a:pt x="2903719" y="0"/>
                  </a:lnTo>
                  <a:lnTo>
                    <a:pt x="2922270" y="1925"/>
                  </a:lnTo>
                  <a:lnTo>
                    <a:pt x="2972667" y="29633"/>
                  </a:lnTo>
                  <a:lnTo>
                    <a:pt x="3006950" y="65868"/>
                  </a:lnTo>
                  <a:lnTo>
                    <a:pt x="3041747" y="115037"/>
                  </a:lnTo>
                  <a:lnTo>
                    <a:pt x="3077026" y="176046"/>
                  </a:lnTo>
                  <a:lnTo>
                    <a:pt x="3094837" y="210648"/>
                  </a:lnTo>
                  <a:lnTo>
                    <a:pt x="3112757" y="247800"/>
                  </a:lnTo>
                  <a:lnTo>
                    <a:pt x="3130784" y="287365"/>
                  </a:lnTo>
                  <a:lnTo>
                    <a:pt x="3148912" y="329207"/>
                  </a:lnTo>
                  <a:lnTo>
                    <a:pt x="3167138" y="373188"/>
                  </a:lnTo>
                  <a:lnTo>
                    <a:pt x="3185458" y="419171"/>
                  </a:lnTo>
                  <a:lnTo>
                    <a:pt x="3203870" y="467021"/>
                  </a:lnTo>
                  <a:lnTo>
                    <a:pt x="3222368" y="516600"/>
                  </a:lnTo>
                  <a:lnTo>
                    <a:pt x="3240949" y="567772"/>
                  </a:lnTo>
                  <a:lnTo>
                    <a:pt x="3259609" y="620399"/>
                  </a:lnTo>
                  <a:lnTo>
                    <a:pt x="3278345" y="674345"/>
                  </a:lnTo>
                  <a:lnTo>
                    <a:pt x="3297153" y="729474"/>
                  </a:lnTo>
                  <a:lnTo>
                    <a:pt x="3316028" y="785649"/>
                  </a:lnTo>
                  <a:lnTo>
                    <a:pt x="3334968" y="842732"/>
                  </a:lnTo>
                  <a:lnTo>
                    <a:pt x="3353969" y="900587"/>
                  </a:lnTo>
                  <a:lnTo>
                    <a:pt x="3373026" y="959078"/>
                  </a:lnTo>
                  <a:lnTo>
                    <a:pt x="3392137" y="1018067"/>
                  </a:lnTo>
                  <a:lnTo>
                    <a:pt x="3411296" y="1077418"/>
                  </a:lnTo>
                  <a:lnTo>
                    <a:pt x="3430501" y="1136995"/>
                  </a:lnTo>
                  <a:lnTo>
                    <a:pt x="3449748" y="1196660"/>
                  </a:lnTo>
                  <a:lnTo>
                    <a:pt x="3469032" y="1256276"/>
                  </a:lnTo>
                  <a:lnTo>
                    <a:pt x="3488351" y="1315707"/>
                  </a:lnTo>
                  <a:lnTo>
                    <a:pt x="3507700" y="1374817"/>
                  </a:lnTo>
                  <a:lnTo>
                    <a:pt x="3527076" y="1433468"/>
                  </a:lnTo>
                  <a:lnTo>
                    <a:pt x="3546474" y="1491524"/>
                  </a:lnTo>
                  <a:lnTo>
                    <a:pt x="3565892" y="1548847"/>
                  </a:lnTo>
                  <a:lnTo>
                    <a:pt x="3585325" y="1605302"/>
                  </a:lnTo>
                  <a:lnTo>
                    <a:pt x="3604770" y="1660751"/>
                  </a:lnTo>
                  <a:lnTo>
                    <a:pt x="3624223" y="1715058"/>
                  </a:lnTo>
                  <a:lnTo>
                    <a:pt x="3643679" y="1768087"/>
                  </a:lnTo>
                  <a:lnTo>
                    <a:pt x="3663136" y="1819699"/>
                  </a:lnTo>
                  <a:lnTo>
                    <a:pt x="3682590" y="1869759"/>
                  </a:lnTo>
                  <a:lnTo>
                    <a:pt x="3702036" y="1918129"/>
                  </a:lnTo>
                  <a:lnTo>
                    <a:pt x="3721471" y="1964674"/>
                  </a:lnTo>
                  <a:lnTo>
                    <a:pt x="3740892" y="2009256"/>
                  </a:lnTo>
                  <a:lnTo>
                    <a:pt x="3760294" y="2051738"/>
                  </a:lnTo>
                  <a:lnTo>
                    <a:pt x="3779674" y="2091984"/>
                  </a:lnTo>
                  <a:lnTo>
                    <a:pt x="3799028" y="2129858"/>
                  </a:lnTo>
                  <a:lnTo>
                    <a:pt x="3818352" y="2165221"/>
                  </a:lnTo>
                  <a:lnTo>
                    <a:pt x="3856895" y="2227873"/>
                  </a:lnTo>
                  <a:lnTo>
                    <a:pt x="3895275" y="2278844"/>
                  </a:lnTo>
                  <a:lnTo>
                    <a:pt x="3959424" y="2344673"/>
                  </a:lnTo>
                  <a:lnTo>
                    <a:pt x="4002658" y="2387734"/>
                  </a:lnTo>
                  <a:lnTo>
                    <a:pt x="4044302" y="2428848"/>
                  </a:lnTo>
                  <a:lnTo>
                    <a:pt x="4084562" y="2468069"/>
                  </a:lnTo>
                  <a:lnTo>
                    <a:pt x="4123646" y="2505452"/>
                  </a:lnTo>
                  <a:lnTo>
                    <a:pt x="4161759" y="2541053"/>
                  </a:lnTo>
                  <a:lnTo>
                    <a:pt x="4199108" y="2574926"/>
                  </a:lnTo>
                  <a:lnTo>
                    <a:pt x="4235898" y="2607127"/>
                  </a:lnTo>
                  <a:lnTo>
                    <a:pt x="4272338" y="2637711"/>
                  </a:lnTo>
                  <a:lnTo>
                    <a:pt x="4308632" y="2666732"/>
                  </a:lnTo>
                  <a:lnTo>
                    <a:pt x="4344987" y="2694245"/>
                  </a:lnTo>
                  <a:lnTo>
                    <a:pt x="4381610" y="2720306"/>
                  </a:lnTo>
                  <a:lnTo>
                    <a:pt x="4418707" y="2744970"/>
                  </a:lnTo>
                  <a:lnTo>
                    <a:pt x="4456484" y="2768292"/>
                  </a:lnTo>
                  <a:lnTo>
                    <a:pt x="4495149" y="2790326"/>
                  </a:lnTo>
                  <a:lnTo>
                    <a:pt x="4534906" y="2811128"/>
                  </a:lnTo>
                  <a:lnTo>
                    <a:pt x="4575963" y="2830753"/>
                  </a:lnTo>
                  <a:lnTo>
                    <a:pt x="4618526" y="2849256"/>
                  </a:lnTo>
                  <a:lnTo>
                    <a:pt x="4662801" y="2866692"/>
                  </a:lnTo>
                  <a:lnTo>
                    <a:pt x="4708996" y="2883115"/>
                  </a:lnTo>
                  <a:lnTo>
                    <a:pt x="4757315" y="2898581"/>
                  </a:lnTo>
                  <a:lnTo>
                    <a:pt x="4807966" y="2913146"/>
                  </a:lnTo>
                  <a:lnTo>
                    <a:pt x="4847719" y="2922976"/>
                  </a:lnTo>
                  <a:lnTo>
                    <a:pt x="4890703" y="2931757"/>
                  </a:lnTo>
                  <a:lnTo>
                    <a:pt x="4936652" y="2939549"/>
                  </a:lnTo>
                  <a:lnTo>
                    <a:pt x="4985298" y="2946414"/>
                  </a:lnTo>
                  <a:lnTo>
                    <a:pt x="5036374" y="2952412"/>
                  </a:lnTo>
                  <a:lnTo>
                    <a:pt x="5089615" y="2957604"/>
                  </a:lnTo>
                  <a:lnTo>
                    <a:pt x="5144753" y="2962051"/>
                  </a:lnTo>
                  <a:lnTo>
                    <a:pt x="5201521" y="2965816"/>
                  </a:lnTo>
                  <a:lnTo>
                    <a:pt x="5259653" y="2968957"/>
                  </a:lnTo>
                  <a:lnTo>
                    <a:pt x="5318882" y="2971537"/>
                  </a:lnTo>
                  <a:lnTo>
                    <a:pt x="5378941" y="2973617"/>
                  </a:lnTo>
                  <a:lnTo>
                    <a:pt x="5439564" y="2975258"/>
                  </a:lnTo>
                  <a:lnTo>
                    <a:pt x="5500484" y="2976520"/>
                  </a:lnTo>
                  <a:lnTo>
                    <a:pt x="5561433" y="2977465"/>
                  </a:lnTo>
                  <a:lnTo>
                    <a:pt x="5622147" y="2978154"/>
                  </a:lnTo>
                  <a:lnTo>
                    <a:pt x="5682356" y="2978647"/>
                  </a:lnTo>
                  <a:lnTo>
                    <a:pt x="5741796" y="2979007"/>
                  </a:lnTo>
                  <a:lnTo>
                    <a:pt x="5800199" y="2979293"/>
                  </a:lnTo>
                  <a:lnTo>
                    <a:pt x="5857299" y="2979568"/>
                  </a:lnTo>
                  <a:lnTo>
                    <a:pt x="5912828" y="2979891"/>
                  </a:lnTo>
                  <a:lnTo>
                    <a:pt x="5966520" y="2980325"/>
                  </a:lnTo>
                  <a:lnTo>
                    <a:pt x="6018109" y="2980929"/>
                  </a:lnTo>
                  <a:lnTo>
                    <a:pt x="6067327" y="2981766"/>
                  </a:lnTo>
                  <a:lnTo>
                    <a:pt x="6113908" y="2982896"/>
                  </a:lnTo>
                  <a:lnTo>
                    <a:pt x="6157585" y="2984380"/>
                  </a:lnTo>
                  <a:lnTo>
                    <a:pt x="6198091" y="2986280"/>
                  </a:lnTo>
                  <a:lnTo>
                    <a:pt x="6268525" y="2991569"/>
                  </a:lnTo>
                  <a:lnTo>
                    <a:pt x="6297919" y="2995081"/>
                  </a:lnTo>
                  <a:lnTo>
                    <a:pt x="6323076" y="2999252"/>
                  </a:lnTo>
                </a:path>
              </a:pathLst>
            </a:custGeom>
            <a:ln w="28955">
              <a:solidFill>
                <a:srgbClr val="E9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28750" y="3419246"/>
              <a:ext cx="6367780" cy="1650364"/>
            </a:xfrm>
            <a:custGeom>
              <a:avLst/>
              <a:gdLst/>
              <a:ahLst/>
              <a:cxnLst/>
              <a:rect l="l" t="t" r="r" b="b"/>
              <a:pathLst>
                <a:path w="6367780" h="1650364">
                  <a:moveTo>
                    <a:pt x="0" y="1648942"/>
                  </a:moveTo>
                  <a:lnTo>
                    <a:pt x="51175" y="1647710"/>
                  </a:lnTo>
                  <a:lnTo>
                    <a:pt x="114986" y="1645671"/>
                  </a:lnTo>
                  <a:lnTo>
                    <a:pt x="190079" y="1642396"/>
                  </a:lnTo>
                  <a:lnTo>
                    <a:pt x="231432" y="1640161"/>
                  </a:lnTo>
                  <a:lnTo>
                    <a:pt x="275099" y="1637455"/>
                  </a:lnTo>
                  <a:lnTo>
                    <a:pt x="320909" y="1634225"/>
                  </a:lnTo>
                  <a:lnTo>
                    <a:pt x="368693" y="1630418"/>
                  </a:lnTo>
                  <a:lnTo>
                    <a:pt x="418282" y="1625980"/>
                  </a:lnTo>
                  <a:lnTo>
                    <a:pt x="469507" y="1620857"/>
                  </a:lnTo>
                  <a:lnTo>
                    <a:pt x="522198" y="1614994"/>
                  </a:lnTo>
                  <a:lnTo>
                    <a:pt x="576187" y="1608340"/>
                  </a:lnTo>
                  <a:lnTo>
                    <a:pt x="631303" y="1600839"/>
                  </a:lnTo>
                  <a:lnTo>
                    <a:pt x="687378" y="1592439"/>
                  </a:lnTo>
                  <a:lnTo>
                    <a:pt x="744243" y="1583084"/>
                  </a:lnTo>
                  <a:lnTo>
                    <a:pt x="801728" y="1572723"/>
                  </a:lnTo>
                  <a:lnTo>
                    <a:pt x="859664" y="1561301"/>
                  </a:lnTo>
                  <a:lnTo>
                    <a:pt x="917881" y="1548764"/>
                  </a:lnTo>
                  <a:lnTo>
                    <a:pt x="976211" y="1535058"/>
                  </a:lnTo>
                  <a:lnTo>
                    <a:pt x="1034484" y="1520131"/>
                  </a:lnTo>
                  <a:lnTo>
                    <a:pt x="1092531" y="1503927"/>
                  </a:lnTo>
                  <a:lnTo>
                    <a:pt x="1150183" y="1486395"/>
                  </a:lnTo>
                  <a:lnTo>
                    <a:pt x="1207271" y="1467479"/>
                  </a:lnTo>
                  <a:lnTo>
                    <a:pt x="1263624" y="1447126"/>
                  </a:lnTo>
                  <a:lnTo>
                    <a:pt x="1319075" y="1425282"/>
                  </a:lnTo>
                  <a:lnTo>
                    <a:pt x="1373454" y="1401894"/>
                  </a:lnTo>
                  <a:lnTo>
                    <a:pt x="1426591" y="1376908"/>
                  </a:lnTo>
                  <a:lnTo>
                    <a:pt x="1481424" y="1357270"/>
                  </a:lnTo>
                  <a:lnTo>
                    <a:pt x="1532046" y="1336423"/>
                  </a:lnTo>
                  <a:lnTo>
                    <a:pt x="1578895" y="1314387"/>
                  </a:lnTo>
                  <a:lnTo>
                    <a:pt x="1622411" y="1291179"/>
                  </a:lnTo>
                  <a:lnTo>
                    <a:pt x="1663033" y="1266815"/>
                  </a:lnTo>
                  <a:lnTo>
                    <a:pt x="1701202" y="1241315"/>
                  </a:lnTo>
                  <a:lnTo>
                    <a:pt x="1737357" y="1214695"/>
                  </a:lnTo>
                  <a:lnTo>
                    <a:pt x="1771938" y="1186973"/>
                  </a:lnTo>
                  <a:lnTo>
                    <a:pt x="1805384" y="1158167"/>
                  </a:lnTo>
                  <a:lnTo>
                    <a:pt x="1838135" y="1128294"/>
                  </a:lnTo>
                  <a:lnTo>
                    <a:pt x="1870631" y="1097372"/>
                  </a:lnTo>
                  <a:lnTo>
                    <a:pt x="1903311" y="1065420"/>
                  </a:lnTo>
                  <a:lnTo>
                    <a:pt x="1936615" y="1032453"/>
                  </a:lnTo>
                  <a:lnTo>
                    <a:pt x="1970983" y="998491"/>
                  </a:lnTo>
                  <a:lnTo>
                    <a:pt x="2006854" y="963550"/>
                  </a:lnTo>
                  <a:lnTo>
                    <a:pt x="2044668" y="927648"/>
                  </a:lnTo>
                  <a:lnTo>
                    <a:pt x="2084865" y="890803"/>
                  </a:lnTo>
                  <a:lnTo>
                    <a:pt x="2127885" y="853033"/>
                  </a:lnTo>
                  <a:lnTo>
                    <a:pt x="2156770" y="826885"/>
                  </a:lnTo>
                  <a:lnTo>
                    <a:pt x="2186074" y="797767"/>
                  </a:lnTo>
                  <a:lnTo>
                    <a:pt x="2215777" y="765984"/>
                  </a:lnTo>
                  <a:lnTo>
                    <a:pt x="2245860" y="731844"/>
                  </a:lnTo>
                  <a:lnTo>
                    <a:pt x="2276303" y="695652"/>
                  </a:lnTo>
                  <a:lnTo>
                    <a:pt x="2307088" y="657714"/>
                  </a:lnTo>
                  <a:lnTo>
                    <a:pt x="2338195" y="618337"/>
                  </a:lnTo>
                  <a:lnTo>
                    <a:pt x="2369604" y="577827"/>
                  </a:lnTo>
                  <a:lnTo>
                    <a:pt x="2401298" y="536489"/>
                  </a:lnTo>
                  <a:lnTo>
                    <a:pt x="2433256" y="494631"/>
                  </a:lnTo>
                  <a:lnTo>
                    <a:pt x="2465460" y="452558"/>
                  </a:lnTo>
                  <a:lnTo>
                    <a:pt x="2497890" y="410576"/>
                  </a:lnTo>
                  <a:lnTo>
                    <a:pt x="2530527" y="368991"/>
                  </a:lnTo>
                  <a:lnTo>
                    <a:pt x="2563352" y="328110"/>
                  </a:lnTo>
                  <a:lnTo>
                    <a:pt x="2596345" y="288240"/>
                  </a:lnTo>
                  <a:lnTo>
                    <a:pt x="2629488" y="249685"/>
                  </a:lnTo>
                  <a:lnTo>
                    <a:pt x="2662761" y="212752"/>
                  </a:lnTo>
                  <a:lnTo>
                    <a:pt x="2696145" y="177748"/>
                  </a:lnTo>
                  <a:lnTo>
                    <a:pt x="2729621" y="144978"/>
                  </a:lnTo>
                  <a:lnTo>
                    <a:pt x="2763170" y="114749"/>
                  </a:lnTo>
                  <a:lnTo>
                    <a:pt x="2796772" y="87366"/>
                  </a:lnTo>
                  <a:lnTo>
                    <a:pt x="2830408" y="63137"/>
                  </a:lnTo>
                  <a:lnTo>
                    <a:pt x="2864059" y="42366"/>
                  </a:lnTo>
                  <a:lnTo>
                    <a:pt x="2931331" y="12428"/>
                  </a:lnTo>
                  <a:lnTo>
                    <a:pt x="2998432" y="0"/>
                  </a:lnTo>
                  <a:lnTo>
                    <a:pt x="3031871" y="1117"/>
                  </a:lnTo>
                  <a:lnTo>
                    <a:pt x="3093010" y="17081"/>
                  </a:lnTo>
                  <a:lnTo>
                    <a:pt x="3155596" y="50056"/>
                  </a:lnTo>
                  <a:lnTo>
                    <a:pt x="3187343" y="72243"/>
                  </a:lnTo>
                  <a:lnTo>
                    <a:pt x="3219344" y="97868"/>
                  </a:lnTo>
                  <a:lnTo>
                    <a:pt x="3251565" y="126659"/>
                  </a:lnTo>
                  <a:lnTo>
                    <a:pt x="3283970" y="158346"/>
                  </a:lnTo>
                  <a:lnTo>
                    <a:pt x="3316523" y="192655"/>
                  </a:lnTo>
                  <a:lnTo>
                    <a:pt x="3349188" y="229317"/>
                  </a:lnTo>
                  <a:lnTo>
                    <a:pt x="3381930" y="268058"/>
                  </a:lnTo>
                  <a:lnTo>
                    <a:pt x="3414713" y="308608"/>
                  </a:lnTo>
                  <a:lnTo>
                    <a:pt x="3447502" y="350696"/>
                  </a:lnTo>
                  <a:lnTo>
                    <a:pt x="3480261" y="394049"/>
                  </a:lnTo>
                  <a:lnTo>
                    <a:pt x="3512955" y="438396"/>
                  </a:lnTo>
                  <a:lnTo>
                    <a:pt x="3545547" y="483465"/>
                  </a:lnTo>
                  <a:lnTo>
                    <a:pt x="3578003" y="528986"/>
                  </a:lnTo>
                  <a:lnTo>
                    <a:pt x="3610286" y="574686"/>
                  </a:lnTo>
                  <a:lnTo>
                    <a:pt x="3642362" y="620294"/>
                  </a:lnTo>
                  <a:lnTo>
                    <a:pt x="3674194" y="665538"/>
                  </a:lnTo>
                  <a:lnTo>
                    <a:pt x="3705746" y="710147"/>
                  </a:lnTo>
                  <a:lnTo>
                    <a:pt x="3736984" y="753850"/>
                  </a:lnTo>
                  <a:lnTo>
                    <a:pt x="3767872" y="796374"/>
                  </a:lnTo>
                  <a:lnTo>
                    <a:pt x="3798373" y="837449"/>
                  </a:lnTo>
                  <a:lnTo>
                    <a:pt x="3828453" y="876802"/>
                  </a:lnTo>
                  <a:lnTo>
                    <a:pt x="3858076" y="914162"/>
                  </a:lnTo>
                  <a:lnTo>
                    <a:pt x="3887206" y="949258"/>
                  </a:lnTo>
                  <a:lnTo>
                    <a:pt x="3915808" y="981818"/>
                  </a:lnTo>
                  <a:lnTo>
                    <a:pt x="3943846" y="1011571"/>
                  </a:lnTo>
                  <a:lnTo>
                    <a:pt x="3971284" y="1038244"/>
                  </a:lnTo>
                  <a:lnTo>
                    <a:pt x="4045124" y="1100087"/>
                  </a:lnTo>
                  <a:lnTo>
                    <a:pt x="4089872" y="1137096"/>
                  </a:lnTo>
                  <a:lnTo>
                    <a:pt x="4132675" y="1172630"/>
                  </a:lnTo>
                  <a:lnTo>
                    <a:pt x="4173876" y="1206725"/>
                  </a:lnTo>
                  <a:lnTo>
                    <a:pt x="4213821" y="1239419"/>
                  </a:lnTo>
                  <a:lnTo>
                    <a:pt x="4252853" y="1270747"/>
                  </a:lnTo>
                  <a:lnTo>
                    <a:pt x="4291318" y="1300746"/>
                  </a:lnTo>
                  <a:lnTo>
                    <a:pt x="4329558" y="1329453"/>
                  </a:lnTo>
                  <a:lnTo>
                    <a:pt x="4367919" y="1356903"/>
                  </a:lnTo>
                  <a:lnTo>
                    <a:pt x="4406744" y="1383134"/>
                  </a:lnTo>
                  <a:lnTo>
                    <a:pt x="4446379" y="1408181"/>
                  </a:lnTo>
                  <a:lnTo>
                    <a:pt x="4487168" y="1432082"/>
                  </a:lnTo>
                  <a:lnTo>
                    <a:pt x="4529454" y="1454872"/>
                  </a:lnTo>
                  <a:lnTo>
                    <a:pt x="4573582" y="1476588"/>
                  </a:lnTo>
                  <a:lnTo>
                    <a:pt x="4619897" y="1497267"/>
                  </a:lnTo>
                  <a:lnTo>
                    <a:pt x="4668742" y="1516945"/>
                  </a:lnTo>
                  <a:lnTo>
                    <a:pt x="4720463" y="1535658"/>
                  </a:lnTo>
                  <a:lnTo>
                    <a:pt x="4783772" y="1553475"/>
                  </a:lnTo>
                  <a:lnTo>
                    <a:pt x="4821347" y="1561667"/>
                  </a:lnTo>
                  <a:lnTo>
                    <a:pt x="4862498" y="1569399"/>
                  </a:lnTo>
                  <a:lnTo>
                    <a:pt x="4906949" y="1576684"/>
                  </a:lnTo>
                  <a:lnTo>
                    <a:pt x="4954423" y="1583534"/>
                  </a:lnTo>
                  <a:lnTo>
                    <a:pt x="5004644" y="1589961"/>
                  </a:lnTo>
                  <a:lnTo>
                    <a:pt x="5057334" y="1595978"/>
                  </a:lnTo>
                  <a:lnTo>
                    <a:pt x="5112216" y="1601598"/>
                  </a:lnTo>
                  <a:lnTo>
                    <a:pt x="5169014" y="1606834"/>
                  </a:lnTo>
                  <a:lnTo>
                    <a:pt x="5227451" y="1611698"/>
                  </a:lnTo>
                  <a:lnTo>
                    <a:pt x="5287250" y="1616203"/>
                  </a:lnTo>
                  <a:lnTo>
                    <a:pt x="5348134" y="1620361"/>
                  </a:lnTo>
                  <a:lnTo>
                    <a:pt x="5409826" y="1624186"/>
                  </a:lnTo>
                  <a:lnTo>
                    <a:pt x="5472049" y="1627689"/>
                  </a:lnTo>
                  <a:lnTo>
                    <a:pt x="5534527" y="1630883"/>
                  </a:lnTo>
                  <a:lnTo>
                    <a:pt x="5596982" y="1633782"/>
                  </a:lnTo>
                  <a:lnTo>
                    <a:pt x="5659138" y="1636397"/>
                  </a:lnTo>
                  <a:lnTo>
                    <a:pt x="5720717" y="1638741"/>
                  </a:lnTo>
                  <a:lnTo>
                    <a:pt x="5781444" y="1640827"/>
                  </a:lnTo>
                  <a:lnTo>
                    <a:pt x="5841040" y="1642668"/>
                  </a:lnTo>
                  <a:lnTo>
                    <a:pt x="5899229" y="1644276"/>
                  </a:lnTo>
                  <a:lnTo>
                    <a:pt x="5955735" y="1645664"/>
                  </a:lnTo>
                  <a:lnTo>
                    <a:pt x="6010280" y="1646844"/>
                  </a:lnTo>
                  <a:lnTo>
                    <a:pt x="6062588" y="1647830"/>
                  </a:lnTo>
                  <a:lnTo>
                    <a:pt x="6112381" y="1648633"/>
                  </a:lnTo>
                  <a:lnTo>
                    <a:pt x="6159383" y="1649266"/>
                  </a:lnTo>
                  <a:lnTo>
                    <a:pt x="6203316" y="1649743"/>
                  </a:lnTo>
                  <a:lnTo>
                    <a:pt x="6243905" y="1650075"/>
                  </a:lnTo>
                  <a:lnTo>
                    <a:pt x="6313940" y="1650356"/>
                  </a:lnTo>
                  <a:lnTo>
                    <a:pt x="6342832" y="1650331"/>
                  </a:lnTo>
                  <a:lnTo>
                    <a:pt x="6367272" y="1650212"/>
                  </a:lnTo>
                </a:path>
              </a:pathLst>
            </a:custGeom>
            <a:ln w="28955">
              <a:solidFill>
                <a:srgbClr val="2D47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20952" y="5311235"/>
            <a:ext cx="71907" cy="72548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966209" y="5611164"/>
            <a:ext cx="988694" cy="934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1F5F"/>
                </a:solidFill>
                <a:latin typeface="Cambria Math"/>
                <a:cs typeface="Cambria Math"/>
              </a:rPr>
              <a:t>𝝁</a:t>
            </a:r>
            <a:r>
              <a:rPr sz="2000" spc="120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 Math"/>
                <a:cs typeface="Cambria Math"/>
              </a:rPr>
              <a:t>=</a:t>
            </a:r>
            <a:r>
              <a:rPr sz="2000" spc="110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2000" spc="-25" dirty="0">
                <a:solidFill>
                  <a:srgbClr val="001F5F"/>
                </a:solidFill>
                <a:latin typeface="Cambria Math"/>
                <a:cs typeface="Cambria Math"/>
              </a:rPr>
              <a:t>𝟕𝟒𝟑</a:t>
            </a:r>
            <a:endParaRPr sz="2000">
              <a:latin typeface="Cambria Math"/>
              <a:cs typeface="Cambria Math"/>
            </a:endParaRPr>
          </a:p>
          <a:p>
            <a:pPr marL="24130">
              <a:lnSpc>
                <a:spcPts val="2340"/>
              </a:lnSpc>
              <a:spcBef>
                <a:spcPts val="60"/>
              </a:spcBef>
            </a:pP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𝝁</a:t>
            </a:r>
            <a:r>
              <a:rPr sz="2000" spc="12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=</a:t>
            </a:r>
            <a:r>
              <a:rPr sz="2000" spc="11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spc="-25" dirty="0">
                <a:solidFill>
                  <a:srgbClr val="C00000"/>
                </a:solidFill>
                <a:latin typeface="Cambria Math"/>
                <a:cs typeface="Cambria Math"/>
              </a:rPr>
              <a:t>𝟕𝟒𝟑</a:t>
            </a:r>
            <a:endParaRPr sz="2000">
              <a:latin typeface="Cambria Math"/>
              <a:cs typeface="Cambria Math"/>
            </a:endParaRPr>
          </a:p>
          <a:p>
            <a:pPr marL="24130">
              <a:lnSpc>
                <a:spcPts val="2340"/>
              </a:lnSpc>
            </a:pPr>
            <a:r>
              <a:rPr sz="2000" dirty="0">
                <a:solidFill>
                  <a:srgbClr val="2D4752"/>
                </a:solidFill>
                <a:latin typeface="Cambria Math"/>
                <a:cs typeface="Cambria Math"/>
              </a:rPr>
              <a:t>𝝁</a:t>
            </a:r>
            <a:r>
              <a:rPr sz="2000" spc="120" dirty="0">
                <a:solidFill>
                  <a:srgbClr val="2D4752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D4752"/>
                </a:solidFill>
                <a:latin typeface="Cambria Math"/>
                <a:cs typeface="Cambria Math"/>
              </a:rPr>
              <a:t>=</a:t>
            </a:r>
            <a:r>
              <a:rPr sz="2000" spc="110" dirty="0">
                <a:solidFill>
                  <a:srgbClr val="2D4752"/>
                </a:solidFill>
                <a:latin typeface="Cambria Math"/>
                <a:cs typeface="Cambria Math"/>
              </a:rPr>
              <a:t> </a:t>
            </a:r>
            <a:r>
              <a:rPr sz="2000" spc="-25" dirty="0">
                <a:solidFill>
                  <a:srgbClr val="2D4752"/>
                </a:solidFill>
                <a:latin typeface="Cambria Math"/>
                <a:cs typeface="Cambria Math"/>
              </a:rPr>
              <a:t>𝟕𝟒𝟑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90371" y="5484063"/>
            <a:ext cx="5524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001F5F"/>
                </a:solidFill>
                <a:latin typeface="Arial"/>
                <a:cs typeface="Arial"/>
              </a:rPr>
              <a:t>Origin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29302" y="2178557"/>
            <a:ext cx="822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𝝈</a:t>
            </a:r>
            <a:r>
              <a:rPr sz="2000" spc="12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=</a:t>
            </a:r>
            <a:r>
              <a:rPr sz="2000" spc="114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spc="-25" dirty="0">
                <a:solidFill>
                  <a:srgbClr val="C00000"/>
                </a:solidFill>
                <a:latin typeface="Cambria Math"/>
                <a:cs typeface="Cambria Math"/>
              </a:rPr>
              <a:t>𝟕𝟎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12816" y="3398265"/>
            <a:ext cx="1529080" cy="1066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1F5F"/>
                </a:solidFill>
                <a:latin typeface="Cambria Math"/>
                <a:cs typeface="Cambria Math"/>
              </a:rPr>
              <a:t>𝝈</a:t>
            </a:r>
            <a:r>
              <a:rPr sz="2000" spc="120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 Math"/>
                <a:cs typeface="Cambria Math"/>
              </a:rPr>
              <a:t>=</a:t>
            </a:r>
            <a:r>
              <a:rPr sz="2000" spc="110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2000" spc="-25" dirty="0">
                <a:solidFill>
                  <a:srgbClr val="001F5F"/>
                </a:solidFill>
                <a:latin typeface="Cambria Math"/>
                <a:cs typeface="Cambria Math"/>
              </a:rPr>
              <a:t>𝟏𝟒𝟎</a:t>
            </a:r>
            <a:endParaRPr sz="2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Cambria Math"/>
              <a:cs typeface="Cambria Math"/>
            </a:endParaRPr>
          </a:p>
          <a:p>
            <a:pPr marL="566420">
              <a:lnSpc>
                <a:spcPct val="100000"/>
              </a:lnSpc>
            </a:pPr>
            <a:r>
              <a:rPr sz="2000" dirty="0">
                <a:solidFill>
                  <a:srgbClr val="2D4752"/>
                </a:solidFill>
                <a:latin typeface="Cambria Math"/>
                <a:cs typeface="Cambria Math"/>
              </a:rPr>
              <a:t>𝝈</a:t>
            </a:r>
            <a:r>
              <a:rPr sz="2000" spc="120" dirty="0">
                <a:solidFill>
                  <a:srgbClr val="2D4752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D4752"/>
                </a:solidFill>
                <a:latin typeface="Cambria Math"/>
                <a:cs typeface="Cambria Math"/>
              </a:rPr>
              <a:t>=</a:t>
            </a:r>
            <a:r>
              <a:rPr sz="2000" spc="110" dirty="0">
                <a:solidFill>
                  <a:srgbClr val="2D4752"/>
                </a:solidFill>
                <a:latin typeface="Cambria Math"/>
                <a:cs typeface="Cambria Math"/>
              </a:rPr>
              <a:t> </a:t>
            </a:r>
            <a:r>
              <a:rPr sz="2000" spc="-25" dirty="0">
                <a:solidFill>
                  <a:srgbClr val="2D4752"/>
                </a:solidFill>
                <a:latin typeface="Cambria Math"/>
                <a:cs typeface="Cambria Math"/>
              </a:rPr>
              <a:t>𝟐𝟏𝟎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29055" y="991870"/>
            <a:ext cx="2439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Controlling</a:t>
            </a:r>
            <a:r>
              <a:rPr sz="1800" b="0" spc="-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8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for</a:t>
            </a:r>
            <a:r>
              <a:rPr sz="18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8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8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8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mean</a:t>
            </a:r>
            <a:endParaRPr sz="1800">
              <a:latin typeface="Leelawadee UI Semilight"/>
              <a:cs typeface="Leelawadee UI Semi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435342" y="1609089"/>
            <a:ext cx="4059554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Keeping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mean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constant,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normal</a:t>
            </a:r>
            <a:r>
              <a:rPr sz="1400" b="0" spc="-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distribution</a:t>
            </a:r>
            <a:endParaRPr sz="1400">
              <a:latin typeface="Leelawadee UI Semilight"/>
              <a:cs typeface="Leelawadee UI Semilight"/>
            </a:endParaRPr>
          </a:p>
          <a:p>
            <a:pPr marL="12700">
              <a:lnSpc>
                <a:spcPct val="100000"/>
              </a:lnSpc>
            </a:pP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with:</a:t>
            </a:r>
            <a:endParaRPr sz="1400">
              <a:latin typeface="Leelawadee UI Semilight"/>
              <a:cs typeface="Leelawadee UI Semilight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smaller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standard</a:t>
            </a:r>
            <a:r>
              <a:rPr sz="1400" b="0" spc="-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deviation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would</a:t>
            </a: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be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situated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same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spot,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but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have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higher peak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and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thinner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tails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(in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0" dirty="0">
                <a:solidFill>
                  <a:srgbClr val="C00000"/>
                </a:solidFill>
                <a:latin typeface="Leelawadee UI Semilight"/>
                <a:cs typeface="Leelawadee UI Semilight"/>
              </a:rPr>
              <a:t>red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)</a:t>
            </a:r>
            <a:endParaRPr sz="1400">
              <a:latin typeface="Leelawadee UI Semilight"/>
              <a:cs typeface="Leelawadee UI Semilight"/>
            </a:endParaRPr>
          </a:p>
          <a:p>
            <a:pPr marL="299085" marR="101600" indent="-287020" algn="just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larger</a:t>
            </a: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standard</a:t>
            </a: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deviation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would</a:t>
            </a:r>
            <a:r>
              <a:rPr sz="1400" b="0" spc="-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be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situated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 same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spot,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but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have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lower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peak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and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fatter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tails (in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gray)</a:t>
            </a:r>
            <a:endParaRPr sz="1400">
              <a:latin typeface="Leelawadee UI Semilight"/>
              <a:cs typeface="Leelawadee UI Semi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249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The</a:t>
            </a:r>
            <a:r>
              <a:rPr spc="-125" dirty="0"/>
              <a:t> </a:t>
            </a:r>
            <a:r>
              <a:rPr spc="-70" dirty="0"/>
              <a:t>Standard</a:t>
            </a:r>
            <a:r>
              <a:rPr spc="-100" dirty="0"/>
              <a:t> </a:t>
            </a:r>
            <a:r>
              <a:rPr spc="-65" dirty="0"/>
              <a:t>Normal</a:t>
            </a:r>
            <a:r>
              <a:rPr spc="-110" dirty="0"/>
              <a:t> </a:t>
            </a:r>
            <a:r>
              <a:rPr spc="-25" dirty="0"/>
              <a:t>Distribution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552968"/>
            <a:ext cx="12192000" cy="3556000"/>
          </a:xfrm>
          <a:custGeom>
            <a:avLst/>
            <a:gdLst/>
            <a:ahLst/>
            <a:cxnLst/>
            <a:rect l="l" t="t" r="r" b="b"/>
            <a:pathLst>
              <a:path w="12192000" h="3556000">
                <a:moveTo>
                  <a:pt x="0" y="3555652"/>
                </a:moveTo>
                <a:lnTo>
                  <a:pt x="40068" y="3552552"/>
                </a:lnTo>
                <a:lnTo>
                  <a:pt x="83763" y="3549301"/>
                </a:lnTo>
                <a:lnTo>
                  <a:pt x="129325" y="3546019"/>
                </a:lnTo>
                <a:lnTo>
                  <a:pt x="176643" y="3542703"/>
                </a:lnTo>
                <a:lnTo>
                  <a:pt x="225611" y="3539345"/>
                </a:lnTo>
                <a:lnTo>
                  <a:pt x="276121" y="3535942"/>
                </a:lnTo>
                <a:lnTo>
                  <a:pt x="328064" y="3532487"/>
                </a:lnTo>
                <a:lnTo>
                  <a:pt x="381333" y="3528975"/>
                </a:lnTo>
                <a:lnTo>
                  <a:pt x="435820" y="3525400"/>
                </a:lnTo>
                <a:lnTo>
                  <a:pt x="491418" y="3521758"/>
                </a:lnTo>
                <a:lnTo>
                  <a:pt x="548017" y="3518042"/>
                </a:lnTo>
                <a:lnTo>
                  <a:pt x="605511" y="3514246"/>
                </a:lnTo>
                <a:lnTo>
                  <a:pt x="663791" y="3510367"/>
                </a:lnTo>
                <a:lnTo>
                  <a:pt x="722750" y="3506397"/>
                </a:lnTo>
                <a:lnTo>
                  <a:pt x="782280" y="3502332"/>
                </a:lnTo>
                <a:lnTo>
                  <a:pt x="842272" y="3498166"/>
                </a:lnTo>
                <a:lnTo>
                  <a:pt x="902620" y="3493893"/>
                </a:lnTo>
                <a:lnTo>
                  <a:pt x="963214" y="3489509"/>
                </a:lnTo>
                <a:lnTo>
                  <a:pt x="1023948" y="3485007"/>
                </a:lnTo>
                <a:lnTo>
                  <a:pt x="1084713" y="3480382"/>
                </a:lnTo>
                <a:lnTo>
                  <a:pt x="1145401" y="3475629"/>
                </a:lnTo>
                <a:lnTo>
                  <a:pt x="1205905" y="3470742"/>
                </a:lnTo>
                <a:lnTo>
                  <a:pt x="1266117" y="3465716"/>
                </a:lnTo>
                <a:lnTo>
                  <a:pt x="1325928" y="3460545"/>
                </a:lnTo>
                <a:lnTo>
                  <a:pt x="1385232" y="3455223"/>
                </a:lnTo>
                <a:lnTo>
                  <a:pt x="1443919" y="3449746"/>
                </a:lnTo>
                <a:lnTo>
                  <a:pt x="1501883" y="3444108"/>
                </a:lnTo>
                <a:lnTo>
                  <a:pt x="1559015" y="3438303"/>
                </a:lnTo>
                <a:lnTo>
                  <a:pt x="1615207" y="3432325"/>
                </a:lnTo>
                <a:lnTo>
                  <a:pt x="1670352" y="3426170"/>
                </a:lnTo>
                <a:lnTo>
                  <a:pt x="1724342" y="3419832"/>
                </a:lnTo>
                <a:lnTo>
                  <a:pt x="1777068" y="3413305"/>
                </a:lnTo>
                <a:lnTo>
                  <a:pt x="1828424" y="3406584"/>
                </a:lnTo>
                <a:lnTo>
                  <a:pt x="1878300" y="3399663"/>
                </a:lnTo>
                <a:lnTo>
                  <a:pt x="1926589" y="3392538"/>
                </a:lnTo>
                <a:lnTo>
                  <a:pt x="1979051" y="3384582"/>
                </a:lnTo>
                <a:lnTo>
                  <a:pt x="2031764" y="3376647"/>
                </a:lnTo>
                <a:lnTo>
                  <a:pt x="2084691" y="3368719"/>
                </a:lnTo>
                <a:lnTo>
                  <a:pt x="2137798" y="3360782"/>
                </a:lnTo>
                <a:lnTo>
                  <a:pt x="2191049" y="3352821"/>
                </a:lnTo>
                <a:lnTo>
                  <a:pt x="2244406" y="3344820"/>
                </a:lnTo>
                <a:lnTo>
                  <a:pt x="2297835" y="3336765"/>
                </a:lnTo>
                <a:lnTo>
                  <a:pt x="2351299" y="3328641"/>
                </a:lnTo>
                <a:lnTo>
                  <a:pt x="2404763" y="3320432"/>
                </a:lnTo>
                <a:lnTo>
                  <a:pt x="2458190" y="3312123"/>
                </a:lnTo>
                <a:lnTo>
                  <a:pt x="2511545" y="3303699"/>
                </a:lnTo>
                <a:lnTo>
                  <a:pt x="2564791" y="3295145"/>
                </a:lnTo>
                <a:lnTo>
                  <a:pt x="2617893" y="3286446"/>
                </a:lnTo>
                <a:lnTo>
                  <a:pt x="2670814" y="3277586"/>
                </a:lnTo>
                <a:lnTo>
                  <a:pt x="2723519" y="3268550"/>
                </a:lnTo>
                <a:lnTo>
                  <a:pt x="2775972" y="3259324"/>
                </a:lnTo>
                <a:lnTo>
                  <a:pt x="2828137" y="3249892"/>
                </a:lnTo>
                <a:lnTo>
                  <a:pt x="2879977" y="3240238"/>
                </a:lnTo>
                <a:lnTo>
                  <a:pt x="2931458" y="3230349"/>
                </a:lnTo>
                <a:lnTo>
                  <a:pt x="2982542" y="3220207"/>
                </a:lnTo>
                <a:lnTo>
                  <a:pt x="3033194" y="3209800"/>
                </a:lnTo>
                <a:lnTo>
                  <a:pt x="3083378" y="3199110"/>
                </a:lnTo>
                <a:lnTo>
                  <a:pt x="3133059" y="3188124"/>
                </a:lnTo>
                <a:lnTo>
                  <a:pt x="3182199" y="3176826"/>
                </a:lnTo>
                <a:lnTo>
                  <a:pt x="3230764" y="3165200"/>
                </a:lnTo>
                <a:lnTo>
                  <a:pt x="3278716" y="3153232"/>
                </a:lnTo>
                <a:lnTo>
                  <a:pt x="3326021" y="3140906"/>
                </a:lnTo>
                <a:lnTo>
                  <a:pt x="3372642" y="3128208"/>
                </a:lnTo>
                <a:lnTo>
                  <a:pt x="3418544" y="3115122"/>
                </a:lnTo>
                <a:lnTo>
                  <a:pt x="3463690" y="3101633"/>
                </a:lnTo>
                <a:lnTo>
                  <a:pt x="3508044" y="3087726"/>
                </a:lnTo>
                <a:lnTo>
                  <a:pt x="3551570" y="3073385"/>
                </a:lnTo>
                <a:lnTo>
                  <a:pt x="3594234" y="3058596"/>
                </a:lnTo>
                <a:lnTo>
                  <a:pt x="3635997" y="3043343"/>
                </a:lnTo>
                <a:lnTo>
                  <a:pt x="3676826" y="3027612"/>
                </a:lnTo>
                <a:lnTo>
                  <a:pt x="3716683" y="3011386"/>
                </a:lnTo>
                <a:lnTo>
                  <a:pt x="3755532" y="2994652"/>
                </a:lnTo>
                <a:lnTo>
                  <a:pt x="3793338" y="2977393"/>
                </a:lnTo>
                <a:lnTo>
                  <a:pt x="3830066" y="2959595"/>
                </a:lnTo>
                <a:lnTo>
                  <a:pt x="3877517" y="2935062"/>
                </a:lnTo>
                <a:lnTo>
                  <a:pt x="3922684" y="2910070"/>
                </a:lnTo>
                <a:lnTo>
                  <a:pt x="3965695" y="2884572"/>
                </a:lnTo>
                <a:lnTo>
                  <a:pt x="4006679" y="2858522"/>
                </a:lnTo>
                <a:lnTo>
                  <a:pt x="4045763" y="2831874"/>
                </a:lnTo>
                <a:lnTo>
                  <a:pt x="4083077" y="2804581"/>
                </a:lnTo>
                <a:lnTo>
                  <a:pt x="4118748" y="2776597"/>
                </a:lnTo>
                <a:lnTo>
                  <a:pt x="4152905" y="2747876"/>
                </a:lnTo>
                <a:lnTo>
                  <a:pt x="4185677" y="2718371"/>
                </a:lnTo>
                <a:lnTo>
                  <a:pt x="4217191" y="2688036"/>
                </a:lnTo>
                <a:lnTo>
                  <a:pt x="4247577" y="2656825"/>
                </a:lnTo>
                <a:lnTo>
                  <a:pt x="4276962" y="2624692"/>
                </a:lnTo>
                <a:lnTo>
                  <a:pt x="4305476" y="2591590"/>
                </a:lnTo>
                <a:lnTo>
                  <a:pt x="4333246" y="2557472"/>
                </a:lnTo>
                <a:lnTo>
                  <a:pt x="4360401" y="2522293"/>
                </a:lnTo>
                <a:lnTo>
                  <a:pt x="4387069" y="2486007"/>
                </a:lnTo>
                <a:lnTo>
                  <a:pt x="4413379" y="2448567"/>
                </a:lnTo>
                <a:lnTo>
                  <a:pt x="4439459" y="2409926"/>
                </a:lnTo>
                <a:lnTo>
                  <a:pt x="4465437" y="2370038"/>
                </a:lnTo>
                <a:lnTo>
                  <a:pt x="4491443" y="2328858"/>
                </a:lnTo>
                <a:lnTo>
                  <a:pt x="4517604" y="2286338"/>
                </a:lnTo>
                <a:lnTo>
                  <a:pt x="4544049" y="2242433"/>
                </a:lnTo>
                <a:lnTo>
                  <a:pt x="4570906" y="2197096"/>
                </a:lnTo>
                <a:lnTo>
                  <a:pt x="4598303" y="2150281"/>
                </a:lnTo>
                <a:lnTo>
                  <a:pt x="4626370" y="2101942"/>
                </a:lnTo>
                <a:lnTo>
                  <a:pt x="4655234" y="2052032"/>
                </a:lnTo>
                <a:lnTo>
                  <a:pt x="4685024" y="2000504"/>
                </a:lnTo>
                <a:lnTo>
                  <a:pt x="4715868" y="1947314"/>
                </a:lnTo>
                <a:lnTo>
                  <a:pt x="4747895" y="1892414"/>
                </a:lnTo>
                <a:lnTo>
                  <a:pt x="4785856" y="1825106"/>
                </a:lnTo>
                <a:lnTo>
                  <a:pt x="4805433" y="1788690"/>
                </a:lnTo>
                <a:lnTo>
                  <a:pt x="4825395" y="1750573"/>
                </a:lnTo>
                <a:lnTo>
                  <a:pt x="4845730" y="1710862"/>
                </a:lnTo>
                <a:lnTo>
                  <a:pt x="4866427" y="1669664"/>
                </a:lnTo>
                <a:lnTo>
                  <a:pt x="4887477" y="1627086"/>
                </a:lnTo>
                <a:lnTo>
                  <a:pt x="4908868" y="1583233"/>
                </a:lnTo>
                <a:lnTo>
                  <a:pt x="4930590" y="1538211"/>
                </a:lnTo>
                <a:lnTo>
                  <a:pt x="4952633" y="1492129"/>
                </a:lnTo>
                <a:lnTo>
                  <a:pt x="4974985" y="1445090"/>
                </a:lnTo>
                <a:lnTo>
                  <a:pt x="4997636" y="1397204"/>
                </a:lnTo>
                <a:lnTo>
                  <a:pt x="5020576" y="1348575"/>
                </a:lnTo>
                <a:lnTo>
                  <a:pt x="5043794" y="1299309"/>
                </a:lnTo>
                <a:lnTo>
                  <a:pt x="5067279" y="1249515"/>
                </a:lnTo>
                <a:lnTo>
                  <a:pt x="5091021" y="1199297"/>
                </a:lnTo>
                <a:lnTo>
                  <a:pt x="5115009" y="1148763"/>
                </a:lnTo>
                <a:lnTo>
                  <a:pt x="5139233" y="1098018"/>
                </a:lnTo>
                <a:lnTo>
                  <a:pt x="5163681" y="1047170"/>
                </a:lnTo>
                <a:lnTo>
                  <a:pt x="5188344" y="996324"/>
                </a:lnTo>
                <a:lnTo>
                  <a:pt x="5213211" y="945587"/>
                </a:lnTo>
                <a:lnTo>
                  <a:pt x="5238271" y="895066"/>
                </a:lnTo>
                <a:lnTo>
                  <a:pt x="5263513" y="844866"/>
                </a:lnTo>
                <a:lnTo>
                  <a:pt x="5288927" y="795095"/>
                </a:lnTo>
                <a:lnTo>
                  <a:pt x="5314503" y="745858"/>
                </a:lnTo>
                <a:lnTo>
                  <a:pt x="5340229" y="697263"/>
                </a:lnTo>
                <a:lnTo>
                  <a:pt x="5366096" y="649415"/>
                </a:lnTo>
                <a:lnTo>
                  <a:pt x="5392092" y="602421"/>
                </a:lnTo>
                <a:lnTo>
                  <a:pt x="5418207" y="556387"/>
                </a:lnTo>
                <a:lnTo>
                  <a:pt x="5444430" y="511420"/>
                </a:lnTo>
                <a:lnTo>
                  <a:pt x="5470752" y="467627"/>
                </a:lnTo>
                <a:lnTo>
                  <a:pt x="5497160" y="425113"/>
                </a:lnTo>
                <a:lnTo>
                  <a:pt x="5523645" y="383985"/>
                </a:lnTo>
                <a:lnTo>
                  <a:pt x="5550196" y="344349"/>
                </a:lnTo>
                <a:lnTo>
                  <a:pt x="5576802" y="306313"/>
                </a:lnTo>
                <a:lnTo>
                  <a:pt x="5603453" y="269982"/>
                </a:lnTo>
                <a:lnTo>
                  <a:pt x="5630138" y="235462"/>
                </a:lnTo>
                <a:lnTo>
                  <a:pt x="5656847" y="202861"/>
                </a:lnTo>
                <a:lnTo>
                  <a:pt x="5683569" y="172284"/>
                </a:lnTo>
                <a:lnTo>
                  <a:pt x="5710293" y="143839"/>
                </a:lnTo>
                <a:lnTo>
                  <a:pt x="5763706" y="93766"/>
                </a:lnTo>
                <a:lnTo>
                  <a:pt x="5817001" y="53494"/>
                </a:lnTo>
                <a:lnTo>
                  <a:pt x="5870094" y="23875"/>
                </a:lnTo>
                <a:lnTo>
                  <a:pt x="5922900" y="5760"/>
                </a:lnTo>
                <a:lnTo>
                  <a:pt x="5975334" y="0"/>
                </a:lnTo>
                <a:lnTo>
                  <a:pt x="6001385" y="2019"/>
                </a:lnTo>
                <a:lnTo>
                  <a:pt x="6048116" y="14397"/>
                </a:lnTo>
                <a:lnTo>
                  <a:pt x="6095297" y="37782"/>
                </a:lnTo>
                <a:lnTo>
                  <a:pt x="6142896" y="71482"/>
                </a:lnTo>
                <a:lnTo>
                  <a:pt x="6190882" y="114804"/>
                </a:lnTo>
                <a:lnTo>
                  <a:pt x="6239221" y="167055"/>
                </a:lnTo>
                <a:lnTo>
                  <a:pt x="6287882" y="227542"/>
                </a:lnTo>
                <a:lnTo>
                  <a:pt x="6312323" y="260659"/>
                </a:lnTo>
                <a:lnTo>
                  <a:pt x="6336833" y="295574"/>
                </a:lnTo>
                <a:lnTo>
                  <a:pt x="6361407" y="332203"/>
                </a:lnTo>
                <a:lnTo>
                  <a:pt x="6386042" y="370458"/>
                </a:lnTo>
                <a:lnTo>
                  <a:pt x="6410733" y="410253"/>
                </a:lnTo>
                <a:lnTo>
                  <a:pt x="6435477" y="451501"/>
                </a:lnTo>
                <a:lnTo>
                  <a:pt x="6460268" y="494115"/>
                </a:lnTo>
                <a:lnTo>
                  <a:pt x="6485105" y="538010"/>
                </a:lnTo>
                <a:lnTo>
                  <a:pt x="6509981" y="583098"/>
                </a:lnTo>
                <a:lnTo>
                  <a:pt x="6534894" y="629294"/>
                </a:lnTo>
                <a:lnTo>
                  <a:pt x="6559840" y="676509"/>
                </a:lnTo>
                <a:lnTo>
                  <a:pt x="6584814" y="724659"/>
                </a:lnTo>
                <a:lnTo>
                  <a:pt x="6609812" y="773655"/>
                </a:lnTo>
                <a:lnTo>
                  <a:pt x="6634831" y="823413"/>
                </a:lnTo>
                <a:lnTo>
                  <a:pt x="6659865" y="873844"/>
                </a:lnTo>
                <a:lnTo>
                  <a:pt x="6684913" y="924863"/>
                </a:lnTo>
                <a:lnTo>
                  <a:pt x="6709968" y="976383"/>
                </a:lnTo>
                <a:lnTo>
                  <a:pt x="6735028" y="1028317"/>
                </a:lnTo>
                <a:lnTo>
                  <a:pt x="6760089" y="1080580"/>
                </a:lnTo>
                <a:lnTo>
                  <a:pt x="6785145" y="1133083"/>
                </a:lnTo>
                <a:lnTo>
                  <a:pt x="6810194" y="1185741"/>
                </a:lnTo>
                <a:lnTo>
                  <a:pt x="6835231" y="1238468"/>
                </a:lnTo>
                <a:lnTo>
                  <a:pt x="6860253" y="1291175"/>
                </a:lnTo>
                <a:lnTo>
                  <a:pt x="6885254" y="1343778"/>
                </a:lnTo>
                <a:lnTo>
                  <a:pt x="6910232" y="1396190"/>
                </a:lnTo>
                <a:lnTo>
                  <a:pt x="6935183" y="1448323"/>
                </a:lnTo>
                <a:lnTo>
                  <a:pt x="6960101" y="1500091"/>
                </a:lnTo>
                <a:lnTo>
                  <a:pt x="6984984" y="1551409"/>
                </a:lnTo>
                <a:lnTo>
                  <a:pt x="7009827" y="1602188"/>
                </a:lnTo>
                <a:lnTo>
                  <a:pt x="7034626" y="1652343"/>
                </a:lnTo>
                <a:lnTo>
                  <a:pt x="7059378" y="1701787"/>
                </a:lnTo>
                <a:lnTo>
                  <a:pt x="7084077" y="1750433"/>
                </a:lnTo>
                <a:lnTo>
                  <a:pt x="7108721" y="1798196"/>
                </a:lnTo>
                <a:lnTo>
                  <a:pt x="7133306" y="1844988"/>
                </a:lnTo>
                <a:lnTo>
                  <a:pt x="7157826" y="1890722"/>
                </a:lnTo>
                <a:lnTo>
                  <a:pt x="7182278" y="1935313"/>
                </a:lnTo>
                <a:lnTo>
                  <a:pt x="7206659" y="1978673"/>
                </a:lnTo>
                <a:lnTo>
                  <a:pt x="7230964" y="2020716"/>
                </a:lnTo>
                <a:lnTo>
                  <a:pt x="7255189" y="2061356"/>
                </a:lnTo>
                <a:lnTo>
                  <a:pt x="7279330" y="2100506"/>
                </a:lnTo>
                <a:lnTo>
                  <a:pt x="7303384" y="2138079"/>
                </a:lnTo>
                <a:lnTo>
                  <a:pt x="7327345" y="2173989"/>
                </a:lnTo>
                <a:lnTo>
                  <a:pt x="7351211" y="2208149"/>
                </a:lnTo>
                <a:lnTo>
                  <a:pt x="7374977" y="2240473"/>
                </a:lnTo>
                <a:lnTo>
                  <a:pt x="7398639" y="2270874"/>
                </a:lnTo>
                <a:lnTo>
                  <a:pt x="7441703" y="2323784"/>
                </a:lnTo>
                <a:lnTo>
                  <a:pt x="7484131" y="2374436"/>
                </a:lnTo>
                <a:lnTo>
                  <a:pt x="7525966" y="2422906"/>
                </a:lnTo>
                <a:lnTo>
                  <a:pt x="7567251" y="2469270"/>
                </a:lnTo>
                <a:lnTo>
                  <a:pt x="7608028" y="2513603"/>
                </a:lnTo>
                <a:lnTo>
                  <a:pt x="7648342" y="2555982"/>
                </a:lnTo>
                <a:lnTo>
                  <a:pt x="7688235" y="2596482"/>
                </a:lnTo>
                <a:lnTo>
                  <a:pt x="7727750" y="2635180"/>
                </a:lnTo>
                <a:lnTo>
                  <a:pt x="7766931" y="2672151"/>
                </a:lnTo>
                <a:lnTo>
                  <a:pt x="7805820" y="2707472"/>
                </a:lnTo>
                <a:lnTo>
                  <a:pt x="7844462" y="2741218"/>
                </a:lnTo>
                <a:lnTo>
                  <a:pt x="7882897" y="2773467"/>
                </a:lnTo>
                <a:lnTo>
                  <a:pt x="7921171" y="2804292"/>
                </a:lnTo>
                <a:lnTo>
                  <a:pt x="7959326" y="2833771"/>
                </a:lnTo>
                <a:lnTo>
                  <a:pt x="7997405" y="2861980"/>
                </a:lnTo>
                <a:lnTo>
                  <a:pt x="8035452" y="2888994"/>
                </a:lnTo>
                <a:lnTo>
                  <a:pt x="8073509" y="2914890"/>
                </a:lnTo>
                <a:lnTo>
                  <a:pt x="8111619" y="2939743"/>
                </a:lnTo>
                <a:lnTo>
                  <a:pt x="8149827" y="2963630"/>
                </a:lnTo>
                <a:lnTo>
                  <a:pt x="8188174" y="2986626"/>
                </a:lnTo>
                <a:lnTo>
                  <a:pt x="8226704" y="3008808"/>
                </a:lnTo>
                <a:lnTo>
                  <a:pt x="8265460" y="3030251"/>
                </a:lnTo>
                <a:lnTo>
                  <a:pt x="8304485" y="3051032"/>
                </a:lnTo>
                <a:lnTo>
                  <a:pt x="8343823" y="3071226"/>
                </a:lnTo>
                <a:lnTo>
                  <a:pt x="8383516" y="3090910"/>
                </a:lnTo>
                <a:lnTo>
                  <a:pt x="8423608" y="3110159"/>
                </a:lnTo>
                <a:lnTo>
                  <a:pt x="8464141" y="3129049"/>
                </a:lnTo>
                <a:lnTo>
                  <a:pt x="8505159" y="3147657"/>
                </a:lnTo>
                <a:lnTo>
                  <a:pt x="8546706" y="3166059"/>
                </a:lnTo>
                <a:lnTo>
                  <a:pt x="8588823" y="3184329"/>
                </a:lnTo>
                <a:lnTo>
                  <a:pt x="8631555" y="3202546"/>
                </a:lnTo>
                <a:lnTo>
                  <a:pt x="8677851" y="3221436"/>
                </a:lnTo>
                <a:lnTo>
                  <a:pt x="8724673" y="3239197"/>
                </a:lnTo>
                <a:lnTo>
                  <a:pt x="8771986" y="3255877"/>
                </a:lnTo>
                <a:lnTo>
                  <a:pt x="8819755" y="3271524"/>
                </a:lnTo>
                <a:lnTo>
                  <a:pt x="8867947" y="3286186"/>
                </a:lnTo>
                <a:lnTo>
                  <a:pt x="8916526" y="3299911"/>
                </a:lnTo>
                <a:lnTo>
                  <a:pt x="8965458" y="3312748"/>
                </a:lnTo>
                <a:lnTo>
                  <a:pt x="9014709" y="3324743"/>
                </a:lnTo>
                <a:lnTo>
                  <a:pt x="9064245" y="3335946"/>
                </a:lnTo>
                <a:lnTo>
                  <a:pt x="9114030" y="3346404"/>
                </a:lnTo>
                <a:lnTo>
                  <a:pt x="9164030" y="3356166"/>
                </a:lnTo>
                <a:lnTo>
                  <a:pt x="9214212" y="3365278"/>
                </a:lnTo>
                <a:lnTo>
                  <a:pt x="9264540" y="3373790"/>
                </a:lnTo>
                <a:lnTo>
                  <a:pt x="9314979" y="3381749"/>
                </a:lnTo>
                <a:lnTo>
                  <a:pt x="9365497" y="3389204"/>
                </a:lnTo>
                <a:lnTo>
                  <a:pt x="9416057" y="3396202"/>
                </a:lnTo>
                <a:lnTo>
                  <a:pt x="9466625" y="3402791"/>
                </a:lnTo>
                <a:lnTo>
                  <a:pt x="9517168" y="3409020"/>
                </a:lnTo>
                <a:lnTo>
                  <a:pt x="9567651" y="3414936"/>
                </a:lnTo>
                <a:lnTo>
                  <a:pt x="9618039" y="3420587"/>
                </a:lnTo>
                <a:lnTo>
                  <a:pt x="9668297" y="3426022"/>
                </a:lnTo>
                <a:lnTo>
                  <a:pt x="9718392" y="3431288"/>
                </a:lnTo>
                <a:lnTo>
                  <a:pt x="9768288" y="3436434"/>
                </a:lnTo>
                <a:lnTo>
                  <a:pt x="9817952" y="3441507"/>
                </a:lnTo>
                <a:lnTo>
                  <a:pt x="9867348" y="3446556"/>
                </a:lnTo>
                <a:lnTo>
                  <a:pt x="9916444" y="3451629"/>
                </a:lnTo>
                <a:lnTo>
                  <a:pt x="9965203" y="3456773"/>
                </a:lnTo>
                <a:lnTo>
                  <a:pt x="10013591" y="3462036"/>
                </a:lnTo>
                <a:lnTo>
                  <a:pt x="10061575" y="3467468"/>
                </a:lnTo>
                <a:lnTo>
                  <a:pt x="10087469" y="3470243"/>
                </a:lnTo>
                <a:lnTo>
                  <a:pt x="10148475" y="3475602"/>
                </a:lnTo>
                <a:lnTo>
                  <a:pt x="10220965" y="3480715"/>
                </a:lnTo>
                <a:lnTo>
                  <a:pt x="10261212" y="3483182"/>
                </a:lnTo>
                <a:lnTo>
                  <a:pt x="10303967" y="3485592"/>
                </a:lnTo>
                <a:lnTo>
                  <a:pt x="10349108" y="3487945"/>
                </a:lnTo>
                <a:lnTo>
                  <a:pt x="10396512" y="3490242"/>
                </a:lnTo>
                <a:lnTo>
                  <a:pt x="10446061" y="3492486"/>
                </a:lnTo>
                <a:lnTo>
                  <a:pt x="10497631" y="3494676"/>
                </a:lnTo>
                <a:lnTo>
                  <a:pt x="10551102" y="3496815"/>
                </a:lnTo>
                <a:lnTo>
                  <a:pt x="10606352" y="3498903"/>
                </a:lnTo>
                <a:lnTo>
                  <a:pt x="10663261" y="3500942"/>
                </a:lnTo>
                <a:lnTo>
                  <a:pt x="10721706" y="3502933"/>
                </a:lnTo>
                <a:lnTo>
                  <a:pt x="10781568" y="3504877"/>
                </a:lnTo>
                <a:lnTo>
                  <a:pt x="10842724" y="3506775"/>
                </a:lnTo>
                <a:lnTo>
                  <a:pt x="10905053" y="3508630"/>
                </a:lnTo>
                <a:lnTo>
                  <a:pt x="10968434" y="3510441"/>
                </a:lnTo>
                <a:lnTo>
                  <a:pt x="11032747" y="3512210"/>
                </a:lnTo>
                <a:lnTo>
                  <a:pt x="11097868" y="3513938"/>
                </a:lnTo>
                <a:lnTo>
                  <a:pt x="11163678" y="3515627"/>
                </a:lnTo>
                <a:lnTo>
                  <a:pt x="11230055" y="3517278"/>
                </a:lnTo>
                <a:lnTo>
                  <a:pt x="11296878" y="3518892"/>
                </a:lnTo>
                <a:lnTo>
                  <a:pt x="11364025" y="3520470"/>
                </a:lnTo>
                <a:lnTo>
                  <a:pt x="11431376" y="3522013"/>
                </a:lnTo>
                <a:lnTo>
                  <a:pt x="11498808" y="3523523"/>
                </a:lnTo>
                <a:lnTo>
                  <a:pt x="11566202" y="3525001"/>
                </a:lnTo>
                <a:lnTo>
                  <a:pt x="11633435" y="3526449"/>
                </a:lnTo>
                <a:lnTo>
                  <a:pt x="11700386" y="3527866"/>
                </a:lnTo>
                <a:lnTo>
                  <a:pt x="11766935" y="3529255"/>
                </a:lnTo>
                <a:lnTo>
                  <a:pt x="11832959" y="3530617"/>
                </a:lnTo>
                <a:lnTo>
                  <a:pt x="11898338" y="3531953"/>
                </a:lnTo>
                <a:lnTo>
                  <a:pt x="11962951" y="3533264"/>
                </a:lnTo>
                <a:lnTo>
                  <a:pt x="12026675" y="3534552"/>
                </a:lnTo>
                <a:lnTo>
                  <a:pt x="12089390" y="3535818"/>
                </a:lnTo>
                <a:lnTo>
                  <a:pt x="12150975" y="3537062"/>
                </a:lnTo>
                <a:lnTo>
                  <a:pt x="12191999" y="3537895"/>
                </a:lnTo>
              </a:path>
            </a:pathLst>
          </a:custGeom>
          <a:ln w="76200">
            <a:solidFill>
              <a:srgbClr val="527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99253" y="4096003"/>
            <a:ext cx="231965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0" dirty="0">
                <a:solidFill>
                  <a:srgbClr val="56555A"/>
                </a:solidFill>
                <a:latin typeface="Cambria Math"/>
                <a:cs typeface="Cambria Math"/>
              </a:rPr>
              <a:t>𝑁~(0,1)</a:t>
            </a:r>
            <a:endParaRPr sz="50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7489" y="3284347"/>
            <a:ext cx="50927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solidFill>
                  <a:srgbClr val="56555A"/>
                </a:solidFill>
                <a:latin typeface="Cambria Math"/>
                <a:cs typeface="Cambria Math"/>
              </a:rPr>
              <a:t>𝑧</a:t>
            </a:r>
            <a:r>
              <a:rPr sz="2500" spc="170" dirty="0">
                <a:solidFill>
                  <a:srgbClr val="56555A"/>
                </a:solidFill>
                <a:latin typeface="Cambria Math"/>
                <a:cs typeface="Cambria Math"/>
              </a:rPr>
              <a:t> </a:t>
            </a:r>
            <a:r>
              <a:rPr sz="2500" spc="-50" dirty="0">
                <a:solidFill>
                  <a:srgbClr val="56555A"/>
                </a:solidFill>
                <a:latin typeface="Cambria Math"/>
                <a:cs typeface="Cambria Math"/>
              </a:rPr>
              <a:t>=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61539" y="3512820"/>
            <a:ext cx="739140" cy="21590"/>
          </a:xfrm>
          <a:custGeom>
            <a:avLst/>
            <a:gdLst/>
            <a:ahLst/>
            <a:cxnLst/>
            <a:rect l="l" t="t" r="r" b="b"/>
            <a:pathLst>
              <a:path w="739139" h="21589">
                <a:moveTo>
                  <a:pt x="739139" y="0"/>
                </a:moveTo>
                <a:lnTo>
                  <a:pt x="0" y="0"/>
                </a:lnTo>
                <a:lnTo>
                  <a:pt x="0" y="21336"/>
                </a:lnTo>
                <a:lnTo>
                  <a:pt x="739139" y="21336"/>
                </a:lnTo>
                <a:lnTo>
                  <a:pt x="739139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5434" y="1665477"/>
            <a:ext cx="4211955" cy="1785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1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Standard</a:t>
            </a:r>
            <a:r>
              <a:rPr sz="1400" b="0" spc="1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Normal</a:t>
            </a:r>
            <a:r>
              <a:rPr sz="1400" b="0" spc="1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distribution</a:t>
            </a:r>
            <a:r>
              <a:rPr sz="1400" b="0" spc="1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19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1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particular</a:t>
            </a:r>
            <a:r>
              <a:rPr sz="1400" b="0" spc="1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case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1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1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Normal</a:t>
            </a:r>
            <a:r>
              <a:rPr sz="1400" b="0" spc="1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distribution.</a:t>
            </a:r>
            <a:r>
              <a:rPr sz="1400" b="0" spc="1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It</a:t>
            </a:r>
            <a:r>
              <a:rPr sz="1400" b="0" spc="1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has</a:t>
            </a:r>
            <a:r>
              <a:rPr sz="1400" b="0" spc="1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1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mean</a:t>
            </a:r>
            <a:r>
              <a:rPr sz="1400" b="0" spc="1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1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0</a:t>
            </a:r>
            <a:r>
              <a:rPr sz="1400" b="0" spc="1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and</a:t>
            </a:r>
            <a:r>
              <a:rPr sz="1400" b="0" spc="1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standard</a:t>
            </a: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deviation</a:t>
            </a:r>
            <a:r>
              <a:rPr sz="1400" b="0" spc="-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-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1.</a:t>
            </a:r>
            <a:endParaRPr sz="1400">
              <a:latin typeface="Leelawadee UI Semilight"/>
              <a:cs typeface="Leelawadee UI Semi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Leelawadee UI Semilight"/>
              <a:cs typeface="Leelawadee UI Semilight"/>
            </a:endParaRPr>
          </a:p>
          <a:p>
            <a:pPr marL="12700" marR="6985" algn="just">
              <a:lnSpc>
                <a:spcPct val="100000"/>
              </a:lnSpc>
              <a:spcBef>
                <a:spcPts val="5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Every</a:t>
            </a:r>
            <a:r>
              <a:rPr sz="1400" b="0" spc="1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Normal</a:t>
            </a:r>
            <a:r>
              <a:rPr sz="1400" b="0" spc="1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distribution</a:t>
            </a:r>
            <a:r>
              <a:rPr sz="1400" b="0" spc="1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can</a:t>
            </a:r>
            <a:r>
              <a:rPr sz="1400" b="0" spc="11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be</a:t>
            </a:r>
            <a:r>
              <a:rPr sz="1400" b="0" spc="1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‘standardized’</a:t>
            </a:r>
            <a:r>
              <a:rPr sz="1400" b="0" spc="1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using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standardization</a:t>
            </a: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formula:</a:t>
            </a:r>
            <a:endParaRPr sz="1400">
              <a:latin typeface="Leelawadee UI Semilight"/>
              <a:cs typeface="Leelawadee UI Semilight"/>
            </a:endParaRPr>
          </a:p>
          <a:p>
            <a:pPr marL="631190" algn="ctr">
              <a:lnSpc>
                <a:spcPct val="100000"/>
              </a:lnSpc>
              <a:spcBef>
                <a:spcPts val="770"/>
              </a:spcBef>
            </a:pPr>
            <a:r>
              <a:rPr sz="2500" dirty="0">
                <a:solidFill>
                  <a:srgbClr val="56555A"/>
                </a:solidFill>
                <a:latin typeface="Cambria Math"/>
                <a:cs typeface="Cambria Math"/>
              </a:rPr>
              <a:t>𝑥</a:t>
            </a:r>
            <a:r>
              <a:rPr sz="2500" spc="60" dirty="0">
                <a:solidFill>
                  <a:srgbClr val="56555A"/>
                </a:solidFill>
                <a:latin typeface="Cambria Math"/>
                <a:cs typeface="Cambria Math"/>
              </a:rPr>
              <a:t> </a:t>
            </a:r>
            <a:r>
              <a:rPr sz="2500" dirty="0">
                <a:solidFill>
                  <a:srgbClr val="56555A"/>
                </a:solidFill>
                <a:latin typeface="Cambria Math"/>
                <a:cs typeface="Cambria Math"/>
              </a:rPr>
              <a:t>−</a:t>
            </a:r>
            <a:r>
              <a:rPr sz="2500" spc="-10" dirty="0">
                <a:solidFill>
                  <a:srgbClr val="56555A"/>
                </a:solidFill>
                <a:latin typeface="Cambria Math"/>
                <a:cs typeface="Cambria Math"/>
              </a:rPr>
              <a:t> </a:t>
            </a:r>
            <a:r>
              <a:rPr sz="2500" spc="-50" dirty="0">
                <a:solidFill>
                  <a:srgbClr val="56555A"/>
                </a:solidFill>
                <a:latin typeface="Cambria Math"/>
                <a:cs typeface="Cambria Math"/>
              </a:rPr>
              <a:t>𝜇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22270" y="3495878"/>
            <a:ext cx="211454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0" dirty="0">
                <a:solidFill>
                  <a:srgbClr val="56555A"/>
                </a:solidFill>
                <a:latin typeface="Cambria Math"/>
                <a:cs typeface="Cambria Math"/>
              </a:rPr>
              <a:t>𝜎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5434" y="4025265"/>
            <a:ext cx="31750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-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variable</a:t>
            </a: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following</a:t>
            </a: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Standard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Normal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distribution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denoted with</a:t>
            </a:r>
            <a:r>
              <a:rPr sz="1400" b="0" spc="-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 letter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z.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56754" y="1665477"/>
            <a:ext cx="3935729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Why</a:t>
            </a:r>
            <a:r>
              <a:rPr sz="1400" b="0" spc="-9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standardize?</a:t>
            </a:r>
            <a:endParaRPr sz="1400">
              <a:latin typeface="Leelawadee UI Semilight"/>
              <a:cs typeface="Leelawadee UI Semi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Leelawadee UI Semilight"/>
              <a:cs typeface="Leelawadee UI Semilight"/>
            </a:endParaRPr>
          </a:p>
          <a:p>
            <a:pPr marL="12700">
              <a:lnSpc>
                <a:spcPct val="100000"/>
              </a:lnSpc>
            </a:pP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Standardization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allows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us</a:t>
            </a:r>
            <a:r>
              <a:rPr sz="1400" b="0" spc="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to:</a:t>
            </a:r>
            <a:endParaRPr sz="1400">
              <a:latin typeface="Leelawadee UI Semilight"/>
              <a:cs typeface="Leelawadee UI Semiligh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compare</a:t>
            </a:r>
            <a:r>
              <a:rPr sz="1400" b="0" spc="-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different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normally</a:t>
            </a:r>
            <a:r>
              <a:rPr sz="1400" b="0" spc="-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distributed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datasets</a:t>
            </a:r>
            <a:endParaRPr sz="1400">
              <a:latin typeface="Leelawadee UI Semilight"/>
              <a:cs typeface="Leelawadee UI Semilight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detect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normality</a:t>
            </a:r>
            <a:endParaRPr sz="1400">
              <a:latin typeface="Leelawadee UI Semilight"/>
              <a:cs typeface="Leelawadee UI Semilight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detect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outliers</a:t>
            </a:r>
            <a:endParaRPr sz="1400">
              <a:latin typeface="Leelawadee UI Semilight"/>
              <a:cs typeface="Leelawadee UI Semilight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create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confidence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intervals</a:t>
            </a:r>
            <a:endParaRPr sz="1400">
              <a:latin typeface="Leelawadee UI Semilight"/>
              <a:cs typeface="Leelawadee UI Semilight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test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hypotheses</a:t>
            </a:r>
            <a:endParaRPr sz="1400">
              <a:latin typeface="Leelawadee UI Semilight"/>
              <a:cs typeface="Leelawadee UI Semilight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perform</a:t>
            </a: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regression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analysis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80990" y="5705297"/>
            <a:ext cx="475615" cy="165735"/>
          </a:xfrm>
          <a:custGeom>
            <a:avLst/>
            <a:gdLst/>
            <a:ahLst/>
            <a:cxnLst/>
            <a:rect l="l" t="t" r="r" b="b"/>
            <a:pathLst>
              <a:path w="475614" h="165735">
                <a:moveTo>
                  <a:pt x="422783" y="0"/>
                </a:moveTo>
                <a:lnTo>
                  <a:pt x="420497" y="6705"/>
                </a:lnTo>
                <a:lnTo>
                  <a:pt x="430022" y="10855"/>
                </a:lnTo>
                <a:lnTo>
                  <a:pt x="438213" y="16600"/>
                </a:lnTo>
                <a:lnTo>
                  <a:pt x="457962" y="54824"/>
                </a:lnTo>
                <a:lnTo>
                  <a:pt x="460375" y="81762"/>
                </a:lnTo>
                <a:lnTo>
                  <a:pt x="459757" y="96325"/>
                </a:lnTo>
                <a:lnTo>
                  <a:pt x="445075" y="141059"/>
                </a:lnTo>
                <a:lnTo>
                  <a:pt x="420750" y="158457"/>
                </a:lnTo>
                <a:lnTo>
                  <a:pt x="422783" y="165163"/>
                </a:lnTo>
                <a:lnTo>
                  <a:pt x="461899" y="136309"/>
                </a:lnTo>
                <a:lnTo>
                  <a:pt x="474632" y="97802"/>
                </a:lnTo>
                <a:lnTo>
                  <a:pt x="475488" y="82626"/>
                </a:lnTo>
                <a:lnTo>
                  <a:pt x="474630" y="67484"/>
                </a:lnTo>
                <a:lnTo>
                  <a:pt x="461772" y="28956"/>
                </a:lnTo>
                <a:lnTo>
                  <a:pt x="434732" y="4324"/>
                </a:lnTo>
                <a:lnTo>
                  <a:pt x="422783" y="0"/>
                </a:lnTo>
                <a:close/>
              </a:path>
              <a:path w="475614" h="165735">
                <a:moveTo>
                  <a:pt x="52705" y="0"/>
                </a:moveTo>
                <a:lnTo>
                  <a:pt x="13588" y="28956"/>
                </a:lnTo>
                <a:lnTo>
                  <a:pt x="855" y="67484"/>
                </a:lnTo>
                <a:lnTo>
                  <a:pt x="0" y="82626"/>
                </a:lnTo>
                <a:lnTo>
                  <a:pt x="855" y="97802"/>
                </a:lnTo>
                <a:lnTo>
                  <a:pt x="13588" y="136309"/>
                </a:lnTo>
                <a:lnTo>
                  <a:pt x="52705" y="165163"/>
                </a:lnTo>
                <a:lnTo>
                  <a:pt x="54737" y="158457"/>
                </a:lnTo>
                <a:lnTo>
                  <a:pt x="45305" y="154290"/>
                </a:lnTo>
                <a:lnTo>
                  <a:pt x="37195" y="148491"/>
                </a:lnTo>
                <a:lnTo>
                  <a:pt x="17462" y="109553"/>
                </a:lnTo>
                <a:lnTo>
                  <a:pt x="14986" y="81762"/>
                </a:lnTo>
                <a:lnTo>
                  <a:pt x="15605" y="67670"/>
                </a:lnTo>
                <a:lnTo>
                  <a:pt x="30416" y="23938"/>
                </a:lnTo>
                <a:lnTo>
                  <a:pt x="54991" y="6705"/>
                </a:lnTo>
                <a:lnTo>
                  <a:pt x="52705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76702" y="5918657"/>
            <a:ext cx="477520" cy="165735"/>
          </a:xfrm>
          <a:custGeom>
            <a:avLst/>
            <a:gdLst/>
            <a:ahLst/>
            <a:cxnLst/>
            <a:rect l="l" t="t" r="r" b="b"/>
            <a:pathLst>
              <a:path w="477519" h="165735">
                <a:moveTo>
                  <a:pt x="424307" y="0"/>
                </a:moveTo>
                <a:lnTo>
                  <a:pt x="422021" y="6705"/>
                </a:lnTo>
                <a:lnTo>
                  <a:pt x="431546" y="10855"/>
                </a:lnTo>
                <a:lnTo>
                  <a:pt x="439737" y="16600"/>
                </a:lnTo>
                <a:lnTo>
                  <a:pt x="459486" y="54824"/>
                </a:lnTo>
                <a:lnTo>
                  <a:pt x="461899" y="81762"/>
                </a:lnTo>
                <a:lnTo>
                  <a:pt x="461281" y="96325"/>
                </a:lnTo>
                <a:lnTo>
                  <a:pt x="446599" y="141059"/>
                </a:lnTo>
                <a:lnTo>
                  <a:pt x="422275" y="158457"/>
                </a:lnTo>
                <a:lnTo>
                  <a:pt x="424307" y="165163"/>
                </a:lnTo>
                <a:lnTo>
                  <a:pt x="463423" y="136296"/>
                </a:lnTo>
                <a:lnTo>
                  <a:pt x="476156" y="97802"/>
                </a:lnTo>
                <a:lnTo>
                  <a:pt x="477012" y="82626"/>
                </a:lnTo>
                <a:lnTo>
                  <a:pt x="476154" y="67484"/>
                </a:lnTo>
                <a:lnTo>
                  <a:pt x="463296" y="28956"/>
                </a:lnTo>
                <a:lnTo>
                  <a:pt x="436256" y="4324"/>
                </a:lnTo>
                <a:lnTo>
                  <a:pt x="424307" y="0"/>
                </a:lnTo>
                <a:close/>
              </a:path>
              <a:path w="477519" h="165735">
                <a:moveTo>
                  <a:pt x="52705" y="0"/>
                </a:moveTo>
                <a:lnTo>
                  <a:pt x="13589" y="28956"/>
                </a:lnTo>
                <a:lnTo>
                  <a:pt x="855" y="67484"/>
                </a:lnTo>
                <a:lnTo>
                  <a:pt x="0" y="82626"/>
                </a:lnTo>
                <a:lnTo>
                  <a:pt x="855" y="97802"/>
                </a:lnTo>
                <a:lnTo>
                  <a:pt x="13589" y="136296"/>
                </a:lnTo>
                <a:lnTo>
                  <a:pt x="52705" y="165163"/>
                </a:lnTo>
                <a:lnTo>
                  <a:pt x="54737" y="158457"/>
                </a:lnTo>
                <a:lnTo>
                  <a:pt x="45305" y="154290"/>
                </a:lnTo>
                <a:lnTo>
                  <a:pt x="37195" y="148491"/>
                </a:lnTo>
                <a:lnTo>
                  <a:pt x="17462" y="109553"/>
                </a:lnTo>
                <a:lnTo>
                  <a:pt x="14986" y="81762"/>
                </a:lnTo>
                <a:lnTo>
                  <a:pt x="15605" y="67670"/>
                </a:lnTo>
                <a:lnTo>
                  <a:pt x="30416" y="23938"/>
                </a:lnTo>
                <a:lnTo>
                  <a:pt x="54991" y="6705"/>
                </a:lnTo>
                <a:lnTo>
                  <a:pt x="52705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57219" y="5918657"/>
            <a:ext cx="477520" cy="165735"/>
          </a:xfrm>
          <a:custGeom>
            <a:avLst/>
            <a:gdLst/>
            <a:ahLst/>
            <a:cxnLst/>
            <a:rect l="l" t="t" r="r" b="b"/>
            <a:pathLst>
              <a:path w="477520" h="165735">
                <a:moveTo>
                  <a:pt x="424306" y="0"/>
                </a:moveTo>
                <a:lnTo>
                  <a:pt x="422020" y="6705"/>
                </a:lnTo>
                <a:lnTo>
                  <a:pt x="431545" y="10855"/>
                </a:lnTo>
                <a:lnTo>
                  <a:pt x="439737" y="16600"/>
                </a:lnTo>
                <a:lnTo>
                  <a:pt x="459485" y="54824"/>
                </a:lnTo>
                <a:lnTo>
                  <a:pt x="461898" y="81762"/>
                </a:lnTo>
                <a:lnTo>
                  <a:pt x="461281" y="96325"/>
                </a:lnTo>
                <a:lnTo>
                  <a:pt x="446599" y="141059"/>
                </a:lnTo>
                <a:lnTo>
                  <a:pt x="422275" y="158457"/>
                </a:lnTo>
                <a:lnTo>
                  <a:pt x="424306" y="165163"/>
                </a:lnTo>
                <a:lnTo>
                  <a:pt x="463422" y="136296"/>
                </a:lnTo>
                <a:lnTo>
                  <a:pt x="476156" y="97802"/>
                </a:lnTo>
                <a:lnTo>
                  <a:pt x="477011" y="82626"/>
                </a:lnTo>
                <a:lnTo>
                  <a:pt x="476154" y="67484"/>
                </a:lnTo>
                <a:lnTo>
                  <a:pt x="463295" y="28956"/>
                </a:lnTo>
                <a:lnTo>
                  <a:pt x="436256" y="4324"/>
                </a:lnTo>
                <a:lnTo>
                  <a:pt x="424306" y="0"/>
                </a:lnTo>
                <a:close/>
              </a:path>
              <a:path w="477520" h="165735">
                <a:moveTo>
                  <a:pt x="52704" y="0"/>
                </a:moveTo>
                <a:lnTo>
                  <a:pt x="13588" y="28956"/>
                </a:lnTo>
                <a:lnTo>
                  <a:pt x="855" y="67484"/>
                </a:lnTo>
                <a:lnTo>
                  <a:pt x="0" y="82626"/>
                </a:lnTo>
                <a:lnTo>
                  <a:pt x="855" y="97802"/>
                </a:lnTo>
                <a:lnTo>
                  <a:pt x="13588" y="136296"/>
                </a:lnTo>
                <a:lnTo>
                  <a:pt x="52704" y="165163"/>
                </a:lnTo>
                <a:lnTo>
                  <a:pt x="54736" y="158457"/>
                </a:lnTo>
                <a:lnTo>
                  <a:pt x="45305" y="154290"/>
                </a:lnTo>
                <a:lnTo>
                  <a:pt x="37195" y="148491"/>
                </a:lnTo>
                <a:lnTo>
                  <a:pt x="17462" y="109553"/>
                </a:lnTo>
                <a:lnTo>
                  <a:pt x="14985" y="81762"/>
                </a:lnTo>
                <a:lnTo>
                  <a:pt x="15605" y="67670"/>
                </a:lnTo>
                <a:lnTo>
                  <a:pt x="30416" y="23938"/>
                </a:lnTo>
                <a:lnTo>
                  <a:pt x="54990" y="6705"/>
                </a:lnTo>
                <a:lnTo>
                  <a:pt x="52704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63415" y="6132017"/>
            <a:ext cx="478790" cy="165735"/>
          </a:xfrm>
          <a:custGeom>
            <a:avLst/>
            <a:gdLst/>
            <a:ahLst/>
            <a:cxnLst/>
            <a:rect l="l" t="t" r="r" b="b"/>
            <a:pathLst>
              <a:path w="478789" h="165735">
                <a:moveTo>
                  <a:pt x="425831" y="0"/>
                </a:moveTo>
                <a:lnTo>
                  <a:pt x="423545" y="6705"/>
                </a:lnTo>
                <a:lnTo>
                  <a:pt x="433070" y="10855"/>
                </a:lnTo>
                <a:lnTo>
                  <a:pt x="441261" y="16600"/>
                </a:lnTo>
                <a:lnTo>
                  <a:pt x="461010" y="54824"/>
                </a:lnTo>
                <a:lnTo>
                  <a:pt x="463423" y="81762"/>
                </a:lnTo>
                <a:lnTo>
                  <a:pt x="462805" y="96325"/>
                </a:lnTo>
                <a:lnTo>
                  <a:pt x="448123" y="141059"/>
                </a:lnTo>
                <a:lnTo>
                  <a:pt x="423799" y="158457"/>
                </a:lnTo>
                <a:lnTo>
                  <a:pt x="425831" y="165163"/>
                </a:lnTo>
                <a:lnTo>
                  <a:pt x="464947" y="136309"/>
                </a:lnTo>
                <a:lnTo>
                  <a:pt x="477680" y="97802"/>
                </a:lnTo>
                <a:lnTo>
                  <a:pt x="478536" y="82626"/>
                </a:lnTo>
                <a:lnTo>
                  <a:pt x="477678" y="67484"/>
                </a:lnTo>
                <a:lnTo>
                  <a:pt x="464820" y="28955"/>
                </a:lnTo>
                <a:lnTo>
                  <a:pt x="437780" y="4324"/>
                </a:lnTo>
                <a:lnTo>
                  <a:pt x="425831" y="0"/>
                </a:lnTo>
                <a:close/>
              </a:path>
              <a:path w="478789" h="165735">
                <a:moveTo>
                  <a:pt x="52705" y="0"/>
                </a:moveTo>
                <a:lnTo>
                  <a:pt x="13588" y="28955"/>
                </a:lnTo>
                <a:lnTo>
                  <a:pt x="855" y="67484"/>
                </a:lnTo>
                <a:lnTo>
                  <a:pt x="0" y="82626"/>
                </a:lnTo>
                <a:lnTo>
                  <a:pt x="855" y="97802"/>
                </a:lnTo>
                <a:lnTo>
                  <a:pt x="13588" y="136309"/>
                </a:lnTo>
                <a:lnTo>
                  <a:pt x="52705" y="165163"/>
                </a:lnTo>
                <a:lnTo>
                  <a:pt x="54737" y="158457"/>
                </a:lnTo>
                <a:lnTo>
                  <a:pt x="45305" y="154290"/>
                </a:lnTo>
                <a:lnTo>
                  <a:pt x="37195" y="148491"/>
                </a:lnTo>
                <a:lnTo>
                  <a:pt x="17462" y="109553"/>
                </a:lnTo>
                <a:lnTo>
                  <a:pt x="14986" y="81762"/>
                </a:lnTo>
                <a:lnTo>
                  <a:pt x="15605" y="67670"/>
                </a:lnTo>
                <a:lnTo>
                  <a:pt x="30416" y="23938"/>
                </a:lnTo>
                <a:lnTo>
                  <a:pt x="54990" y="6705"/>
                </a:lnTo>
                <a:lnTo>
                  <a:pt x="52705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8210" y="6132017"/>
            <a:ext cx="391795" cy="165735"/>
          </a:xfrm>
          <a:custGeom>
            <a:avLst/>
            <a:gdLst/>
            <a:ahLst/>
            <a:cxnLst/>
            <a:rect l="l" t="t" r="r" b="b"/>
            <a:pathLst>
              <a:path w="391795" h="165735">
                <a:moveTo>
                  <a:pt x="338963" y="0"/>
                </a:moveTo>
                <a:lnTo>
                  <a:pt x="336676" y="6705"/>
                </a:lnTo>
                <a:lnTo>
                  <a:pt x="346201" y="10855"/>
                </a:lnTo>
                <a:lnTo>
                  <a:pt x="354393" y="16600"/>
                </a:lnTo>
                <a:lnTo>
                  <a:pt x="374141" y="54824"/>
                </a:lnTo>
                <a:lnTo>
                  <a:pt x="376554" y="81762"/>
                </a:lnTo>
                <a:lnTo>
                  <a:pt x="375937" y="96325"/>
                </a:lnTo>
                <a:lnTo>
                  <a:pt x="361255" y="141059"/>
                </a:lnTo>
                <a:lnTo>
                  <a:pt x="336930" y="158457"/>
                </a:lnTo>
                <a:lnTo>
                  <a:pt x="338963" y="165163"/>
                </a:lnTo>
                <a:lnTo>
                  <a:pt x="378078" y="136309"/>
                </a:lnTo>
                <a:lnTo>
                  <a:pt x="390812" y="97802"/>
                </a:lnTo>
                <a:lnTo>
                  <a:pt x="391667" y="82626"/>
                </a:lnTo>
                <a:lnTo>
                  <a:pt x="390810" y="67484"/>
                </a:lnTo>
                <a:lnTo>
                  <a:pt x="377951" y="28955"/>
                </a:lnTo>
                <a:lnTo>
                  <a:pt x="350912" y="4324"/>
                </a:lnTo>
                <a:lnTo>
                  <a:pt x="338963" y="0"/>
                </a:lnTo>
                <a:close/>
              </a:path>
              <a:path w="391795" h="165735">
                <a:moveTo>
                  <a:pt x="52704" y="0"/>
                </a:moveTo>
                <a:lnTo>
                  <a:pt x="13588" y="28955"/>
                </a:lnTo>
                <a:lnTo>
                  <a:pt x="855" y="67484"/>
                </a:lnTo>
                <a:lnTo>
                  <a:pt x="0" y="82626"/>
                </a:lnTo>
                <a:lnTo>
                  <a:pt x="855" y="97802"/>
                </a:lnTo>
                <a:lnTo>
                  <a:pt x="13588" y="136309"/>
                </a:lnTo>
                <a:lnTo>
                  <a:pt x="52704" y="165163"/>
                </a:lnTo>
                <a:lnTo>
                  <a:pt x="54737" y="158457"/>
                </a:lnTo>
                <a:lnTo>
                  <a:pt x="45305" y="154290"/>
                </a:lnTo>
                <a:lnTo>
                  <a:pt x="37195" y="148491"/>
                </a:lnTo>
                <a:lnTo>
                  <a:pt x="17462" y="109553"/>
                </a:lnTo>
                <a:lnTo>
                  <a:pt x="14986" y="81762"/>
                </a:lnTo>
                <a:lnTo>
                  <a:pt x="15605" y="67670"/>
                </a:lnTo>
                <a:lnTo>
                  <a:pt x="30416" y="23938"/>
                </a:lnTo>
                <a:lnTo>
                  <a:pt x="54990" y="6705"/>
                </a:lnTo>
                <a:lnTo>
                  <a:pt x="52704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54634" y="5434076"/>
            <a:ext cx="1091247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algn="just">
              <a:lnSpc>
                <a:spcPct val="100000"/>
              </a:lnSpc>
              <a:spcBef>
                <a:spcPts val="100"/>
              </a:spcBef>
            </a:pP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Rationale</a:t>
            </a:r>
            <a:r>
              <a:rPr sz="1400" b="0" spc="-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-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-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formula</a:t>
            </a:r>
            <a:r>
              <a:rPr sz="1400" b="0" spc="-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for</a:t>
            </a:r>
            <a:r>
              <a:rPr sz="1400" b="0" spc="-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standardization:</a:t>
            </a:r>
            <a:endParaRPr sz="1400">
              <a:latin typeface="Leelawadee UI Semilight"/>
              <a:cs typeface="Leelawadee UI Semilight"/>
            </a:endParaRPr>
          </a:p>
          <a:p>
            <a:pPr marL="63500" marR="66675" algn="just">
              <a:lnSpc>
                <a:spcPct val="100000"/>
              </a:lnSpc>
              <a:spcBef>
                <a:spcPts val="5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We</a:t>
            </a:r>
            <a:r>
              <a:rPr sz="1400" b="0" spc="3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want</a:t>
            </a:r>
            <a:r>
              <a:rPr sz="1400" b="0" spc="4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</a:t>
            </a:r>
            <a:r>
              <a:rPr sz="1400" b="0" spc="4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transform</a:t>
            </a:r>
            <a:r>
              <a:rPr sz="1400" b="0" spc="409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4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random</a:t>
            </a:r>
            <a:r>
              <a:rPr sz="1400" b="0" spc="40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variable</a:t>
            </a:r>
            <a:r>
              <a:rPr sz="1400" b="0" spc="4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from</a:t>
            </a:r>
            <a:r>
              <a:rPr sz="1400" b="0" spc="40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dirty="0">
                <a:solidFill>
                  <a:srgbClr val="56555A"/>
                </a:solidFill>
                <a:latin typeface="Cambria Math"/>
                <a:cs typeface="Cambria Math"/>
              </a:rPr>
              <a:t>𝑁~</a:t>
            </a:r>
            <a:r>
              <a:rPr sz="1400" spc="275" dirty="0">
                <a:solidFill>
                  <a:srgbClr val="56555A"/>
                </a:solidFill>
                <a:latin typeface="Cambria Math"/>
                <a:cs typeface="Cambria Math"/>
              </a:rPr>
              <a:t> </a:t>
            </a:r>
            <a:r>
              <a:rPr sz="1400" spc="-30" dirty="0">
                <a:solidFill>
                  <a:srgbClr val="56555A"/>
                </a:solidFill>
                <a:latin typeface="Cambria Math"/>
                <a:cs typeface="Cambria Math"/>
              </a:rPr>
              <a:t>μ,</a:t>
            </a:r>
            <a:r>
              <a:rPr sz="1400" spc="-50" dirty="0">
                <a:solidFill>
                  <a:srgbClr val="56555A"/>
                </a:solidFill>
                <a:latin typeface="Cambria Math"/>
                <a:cs typeface="Cambria Math"/>
              </a:rPr>
              <a:t> </a:t>
            </a:r>
            <a:r>
              <a:rPr sz="1400" spc="55" dirty="0">
                <a:solidFill>
                  <a:srgbClr val="56555A"/>
                </a:solidFill>
                <a:latin typeface="Cambria Math"/>
                <a:cs typeface="Cambria Math"/>
              </a:rPr>
              <a:t>𝜎</a:t>
            </a:r>
            <a:r>
              <a:rPr sz="1500" spc="82" baseline="27777" dirty="0">
                <a:solidFill>
                  <a:srgbClr val="56555A"/>
                </a:solidFill>
                <a:latin typeface="Cambria Math"/>
                <a:cs typeface="Cambria Math"/>
              </a:rPr>
              <a:t>2</a:t>
            </a:r>
            <a:r>
              <a:rPr sz="1500" spc="382" baseline="27777" dirty="0">
                <a:solidFill>
                  <a:srgbClr val="56555A"/>
                </a:solidFill>
                <a:latin typeface="Cambria Math"/>
                <a:cs typeface="Cambria Math"/>
              </a:rPr>
              <a:t>  </a:t>
            </a:r>
            <a:r>
              <a:rPr sz="1400" dirty="0">
                <a:solidFill>
                  <a:srgbClr val="56555A"/>
                </a:solidFill>
                <a:latin typeface="Cambria Math"/>
                <a:cs typeface="Cambria Math"/>
              </a:rPr>
              <a:t>to</a:t>
            </a:r>
            <a:r>
              <a:rPr sz="1400" spc="-5" dirty="0">
                <a:solidFill>
                  <a:srgbClr val="56555A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56555A"/>
                </a:solidFill>
                <a:latin typeface="Cambria Math"/>
                <a:cs typeface="Cambria Math"/>
              </a:rPr>
              <a:t>𝑁~(0,1)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.</a:t>
            </a:r>
            <a:r>
              <a:rPr sz="1400" spc="4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Subtracting</a:t>
            </a:r>
            <a:r>
              <a:rPr sz="1400" spc="40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400" spc="409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mean</a:t>
            </a:r>
            <a:r>
              <a:rPr sz="1400" spc="4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from</a:t>
            </a:r>
            <a:r>
              <a:rPr sz="1400" spc="4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all</a:t>
            </a:r>
            <a:r>
              <a:rPr sz="1400" spc="409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observations</a:t>
            </a:r>
            <a:r>
              <a:rPr sz="1400" spc="4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would</a:t>
            </a:r>
            <a:r>
              <a:rPr sz="1400" spc="42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cause</a:t>
            </a:r>
            <a:r>
              <a:rPr sz="1400" spc="40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spc="-50" dirty="0">
                <a:solidFill>
                  <a:srgbClr val="56555A"/>
                </a:solidFill>
                <a:latin typeface="Segoe UI"/>
                <a:cs typeface="Segoe UI"/>
              </a:rPr>
              <a:t>a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transformation</a:t>
            </a:r>
            <a:r>
              <a:rPr sz="1400" spc="9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from</a:t>
            </a:r>
            <a:r>
              <a:rPr sz="1400" spc="17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Cambria Math"/>
                <a:cs typeface="Cambria Math"/>
              </a:rPr>
              <a:t>𝑁~</a:t>
            </a:r>
            <a:r>
              <a:rPr sz="1400" spc="275" dirty="0">
                <a:solidFill>
                  <a:srgbClr val="56555A"/>
                </a:solidFill>
                <a:latin typeface="Cambria Math"/>
                <a:cs typeface="Cambria Math"/>
              </a:rPr>
              <a:t> </a:t>
            </a:r>
            <a:r>
              <a:rPr sz="1400" spc="-20" dirty="0">
                <a:solidFill>
                  <a:srgbClr val="56555A"/>
                </a:solidFill>
                <a:latin typeface="Cambria Math"/>
                <a:cs typeface="Cambria Math"/>
              </a:rPr>
              <a:t>μ,</a:t>
            </a:r>
            <a:r>
              <a:rPr sz="1400" spc="-55" dirty="0">
                <a:solidFill>
                  <a:srgbClr val="56555A"/>
                </a:solidFill>
                <a:latin typeface="Cambria Math"/>
                <a:cs typeface="Cambria Math"/>
              </a:rPr>
              <a:t> </a:t>
            </a:r>
            <a:r>
              <a:rPr sz="1400" spc="55" dirty="0">
                <a:solidFill>
                  <a:srgbClr val="56555A"/>
                </a:solidFill>
                <a:latin typeface="Cambria Math"/>
                <a:cs typeface="Cambria Math"/>
              </a:rPr>
              <a:t>𝜎</a:t>
            </a:r>
            <a:r>
              <a:rPr sz="1500" spc="82" baseline="27777" dirty="0">
                <a:solidFill>
                  <a:srgbClr val="56555A"/>
                </a:solidFill>
                <a:latin typeface="Cambria Math"/>
                <a:cs typeface="Cambria Math"/>
              </a:rPr>
              <a:t>2</a:t>
            </a:r>
            <a:r>
              <a:rPr sz="1500" spc="569" baseline="27777" dirty="0">
                <a:solidFill>
                  <a:srgbClr val="56555A"/>
                </a:solidFill>
                <a:latin typeface="Cambria Math"/>
                <a:cs typeface="Cambria Math"/>
              </a:rPr>
              <a:t> 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to</a:t>
            </a:r>
            <a:r>
              <a:rPr sz="1400" spc="18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Cambria Math"/>
                <a:cs typeface="Cambria Math"/>
              </a:rPr>
              <a:t>𝑁~</a:t>
            </a:r>
            <a:r>
              <a:rPr sz="1400" spc="270" dirty="0">
                <a:solidFill>
                  <a:srgbClr val="56555A"/>
                </a:solidFill>
                <a:latin typeface="Cambria Math"/>
                <a:cs typeface="Cambria Math"/>
              </a:rPr>
              <a:t> </a:t>
            </a:r>
            <a:r>
              <a:rPr sz="1400" spc="-20" dirty="0">
                <a:solidFill>
                  <a:srgbClr val="56555A"/>
                </a:solidFill>
                <a:latin typeface="Cambria Math"/>
                <a:cs typeface="Cambria Math"/>
              </a:rPr>
              <a:t>0,</a:t>
            </a:r>
            <a:r>
              <a:rPr sz="1400" spc="-55" dirty="0">
                <a:solidFill>
                  <a:srgbClr val="56555A"/>
                </a:solidFill>
                <a:latin typeface="Cambria Math"/>
                <a:cs typeface="Cambria Math"/>
              </a:rPr>
              <a:t> </a:t>
            </a:r>
            <a:r>
              <a:rPr sz="1400" spc="50" dirty="0">
                <a:solidFill>
                  <a:srgbClr val="56555A"/>
                </a:solidFill>
                <a:latin typeface="Cambria Math"/>
                <a:cs typeface="Cambria Math"/>
              </a:rPr>
              <a:t>𝜎</a:t>
            </a:r>
            <a:r>
              <a:rPr sz="1500" spc="75" baseline="27777" dirty="0">
                <a:solidFill>
                  <a:srgbClr val="56555A"/>
                </a:solidFill>
                <a:latin typeface="Cambria Math"/>
                <a:cs typeface="Cambria Math"/>
              </a:rPr>
              <a:t>2</a:t>
            </a:r>
            <a:r>
              <a:rPr sz="1500" spc="622" baseline="27777" dirty="0">
                <a:solidFill>
                  <a:srgbClr val="56555A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56555A"/>
                </a:solidFill>
                <a:latin typeface="Cambria Math"/>
                <a:cs typeface="Cambria Math"/>
              </a:rPr>
              <a:t>,</a:t>
            </a:r>
            <a:r>
              <a:rPr sz="1400" spc="254" dirty="0">
                <a:solidFill>
                  <a:srgbClr val="56555A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moving</a:t>
            </a:r>
            <a:r>
              <a:rPr sz="1400" spc="18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400" spc="18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graph</a:t>
            </a:r>
            <a:r>
              <a:rPr sz="1400" spc="18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to</a:t>
            </a:r>
            <a:r>
              <a:rPr sz="1400" spc="18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400" spc="18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origin.</a:t>
            </a:r>
            <a:r>
              <a:rPr sz="1400" spc="17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Subsequently,</a:t>
            </a:r>
            <a:r>
              <a:rPr sz="1400" spc="18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dividing</a:t>
            </a:r>
            <a:r>
              <a:rPr sz="1400" spc="18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all</a:t>
            </a:r>
            <a:r>
              <a:rPr sz="1400" spc="17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observations</a:t>
            </a:r>
            <a:r>
              <a:rPr sz="1400" spc="19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by</a:t>
            </a:r>
            <a:r>
              <a:rPr sz="1400" spc="17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400" spc="18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Segoe UI"/>
                <a:cs typeface="Segoe UI"/>
              </a:rPr>
              <a:t>standard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deviation</a:t>
            </a:r>
            <a:r>
              <a:rPr sz="1400" spc="-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would</a:t>
            </a:r>
            <a:r>
              <a:rPr sz="14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cause</a:t>
            </a:r>
            <a:r>
              <a:rPr sz="1400" spc="-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a</a:t>
            </a:r>
            <a:r>
              <a:rPr sz="1400" spc="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transformation</a:t>
            </a:r>
            <a:r>
              <a:rPr sz="1400" spc="-3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from</a:t>
            </a:r>
            <a:r>
              <a:rPr sz="1400" spc="-1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Cambria Math"/>
                <a:cs typeface="Cambria Math"/>
              </a:rPr>
              <a:t>𝑁~</a:t>
            </a:r>
            <a:r>
              <a:rPr sz="1400" spc="265" dirty="0">
                <a:solidFill>
                  <a:srgbClr val="56555A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56555A"/>
                </a:solidFill>
                <a:latin typeface="Cambria Math"/>
                <a:cs typeface="Cambria Math"/>
              </a:rPr>
              <a:t>0,</a:t>
            </a:r>
            <a:r>
              <a:rPr sz="1400" spc="-85" dirty="0">
                <a:solidFill>
                  <a:srgbClr val="56555A"/>
                </a:solidFill>
                <a:latin typeface="Cambria Math"/>
                <a:cs typeface="Cambria Math"/>
              </a:rPr>
              <a:t> </a:t>
            </a:r>
            <a:r>
              <a:rPr sz="1400" spc="50" dirty="0">
                <a:solidFill>
                  <a:srgbClr val="56555A"/>
                </a:solidFill>
                <a:latin typeface="Cambria Math"/>
                <a:cs typeface="Cambria Math"/>
              </a:rPr>
              <a:t>𝜎</a:t>
            </a:r>
            <a:r>
              <a:rPr sz="1500" spc="75" baseline="27777" dirty="0">
                <a:solidFill>
                  <a:srgbClr val="56555A"/>
                </a:solidFill>
                <a:latin typeface="Cambria Math"/>
                <a:cs typeface="Cambria Math"/>
              </a:rPr>
              <a:t>2</a:t>
            </a:r>
            <a:r>
              <a:rPr sz="1500" spc="427" baseline="27777" dirty="0">
                <a:solidFill>
                  <a:srgbClr val="56555A"/>
                </a:solidFill>
                <a:latin typeface="Cambria Math"/>
                <a:cs typeface="Cambria Math"/>
              </a:rPr>
              <a:t> 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to</a:t>
            </a:r>
            <a:r>
              <a:rPr sz="1400" spc="1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Cambria Math"/>
                <a:cs typeface="Cambria Math"/>
              </a:rPr>
              <a:t>𝑁~</a:t>
            </a:r>
            <a:r>
              <a:rPr sz="1400" spc="265" dirty="0">
                <a:solidFill>
                  <a:srgbClr val="56555A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56555A"/>
                </a:solidFill>
                <a:latin typeface="Cambria Math"/>
                <a:cs typeface="Cambria Math"/>
              </a:rPr>
              <a:t>0,1</a:t>
            </a:r>
            <a:r>
              <a:rPr sz="1400" spc="130" dirty="0">
                <a:solidFill>
                  <a:srgbClr val="56555A"/>
                </a:solidFill>
                <a:latin typeface="Cambria Math"/>
                <a:cs typeface="Cambria Math"/>
              </a:rPr>
              <a:t>  </a:t>
            </a:r>
            <a:r>
              <a:rPr sz="1400" dirty="0">
                <a:solidFill>
                  <a:srgbClr val="56555A"/>
                </a:solidFill>
                <a:latin typeface="Cambria Math"/>
                <a:cs typeface="Cambria Math"/>
              </a:rPr>
              <a:t>,</a:t>
            </a:r>
            <a:r>
              <a:rPr sz="1400" spc="-10" dirty="0">
                <a:solidFill>
                  <a:srgbClr val="56555A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standardizing</a:t>
            </a:r>
            <a:r>
              <a:rPr sz="1400" spc="-3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400" spc="-1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peak</a:t>
            </a:r>
            <a:r>
              <a:rPr sz="1400" spc="-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and</a:t>
            </a:r>
            <a:r>
              <a:rPr sz="14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400" spc="-1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tails</a:t>
            </a:r>
            <a:r>
              <a:rPr sz="1400" spc="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of</a:t>
            </a:r>
            <a:r>
              <a:rPr sz="14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400" spc="-10" dirty="0">
                <a:solidFill>
                  <a:srgbClr val="56555A"/>
                </a:solidFill>
                <a:latin typeface="Segoe UI"/>
                <a:cs typeface="Segoe UI"/>
              </a:rPr>
              <a:t> graph.</a:t>
            </a:r>
            <a:endParaRPr sz="1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2969" y="215595"/>
            <a:ext cx="4312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The</a:t>
            </a:r>
            <a:r>
              <a:rPr spc="-135" dirty="0"/>
              <a:t> </a:t>
            </a:r>
            <a:r>
              <a:rPr spc="-55" dirty="0"/>
              <a:t>Central</a:t>
            </a:r>
            <a:r>
              <a:rPr spc="-120" dirty="0"/>
              <a:t> </a:t>
            </a:r>
            <a:r>
              <a:rPr spc="-60" dirty="0"/>
              <a:t>Limit</a:t>
            </a:r>
            <a:r>
              <a:rPr spc="-114" dirty="0"/>
              <a:t> </a:t>
            </a:r>
            <a:r>
              <a:rPr spc="-10" dirty="0"/>
              <a:t>Theorem</a:t>
            </a:r>
          </a:p>
        </p:txBody>
      </p:sp>
      <p:sp>
        <p:nvSpPr>
          <p:cNvPr id="4" name="object 4"/>
          <p:cNvSpPr/>
          <p:nvPr/>
        </p:nvSpPr>
        <p:spPr>
          <a:xfrm>
            <a:off x="7117080" y="2423795"/>
            <a:ext cx="4048125" cy="1010285"/>
          </a:xfrm>
          <a:custGeom>
            <a:avLst/>
            <a:gdLst/>
            <a:ahLst/>
            <a:cxnLst/>
            <a:rect l="l" t="t" r="r" b="b"/>
            <a:pathLst>
              <a:path w="4048125" h="1010285">
                <a:moveTo>
                  <a:pt x="0" y="1009776"/>
                </a:moveTo>
                <a:lnTo>
                  <a:pt x="59887" y="1003818"/>
                </a:lnTo>
                <a:lnTo>
                  <a:pt x="101650" y="1000813"/>
                </a:lnTo>
                <a:lnTo>
                  <a:pt x="149696" y="997716"/>
                </a:lnTo>
                <a:lnTo>
                  <a:pt x="202829" y="994471"/>
                </a:lnTo>
                <a:lnTo>
                  <a:pt x="259852" y="991021"/>
                </a:lnTo>
                <a:lnTo>
                  <a:pt x="319568" y="987312"/>
                </a:lnTo>
                <a:lnTo>
                  <a:pt x="380780" y="983285"/>
                </a:lnTo>
                <a:lnTo>
                  <a:pt x="442291" y="978886"/>
                </a:lnTo>
                <a:lnTo>
                  <a:pt x="502903" y="974058"/>
                </a:lnTo>
                <a:lnTo>
                  <a:pt x="561421" y="968744"/>
                </a:lnTo>
                <a:lnTo>
                  <a:pt x="616647" y="962889"/>
                </a:lnTo>
                <a:lnTo>
                  <a:pt x="667385" y="956437"/>
                </a:lnTo>
                <a:lnTo>
                  <a:pt x="719889" y="949165"/>
                </a:lnTo>
                <a:lnTo>
                  <a:pt x="772946" y="941857"/>
                </a:lnTo>
                <a:lnTo>
                  <a:pt x="826176" y="934366"/>
                </a:lnTo>
                <a:lnTo>
                  <a:pt x="879202" y="926544"/>
                </a:lnTo>
                <a:lnTo>
                  <a:pt x="931643" y="918245"/>
                </a:lnTo>
                <a:lnTo>
                  <a:pt x="983122" y="909320"/>
                </a:lnTo>
                <a:lnTo>
                  <a:pt x="1033260" y="899622"/>
                </a:lnTo>
                <a:lnTo>
                  <a:pt x="1081677" y="889004"/>
                </a:lnTo>
                <a:lnTo>
                  <a:pt x="1127996" y="877319"/>
                </a:lnTo>
                <a:lnTo>
                  <a:pt x="1171836" y="864420"/>
                </a:lnTo>
                <a:lnTo>
                  <a:pt x="1212820" y="850159"/>
                </a:lnTo>
                <a:lnTo>
                  <a:pt x="1250569" y="834389"/>
                </a:lnTo>
                <a:lnTo>
                  <a:pt x="1300072" y="808621"/>
                </a:lnTo>
                <a:lnTo>
                  <a:pt x="1341725" y="780714"/>
                </a:lnTo>
                <a:lnTo>
                  <a:pt x="1377404" y="750042"/>
                </a:lnTo>
                <a:lnTo>
                  <a:pt x="1408985" y="715978"/>
                </a:lnTo>
                <a:lnTo>
                  <a:pt x="1438346" y="677895"/>
                </a:lnTo>
                <a:lnTo>
                  <a:pt x="1467363" y="635168"/>
                </a:lnTo>
                <a:lnTo>
                  <a:pt x="1497914" y="587169"/>
                </a:lnTo>
                <a:lnTo>
                  <a:pt x="1531874" y="533272"/>
                </a:lnTo>
                <a:lnTo>
                  <a:pt x="1551942" y="499770"/>
                </a:lnTo>
                <a:lnTo>
                  <a:pt x="1573353" y="460858"/>
                </a:lnTo>
                <a:lnTo>
                  <a:pt x="1595979" y="417718"/>
                </a:lnTo>
                <a:lnTo>
                  <a:pt x="1619693" y="371529"/>
                </a:lnTo>
                <a:lnTo>
                  <a:pt x="1644367" y="323473"/>
                </a:lnTo>
                <a:lnTo>
                  <a:pt x="1669875" y="274731"/>
                </a:lnTo>
                <a:lnTo>
                  <a:pt x="1696088" y="226483"/>
                </a:lnTo>
                <a:lnTo>
                  <a:pt x="1722880" y="179911"/>
                </a:lnTo>
                <a:lnTo>
                  <a:pt x="1750122" y="136194"/>
                </a:lnTo>
                <a:lnTo>
                  <a:pt x="1777689" y="96515"/>
                </a:lnTo>
                <a:lnTo>
                  <a:pt x="1805452" y="62053"/>
                </a:lnTo>
                <a:lnTo>
                  <a:pt x="1833284" y="33990"/>
                </a:lnTo>
                <a:lnTo>
                  <a:pt x="1888646" y="1782"/>
                </a:lnTo>
                <a:lnTo>
                  <a:pt x="1915922" y="0"/>
                </a:lnTo>
                <a:lnTo>
                  <a:pt x="1941530" y="8385"/>
                </a:lnTo>
                <a:lnTo>
                  <a:pt x="1993927" y="52155"/>
                </a:lnTo>
                <a:lnTo>
                  <a:pt x="2020605" y="85332"/>
                </a:lnTo>
                <a:lnTo>
                  <a:pt x="2047529" y="124564"/>
                </a:lnTo>
                <a:lnTo>
                  <a:pt x="2074642" y="168748"/>
                </a:lnTo>
                <a:lnTo>
                  <a:pt x="2101890" y="216781"/>
                </a:lnTo>
                <a:lnTo>
                  <a:pt x="2129218" y="267557"/>
                </a:lnTo>
                <a:lnTo>
                  <a:pt x="2156569" y="319973"/>
                </a:lnTo>
                <a:lnTo>
                  <a:pt x="2183889" y="372926"/>
                </a:lnTo>
                <a:lnTo>
                  <a:pt x="2211122" y="425310"/>
                </a:lnTo>
                <a:lnTo>
                  <a:pt x="2238212" y="476023"/>
                </a:lnTo>
                <a:lnTo>
                  <a:pt x="2265104" y="523961"/>
                </a:lnTo>
                <a:lnTo>
                  <a:pt x="2291743" y="568018"/>
                </a:lnTo>
                <a:lnTo>
                  <a:pt x="2318073" y="607093"/>
                </a:lnTo>
                <a:lnTo>
                  <a:pt x="2344039" y="640079"/>
                </a:lnTo>
                <a:lnTo>
                  <a:pt x="2388734" y="688853"/>
                </a:lnTo>
                <a:lnTo>
                  <a:pt x="2431487" y="730685"/>
                </a:lnTo>
                <a:lnTo>
                  <a:pt x="2472840" y="766454"/>
                </a:lnTo>
                <a:lnTo>
                  <a:pt x="2513334" y="797036"/>
                </a:lnTo>
                <a:lnTo>
                  <a:pt x="2553509" y="823309"/>
                </a:lnTo>
                <a:lnTo>
                  <a:pt x="2593909" y="846149"/>
                </a:lnTo>
                <a:lnTo>
                  <a:pt x="2635073" y="866433"/>
                </a:lnTo>
                <a:lnTo>
                  <a:pt x="2677544" y="885039"/>
                </a:lnTo>
                <a:lnTo>
                  <a:pt x="2721864" y="902842"/>
                </a:lnTo>
                <a:lnTo>
                  <a:pt x="2768155" y="918892"/>
                </a:lnTo>
                <a:lnTo>
                  <a:pt x="2815864" y="931950"/>
                </a:lnTo>
                <a:lnTo>
                  <a:pt x="2864640" y="942471"/>
                </a:lnTo>
                <a:lnTo>
                  <a:pt x="2914130" y="950907"/>
                </a:lnTo>
                <a:lnTo>
                  <a:pt x="2963984" y="957709"/>
                </a:lnTo>
                <a:lnTo>
                  <a:pt x="3013851" y="963332"/>
                </a:lnTo>
                <a:lnTo>
                  <a:pt x="3063379" y="968227"/>
                </a:lnTo>
                <a:lnTo>
                  <a:pt x="3112217" y="972848"/>
                </a:lnTo>
                <a:lnTo>
                  <a:pt x="3160014" y="977645"/>
                </a:lnTo>
                <a:lnTo>
                  <a:pt x="3230365" y="982545"/>
                </a:lnTo>
                <a:lnTo>
                  <a:pt x="3278753" y="984722"/>
                </a:lnTo>
                <a:lnTo>
                  <a:pt x="3334082" y="986734"/>
                </a:lnTo>
                <a:lnTo>
                  <a:pt x="3394952" y="988592"/>
                </a:lnTo>
                <a:lnTo>
                  <a:pt x="3459961" y="990311"/>
                </a:lnTo>
                <a:lnTo>
                  <a:pt x="3527710" y="991902"/>
                </a:lnTo>
                <a:lnTo>
                  <a:pt x="3596798" y="993377"/>
                </a:lnTo>
                <a:lnTo>
                  <a:pt x="3665823" y="994751"/>
                </a:lnTo>
                <a:lnTo>
                  <a:pt x="3733387" y="996034"/>
                </a:lnTo>
                <a:lnTo>
                  <a:pt x="3798088" y="997240"/>
                </a:lnTo>
                <a:lnTo>
                  <a:pt x="3858525" y="998381"/>
                </a:lnTo>
                <a:lnTo>
                  <a:pt x="3913299" y="999470"/>
                </a:lnTo>
                <a:lnTo>
                  <a:pt x="3961008" y="1000519"/>
                </a:lnTo>
                <a:lnTo>
                  <a:pt x="4000252" y="1001541"/>
                </a:lnTo>
                <a:lnTo>
                  <a:pt x="4029631" y="1002548"/>
                </a:lnTo>
                <a:lnTo>
                  <a:pt x="4047744" y="1003553"/>
                </a:lnTo>
              </a:path>
            </a:pathLst>
          </a:custGeom>
          <a:ln w="76200">
            <a:solidFill>
              <a:srgbClr val="96AD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3523" y="2730321"/>
            <a:ext cx="4048125" cy="718820"/>
          </a:xfrm>
          <a:custGeom>
            <a:avLst/>
            <a:gdLst/>
            <a:ahLst/>
            <a:cxnLst/>
            <a:rect l="l" t="t" r="r" b="b"/>
            <a:pathLst>
              <a:path w="4048125" h="718820">
                <a:moveTo>
                  <a:pt x="0" y="718490"/>
                </a:moveTo>
                <a:lnTo>
                  <a:pt x="31164" y="695991"/>
                </a:lnTo>
                <a:lnTo>
                  <a:pt x="69730" y="641580"/>
                </a:lnTo>
                <a:lnTo>
                  <a:pt x="91487" y="604863"/>
                </a:lnTo>
                <a:lnTo>
                  <a:pt x="114732" y="563114"/>
                </a:lnTo>
                <a:lnTo>
                  <a:pt x="139344" y="517316"/>
                </a:lnTo>
                <a:lnTo>
                  <a:pt x="165204" y="468451"/>
                </a:lnTo>
                <a:lnTo>
                  <a:pt x="192189" y="417500"/>
                </a:lnTo>
                <a:lnTo>
                  <a:pt x="220179" y="365446"/>
                </a:lnTo>
                <a:lnTo>
                  <a:pt x="249055" y="313271"/>
                </a:lnTo>
                <a:lnTo>
                  <a:pt x="278694" y="261958"/>
                </a:lnTo>
                <a:lnTo>
                  <a:pt x="308977" y="212488"/>
                </a:lnTo>
                <a:lnTo>
                  <a:pt x="339782" y="165843"/>
                </a:lnTo>
                <a:lnTo>
                  <a:pt x="370989" y="123005"/>
                </a:lnTo>
                <a:lnTo>
                  <a:pt x="402477" y="84957"/>
                </a:lnTo>
                <a:lnTo>
                  <a:pt x="434126" y="52681"/>
                </a:lnTo>
                <a:lnTo>
                  <a:pt x="465814" y="27159"/>
                </a:lnTo>
                <a:lnTo>
                  <a:pt x="528828" y="305"/>
                </a:lnTo>
                <a:lnTo>
                  <a:pt x="561082" y="0"/>
                </a:lnTo>
                <a:lnTo>
                  <a:pt x="595167" y="7319"/>
                </a:lnTo>
                <a:lnTo>
                  <a:pt x="630842" y="21474"/>
                </a:lnTo>
                <a:lnTo>
                  <a:pt x="667872" y="41675"/>
                </a:lnTo>
                <a:lnTo>
                  <a:pt x="706018" y="67133"/>
                </a:lnTo>
                <a:lnTo>
                  <a:pt x="745043" y="97059"/>
                </a:lnTo>
                <a:lnTo>
                  <a:pt x="784709" y="130664"/>
                </a:lnTo>
                <a:lnTo>
                  <a:pt x="824778" y="167157"/>
                </a:lnTo>
                <a:lnTo>
                  <a:pt x="865013" y="205750"/>
                </a:lnTo>
                <a:lnTo>
                  <a:pt x="905176" y="245653"/>
                </a:lnTo>
                <a:lnTo>
                  <a:pt x="945030" y="286078"/>
                </a:lnTo>
                <a:lnTo>
                  <a:pt x="984336" y="326234"/>
                </a:lnTo>
                <a:lnTo>
                  <a:pt x="1022857" y="365333"/>
                </a:lnTo>
                <a:lnTo>
                  <a:pt x="1060356" y="402584"/>
                </a:lnTo>
                <a:lnTo>
                  <a:pt x="1096595" y="437199"/>
                </a:lnTo>
                <a:lnTo>
                  <a:pt x="1131336" y="468389"/>
                </a:lnTo>
                <a:lnTo>
                  <a:pt x="1164341" y="495363"/>
                </a:lnTo>
                <a:lnTo>
                  <a:pt x="1224195" y="533510"/>
                </a:lnTo>
                <a:lnTo>
                  <a:pt x="1289122" y="545442"/>
                </a:lnTo>
                <a:lnTo>
                  <a:pt x="1321783" y="534072"/>
                </a:lnTo>
                <a:lnTo>
                  <a:pt x="1373199" y="480676"/>
                </a:lnTo>
                <a:lnTo>
                  <a:pt x="1393842" y="443882"/>
                </a:lnTo>
                <a:lnTo>
                  <a:pt x="1412367" y="403848"/>
                </a:lnTo>
                <a:lnTo>
                  <a:pt x="1429716" y="363189"/>
                </a:lnTo>
                <a:lnTo>
                  <a:pt x="1446835" y="324522"/>
                </a:lnTo>
                <a:lnTo>
                  <a:pt x="1464667" y="290465"/>
                </a:lnTo>
                <a:lnTo>
                  <a:pt x="1484154" y="263633"/>
                </a:lnTo>
                <a:lnTo>
                  <a:pt x="1506242" y="246643"/>
                </a:lnTo>
                <a:lnTo>
                  <a:pt x="1531874" y="242113"/>
                </a:lnTo>
                <a:lnTo>
                  <a:pt x="1560135" y="251066"/>
                </a:lnTo>
                <a:lnTo>
                  <a:pt x="1619617" y="300587"/>
                </a:lnTo>
                <a:lnTo>
                  <a:pt x="1650633" y="336705"/>
                </a:lnTo>
                <a:lnTo>
                  <a:pt x="1682363" y="377428"/>
                </a:lnTo>
                <a:lnTo>
                  <a:pt x="1714706" y="420532"/>
                </a:lnTo>
                <a:lnTo>
                  <a:pt x="1747559" y="463793"/>
                </a:lnTo>
                <a:lnTo>
                  <a:pt x="1780822" y="504985"/>
                </a:lnTo>
                <a:lnTo>
                  <a:pt x="1814391" y="541883"/>
                </a:lnTo>
                <a:lnTo>
                  <a:pt x="1848165" y="572263"/>
                </a:lnTo>
                <a:lnTo>
                  <a:pt x="1882043" y="593901"/>
                </a:lnTo>
                <a:lnTo>
                  <a:pt x="1915921" y="604571"/>
                </a:lnTo>
                <a:lnTo>
                  <a:pt x="1953381" y="604502"/>
                </a:lnTo>
                <a:lnTo>
                  <a:pt x="1991774" y="595542"/>
                </a:lnTo>
                <a:lnTo>
                  <a:pt x="2030885" y="579109"/>
                </a:lnTo>
                <a:lnTo>
                  <a:pt x="2070502" y="556622"/>
                </a:lnTo>
                <a:lnTo>
                  <a:pt x="2110411" y="529497"/>
                </a:lnTo>
                <a:lnTo>
                  <a:pt x="2150399" y="499154"/>
                </a:lnTo>
                <a:lnTo>
                  <a:pt x="2190251" y="467011"/>
                </a:lnTo>
                <a:lnTo>
                  <a:pt x="2229755" y="434485"/>
                </a:lnTo>
                <a:lnTo>
                  <a:pt x="2268696" y="402995"/>
                </a:lnTo>
                <a:lnTo>
                  <a:pt x="2306862" y="373958"/>
                </a:lnTo>
                <a:lnTo>
                  <a:pt x="2344039" y="348793"/>
                </a:lnTo>
                <a:lnTo>
                  <a:pt x="2386944" y="320160"/>
                </a:lnTo>
                <a:lnTo>
                  <a:pt x="2426870" y="290327"/>
                </a:lnTo>
                <a:lnTo>
                  <a:pt x="2464994" y="259959"/>
                </a:lnTo>
                <a:lnTo>
                  <a:pt x="2502494" y="229720"/>
                </a:lnTo>
                <a:lnTo>
                  <a:pt x="2540548" y="200273"/>
                </a:lnTo>
                <a:lnTo>
                  <a:pt x="2580334" y="172282"/>
                </a:lnTo>
                <a:lnTo>
                  <a:pt x="2623030" y="146411"/>
                </a:lnTo>
                <a:lnTo>
                  <a:pt x="2669814" y="123324"/>
                </a:lnTo>
                <a:lnTo>
                  <a:pt x="2721864" y="103683"/>
                </a:lnTo>
                <a:lnTo>
                  <a:pt x="2765945" y="90835"/>
                </a:lnTo>
                <a:lnTo>
                  <a:pt x="2814866" y="78845"/>
                </a:lnTo>
                <a:lnTo>
                  <a:pt x="2867558" y="67824"/>
                </a:lnTo>
                <a:lnTo>
                  <a:pt x="2922956" y="57883"/>
                </a:lnTo>
                <a:lnTo>
                  <a:pt x="2979993" y="49135"/>
                </a:lnTo>
                <a:lnTo>
                  <a:pt x="3037601" y="41691"/>
                </a:lnTo>
                <a:lnTo>
                  <a:pt x="3094715" y="35663"/>
                </a:lnTo>
                <a:lnTo>
                  <a:pt x="3150267" y="31162"/>
                </a:lnTo>
                <a:lnTo>
                  <a:pt x="3203192" y="28299"/>
                </a:lnTo>
                <a:lnTo>
                  <a:pt x="3252421" y="27186"/>
                </a:lnTo>
                <a:lnTo>
                  <a:pt x="3296888" y="27936"/>
                </a:lnTo>
                <a:lnTo>
                  <a:pt x="3335528" y="30658"/>
                </a:lnTo>
                <a:lnTo>
                  <a:pt x="3388011" y="53262"/>
                </a:lnTo>
                <a:lnTo>
                  <a:pt x="3420887" y="76652"/>
                </a:lnTo>
                <a:lnTo>
                  <a:pt x="3457391" y="106800"/>
                </a:lnTo>
                <a:lnTo>
                  <a:pt x="3496925" y="142732"/>
                </a:lnTo>
                <a:lnTo>
                  <a:pt x="3538892" y="183471"/>
                </a:lnTo>
                <a:lnTo>
                  <a:pt x="3582697" y="228041"/>
                </a:lnTo>
                <a:lnTo>
                  <a:pt x="3627741" y="275468"/>
                </a:lnTo>
                <a:lnTo>
                  <a:pt x="3673429" y="324775"/>
                </a:lnTo>
                <a:lnTo>
                  <a:pt x="3719163" y="374987"/>
                </a:lnTo>
                <a:lnTo>
                  <a:pt x="3764346" y="425129"/>
                </a:lnTo>
                <a:lnTo>
                  <a:pt x="3808382" y="474225"/>
                </a:lnTo>
                <a:lnTo>
                  <a:pt x="3850674" y="521299"/>
                </a:lnTo>
                <a:lnTo>
                  <a:pt x="3890624" y="565376"/>
                </a:lnTo>
                <a:lnTo>
                  <a:pt x="3927637" y="605480"/>
                </a:lnTo>
                <a:lnTo>
                  <a:pt x="3961115" y="640636"/>
                </a:lnTo>
                <a:lnTo>
                  <a:pt x="3990462" y="669869"/>
                </a:lnTo>
                <a:lnTo>
                  <a:pt x="4034373" y="706660"/>
                </a:lnTo>
                <a:lnTo>
                  <a:pt x="4047743" y="712267"/>
                </a:lnTo>
              </a:path>
            </a:pathLst>
          </a:custGeom>
          <a:ln w="76200">
            <a:solidFill>
              <a:srgbClr val="96AD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303520" y="2545524"/>
            <a:ext cx="1253490" cy="880110"/>
            <a:chOff x="5303520" y="2545524"/>
            <a:chExt cx="1253490" cy="880110"/>
          </a:xfrm>
        </p:grpSpPr>
        <p:sp>
          <p:nvSpPr>
            <p:cNvPr id="7" name="object 7"/>
            <p:cNvSpPr/>
            <p:nvPr/>
          </p:nvSpPr>
          <p:spPr>
            <a:xfrm>
              <a:off x="6009132" y="2550286"/>
              <a:ext cx="542290" cy="542290"/>
            </a:xfrm>
            <a:custGeom>
              <a:avLst/>
              <a:gdLst/>
              <a:ahLst/>
              <a:cxnLst/>
              <a:rect l="l" t="t" r="r" b="b"/>
              <a:pathLst>
                <a:path w="542290" h="542289">
                  <a:moveTo>
                    <a:pt x="105410" y="0"/>
                  </a:moveTo>
                  <a:lnTo>
                    <a:pt x="65730" y="7715"/>
                  </a:lnTo>
                  <a:lnTo>
                    <a:pt x="30861" y="30861"/>
                  </a:lnTo>
                  <a:lnTo>
                    <a:pt x="7715" y="65730"/>
                  </a:lnTo>
                  <a:lnTo>
                    <a:pt x="0" y="105410"/>
                  </a:lnTo>
                  <a:lnTo>
                    <a:pt x="7715" y="145089"/>
                  </a:lnTo>
                  <a:lnTo>
                    <a:pt x="30861" y="179959"/>
                  </a:lnTo>
                  <a:lnTo>
                    <a:pt x="362204" y="511175"/>
                  </a:lnTo>
                  <a:lnTo>
                    <a:pt x="397053" y="534320"/>
                  </a:lnTo>
                  <a:lnTo>
                    <a:pt x="436689" y="542036"/>
                  </a:lnTo>
                  <a:lnTo>
                    <a:pt x="476325" y="534320"/>
                  </a:lnTo>
                  <a:lnTo>
                    <a:pt x="511175" y="511175"/>
                  </a:lnTo>
                  <a:lnTo>
                    <a:pt x="534320" y="476323"/>
                  </a:lnTo>
                  <a:lnTo>
                    <a:pt x="542035" y="436673"/>
                  </a:lnTo>
                  <a:lnTo>
                    <a:pt x="534320" y="397000"/>
                  </a:lnTo>
                  <a:lnTo>
                    <a:pt x="511175" y="362076"/>
                  </a:lnTo>
                  <a:lnTo>
                    <a:pt x="179959" y="30861"/>
                  </a:lnTo>
                  <a:lnTo>
                    <a:pt x="145089" y="7715"/>
                  </a:lnTo>
                  <a:lnTo>
                    <a:pt x="105410" y="0"/>
                  </a:lnTo>
                  <a:close/>
                </a:path>
              </a:pathLst>
            </a:custGeom>
            <a:solidFill>
              <a:srgbClr val="96AD9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09132" y="2550286"/>
              <a:ext cx="542290" cy="542290"/>
            </a:xfrm>
            <a:custGeom>
              <a:avLst/>
              <a:gdLst/>
              <a:ahLst/>
              <a:cxnLst/>
              <a:rect l="l" t="t" r="r" b="b"/>
              <a:pathLst>
                <a:path w="542290" h="542289">
                  <a:moveTo>
                    <a:pt x="30861" y="30861"/>
                  </a:moveTo>
                  <a:lnTo>
                    <a:pt x="65730" y="7715"/>
                  </a:lnTo>
                  <a:lnTo>
                    <a:pt x="105410" y="0"/>
                  </a:lnTo>
                  <a:lnTo>
                    <a:pt x="145089" y="7715"/>
                  </a:lnTo>
                  <a:lnTo>
                    <a:pt x="179959" y="30861"/>
                  </a:lnTo>
                  <a:lnTo>
                    <a:pt x="511175" y="362076"/>
                  </a:lnTo>
                  <a:lnTo>
                    <a:pt x="534320" y="397000"/>
                  </a:lnTo>
                  <a:lnTo>
                    <a:pt x="542035" y="436673"/>
                  </a:lnTo>
                  <a:lnTo>
                    <a:pt x="534320" y="476323"/>
                  </a:lnTo>
                  <a:lnTo>
                    <a:pt x="511175" y="511175"/>
                  </a:lnTo>
                  <a:lnTo>
                    <a:pt x="476325" y="534320"/>
                  </a:lnTo>
                  <a:lnTo>
                    <a:pt x="436689" y="542036"/>
                  </a:lnTo>
                  <a:lnTo>
                    <a:pt x="397053" y="534320"/>
                  </a:lnTo>
                  <a:lnTo>
                    <a:pt x="362204" y="511175"/>
                  </a:lnTo>
                  <a:lnTo>
                    <a:pt x="30861" y="179959"/>
                  </a:lnTo>
                  <a:lnTo>
                    <a:pt x="7715" y="145089"/>
                  </a:lnTo>
                  <a:lnTo>
                    <a:pt x="0" y="105410"/>
                  </a:lnTo>
                  <a:lnTo>
                    <a:pt x="7715" y="65730"/>
                  </a:lnTo>
                  <a:lnTo>
                    <a:pt x="30861" y="30861"/>
                  </a:lnTo>
                  <a:close/>
                </a:path>
              </a:pathLst>
            </a:custGeom>
            <a:ln w="9525">
              <a:solidFill>
                <a:srgbClr val="96AD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11291" y="2880232"/>
              <a:ext cx="541020" cy="541020"/>
            </a:xfrm>
            <a:custGeom>
              <a:avLst/>
              <a:gdLst/>
              <a:ahLst/>
              <a:cxnLst/>
              <a:rect l="l" t="t" r="r" b="b"/>
              <a:pathLst>
                <a:path w="541020" h="541020">
                  <a:moveTo>
                    <a:pt x="435101" y="0"/>
                  </a:moveTo>
                  <a:lnTo>
                    <a:pt x="395422" y="7715"/>
                  </a:lnTo>
                  <a:lnTo>
                    <a:pt x="360553" y="30861"/>
                  </a:lnTo>
                  <a:lnTo>
                    <a:pt x="30861" y="360679"/>
                  </a:lnTo>
                  <a:lnTo>
                    <a:pt x="7715" y="395549"/>
                  </a:lnTo>
                  <a:lnTo>
                    <a:pt x="0" y="435228"/>
                  </a:lnTo>
                  <a:lnTo>
                    <a:pt x="7715" y="474908"/>
                  </a:lnTo>
                  <a:lnTo>
                    <a:pt x="30861" y="509777"/>
                  </a:lnTo>
                  <a:lnTo>
                    <a:pt x="65710" y="532923"/>
                  </a:lnTo>
                  <a:lnTo>
                    <a:pt x="105346" y="540638"/>
                  </a:lnTo>
                  <a:lnTo>
                    <a:pt x="144982" y="532923"/>
                  </a:lnTo>
                  <a:lnTo>
                    <a:pt x="179832" y="509777"/>
                  </a:lnTo>
                  <a:lnTo>
                    <a:pt x="509651" y="179958"/>
                  </a:lnTo>
                  <a:lnTo>
                    <a:pt x="532796" y="145107"/>
                  </a:lnTo>
                  <a:lnTo>
                    <a:pt x="540512" y="105457"/>
                  </a:lnTo>
                  <a:lnTo>
                    <a:pt x="532796" y="65784"/>
                  </a:lnTo>
                  <a:lnTo>
                    <a:pt x="509651" y="30861"/>
                  </a:lnTo>
                  <a:lnTo>
                    <a:pt x="474781" y="7715"/>
                  </a:lnTo>
                  <a:lnTo>
                    <a:pt x="435101" y="0"/>
                  </a:lnTo>
                  <a:close/>
                </a:path>
              </a:pathLst>
            </a:custGeom>
            <a:solidFill>
              <a:srgbClr val="96AD9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11291" y="2880232"/>
              <a:ext cx="541020" cy="541020"/>
            </a:xfrm>
            <a:custGeom>
              <a:avLst/>
              <a:gdLst/>
              <a:ahLst/>
              <a:cxnLst/>
              <a:rect l="l" t="t" r="r" b="b"/>
              <a:pathLst>
                <a:path w="541020" h="541020">
                  <a:moveTo>
                    <a:pt x="509651" y="30861"/>
                  </a:moveTo>
                  <a:lnTo>
                    <a:pt x="532796" y="65784"/>
                  </a:lnTo>
                  <a:lnTo>
                    <a:pt x="540512" y="105457"/>
                  </a:lnTo>
                  <a:lnTo>
                    <a:pt x="532796" y="145107"/>
                  </a:lnTo>
                  <a:lnTo>
                    <a:pt x="509651" y="179958"/>
                  </a:lnTo>
                  <a:lnTo>
                    <a:pt x="179832" y="509777"/>
                  </a:lnTo>
                  <a:lnTo>
                    <a:pt x="144982" y="532923"/>
                  </a:lnTo>
                  <a:lnTo>
                    <a:pt x="105346" y="540638"/>
                  </a:lnTo>
                  <a:lnTo>
                    <a:pt x="65710" y="532923"/>
                  </a:lnTo>
                  <a:lnTo>
                    <a:pt x="30861" y="509777"/>
                  </a:lnTo>
                  <a:lnTo>
                    <a:pt x="7715" y="474908"/>
                  </a:lnTo>
                  <a:lnTo>
                    <a:pt x="0" y="435228"/>
                  </a:lnTo>
                  <a:lnTo>
                    <a:pt x="7715" y="395549"/>
                  </a:lnTo>
                  <a:lnTo>
                    <a:pt x="30861" y="360679"/>
                  </a:lnTo>
                  <a:lnTo>
                    <a:pt x="360553" y="30861"/>
                  </a:lnTo>
                  <a:lnTo>
                    <a:pt x="395422" y="7715"/>
                  </a:lnTo>
                  <a:lnTo>
                    <a:pt x="435101" y="0"/>
                  </a:lnTo>
                  <a:lnTo>
                    <a:pt x="474781" y="7715"/>
                  </a:lnTo>
                  <a:lnTo>
                    <a:pt x="509651" y="30861"/>
                  </a:lnTo>
                  <a:close/>
                </a:path>
              </a:pathLst>
            </a:custGeom>
            <a:ln w="9525">
              <a:solidFill>
                <a:srgbClr val="96AD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08092" y="2880359"/>
              <a:ext cx="1243965" cy="210820"/>
            </a:xfrm>
            <a:custGeom>
              <a:avLst/>
              <a:gdLst/>
              <a:ahLst/>
              <a:cxnLst/>
              <a:rect l="l" t="t" r="r" b="b"/>
              <a:pathLst>
                <a:path w="1243965" h="210819">
                  <a:moveTo>
                    <a:pt x="1138428" y="0"/>
                  </a:moveTo>
                  <a:lnTo>
                    <a:pt x="105156" y="0"/>
                  </a:lnTo>
                  <a:lnTo>
                    <a:pt x="64240" y="8268"/>
                  </a:lnTo>
                  <a:lnTo>
                    <a:pt x="30813" y="30813"/>
                  </a:lnTo>
                  <a:lnTo>
                    <a:pt x="8268" y="64240"/>
                  </a:lnTo>
                  <a:lnTo>
                    <a:pt x="0" y="105155"/>
                  </a:lnTo>
                  <a:lnTo>
                    <a:pt x="8268" y="146071"/>
                  </a:lnTo>
                  <a:lnTo>
                    <a:pt x="30813" y="179498"/>
                  </a:lnTo>
                  <a:lnTo>
                    <a:pt x="64240" y="202043"/>
                  </a:lnTo>
                  <a:lnTo>
                    <a:pt x="105156" y="210312"/>
                  </a:lnTo>
                  <a:lnTo>
                    <a:pt x="1138428" y="210312"/>
                  </a:lnTo>
                  <a:lnTo>
                    <a:pt x="1179343" y="202043"/>
                  </a:lnTo>
                  <a:lnTo>
                    <a:pt x="1212770" y="179498"/>
                  </a:lnTo>
                  <a:lnTo>
                    <a:pt x="1235315" y="146071"/>
                  </a:lnTo>
                  <a:lnTo>
                    <a:pt x="1243584" y="105155"/>
                  </a:lnTo>
                  <a:lnTo>
                    <a:pt x="1235315" y="64240"/>
                  </a:lnTo>
                  <a:lnTo>
                    <a:pt x="1212770" y="30813"/>
                  </a:lnTo>
                  <a:lnTo>
                    <a:pt x="1179343" y="8268"/>
                  </a:lnTo>
                  <a:lnTo>
                    <a:pt x="1138428" y="0"/>
                  </a:lnTo>
                  <a:close/>
                </a:path>
              </a:pathLst>
            </a:custGeom>
            <a:solidFill>
              <a:srgbClr val="96AD9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08092" y="2880359"/>
              <a:ext cx="1243965" cy="210820"/>
            </a:xfrm>
            <a:custGeom>
              <a:avLst/>
              <a:gdLst/>
              <a:ahLst/>
              <a:cxnLst/>
              <a:rect l="l" t="t" r="r" b="b"/>
              <a:pathLst>
                <a:path w="1243965" h="210819">
                  <a:moveTo>
                    <a:pt x="0" y="105155"/>
                  </a:moveTo>
                  <a:lnTo>
                    <a:pt x="8268" y="64240"/>
                  </a:lnTo>
                  <a:lnTo>
                    <a:pt x="30813" y="30813"/>
                  </a:lnTo>
                  <a:lnTo>
                    <a:pt x="64240" y="8268"/>
                  </a:lnTo>
                  <a:lnTo>
                    <a:pt x="105156" y="0"/>
                  </a:lnTo>
                  <a:lnTo>
                    <a:pt x="1138428" y="0"/>
                  </a:lnTo>
                  <a:lnTo>
                    <a:pt x="1179343" y="8268"/>
                  </a:lnTo>
                  <a:lnTo>
                    <a:pt x="1212770" y="30813"/>
                  </a:lnTo>
                  <a:lnTo>
                    <a:pt x="1235315" y="64240"/>
                  </a:lnTo>
                  <a:lnTo>
                    <a:pt x="1243584" y="105155"/>
                  </a:lnTo>
                  <a:lnTo>
                    <a:pt x="1235315" y="146071"/>
                  </a:lnTo>
                  <a:lnTo>
                    <a:pt x="1212770" y="179498"/>
                  </a:lnTo>
                  <a:lnTo>
                    <a:pt x="1179343" y="202043"/>
                  </a:lnTo>
                  <a:lnTo>
                    <a:pt x="1138428" y="210312"/>
                  </a:lnTo>
                  <a:lnTo>
                    <a:pt x="105156" y="210312"/>
                  </a:lnTo>
                  <a:lnTo>
                    <a:pt x="64240" y="202043"/>
                  </a:lnTo>
                  <a:lnTo>
                    <a:pt x="30813" y="179498"/>
                  </a:lnTo>
                  <a:lnTo>
                    <a:pt x="8268" y="146071"/>
                  </a:lnTo>
                  <a:lnTo>
                    <a:pt x="0" y="105155"/>
                  </a:lnTo>
                  <a:close/>
                </a:path>
              </a:pathLst>
            </a:custGeom>
            <a:ln w="9144">
              <a:solidFill>
                <a:srgbClr val="96AD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42873" y="1372615"/>
            <a:ext cx="10506710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1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Central</a:t>
            </a:r>
            <a:r>
              <a:rPr sz="1400" b="0" spc="19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Limit</a:t>
            </a:r>
            <a:r>
              <a:rPr sz="1400" b="0" spc="1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Theorem</a:t>
            </a:r>
            <a:r>
              <a:rPr sz="1400" b="0" spc="20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(CLT)</a:t>
            </a:r>
            <a:r>
              <a:rPr sz="1400" b="0" spc="19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19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one</a:t>
            </a:r>
            <a:r>
              <a:rPr sz="1400" b="0" spc="19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1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20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greatest</a:t>
            </a:r>
            <a:r>
              <a:rPr sz="1400" b="0" spc="1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statistical</a:t>
            </a:r>
            <a:r>
              <a:rPr sz="1400" b="0" spc="20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insights.</a:t>
            </a:r>
            <a:r>
              <a:rPr sz="1400" b="0" spc="2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It</a:t>
            </a:r>
            <a:r>
              <a:rPr sz="1400" b="0" spc="2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states</a:t>
            </a:r>
            <a:r>
              <a:rPr sz="1400" b="0" spc="19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that</a:t>
            </a:r>
            <a:r>
              <a:rPr sz="1400" b="0" spc="20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no</a:t>
            </a:r>
            <a:r>
              <a:rPr sz="1400" b="0" spc="1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matter</a:t>
            </a:r>
            <a:r>
              <a:rPr sz="1400" b="0" spc="20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20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underlying</a:t>
            </a:r>
            <a:r>
              <a:rPr sz="1400" b="0" spc="1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distribution</a:t>
            </a:r>
            <a:r>
              <a:rPr sz="1400" b="0" spc="1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20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dataset,</a:t>
            </a:r>
            <a:r>
              <a:rPr sz="1400" b="0" spc="3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3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sampling</a:t>
            </a:r>
            <a:r>
              <a:rPr sz="1400" b="0" spc="3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distribution</a:t>
            </a:r>
            <a:r>
              <a:rPr sz="1400" b="0" spc="3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3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3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means</a:t>
            </a:r>
            <a:r>
              <a:rPr sz="1400" b="0" spc="3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would</a:t>
            </a:r>
            <a:r>
              <a:rPr sz="1400" b="0" spc="3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approximate</a:t>
            </a:r>
            <a:r>
              <a:rPr sz="1400" b="0" spc="3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3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normal</a:t>
            </a:r>
            <a:r>
              <a:rPr sz="1400" b="0" spc="3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distribution.</a:t>
            </a:r>
            <a:r>
              <a:rPr sz="1400" b="0" spc="3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Moreover,</a:t>
            </a:r>
            <a:r>
              <a:rPr sz="1400" b="0" spc="3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3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mean</a:t>
            </a:r>
            <a:r>
              <a:rPr sz="1400" b="0" spc="3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3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3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sampling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distribution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would</a:t>
            </a:r>
            <a:r>
              <a:rPr sz="1400" b="0" spc="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be</a:t>
            </a:r>
            <a:r>
              <a:rPr sz="1400" b="0" spc="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equal</a:t>
            </a:r>
            <a:r>
              <a:rPr sz="1400" b="0" spc="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</a:t>
            </a:r>
            <a:r>
              <a:rPr sz="1400" b="0" spc="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mean</a:t>
            </a:r>
            <a:r>
              <a:rPr sz="1400" b="0" spc="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original</a:t>
            </a:r>
            <a:r>
              <a:rPr sz="1400" b="0" spc="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distribution</a:t>
            </a:r>
            <a:r>
              <a:rPr sz="1400" b="0" spc="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and</a:t>
            </a:r>
            <a:r>
              <a:rPr sz="1400" b="0" spc="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variance</a:t>
            </a:r>
            <a:r>
              <a:rPr sz="1400" b="0" spc="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would</a:t>
            </a:r>
            <a:r>
              <a:rPr sz="1400" b="0" spc="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be</a:t>
            </a:r>
            <a:r>
              <a:rPr sz="1400" b="0" spc="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</a:t>
            </a:r>
            <a:r>
              <a:rPr sz="1400" b="0" spc="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times</a:t>
            </a:r>
            <a:r>
              <a:rPr sz="1400" b="0" spc="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smaller,</a:t>
            </a:r>
            <a:r>
              <a:rPr sz="1400" b="0" spc="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where</a:t>
            </a:r>
            <a:r>
              <a:rPr sz="1400" b="0" spc="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</a:t>
            </a:r>
            <a:r>
              <a:rPr sz="1400" b="0" spc="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size</a:t>
            </a:r>
            <a:r>
              <a:rPr sz="1400" b="0" spc="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samples.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CLT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applies</a:t>
            </a:r>
            <a:r>
              <a:rPr sz="1400" b="0" spc="-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whenever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we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have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sum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or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an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average</a:t>
            </a:r>
            <a:r>
              <a:rPr sz="1400" b="0" spc="-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many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variables</a:t>
            </a:r>
            <a:r>
              <a:rPr sz="1400" b="0" spc="-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(e.g.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sum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rolled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numbers when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rolling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dice).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2668" y="3793235"/>
            <a:ext cx="2992120" cy="516890"/>
          </a:xfrm>
          <a:prstGeom prst="rect">
            <a:avLst/>
          </a:prstGeom>
          <a:solidFill>
            <a:srgbClr val="7C9792"/>
          </a:solidFill>
        </p:spPr>
        <p:txBody>
          <a:bodyPr vert="horz" wrap="square" lIns="0" tIns="102235" rIns="0" bIns="0" rtlCol="0">
            <a:spAutoFit/>
          </a:bodyPr>
          <a:lstStyle/>
          <a:p>
            <a:pPr marL="865505">
              <a:lnSpc>
                <a:spcPct val="100000"/>
              </a:lnSpc>
              <a:spcBef>
                <a:spcPts val="805"/>
              </a:spcBef>
            </a:pPr>
            <a:r>
              <a:rPr sz="1800" b="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The</a:t>
            </a:r>
            <a:r>
              <a:rPr sz="1800" b="0" spc="-6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sz="1800" b="0" spc="-1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theorem</a:t>
            </a:r>
            <a:endParaRPr sz="1800">
              <a:latin typeface="Leelawadee UI Semilight"/>
              <a:cs typeface="Leelawadee UI Semiligh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73523" y="3793235"/>
            <a:ext cx="2990215" cy="516890"/>
          </a:xfrm>
          <a:prstGeom prst="rect">
            <a:avLst/>
          </a:prstGeom>
          <a:solidFill>
            <a:srgbClr val="688586"/>
          </a:solidFill>
        </p:spPr>
        <p:txBody>
          <a:bodyPr vert="horz" wrap="square" lIns="0" tIns="102235" rIns="0" bIns="0" rtlCol="0">
            <a:spAutoFit/>
          </a:bodyPr>
          <a:lstStyle/>
          <a:p>
            <a:pPr marL="718185">
              <a:lnSpc>
                <a:spcPct val="100000"/>
              </a:lnSpc>
              <a:spcBef>
                <a:spcPts val="805"/>
              </a:spcBef>
            </a:pPr>
            <a:r>
              <a:rPr sz="1800" b="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Why</a:t>
            </a:r>
            <a:r>
              <a:rPr sz="1800" b="0" spc="-65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is</a:t>
            </a:r>
            <a:r>
              <a:rPr sz="1800" b="0" spc="-45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it</a:t>
            </a:r>
            <a:r>
              <a:rPr sz="1800" b="0" spc="-3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sz="1800" b="0" spc="-1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useful?</a:t>
            </a:r>
            <a:endParaRPr sz="1800">
              <a:latin typeface="Leelawadee UI Semilight"/>
              <a:cs typeface="Leelawadee UI Semiligh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97240" y="3771900"/>
            <a:ext cx="2984500" cy="508000"/>
          </a:xfrm>
          <a:prstGeom prst="rect">
            <a:avLst/>
          </a:prstGeom>
          <a:solidFill>
            <a:srgbClr val="52737A"/>
          </a:solidFill>
        </p:spPr>
        <p:txBody>
          <a:bodyPr vert="horz" wrap="square" lIns="0" tIns="101600" rIns="0" bIns="0" rtlCol="0">
            <a:spAutoFit/>
          </a:bodyPr>
          <a:lstStyle/>
          <a:p>
            <a:pPr marL="471170">
              <a:lnSpc>
                <a:spcPct val="100000"/>
              </a:lnSpc>
              <a:spcBef>
                <a:spcPts val="800"/>
              </a:spcBef>
            </a:pPr>
            <a:r>
              <a:rPr sz="1800" b="0" spc="-1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Where</a:t>
            </a:r>
            <a:r>
              <a:rPr sz="1800" b="0" spc="-85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can</a:t>
            </a:r>
            <a:r>
              <a:rPr sz="1800" b="0" spc="-55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we</a:t>
            </a:r>
            <a:r>
              <a:rPr sz="1800" b="0" spc="-55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see</a:t>
            </a:r>
            <a:r>
              <a:rPr sz="1800" b="0" spc="-6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sz="1800" b="0" spc="-25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it?</a:t>
            </a:r>
            <a:endParaRPr sz="1800">
              <a:latin typeface="Leelawadee UI Semilight"/>
              <a:cs typeface="Leelawadee UI Semiligh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72668" y="4309871"/>
            <a:ext cx="2992120" cy="2273935"/>
            <a:chOff x="772668" y="4309871"/>
            <a:chExt cx="2992120" cy="2273935"/>
          </a:xfrm>
        </p:grpSpPr>
        <p:sp>
          <p:nvSpPr>
            <p:cNvPr id="18" name="object 18"/>
            <p:cNvSpPr/>
            <p:nvPr/>
          </p:nvSpPr>
          <p:spPr>
            <a:xfrm>
              <a:off x="772668" y="4309871"/>
              <a:ext cx="2992120" cy="2273935"/>
            </a:xfrm>
            <a:custGeom>
              <a:avLst/>
              <a:gdLst/>
              <a:ahLst/>
              <a:cxnLst/>
              <a:rect l="l" t="t" r="r" b="b"/>
              <a:pathLst>
                <a:path w="2992120" h="2273934">
                  <a:moveTo>
                    <a:pt x="2991611" y="0"/>
                  </a:moveTo>
                  <a:lnTo>
                    <a:pt x="0" y="0"/>
                  </a:lnTo>
                  <a:lnTo>
                    <a:pt x="0" y="2273808"/>
                  </a:lnTo>
                  <a:lnTo>
                    <a:pt x="2991611" y="2273808"/>
                  </a:lnTo>
                  <a:lnTo>
                    <a:pt x="2991611" y="0"/>
                  </a:lnTo>
                  <a:close/>
                </a:path>
              </a:pathLst>
            </a:custGeom>
            <a:solidFill>
              <a:srgbClr val="7C9792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39037" y="4908676"/>
              <a:ext cx="2101850" cy="250825"/>
            </a:xfrm>
            <a:custGeom>
              <a:avLst/>
              <a:gdLst/>
              <a:ahLst/>
              <a:cxnLst/>
              <a:rect l="l" t="t" r="r" b="b"/>
              <a:pathLst>
                <a:path w="2101850" h="250825">
                  <a:moveTo>
                    <a:pt x="155448" y="242316"/>
                  </a:moveTo>
                  <a:lnTo>
                    <a:pt x="0" y="242316"/>
                  </a:lnTo>
                  <a:lnTo>
                    <a:pt x="0" y="250317"/>
                  </a:lnTo>
                  <a:lnTo>
                    <a:pt x="155448" y="250317"/>
                  </a:lnTo>
                  <a:lnTo>
                    <a:pt x="155448" y="242316"/>
                  </a:lnTo>
                  <a:close/>
                </a:path>
                <a:path w="2101850" h="250825">
                  <a:moveTo>
                    <a:pt x="1313688" y="0"/>
                  </a:moveTo>
                  <a:lnTo>
                    <a:pt x="1165860" y="0"/>
                  </a:lnTo>
                  <a:lnTo>
                    <a:pt x="1165860" y="8001"/>
                  </a:lnTo>
                  <a:lnTo>
                    <a:pt x="1313688" y="8001"/>
                  </a:lnTo>
                  <a:lnTo>
                    <a:pt x="1313688" y="0"/>
                  </a:lnTo>
                  <a:close/>
                </a:path>
                <a:path w="2101850" h="250825">
                  <a:moveTo>
                    <a:pt x="1586484" y="0"/>
                  </a:moveTo>
                  <a:lnTo>
                    <a:pt x="1435608" y="0"/>
                  </a:lnTo>
                  <a:lnTo>
                    <a:pt x="1435608" y="8001"/>
                  </a:lnTo>
                  <a:lnTo>
                    <a:pt x="1586484" y="8001"/>
                  </a:lnTo>
                  <a:lnTo>
                    <a:pt x="1586484" y="0"/>
                  </a:lnTo>
                  <a:close/>
                </a:path>
                <a:path w="2101850" h="250825">
                  <a:moveTo>
                    <a:pt x="1827276" y="0"/>
                  </a:moveTo>
                  <a:lnTo>
                    <a:pt x="1642872" y="0"/>
                  </a:lnTo>
                  <a:lnTo>
                    <a:pt x="1642872" y="8001"/>
                  </a:lnTo>
                  <a:lnTo>
                    <a:pt x="1827276" y="8001"/>
                  </a:lnTo>
                  <a:lnTo>
                    <a:pt x="1827276" y="0"/>
                  </a:lnTo>
                  <a:close/>
                </a:path>
                <a:path w="2101850" h="250825">
                  <a:moveTo>
                    <a:pt x="2101596" y="0"/>
                  </a:moveTo>
                  <a:lnTo>
                    <a:pt x="1950720" y="0"/>
                  </a:lnTo>
                  <a:lnTo>
                    <a:pt x="1950720" y="8001"/>
                  </a:lnTo>
                  <a:lnTo>
                    <a:pt x="2101596" y="8001"/>
                  </a:lnTo>
                  <a:lnTo>
                    <a:pt x="2101596" y="0"/>
                  </a:lnTo>
                  <a:close/>
                </a:path>
              </a:pathLst>
            </a:custGeom>
            <a:solidFill>
              <a:srgbClr val="5655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518538" y="5155438"/>
            <a:ext cx="8001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850" spc="10" dirty="0">
                <a:solidFill>
                  <a:srgbClr val="56555A"/>
                </a:solidFill>
                <a:latin typeface="Cambria Math"/>
                <a:cs typeface="Cambria Math"/>
              </a:rPr>
              <a:t>𝑘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51150" y="5078729"/>
            <a:ext cx="399415" cy="251460"/>
          </a:xfrm>
          <a:custGeom>
            <a:avLst/>
            <a:gdLst/>
            <a:ahLst/>
            <a:cxnLst/>
            <a:rect l="l" t="t" r="r" b="b"/>
            <a:pathLst>
              <a:path w="399414" h="251460">
                <a:moveTo>
                  <a:pt x="56769" y="5969"/>
                </a:moveTo>
                <a:lnTo>
                  <a:pt x="22694" y="30861"/>
                </a:lnTo>
                <a:lnTo>
                  <a:pt x="3695" y="83146"/>
                </a:lnTo>
                <a:lnTo>
                  <a:pt x="0" y="125742"/>
                </a:lnTo>
                <a:lnTo>
                  <a:pt x="914" y="147485"/>
                </a:lnTo>
                <a:lnTo>
                  <a:pt x="8293" y="187058"/>
                </a:lnTo>
                <a:lnTo>
                  <a:pt x="31953" y="233464"/>
                </a:lnTo>
                <a:lnTo>
                  <a:pt x="54229" y="251333"/>
                </a:lnTo>
                <a:lnTo>
                  <a:pt x="56769" y="245364"/>
                </a:lnTo>
                <a:lnTo>
                  <a:pt x="47231" y="237744"/>
                </a:lnTo>
                <a:lnTo>
                  <a:pt x="38836" y="227812"/>
                </a:lnTo>
                <a:lnTo>
                  <a:pt x="20485" y="184365"/>
                </a:lnTo>
                <a:lnTo>
                  <a:pt x="14224" y="125603"/>
                </a:lnTo>
                <a:lnTo>
                  <a:pt x="14935" y="104355"/>
                </a:lnTo>
                <a:lnTo>
                  <a:pt x="20599" y="66548"/>
                </a:lnTo>
                <a:lnTo>
                  <a:pt x="39052" y="23495"/>
                </a:lnTo>
                <a:lnTo>
                  <a:pt x="47383" y="13589"/>
                </a:lnTo>
                <a:lnTo>
                  <a:pt x="56769" y="5969"/>
                </a:lnTo>
                <a:close/>
              </a:path>
              <a:path w="399414" h="251460">
                <a:moveTo>
                  <a:pt x="337439" y="120523"/>
                </a:moveTo>
                <a:lnTo>
                  <a:pt x="201803" y="120523"/>
                </a:lnTo>
                <a:lnTo>
                  <a:pt x="201803" y="131191"/>
                </a:lnTo>
                <a:lnTo>
                  <a:pt x="337439" y="131191"/>
                </a:lnTo>
                <a:lnTo>
                  <a:pt x="337439" y="120523"/>
                </a:lnTo>
                <a:close/>
              </a:path>
              <a:path w="399414" h="251460">
                <a:moveTo>
                  <a:pt x="399034" y="125603"/>
                </a:moveTo>
                <a:lnTo>
                  <a:pt x="395376" y="83146"/>
                </a:lnTo>
                <a:lnTo>
                  <a:pt x="384302" y="46482"/>
                </a:lnTo>
                <a:lnTo>
                  <a:pt x="356501" y="7620"/>
                </a:lnTo>
                <a:lnTo>
                  <a:pt x="344678" y="0"/>
                </a:lnTo>
                <a:lnTo>
                  <a:pt x="342392" y="5969"/>
                </a:lnTo>
                <a:lnTo>
                  <a:pt x="351751" y="13589"/>
                </a:lnTo>
                <a:lnTo>
                  <a:pt x="360045" y="23495"/>
                </a:lnTo>
                <a:lnTo>
                  <a:pt x="378421" y="66548"/>
                </a:lnTo>
                <a:lnTo>
                  <a:pt x="384086" y="104355"/>
                </a:lnTo>
                <a:lnTo>
                  <a:pt x="384810" y="125742"/>
                </a:lnTo>
                <a:lnTo>
                  <a:pt x="384111" y="146786"/>
                </a:lnTo>
                <a:lnTo>
                  <a:pt x="373507" y="200914"/>
                </a:lnTo>
                <a:lnTo>
                  <a:pt x="351764" y="237744"/>
                </a:lnTo>
                <a:lnTo>
                  <a:pt x="342392" y="245364"/>
                </a:lnTo>
                <a:lnTo>
                  <a:pt x="344678" y="251333"/>
                </a:lnTo>
                <a:lnTo>
                  <a:pt x="376313" y="220446"/>
                </a:lnTo>
                <a:lnTo>
                  <a:pt x="395376" y="167982"/>
                </a:lnTo>
                <a:lnTo>
                  <a:pt x="398119" y="147485"/>
                </a:lnTo>
                <a:lnTo>
                  <a:pt x="399034" y="125603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17269" y="5083809"/>
            <a:ext cx="19469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6555A"/>
                </a:solidFill>
                <a:latin typeface="Cambria Math"/>
                <a:cs typeface="Cambria Math"/>
              </a:rPr>
              <a:t>…</a:t>
            </a:r>
            <a:r>
              <a:rPr sz="1200" spc="-75" dirty="0">
                <a:solidFill>
                  <a:srgbClr val="56555A"/>
                </a:solidFill>
                <a:latin typeface="Cambria Math"/>
                <a:cs typeface="Cambria Math"/>
              </a:rPr>
              <a:t> </a:t>
            </a:r>
            <a:r>
              <a:rPr sz="1200" dirty="0">
                <a:solidFill>
                  <a:srgbClr val="56555A"/>
                </a:solidFill>
                <a:latin typeface="Cambria Math"/>
                <a:cs typeface="Cambria Math"/>
              </a:rPr>
              <a:t>,</a:t>
            </a:r>
            <a:r>
              <a:rPr sz="1200" spc="-60" dirty="0">
                <a:solidFill>
                  <a:srgbClr val="56555A"/>
                </a:solidFill>
                <a:latin typeface="Cambria Math"/>
                <a:cs typeface="Cambria Math"/>
              </a:rPr>
              <a:t> </a:t>
            </a:r>
            <a:r>
              <a:rPr sz="1200" dirty="0">
                <a:solidFill>
                  <a:srgbClr val="56555A"/>
                </a:solidFill>
                <a:latin typeface="Cambria Math"/>
                <a:cs typeface="Cambria Math"/>
              </a:rPr>
              <a:t>𝑥</a:t>
            </a:r>
            <a:r>
              <a:rPr sz="1200" spc="185" dirty="0">
                <a:solidFill>
                  <a:srgbClr val="56555A"/>
                </a:solidFill>
                <a:latin typeface="Cambria Math"/>
                <a:cs typeface="Cambria Math"/>
              </a:rPr>
              <a:t> 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would</a:t>
            </a:r>
            <a:r>
              <a:rPr sz="12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tend</a:t>
            </a:r>
            <a:r>
              <a:rPr sz="12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 </a:t>
            </a:r>
            <a:r>
              <a:rPr sz="1200" dirty="0">
                <a:solidFill>
                  <a:srgbClr val="56555A"/>
                </a:solidFill>
                <a:latin typeface="Cambria Math"/>
                <a:cs typeface="Cambria Math"/>
              </a:rPr>
              <a:t>𝑁~</a:t>
            </a:r>
            <a:r>
              <a:rPr sz="1200" spc="120" dirty="0">
                <a:solidFill>
                  <a:srgbClr val="56555A"/>
                </a:solidFill>
                <a:latin typeface="Cambria Math"/>
                <a:cs typeface="Cambria Math"/>
              </a:rPr>
              <a:t>  </a:t>
            </a:r>
            <a:r>
              <a:rPr sz="1200" dirty="0">
                <a:solidFill>
                  <a:srgbClr val="56555A"/>
                </a:solidFill>
                <a:latin typeface="Cambria Math"/>
                <a:cs typeface="Cambria Math"/>
              </a:rPr>
              <a:t>μ,</a:t>
            </a:r>
            <a:r>
              <a:rPr sz="1200" spc="-70" dirty="0">
                <a:solidFill>
                  <a:srgbClr val="56555A"/>
                </a:solidFill>
                <a:latin typeface="Cambria Math"/>
                <a:cs typeface="Cambria Math"/>
              </a:rPr>
              <a:t> </a:t>
            </a:r>
            <a:r>
              <a:rPr sz="1275" spc="22" baseline="45751" dirty="0">
                <a:solidFill>
                  <a:srgbClr val="56555A"/>
                </a:solidFill>
                <a:latin typeface="Cambria Math"/>
                <a:cs typeface="Cambria Math"/>
              </a:rPr>
              <a:t>𝜎</a:t>
            </a:r>
            <a:endParaRPr sz="1275" baseline="45751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0757" y="4475733"/>
            <a:ext cx="268986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7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11785" algn="l"/>
                <a:tab pos="312420" algn="l"/>
              </a:tabLst>
            </a:pP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No</a:t>
            </a:r>
            <a:r>
              <a:rPr sz="12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matter</a:t>
            </a:r>
            <a:r>
              <a:rPr sz="12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2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distribution</a:t>
            </a:r>
            <a:endParaRPr sz="1200">
              <a:latin typeface="Leelawadee UI Semilight"/>
              <a:cs typeface="Leelawadee UI Semiligh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6555A"/>
              </a:buClr>
              <a:buFont typeface="Wingdings"/>
              <a:buChar char=""/>
            </a:pPr>
            <a:endParaRPr sz="1050">
              <a:latin typeface="Leelawadee UI Semilight"/>
              <a:cs typeface="Leelawadee UI Semilight"/>
            </a:endParaRPr>
          </a:p>
          <a:p>
            <a:pPr marL="311785" indent="-287020">
              <a:lnSpc>
                <a:spcPts val="1410"/>
              </a:lnSpc>
              <a:buFont typeface="Wingdings"/>
              <a:buChar char=""/>
              <a:tabLst>
                <a:tab pos="311785" algn="l"/>
                <a:tab pos="312420" algn="l"/>
              </a:tabLst>
            </a:pP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200" b="0" spc="3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distribution</a:t>
            </a:r>
            <a:r>
              <a:rPr sz="1200" b="0" spc="3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200" b="0" spc="3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dirty="0">
                <a:solidFill>
                  <a:srgbClr val="56555A"/>
                </a:solidFill>
                <a:latin typeface="Cambria Math"/>
                <a:cs typeface="Cambria Math"/>
              </a:rPr>
              <a:t>𝑥</a:t>
            </a:r>
            <a:r>
              <a:rPr sz="1275" baseline="-16339" dirty="0">
                <a:solidFill>
                  <a:srgbClr val="56555A"/>
                </a:solidFill>
                <a:latin typeface="Cambria Math"/>
                <a:cs typeface="Cambria Math"/>
              </a:rPr>
              <a:t>1</a:t>
            </a:r>
            <a:r>
              <a:rPr sz="1200" dirty="0">
                <a:solidFill>
                  <a:srgbClr val="56555A"/>
                </a:solidFill>
                <a:latin typeface="Cambria Math"/>
                <a:cs typeface="Cambria Math"/>
              </a:rPr>
              <a:t>,</a:t>
            </a:r>
            <a:r>
              <a:rPr sz="1200" spc="470" dirty="0">
                <a:solidFill>
                  <a:srgbClr val="56555A"/>
                </a:solidFill>
                <a:latin typeface="Cambria Math"/>
                <a:cs typeface="Cambria Math"/>
              </a:rPr>
              <a:t> </a:t>
            </a:r>
            <a:r>
              <a:rPr sz="1200" dirty="0">
                <a:solidFill>
                  <a:srgbClr val="56555A"/>
                </a:solidFill>
                <a:latin typeface="Cambria Math"/>
                <a:cs typeface="Cambria Math"/>
              </a:rPr>
              <a:t>𝑥</a:t>
            </a:r>
            <a:r>
              <a:rPr sz="1275" baseline="-16339" dirty="0">
                <a:solidFill>
                  <a:srgbClr val="56555A"/>
                </a:solidFill>
                <a:latin typeface="Cambria Math"/>
                <a:cs typeface="Cambria Math"/>
              </a:rPr>
              <a:t>2</a:t>
            </a:r>
            <a:r>
              <a:rPr sz="1200" dirty="0">
                <a:solidFill>
                  <a:srgbClr val="56555A"/>
                </a:solidFill>
                <a:latin typeface="Cambria Math"/>
                <a:cs typeface="Cambria Math"/>
              </a:rPr>
              <a:t>,</a:t>
            </a:r>
            <a:r>
              <a:rPr sz="1200" spc="210" dirty="0">
                <a:solidFill>
                  <a:srgbClr val="56555A"/>
                </a:solidFill>
                <a:latin typeface="Cambria Math"/>
                <a:cs typeface="Cambria Math"/>
              </a:rPr>
              <a:t> </a:t>
            </a:r>
            <a:r>
              <a:rPr sz="1200" dirty="0">
                <a:solidFill>
                  <a:srgbClr val="56555A"/>
                </a:solidFill>
                <a:latin typeface="Cambria Math"/>
                <a:cs typeface="Cambria Math"/>
              </a:rPr>
              <a:t>𝑥</a:t>
            </a:r>
            <a:r>
              <a:rPr sz="1275" baseline="-16339" dirty="0">
                <a:solidFill>
                  <a:srgbClr val="56555A"/>
                </a:solidFill>
                <a:latin typeface="Cambria Math"/>
                <a:cs typeface="Cambria Math"/>
              </a:rPr>
              <a:t>3</a:t>
            </a:r>
            <a:r>
              <a:rPr sz="1200" dirty="0">
                <a:solidFill>
                  <a:srgbClr val="56555A"/>
                </a:solidFill>
                <a:latin typeface="Cambria Math"/>
                <a:cs typeface="Cambria Math"/>
              </a:rPr>
              <a:t>,</a:t>
            </a:r>
            <a:r>
              <a:rPr sz="1200" spc="480" dirty="0">
                <a:solidFill>
                  <a:srgbClr val="56555A"/>
                </a:solidFill>
                <a:latin typeface="Cambria Math"/>
                <a:cs typeface="Cambria Math"/>
              </a:rPr>
              <a:t> </a:t>
            </a:r>
            <a:r>
              <a:rPr sz="1200" dirty="0">
                <a:solidFill>
                  <a:srgbClr val="56555A"/>
                </a:solidFill>
                <a:latin typeface="Cambria Math"/>
                <a:cs typeface="Cambria Math"/>
              </a:rPr>
              <a:t>𝑥</a:t>
            </a:r>
            <a:r>
              <a:rPr sz="1275" baseline="-16339" dirty="0">
                <a:solidFill>
                  <a:srgbClr val="56555A"/>
                </a:solidFill>
                <a:latin typeface="Cambria Math"/>
                <a:cs typeface="Cambria Math"/>
              </a:rPr>
              <a:t>4</a:t>
            </a:r>
            <a:r>
              <a:rPr sz="1275" spc="-97" baseline="-16339" dirty="0">
                <a:solidFill>
                  <a:srgbClr val="56555A"/>
                </a:solidFill>
                <a:latin typeface="Cambria Math"/>
                <a:cs typeface="Cambria Math"/>
              </a:rPr>
              <a:t> </a:t>
            </a:r>
            <a:r>
              <a:rPr sz="12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,</a:t>
            </a:r>
            <a:endParaRPr sz="1200">
              <a:latin typeface="Leelawadee UI Semilight"/>
              <a:cs typeface="Leelawadee UI Semilight"/>
            </a:endParaRPr>
          </a:p>
          <a:p>
            <a:pPr marR="427990" algn="r">
              <a:lnSpc>
                <a:spcPts val="810"/>
              </a:lnSpc>
            </a:pPr>
            <a:r>
              <a:rPr sz="700" spc="40" dirty="0">
                <a:solidFill>
                  <a:srgbClr val="56555A"/>
                </a:solidFill>
                <a:latin typeface="Cambria Math"/>
                <a:cs typeface="Cambria Math"/>
              </a:rPr>
              <a:t>2</a:t>
            </a:r>
            <a:endParaRPr sz="7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83941" y="5201158"/>
            <a:ext cx="8509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850" spc="25" dirty="0">
                <a:solidFill>
                  <a:srgbClr val="56555A"/>
                </a:solidFill>
                <a:latin typeface="Cambria Math"/>
                <a:cs typeface="Cambria Math"/>
              </a:rPr>
              <a:t>𝑛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56157" y="5498693"/>
            <a:ext cx="26358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86385" algn="l"/>
                <a:tab pos="287020" algn="l"/>
              </a:tabLst>
            </a:pP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200" b="0" spc="3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more</a:t>
            </a:r>
            <a:r>
              <a:rPr sz="1200" b="0" spc="3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samples,</a:t>
            </a:r>
            <a:r>
              <a:rPr sz="1200" b="0" spc="3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200" b="0" spc="3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closer</a:t>
            </a:r>
            <a:r>
              <a:rPr sz="1200" b="0" spc="3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Normal</a:t>
            </a:r>
            <a:r>
              <a:rPr sz="12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(</a:t>
            </a:r>
            <a:r>
              <a:rPr sz="12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k</a:t>
            </a:r>
            <a:r>
              <a:rPr sz="12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-&gt;</a:t>
            </a:r>
            <a:r>
              <a:rPr sz="12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∞</a:t>
            </a:r>
            <a:r>
              <a:rPr sz="12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)</a:t>
            </a:r>
            <a:endParaRPr sz="1200">
              <a:latin typeface="Leelawadee UI Semilight"/>
              <a:cs typeface="Leelawadee UI Semilight"/>
            </a:endParaRPr>
          </a:p>
          <a:p>
            <a:pPr marL="286385" marR="5080" indent="-287020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286385" algn="l"/>
                <a:tab pos="287020" algn="l"/>
              </a:tabLst>
            </a:pP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200" b="0" spc="1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bigger</a:t>
            </a:r>
            <a:r>
              <a:rPr sz="1200" b="0" spc="1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200" b="0" spc="1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samples,</a:t>
            </a:r>
            <a:r>
              <a:rPr sz="1200" b="0" spc="1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200" b="0" spc="1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closer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</a:t>
            </a:r>
            <a:r>
              <a:rPr sz="12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Normal</a:t>
            </a:r>
            <a:r>
              <a:rPr sz="12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(</a:t>
            </a:r>
            <a:r>
              <a:rPr sz="12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</a:t>
            </a:r>
            <a:r>
              <a:rPr sz="12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-&gt;</a:t>
            </a:r>
            <a:r>
              <a:rPr sz="12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∞</a:t>
            </a:r>
            <a:r>
              <a:rPr sz="12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)</a:t>
            </a:r>
            <a:endParaRPr sz="1200">
              <a:latin typeface="Leelawadee UI Semilight"/>
              <a:cs typeface="Leelawadee UI Semi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73523" y="4309871"/>
            <a:ext cx="2990215" cy="1866900"/>
          </a:xfrm>
          <a:prstGeom prst="rect">
            <a:avLst/>
          </a:prstGeom>
          <a:solidFill>
            <a:srgbClr val="688586">
              <a:alpha val="19999"/>
            </a:srgbClr>
          </a:solidFill>
        </p:spPr>
        <p:txBody>
          <a:bodyPr vert="horz" wrap="square" lIns="0" tIns="178435" rIns="0" bIns="0" rtlCol="0">
            <a:spAutoFit/>
          </a:bodyPr>
          <a:lstStyle/>
          <a:p>
            <a:pPr marL="182245" marR="175260" algn="just">
              <a:lnSpc>
                <a:spcPct val="100000"/>
              </a:lnSpc>
              <a:spcBef>
                <a:spcPts val="1405"/>
              </a:spcBef>
            </a:pP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200" b="0" spc="1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CLT</a:t>
            </a:r>
            <a:r>
              <a:rPr sz="1200" b="0" spc="1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allows</a:t>
            </a:r>
            <a:r>
              <a:rPr sz="1200" b="0" spc="1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us</a:t>
            </a:r>
            <a:r>
              <a:rPr sz="1200" b="0" spc="1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</a:t>
            </a:r>
            <a:r>
              <a:rPr sz="1200" b="0" spc="1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assume</a:t>
            </a:r>
            <a:r>
              <a:rPr sz="1200" b="0" spc="1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normality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for</a:t>
            </a:r>
            <a:r>
              <a:rPr sz="12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many</a:t>
            </a:r>
            <a:r>
              <a:rPr sz="12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different</a:t>
            </a:r>
            <a:r>
              <a:rPr sz="12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variables. That</a:t>
            </a:r>
            <a:r>
              <a:rPr sz="12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2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very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useful</a:t>
            </a:r>
            <a:r>
              <a:rPr sz="1200" b="0" spc="3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for</a:t>
            </a:r>
            <a:r>
              <a:rPr sz="1200" b="0" spc="3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confidence</a:t>
            </a:r>
            <a:r>
              <a:rPr sz="1200" b="0" spc="3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 </a:t>
            </a:r>
            <a:r>
              <a:rPr sz="12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intervals,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hypothesis</a:t>
            </a:r>
            <a:r>
              <a:rPr sz="1200" b="0" spc="3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testing,</a:t>
            </a:r>
            <a:r>
              <a:rPr sz="1200" b="0" spc="3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and</a:t>
            </a:r>
            <a:r>
              <a:rPr sz="1200" b="0" spc="3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2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regression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analysis.</a:t>
            </a:r>
            <a:r>
              <a:rPr sz="1200" b="0" spc="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</a:t>
            </a:r>
            <a:r>
              <a:rPr sz="1200" b="0" spc="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fact,</a:t>
            </a:r>
            <a:r>
              <a:rPr sz="1200" b="0" spc="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200" b="0" spc="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Normal</a:t>
            </a:r>
            <a:r>
              <a:rPr sz="1200" b="0" spc="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distribution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200" b="0" spc="3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so</a:t>
            </a:r>
            <a:r>
              <a:rPr sz="1200" b="0" spc="3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predominantly</a:t>
            </a:r>
            <a:r>
              <a:rPr sz="1200" b="0" spc="3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observed</a:t>
            </a:r>
            <a:r>
              <a:rPr sz="1200" b="0" spc="3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around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us</a:t>
            </a:r>
            <a:r>
              <a:rPr sz="1200" b="0" spc="30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due</a:t>
            </a:r>
            <a:r>
              <a:rPr sz="1200" b="0" spc="30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</a:t>
            </a:r>
            <a:r>
              <a:rPr sz="1200" b="0" spc="3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200" b="0" spc="30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fact</a:t>
            </a:r>
            <a:r>
              <a:rPr sz="1200" b="0" spc="3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that</a:t>
            </a:r>
            <a:r>
              <a:rPr sz="1200" b="0" spc="30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following</a:t>
            </a:r>
            <a:r>
              <a:rPr sz="1200" b="0" spc="30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CLT,</a:t>
            </a:r>
            <a:r>
              <a:rPr sz="1200" b="0" spc="3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many</a:t>
            </a:r>
            <a:r>
              <a:rPr sz="1200" b="0" spc="3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variables</a:t>
            </a:r>
            <a:r>
              <a:rPr sz="1200" b="0" spc="3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converge</a:t>
            </a:r>
            <a:r>
              <a:rPr sz="1200" b="0" spc="3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2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 </a:t>
            </a:r>
            <a:r>
              <a:rPr sz="12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Normal.</a:t>
            </a:r>
            <a:endParaRPr sz="1200">
              <a:latin typeface="Leelawadee UI Semilight"/>
              <a:cs typeface="Leelawadee UI Semiligh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97240" y="4279391"/>
            <a:ext cx="2984500" cy="1492250"/>
          </a:xfrm>
          <a:prstGeom prst="rect">
            <a:avLst/>
          </a:prstGeom>
          <a:solidFill>
            <a:srgbClr val="52737A">
              <a:alpha val="19999"/>
            </a:srgbClr>
          </a:solidFill>
        </p:spPr>
        <p:txBody>
          <a:bodyPr vert="horz" wrap="square" lIns="0" tIns="179070" rIns="0" bIns="0" rtlCol="0">
            <a:spAutoFit/>
          </a:bodyPr>
          <a:lstStyle/>
          <a:p>
            <a:pPr marL="182880" marR="175260" algn="just">
              <a:lnSpc>
                <a:spcPct val="89100"/>
              </a:lnSpc>
              <a:spcBef>
                <a:spcPts val="1410"/>
              </a:spcBef>
            </a:pP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Since</a:t>
            </a:r>
            <a:r>
              <a:rPr sz="1200" b="0" spc="1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many</a:t>
            </a:r>
            <a:r>
              <a:rPr sz="1200" b="0" spc="1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concepts</a:t>
            </a:r>
            <a:r>
              <a:rPr sz="1200" b="0" spc="1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and</a:t>
            </a:r>
            <a:r>
              <a:rPr sz="1200" b="0" spc="1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events</a:t>
            </a:r>
            <a:r>
              <a:rPr sz="1200" b="0" spc="1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are</a:t>
            </a:r>
            <a:r>
              <a:rPr sz="1200" b="0" spc="1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sum</a:t>
            </a:r>
            <a:r>
              <a:rPr sz="1200" b="0" spc="1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or</a:t>
            </a:r>
            <a:r>
              <a:rPr sz="1200" b="0" spc="1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an</a:t>
            </a:r>
            <a:r>
              <a:rPr sz="1200" b="0" spc="1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average</a:t>
            </a:r>
            <a:r>
              <a:rPr sz="1200" b="0" spc="1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200" b="0" spc="1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different</a:t>
            </a:r>
            <a:r>
              <a:rPr sz="1200" b="0" spc="1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effects,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CLT</a:t>
            </a:r>
            <a:r>
              <a:rPr sz="1200" b="0" spc="20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applies</a:t>
            </a:r>
            <a:r>
              <a:rPr sz="1200" b="0" spc="20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and</a:t>
            </a:r>
            <a:r>
              <a:rPr sz="1200" b="0" spc="1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we</a:t>
            </a:r>
            <a:r>
              <a:rPr sz="1200" b="0" spc="20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observe</a:t>
            </a:r>
            <a:r>
              <a:rPr sz="1200" b="0" spc="20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normality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all</a:t>
            </a:r>
            <a:r>
              <a:rPr sz="1200" b="0" spc="1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200" b="0" spc="1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time.</a:t>
            </a:r>
            <a:r>
              <a:rPr sz="1200" b="0" spc="1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For</a:t>
            </a:r>
            <a:r>
              <a:rPr sz="1200" b="0" spc="1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example,</a:t>
            </a:r>
            <a:r>
              <a:rPr sz="1200" b="0" spc="1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</a:t>
            </a:r>
            <a:r>
              <a:rPr sz="1200" b="0" spc="1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regression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analysis,</a:t>
            </a:r>
            <a:r>
              <a:rPr sz="1200" b="0" spc="2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200" b="0" spc="2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dependent</a:t>
            </a:r>
            <a:r>
              <a:rPr sz="1200" b="0" spc="2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variable</a:t>
            </a:r>
            <a:r>
              <a:rPr sz="1200" b="0" spc="2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2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explained</a:t>
            </a:r>
            <a:r>
              <a:rPr sz="1200" b="0" spc="48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through</a:t>
            </a:r>
            <a:r>
              <a:rPr sz="1200" b="0" spc="48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200" b="0" spc="4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sum</a:t>
            </a:r>
            <a:r>
              <a:rPr sz="1200" b="0" spc="48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200" b="0" spc="48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2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error </a:t>
            </a:r>
            <a:r>
              <a:rPr sz="12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terms.</a:t>
            </a:r>
            <a:endParaRPr sz="1200">
              <a:latin typeface="Leelawadee UI Semilight"/>
              <a:cs typeface="Leelawadee UI Semiligh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52264" y="6305194"/>
            <a:ext cx="22320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u="sng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Leelawadee UI Semilight"/>
                <a:cs typeface="Leelawadee UI Semilight"/>
                <a:hlinkClick r:id="rId2"/>
              </a:rPr>
              <a:t>Click</a:t>
            </a:r>
            <a:r>
              <a:rPr sz="1400" b="0" u="sng" spc="-70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Leelawadee UI Semilight"/>
                <a:cs typeface="Leelawadee UI Semilight"/>
                <a:hlinkClick r:id="rId2"/>
              </a:rPr>
              <a:t> </a:t>
            </a:r>
            <a:r>
              <a:rPr sz="1400" b="0" u="sng" spc="-10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Leelawadee UI Semilight"/>
                <a:cs typeface="Leelawadee UI Semilight"/>
                <a:hlinkClick r:id="rId2"/>
              </a:rPr>
              <a:t>here</a:t>
            </a:r>
            <a:r>
              <a:rPr sz="1400" b="0" u="sng" spc="-75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Leelawadee UI Semilight"/>
                <a:cs typeface="Leelawadee UI Semilight"/>
                <a:hlinkClick r:id="rId2"/>
              </a:rPr>
              <a:t> </a:t>
            </a:r>
            <a:r>
              <a:rPr sz="1400" b="0" u="sng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Leelawadee UI Semilight"/>
                <a:cs typeface="Leelawadee UI Semilight"/>
                <a:hlinkClick r:id="rId2"/>
              </a:rPr>
              <a:t>for</a:t>
            </a:r>
            <a:r>
              <a:rPr sz="1400" b="0" u="sng" spc="-55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Leelawadee UI Semilight"/>
                <a:cs typeface="Leelawadee UI Semilight"/>
                <a:hlinkClick r:id="rId2"/>
              </a:rPr>
              <a:t> </a:t>
            </a:r>
            <a:r>
              <a:rPr sz="1400" b="0" u="sng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Leelawadee UI Semilight"/>
                <a:cs typeface="Leelawadee UI Semilight"/>
                <a:hlinkClick r:id="rId2"/>
              </a:rPr>
              <a:t>a</a:t>
            </a:r>
            <a:r>
              <a:rPr sz="1400" b="0" u="sng" spc="-45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Leelawadee UI Semilight"/>
                <a:cs typeface="Leelawadee UI Semilight"/>
                <a:hlinkClick r:id="rId2"/>
              </a:rPr>
              <a:t> </a:t>
            </a:r>
            <a:r>
              <a:rPr sz="1400" b="0" u="sng" spc="-25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Leelawadee UI Semilight"/>
                <a:cs typeface="Leelawadee UI Semilight"/>
                <a:hlinkClick r:id="rId2"/>
              </a:rPr>
              <a:t>CLT</a:t>
            </a:r>
            <a:r>
              <a:rPr sz="1400" b="0" u="sng" spc="-60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Leelawadee UI Semilight"/>
                <a:cs typeface="Leelawadee UI Semilight"/>
                <a:hlinkClick r:id="rId2"/>
              </a:rPr>
              <a:t> </a:t>
            </a:r>
            <a:r>
              <a:rPr sz="1400" b="0" u="sng" spc="-10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Leelawadee UI Semilight"/>
                <a:cs typeface="Leelawadee UI Semilight"/>
                <a:hlinkClick r:id="rId2"/>
              </a:rPr>
              <a:t>simulator.</a:t>
            </a:r>
            <a:endParaRPr sz="1400">
              <a:latin typeface="Leelawadee UI Semilight"/>
              <a:cs typeface="Leelawadee UI Semi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04645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Estimators</a:t>
            </a:r>
            <a:r>
              <a:rPr spc="-135" dirty="0"/>
              <a:t> </a:t>
            </a:r>
            <a:r>
              <a:rPr spc="-40" dirty="0"/>
              <a:t>and</a:t>
            </a:r>
            <a:r>
              <a:rPr spc="-130" dirty="0"/>
              <a:t> </a:t>
            </a:r>
            <a:r>
              <a:rPr spc="-25" dirty="0"/>
              <a:t>Estimates</a:t>
            </a:r>
          </a:p>
        </p:txBody>
      </p:sp>
      <p:sp>
        <p:nvSpPr>
          <p:cNvPr id="4" name="object 4"/>
          <p:cNvSpPr/>
          <p:nvPr/>
        </p:nvSpPr>
        <p:spPr>
          <a:xfrm>
            <a:off x="4530852" y="980338"/>
            <a:ext cx="3133725" cy="5878195"/>
          </a:xfrm>
          <a:custGeom>
            <a:avLst/>
            <a:gdLst/>
            <a:ahLst/>
            <a:cxnLst/>
            <a:rect l="l" t="t" r="r" b="b"/>
            <a:pathLst>
              <a:path w="3133725" h="5878195">
                <a:moveTo>
                  <a:pt x="3133344" y="588619"/>
                </a:moveTo>
                <a:lnTo>
                  <a:pt x="3132429" y="582955"/>
                </a:lnTo>
                <a:lnTo>
                  <a:pt x="3132429" y="566648"/>
                </a:lnTo>
                <a:lnTo>
                  <a:pt x="3127108" y="549973"/>
                </a:lnTo>
                <a:lnTo>
                  <a:pt x="3126079" y="543572"/>
                </a:lnTo>
                <a:lnTo>
                  <a:pt x="3123438" y="538492"/>
                </a:lnTo>
                <a:lnTo>
                  <a:pt x="3119018" y="524586"/>
                </a:lnTo>
                <a:lnTo>
                  <a:pt x="3109379" y="511289"/>
                </a:lnTo>
                <a:lnTo>
                  <a:pt x="3105861" y="504456"/>
                </a:lnTo>
                <a:lnTo>
                  <a:pt x="3100743" y="499351"/>
                </a:lnTo>
                <a:lnTo>
                  <a:pt x="3092196" y="487527"/>
                </a:lnTo>
                <a:lnTo>
                  <a:pt x="3083458" y="481215"/>
                </a:lnTo>
                <a:lnTo>
                  <a:pt x="2642362" y="40233"/>
                </a:lnTo>
                <a:lnTo>
                  <a:pt x="2605290" y="13411"/>
                </a:lnTo>
                <a:lnTo>
                  <a:pt x="2563241" y="0"/>
                </a:lnTo>
                <a:lnTo>
                  <a:pt x="2519502" y="0"/>
                </a:lnTo>
                <a:lnTo>
                  <a:pt x="2477414" y="13411"/>
                </a:lnTo>
                <a:lnTo>
                  <a:pt x="2440305" y="40233"/>
                </a:lnTo>
                <a:lnTo>
                  <a:pt x="2413533" y="77292"/>
                </a:lnTo>
                <a:lnTo>
                  <a:pt x="2400160" y="119354"/>
                </a:lnTo>
                <a:lnTo>
                  <a:pt x="2400160" y="163093"/>
                </a:lnTo>
                <a:lnTo>
                  <a:pt x="2413533" y="205181"/>
                </a:lnTo>
                <a:lnTo>
                  <a:pt x="2440305" y="242290"/>
                </a:lnTo>
                <a:lnTo>
                  <a:pt x="2644178" y="446125"/>
                </a:lnTo>
                <a:lnTo>
                  <a:pt x="2057298" y="446125"/>
                </a:lnTo>
                <a:lnTo>
                  <a:pt x="2032038" y="380542"/>
                </a:lnTo>
                <a:lnTo>
                  <a:pt x="2011248" y="341198"/>
                </a:lnTo>
                <a:lnTo>
                  <a:pt x="1987270" y="303949"/>
                </a:lnTo>
                <a:lnTo>
                  <a:pt x="1960283" y="268986"/>
                </a:lnTo>
                <a:lnTo>
                  <a:pt x="1930476" y="236486"/>
                </a:lnTo>
                <a:lnTo>
                  <a:pt x="1898015" y="206629"/>
                </a:lnTo>
                <a:lnTo>
                  <a:pt x="1863102" y="179603"/>
                </a:lnTo>
                <a:lnTo>
                  <a:pt x="1825917" y="155587"/>
                </a:lnTo>
                <a:lnTo>
                  <a:pt x="1786623" y="134759"/>
                </a:lnTo>
                <a:lnTo>
                  <a:pt x="1745424" y="117309"/>
                </a:lnTo>
                <a:lnTo>
                  <a:pt x="1702498" y="103428"/>
                </a:lnTo>
                <a:lnTo>
                  <a:pt x="1658023" y="93281"/>
                </a:lnTo>
                <a:lnTo>
                  <a:pt x="1612176" y="87058"/>
                </a:lnTo>
                <a:lnTo>
                  <a:pt x="1565148" y="84937"/>
                </a:lnTo>
                <a:lnTo>
                  <a:pt x="1558556" y="85242"/>
                </a:lnTo>
                <a:lnTo>
                  <a:pt x="1555242" y="84937"/>
                </a:lnTo>
                <a:lnTo>
                  <a:pt x="1545209" y="85839"/>
                </a:lnTo>
                <a:lnTo>
                  <a:pt x="1518107" y="87058"/>
                </a:lnTo>
                <a:lnTo>
                  <a:pt x="1472260" y="93281"/>
                </a:lnTo>
                <a:lnTo>
                  <a:pt x="1427784" y="103428"/>
                </a:lnTo>
                <a:lnTo>
                  <a:pt x="1384858" y="117309"/>
                </a:lnTo>
                <a:lnTo>
                  <a:pt x="1343660" y="134759"/>
                </a:lnTo>
                <a:lnTo>
                  <a:pt x="1304366" y="155587"/>
                </a:lnTo>
                <a:lnTo>
                  <a:pt x="1267180" y="179603"/>
                </a:lnTo>
                <a:lnTo>
                  <a:pt x="1232268" y="206629"/>
                </a:lnTo>
                <a:lnTo>
                  <a:pt x="1199807" y="236486"/>
                </a:lnTo>
                <a:lnTo>
                  <a:pt x="1170000" y="268986"/>
                </a:lnTo>
                <a:lnTo>
                  <a:pt x="1143012" y="303949"/>
                </a:lnTo>
                <a:lnTo>
                  <a:pt x="1119035" y="341198"/>
                </a:lnTo>
                <a:lnTo>
                  <a:pt x="1098245" y="380542"/>
                </a:lnTo>
                <a:lnTo>
                  <a:pt x="1080820" y="421805"/>
                </a:lnTo>
                <a:lnTo>
                  <a:pt x="1071499" y="450697"/>
                </a:lnTo>
                <a:lnTo>
                  <a:pt x="487553" y="450697"/>
                </a:lnTo>
                <a:lnTo>
                  <a:pt x="691007" y="247243"/>
                </a:lnTo>
                <a:lnTo>
                  <a:pt x="717765" y="210185"/>
                </a:lnTo>
                <a:lnTo>
                  <a:pt x="731139" y="168135"/>
                </a:lnTo>
                <a:lnTo>
                  <a:pt x="731139" y="124396"/>
                </a:lnTo>
                <a:lnTo>
                  <a:pt x="717765" y="82308"/>
                </a:lnTo>
                <a:lnTo>
                  <a:pt x="691007" y="45186"/>
                </a:lnTo>
                <a:lnTo>
                  <a:pt x="653935" y="18427"/>
                </a:lnTo>
                <a:lnTo>
                  <a:pt x="611847" y="5054"/>
                </a:lnTo>
                <a:lnTo>
                  <a:pt x="568096" y="5054"/>
                </a:lnTo>
                <a:lnTo>
                  <a:pt x="526008" y="18427"/>
                </a:lnTo>
                <a:lnTo>
                  <a:pt x="488950" y="45186"/>
                </a:lnTo>
                <a:lnTo>
                  <a:pt x="45554" y="488581"/>
                </a:lnTo>
                <a:lnTo>
                  <a:pt x="42799" y="490575"/>
                </a:lnTo>
                <a:lnTo>
                  <a:pt x="34607" y="501891"/>
                </a:lnTo>
                <a:lnTo>
                  <a:pt x="27470" y="509028"/>
                </a:lnTo>
                <a:lnTo>
                  <a:pt x="22529" y="518566"/>
                </a:lnTo>
                <a:lnTo>
                  <a:pt x="15976" y="527634"/>
                </a:lnTo>
                <a:lnTo>
                  <a:pt x="15684" y="528535"/>
                </a:lnTo>
                <a:lnTo>
                  <a:pt x="15138" y="529297"/>
                </a:lnTo>
                <a:lnTo>
                  <a:pt x="12166" y="538619"/>
                </a:lnTo>
                <a:lnTo>
                  <a:pt x="7251" y="548144"/>
                </a:lnTo>
                <a:lnTo>
                  <a:pt x="5295" y="560260"/>
                </a:lnTo>
                <a:lnTo>
                  <a:pt x="1765" y="571385"/>
                </a:lnTo>
                <a:lnTo>
                  <a:pt x="1765" y="582231"/>
                </a:lnTo>
                <a:lnTo>
                  <a:pt x="0" y="593191"/>
                </a:lnTo>
                <a:lnTo>
                  <a:pt x="1765" y="604164"/>
                </a:lnTo>
                <a:lnTo>
                  <a:pt x="1765" y="615137"/>
                </a:lnTo>
                <a:lnTo>
                  <a:pt x="5334" y="626414"/>
                </a:lnTo>
                <a:lnTo>
                  <a:pt x="7251" y="638251"/>
                </a:lnTo>
                <a:lnTo>
                  <a:pt x="12065" y="647585"/>
                </a:lnTo>
                <a:lnTo>
                  <a:pt x="15138" y="657225"/>
                </a:lnTo>
                <a:lnTo>
                  <a:pt x="21882" y="666572"/>
                </a:lnTo>
                <a:lnTo>
                  <a:pt x="27470" y="677367"/>
                </a:lnTo>
                <a:lnTo>
                  <a:pt x="35458" y="685368"/>
                </a:lnTo>
                <a:lnTo>
                  <a:pt x="41910" y="694283"/>
                </a:lnTo>
                <a:lnTo>
                  <a:pt x="50863" y="700773"/>
                </a:lnTo>
                <a:lnTo>
                  <a:pt x="58318" y="708215"/>
                </a:lnTo>
                <a:lnTo>
                  <a:pt x="491744" y="1141577"/>
                </a:lnTo>
                <a:lnTo>
                  <a:pt x="528853" y="1168349"/>
                </a:lnTo>
                <a:lnTo>
                  <a:pt x="570941" y="1181722"/>
                </a:lnTo>
                <a:lnTo>
                  <a:pt x="614680" y="1181722"/>
                </a:lnTo>
                <a:lnTo>
                  <a:pt x="656742" y="1168349"/>
                </a:lnTo>
                <a:lnTo>
                  <a:pt x="693801" y="1141577"/>
                </a:lnTo>
                <a:lnTo>
                  <a:pt x="720559" y="1104519"/>
                </a:lnTo>
                <a:lnTo>
                  <a:pt x="733933" y="1062431"/>
                </a:lnTo>
                <a:lnTo>
                  <a:pt x="733933" y="1018679"/>
                </a:lnTo>
                <a:lnTo>
                  <a:pt x="720559" y="976591"/>
                </a:lnTo>
                <a:lnTo>
                  <a:pt x="693801" y="939520"/>
                </a:lnTo>
                <a:lnTo>
                  <a:pt x="489966" y="735685"/>
                </a:lnTo>
                <a:lnTo>
                  <a:pt x="1065987" y="735685"/>
                </a:lnTo>
                <a:lnTo>
                  <a:pt x="1080820" y="782878"/>
                </a:lnTo>
                <a:lnTo>
                  <a:pt x="1098245" y="824141"/>
                </a:lnTo>
                <a:lnTo>
                  <a:pt x="1119035" y="863485"/>
                </a:lnTo>
                <a:lnTo>
                  <a:pt x="1143012" y="900734"/>
                </a:lnTo>
                <a:lnTo>
                  <a:pt x="1170000" y="935697"/>
                </a:lnTo>
                <a:lnTo>
                  <a:pt x="1199807" y="968197"/>
                </a:lnTo>
                <a:lnTo>
                  <a:pt x="1232268" y="998054"/>
                </a:lnTo>
                <a:lnTo>
                  <a:pt x="1267180" y="1025080"/>
                </a:lnTo>
                <a:lnTo>
                  <a:pt x="1303020" y="1048232"/>
                </a:lnTo>
                <a:lnTo>
                  <a:pt x="1303020" y="5877661"/>
                </a:lnTo>
                <a:lnTo>
                  <a:pt x="1807464" y="5877661"/>
                </a:lnTo>
                <a:lnTo>
                  <a:pt x="1807464" y="1058887"/>
                </a:lnTo>
                <a:lnTo>
                  <a:pt x="1825917" y="1049096"/>
                </a:lnTo>
                <a:lnTo>
                  <a:pt x="1863102" y="1025080"/>
                </a:lnTo>
                <a:lnTo>
                  <a:pt x="1898015" y="998054"/>
                </a:lnTo>
                <a:lnTo>
                  <a:pt x="1930476" y="968197"/>
                </a:lnTo>
                <a:lnTo>
                  <a:pt x="1960283" y="935697"/>
                </a:lnTo>
                <a:lnTo>
                  <a:pt x="1987270" y="900734"/>
                </a:lnTo>
                <a:lnTo>
                  <a:pt x="2011248" y="863485"/>
                </a:lnTo>
                <a:lnTo>
                  <a:pt x="2032038" y="824141"/>
                </a:lnTo>
                <a:lnTo>
                  <a:pt x="2049462" y="782878"/>
                </a:lnTo>
                <a:lnTo>
                  <a:pt x="2063330" y="739889"/>
                </a:lnTo>
                <a:lnTo>
                  <a:pt x="2065324" y="731113"/>
                </a:lnTo>
                <a:lnTo>
                  <a:pt x="2646553" y="731113"/>
                </a:lnTo>
                <a:lnTo>
                  <a:pt x="2443226" y="934440"/>
                </a:lnTo>
                <a:lnTo>
                  <a:pt x="2416403" y="971562"/>
                </a:lnTo>
                <a:lnTo>
                  <a:pt x="2402992" y="1013650"/>
                </a:lnTo>
                <a:lnTo>
                  <a:pt x="2402992" y="1057389"/>
                </a:lnTo>
                <a:lnTo>
                  <a:pt x="2416403" y="1099439"/>
                </a:lnTo>
                <a:lnTo>
                  <a:pt x="2443226" y="1136497"/>
                </a:lnTo>
                <a:lnTo>
                  <a:pt x="2480284" y="1163320"/>
                </a:lnTo>
                <a:lnTo>
                  <a:pt x="2522334" y="1176731"/>
                </a:lnTo>
                <a:lnTo>
                  <a:pt x="2566073" y="1176731"/>
                </a:lnTo>
                <a:lnTo>
                  <a:pt x="2608161" y="1163320"/>
                </a:lnTo>
                <a:lnTo>
                  <a:pt x="2645283" y="1136497"/>
                </a:lnTo>
                <a:lnTo>
                  <a:pt x="3088221" y="693559"/>
                </a:lnTo>
                <a:lnTo>
                  <a:pt x="3091434" y="691235"/>
                </a:lnTo>
                <a:lnTo>
                  <a:pt x="3101848" y="676808"/>
                </a:lnTo>
                <a:lnTo>
                  <a:pt x="3105861" y="672795"/>
                </a:lnTo>
                <a:lnTo>
                  <a:pt x="3108655" y="667385"/>
                </a:lnTo>
                <a:lnTo>
                  <a:pt x="3118193" y="654177"/>
                </a:lnTo>
                <a:lnTo>
                  <a:pt x="3118510" y="653186"/>
                </a:lnTo>
                <a:lnTo>
                  <a:pt x="3119018" y="652475"/>
                </a:lnTo>
                <a:lnTo>
                  <a:pt x="3123273" y="639089"/>
                </a:lnTo>
                <a:lnTo>
                  <a:pt x="3126079" y="633679"/>
                </a:lnTo>
                <a:lnTo>
                  <a:pt x="3127171" y="626872"/>
                </a:lnTo>
                <a:lnTo>
                  <a:pt x="3132429" y="610387"/>
                </a:lnTo>
                <a:lnTo>
                  <a:pt x="3132429" y="594296"/>
                </a:lnTo>
                <a:lnTo>
                  <a:pt x="3133344" y="588619"/>
                </a:lnTo>
                <a:close/>
              </a:path>
            </a:pathLst>
          </a:custGeom>
          <a:solidFill>
            <a:srgbClr val="486A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2723" y="1398524"/>
            <a:ext cx="4520565" cy="17995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68655" algn="ctr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56555A"/>
                </a:solidFill>
                <a:latin typeface="Leelawadee UI"/>
                <a:cs typeface="Leelawadee UI"/>
              </a:rPr>
              <a:t>Estimators</a:t>
            </a:r>
            <a:endParaRPr sz="2000">
              <a:latin typeface="Leelawadee UI"/>
              <a:cs typeface="Leelawadee U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Leelawadee UI"/>
              <a:cs typeface="Leelawadee UI"/>
            </a:endParaRPr>
          </a:p>
          <a:p>
            <a:pPr marL="12700" marR="5080" algn="just">
              <a:lnSpc>
                <a:spcPct val="86100"/>
              </a:lnSpc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Broadly,</a:t>
            </a:r>
            <a:r>
              <a:rPr sz="1400" b="0" spc="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an</a:t>
            </a:r>
            <a:r>
              <a:rPr sz="1400" b="0" spc="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estimator</a:t>
            </a:r>
            <a:r>
              <a:rPr sz="1400" b="0" spc="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mathematical</a:t>
            </a:r>
            <a:r>
              <a:rPr sz="1400" b="0" spc="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function</a:t>
            </a:r>
            <a:r>
              <a:rPr sz="1400" b="0" spc="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that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approximates</a:t>
            </a:r>
            <a:r>
              <a:rPr sz="1400" b="0" spc="1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1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population</a:t>
            </a:r>
            <a:r>
              <a:rPr sz="1400" b="0" spc="1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parameter</a:t>
            </a:r>
            <a:r>
              <a:rPr sz="1400" b="0" spc="1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depending</a:t>
            </a:r>
            <a:r>
              <a:rPr sz="1400" b="0" spc="1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only</a:t>
            </a:r>
            <a:r>
              <a:rPr sz="1400" b="0" spc="1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on </a:t>
            </a: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sample</a:t>
            </a:r>
            <a:r>
              <a:rPr sz="1400" b="0" spc="-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information.</a:t>
            </a:r>
            <a:endParaRPr sz="1400">
              <a:latin typeface="Leelawadee UI Semilight"/>
              <a:cs typeface="Leelawadee UI Semilight"/>
            </a:endParaRPr>
          </a:p>
          <a:p>
            <a:pPr marL="12700" algn="just">
              <a:lnSpc>
                <a:spcPct val="100000"/>
              </a:lnSpc>
              <a:spcBef>
                <a:spcPts val="1210"/>
              </a:spcBef>
            </a:pPr>
            <a:r>
              <a:rPr sz="1400" b="0" spc="-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Examples</a:t>
            </a:r>
            <a:r>
              <a:rPr sz="1400" b="0" spc="-1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-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estimators</a:t>
            </a:r>
            <a:r>
              <a:rPr sz="1400" b="0" spc="-9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and</a:t>
            </a:r>
            <a:r>
              <a:rPr sz="1400" b="0" spc="-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-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corresponding</a:t>
            </a:r>
            <a:r>
              <a:rPr sz="1400" b="0" spc="-11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parameters: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32901" y="1382395"/>
            <a:ext cx="11093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45" dirty="0">
                <a:solidFill>
                  <a:srgbClr val="56555A"/>
                </a:solidFill>
                <a:latin typeface="Leelawadee UI"/>
                <a:cs typeface="Leelawadee UI"/>
              </a:rPr>
              <a:t>Estimates</a:t>
            </a:r>
            <a:endParaRPr sz="2000">
              <a:latin typeface="Leelawadee UI"/>
              <a:cs typeface="Leelawadee U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595681"/>
              </p:ext>
            </p:extLst>
          </p:nvPr>
        </p:nvGraphicFramePr>
        <p:xfrm>
          <a:off x="838200" y="3229355"/>
          <a:ext cx="4110227" cy="1383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6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9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b="0" spc="-20" dirty="0">
                          <a:solidFill>
                            <a:srgbClr val="FFFFFF"/>
                          </a:solidFill>
                          <a:latin typeface="Leelawadee UI Semilight"/>
                          <a:cs typeface="Leelawadee UI Semilight"/>
                        </a:rPr>
                        <a:t>Term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6AD9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b="0" spc="-10" dirty="0">
                          <a:solidFill>
                            <a:srgbClr val="FFFFFF"/>
                          </a:solidFill>
                          <a:latin typeface="Leelawadee UI Semilight"/>
                          <a:cs typeface="Leelawadee UI Semilight"/>
                        </a:rPr>
                        <a:t>Estimator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6AD9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b="0" spc="-10" dirty="0">
                          <a:solidFill>
                            <a:srgbClr val="FFFFFF"/>
                          </a:solidFill>
                          <a:latin typeface="Leelawadee UI Semilight"/>
                          <a:cs typeface="Leelawadee UI Semilight"/>
                        </a:rPr>
                        <a:t>Parameter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6AD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b="0" spc="-20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Mean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400" spc="-52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E(x)</a:t>
                      </a:r>
                      <a:endParaRPr sz="1400" dirty="0">
                        <a:latin typeface="Cambria Math"/>
                        <a:cs typeface="Cambria Math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solidFill>
                            <a:srgbClr val="56555A"/>
                          </a:solidFill>
                          <a:latin typeface="Calibri"/>
                          <a:cs typeface="Calibri"/>
                        </a:rPr>
                        <a:t>μ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400" b="0" spc="-10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Variance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5"/>
                        </a:lnSpc>
                      </a:pPr>
                      <a:r>
                        <a:rPr sz="2100" spc="-37" baseline="-19841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𝒔</a:t>
                      </a:r>
                      <a:r>
                        <a:rPr sz="1000" spc="-2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𝟐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EF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ts val="1535"/>
                        </a:lnSpc>
                      </a:pPr>
                      <a:r>
                        <a:rPr sz="2100" spc="-37" baseline="-19841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𝝈</a:t>
                      </a:r>
                      <a:r>
                        <a:rPr sz="1000" spc="-2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𝟐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400" b="0" spc="-10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Correlation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r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400" b="1" dirty="0">
                          <a:solidFill>
                            <a:srgbClr val="56555A"/>
                          </a:solidFill>
                          <a:latin typeface="Calibri"/>
                          <a:cs typeface="Calibri"/>
                        </a:rPr>
                        <a:t>ρ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467981" y="2294889"/>
            <a:ext cx="4203700" cy="7899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algn="just">
              <a:lnSpc>
                <a:spcPct val="86000"/>
              </a:lnSpc>
              <a:spcBef>
                <a:spcPts val="340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An</a:t>
            </a:r>
            <a:r>
              <a:rPr sz="1400" b="0" spc="-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estimate</a:t>
            </a:r>
            <a:r>
              <a:rPr sz="1400" b="0" spc="-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-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output</a:t>
            </a: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that</a:t>
            </a:r>
            <a:r>
              <a:rPr sz="1400" b="0" spc="-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you</a:t>
            </a:r>
            <a:r>
              <a:rPr sz="1400" b="0" spc="-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get</a:t>
            </a:r>
            <a:r>
              <a:rPr sz="1400" b="0" spc="-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from</a:t>
            </a:r>
            <a:r>
              <a:rPr sz="1400" b="0" spc="-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estimator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(when</a:t>
            </a:r>
            <a:r>
              <a:rPr sz="1400" b="0" spc="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you</a:t>
            </a:r>
            <a:r>
              <a:rPr sz="1400" b="0" spc="10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apply</a:t>
            </a:r>
            <a:r>
              <a:rPr sz="1400" b="0" spc="11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1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formula).</a:t>
            </a:r>
            <a:r>
              <a:rPr sz="1400" b="0" spc="1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There</a:t>
            </a:r>
            <a:r>
              <a:rPr sz="1400" b="0" spc="10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are</a:t>
            </a:r>
            <a:r>
              <a:rPr sz="1400" b="0" spc="11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two</a:t>
            </a:r>
            <a:r>
              <a:rPr sz="1400" b="0" spc="11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types</a:t>
            </a:r>
            <a:r>
              <a:rPr sz="1400" b="0" spc="1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estimates:</a:t>
            </a:r>
            <a:r>
              <a:rPr sz="1400" b="0" spc="1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point</a:t>
            </a:r>
            <a:r>
              <a:rPr sz="1400" b="0" spc="1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estimates</a:t>
            </a:r>
            <a:r>
              <a:rPr sz="1400" b="0" spc="1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and</a:t>
            </a:r>
            <a:r>
              <a:rPr sz="1400" b="0" spc="1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confidence</a:t>
            </a:r>
            <a:r>
              <a:rPr sz="1400" b="0" spc="1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 </a:t>
            </a: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interval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estimates.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79792" y="3491484"/>
            <a:ext cx="1422400" cy="593090"/>
          </a:xfrm>
          <a:prstGeom prst="rect">
            <a:avLst/>
          </a:prstGeom>
          <a:solidFill>
            <a:srgbClr val="96AD9F"/>
          </a:solidFill>
        </p:spPr>
        <p:txBody>
          <a:bodyPr vert="horz" wrap="square" lIns="0" tIns="74930" rIns="0" bIns="0" rtlCol="0">
            <a:spAutoFit/>
          </a:bodyPr>
          <a:lstStyle/>
          <a:p>
            <a:pPr marL="305435" marR="295275" indent="185420">
              <a:lnSpc>
                <a:spcPts val="1730"/>
              </a:lnSpc>
              <a:spcBef>
                <a:spcPts val="590"/>
              </a:spcBef>
            </a:pPr>
            <a:r>
              <a:rPr sz="1600" b="0" spc="-1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Point </a:t>
            </a:r>
            <a:r>
              <a:rPr sz="1600" b="0" spc="-2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estimates</a:t>
            </a:r>
            <a:endParaRPr sz="1600">
              <a:latin typeface="Leelawadee UI Semilight"/>
              <a:cs typeface="Leelawadee UI Semi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07752" y="3491484"/>
            <a:ext cx="1420495" cy="593090"/>
          </a:xfrm>
          <a:prstGeom prst="rect">
            <a:avLst/>
          </a:prstGeom>
          <a:solidFill>
            <a:srgbClr val="96AD9F"/>
          </a:solidFill>
        </p:spPr>
        <p:txBody>
          <a:bodyPr vert="horz" wrap="square" lIns="0" tIns="74930" rIns="0" bIns="0" rtlCol="0">
            <a:spAutoFit/>
          </a:bodyPr>
          <a:lstStyle/>
          <a:p>
            <a:pPr marL="354330" marR="210820" indent="-131445">
              <a:lnSpc>
                <a:spcPts val="1730"/>
              </a:lnSpc>
              <a:spcBef>
                <a:spcPts val="590"/>
              </a:spcBef>
            </a:pPr>
            <a:r>
              <a:rPr sz="1600" b="0" spc="-2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Confidence </a:t>
            </a:r>
            <a:r>
              <a:rPr sz="1600" b="0" spc="-1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intervals</a:t>
            </a:r>
            <a:endParaRPr sz="1600">
              <a:latin typeface="Leelawadee UI Semilight"/>
              <a:cs typeface="Leelawadee UI Semiligh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565642" y="2995802"/>
            <a:ext cx="930275" cy="405765"/>
          </a:xfrm>
          <a:custGeom>
            <a:avLst/>
            <a:gdLst/>
            <a:ahLst/>
            <a:cxnLst/>
            <a:rect l="l" t="t" r="r" b="b"/>
            <a:pathLst>
              <a:path w="930275" h="405764">
                <a:moveTo>
                  <a:pt x="63500" y="325374"/>
                </a:moveTo>
                <a:lnTo>
                  <a:pt x="0" y="398907"/>
                </a:lnTo>
                <a:lnTo>
                  <a:pt x="96900" y="405511"/>
                </a:lnTo>
                <a:lnTo>
                  <a:pt x="88114" y="384429"/>
                </a:lnTo>
                <a:lnTo>
                  <a:pt x="72389" y="384429"/>
                </a:lnTo>
                <a:lnTo>
                  <a:pt x="61213" y="357632"/>
                </a:lnTo>
                <a:lnTo>
                  <a:pt x="74616" y="352044"/>
                </a:lnTo>
                <a:lnTo>
                  <a:pt x="63500" y="325374"/>
                </a:lnTo>
                <a:close/>
              </a:path>
              <a:path w="930275" h="405764">
                <a:moveTo>
                  <a:pt x="74616" y="352044"/>
                </a:moveTo>
                <a:lnTo>
                  <a:pt x="61213" y="357632"/>
                </a:lnTo>
                <a:lnTo>
                  <a:pt x="72389" y="384429"/>
                </a:lnTo>
                <a:lnTo>
                  <a:pt x="85785" y="378841"/>
                </a:lnTo>
                <a:lnTo>
                  <a:pt x="74616" y="352044"/>
                </a:lnTo>
                <a:close/>
              </a:path>
              <a:path w="930275" h="405764">
                <a:moveTo>
                  <a:pt x="85785" y="378841"/>
                </a:moveTo>
                <a:lnTo>
                  <a:pt x="72389" y="384429"/>
                </a:lnTo>
                <a:lnTo>
                  <a:pt x="88114" y="384429"/>
                </a:lnTo>
                <a:lnTo>
                  <a:pt x="85785" y="378841"/>
                </a:lnTo>
                <a:close/>
              </a:path>
              <a:path w="930275" h="405764">
                <a:moveTo>
                  <a:pt x="918972" y="0"/>
                </a:moveTo>
                <a:lnTo>
                  <a:pt x="74616" y="352044"/>
                </a:lnTo>
                <a:lnTo>
                  <a:pt x="85785" y="378841"/>
                </a:lnTo>
                <a:lnTo>
                  <a:pt x="930148" y="26670"/>
                </a:lnTo>
                <a:lnTo>
                  <a:pt x="918972" y="0"/>
                </a:lnTo>
                <a:close/>
              </a:path>
            </a:pathLst>
          </a:custGeom>
          <a:solidFill>
            <a:srgbClr val="92AB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59543" y="2995929"/>
            <a:ext cx="926465" cy="423545"/>
          </a:xfrm>
          <a:custGeom>
            <a:avLst/>
            <a:gdLst/>
            <a:ahLst/>
            <a:cxnLst/>
            <a:rect l="l" t="t" r="r" b="b"/>
            <a:pathLst>
              <a:path w="926465" h="423545">
                <a:moveTo>
                  <a:pt x="840620" y="396774"/>
                </a:moveTo>
                <a:lnTo>
                  <a:pt x="828928" y="423291"/>
                </a:lnTo>
                <a:lnTo>
                  <a:pt x="925956" y="418592"/>
                </a:lnTo>
                <a:lnTo>
                  <a:pt x="912698" y="402590"/>
                </a:lnTo>
                <a:lnTo>
                  <a:pt x="853821" y="402590"/>
                </a:lnTo>
                <a:lnTo>
                  <a:pt x="840620" y="396774"/>
                </a:lnTo>
                <a:close/>
              </a:path>
              <a:path w="926465" h="423545">
                <a:moveTo>
                  <a:pt x="852272" y="370344"/>
                </a:moveTo>
                <a:lnTo>
                  <a:pt x="840620" y="396774"/>
                </a:lnTo>
                <a:lnTo>
                  <a:pt x="853821" y="402590"/>
                </a:lnTo>
                <a:lnTo>
                  <a:pt x="865504" y="376174"/>
                </a:lnTo>
                <a:lnTo>
                  <a:pt x="852272" y="370344"/>
                </a:lnTo>
                <a:close/>
              </a:path>
              <a:path w="926465" h="423545">
                <a:moveTo>
                  <a:pt x="863980" y="343789"/>
                </a:moveTo>
                <a:lnTo>
                  <a:pt x="852272" y="370344"/>
                </a:lnTo>
                <a:lnTo>
                  <a:pt x="865504" y="376174"/>
                </a:lnTo>
                <a:lnTo>
                  <a:pt x="853821" y="402590"/>
                </a:lnTo>
                <a:lnTo>
                  <a:pt x="912698" y="402590"/>
                </a:lnTo>
                <a:lnTo>
                  <a:pt x="863980" y="343789"/>
                </a:lnTo>
                <a:close/>
              </a:path>
              <a:path w="926465" h="423545">
                <a:moveTo>
                  <a:pt x="11683" y="0"/>
                </a:moveTo>
                <a:lnTo>
                  <a:pt x="0" y="26416"/>
                </a:lnTo>
                <a:lnTo>
                  <a:pt x="840620" y="396774"/>
                </a:lnTo>
                <a:lnTo>
                  <a:pt x="852272" y="370344"/>
                </a:lnTo>
                <a:lnTo>
                  <a:pt x="11683" y="0"/>
                </a:lnTo>
                <a:close/>
              </a:path>
            </a:pathLst>
          </a:custGeom>
          <a:solidFill>
            <a:srgbClr val="92AB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467981" y="4281932"/>
            <a:ext cx="1028065" cy="152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-9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single</a:t>
            </a:r>
            <a:r>
              <a:rPr sz="1400" b="0" spc="-10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value.</a:t>
            </a:r>
            <a:endParaRPr sz="1400">
              <a:latin typeface="Leelawadee UI Semilight"/>
              <a:cs typeface="Leelawadee UI Semilight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Examples:</a:t>
            </a:r>
            <a:endParaRPr sz="1400">
              <a:latin typeface="Leelawadee UI Semilight"/>
              <a:cs typeface="Leelawadee UI Semilight"/>
            </a:endParaRPr>
          </a:p>
          <a:p>
            <a:pPr marL="299085" indent="-287020">
              <a:lnSpc>
                <a:spcPts val="1560"/>
              </a:lnSpc>
              <a:spcBef>
                <a:spcPts val="12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1</a:t>
            </a:r>
            <a:endParaRPr sz="1400">
              <a:latin typeface="Leelawadee UI Semilight"/>
              <a:cs typeface="Leelawadee UI Semilight"/>
            </a:endParaRPr>
          </a:p>
          <a:p>
            <a:pPr marL="299085" indent="-287020">
              <a:lnSpc>
                <a:spcPts val="1445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5</a:t>
            </a:r>
            <a:endParaRPr sz="1400">
              <a:latin typeface="Leelawadee UI Semilight"/>
              <a:cs typeface="Leelawadee UI Semilight"/>
            </a:endParaRPr>
          </a:p>
          <a:p>
            <a:pPr marL="299085" indent="-287020">
              <a:lnSpc>
                <a:spcPts val="1445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122.67</a:t>
            </a:r>
            <a:endParaRPr sz="1400">
              <a:latin typeface="Leelawadee UI Semilight"/>
              <a:cs typeface="Leelawadee UI Semilight"/>
            </a:endParaRPr>
          </a:p>
          <a:p>
            <a:pPr marL="299085" indent="-287020">
              <a:lnSpc>
                <a:spcPts val="156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0.32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95941" y="4281932"/>
            <a:ext cx="1480185" cy="152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An</a:t>
            </a:r>
            <a:r>
              <a:rPr sz="1400" b="0" spc="-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interval.</a:t>
            </a:r>
            <a:endParaRPr sz="1400">
              <a:latin typeface="Leelawadee UI Semilight"/>
              <a:cs typeface="Leelawadee UI Semilight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Examples:</a:t>
            </a:r>
            <a:endParaRPr sz="1400">
              <a:latin typeface="Leelawadee UI Semilight"/>
              <a:cs typeface="Leelawadee UI Semilight"/>
            </a:endParaRPr>
          </a:p>
          <a:p>
            <a:pPr marL="299085" indent="-287020">
              <a:lnSpc>
                <a:spcPts val="1560"/>
              </a:lnSpc>
              <a:spcBef>
                <a:spcPts val="12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(</a:t>
            </a:r>
            <a:r>
              <a:rPr sz="1400" b="0" spc="-10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1</a:t>
            </a:r>
            <a:r>
              <a:rPr sz="1400" b="0" spc="-1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,</a:t>
            </a:r>
            <a:r>
              <a:rPr sz="1400" b="0" spc="-9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5</a:t>
            </a:r>
            <a:r>
              <a:rPr sz="1400" b="0" spc="-1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)</a:t>
            </a:r>
            <a:endParaRPr sz="1400">
              <a:latin typeface="Leelawadee UI Semilight"/>
              <a:cs typeface="Leelawadee UI Semilight"/>
            </a:endParaRPr>
          </a:p>
          <a:p>
            <a:pPr marL="299085" indent="-287020">
              <a:lnSpc>
                <a:spcPts val="1445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(</a:t>
            </a:r>
            <a:r>
              <a:rPr sz="1400" b="0" spc="-1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12</a:t>
            </a:r>
            <a:r>
              <a:rPr sz="1400" b="0" spc="-1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,</a:t>
            </a:r>
            <a:r>
              <a:rPr sz="1400" b="0" spc="-9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33)</a:t>
            </a:r>
            <a:endParaRPr sz="1400">
              <a:latin typeface="Leelawadee UI Semilight"/>
              <a:cs typeface="Leelawadee UI Semilight"/>
            </a:endParaRPr>
          </a:p>
          <a:p>
            <a:pPr marL="299085" indent="-287020">
              <a:lnSpc>
                <a:spcPts val="1445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(</a:t>
            </a:r>
            <a:r>
              <a:rPr sz="1400" b="0" spc="-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221.78</a:t>
            </a:r>
            <a:r>
              <a:rPr sz="1400" b="0" spc="-1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,</a:t>
            </a:r>
            <a:r>
              <a:rPr sz="1400" b="0" spc="-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745.66)</a:t>
            </a:r>
            <a:endParaRPr sz="1400">
              <a:latin typeface="Leelawadee UI Semilight"/>
              <a:cs typeface="Leelawadee UI Semilight"/>
            </a:endParaRPr>
          </a:p>
          <a:p>
            <a:pPr marL="299085" indent="-287020">
              <a:lnSpc>
                <a:spcPts val="156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(</a:t>
            </a:r>
            <a:r>
              <a:rPr sz="1400" b="0" spc="-10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-</a:t>
            </a:r>
            <a:r>
              <a:rPr sz="1400" b="0" spc="-10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0.71</a:t>
            </a:r>
            <a:r>
              <a:rPr sz="1400" b="0" spc="-1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,</a:t>
            </a:r>
            <a:r>
              <a:rPr sz="1400" b="0" spc="-10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0.11</a:t>
            </a:r>
            <a:r>
              <a:rPr sz="1400" b="0" spc="-1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)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2723" y="4708652"/>
            <a:ext cx="4521200" cy="17075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400" b="0" spc="-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Estimators</a:t>
            </a:r>
            <a:r>
              <a:rPr sz="1400" b="0" spc="-10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have</a:t>
            </a:r>
            <a:r>
              <a:rPr sz="1400" b="0" spc="-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two</a:t>
            </a:r>
            <a:r>
              <a:rPr sz="1400" b="0" spc="-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important</a:t>
            </a:r>
            <a:r>
              <a:rPr sz="1400" b="0" spc="-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properties:</a:t>
            </a:r>
            <a:endParaRPr sz="1400">
              <a:latin typeface="Leelawadee UI Semilight"/>
              <a:cs typeface="Leelawadee UI Semilight"/>
            </a:endParaRPr>
          </a:p>
          <a:p>
            <a:pPr marL="299085" indent="-287020" algn="just">
              <a:lnSpc>
                <a:spcPts val="1560"/>
              </a:lnSpc>
              <a:spcBef>
                <a:spcPts val="1215"/>
              </a:spcBef>
              <a:buFont typeface="Arial"/>
              <a:buChar char="•"/>
              <a:tabLst>
                <a:tab pos="299720" algn="l"/>
              </a:tabLst>
            </a:pP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Bias</a:t>
            </a:r>
            <a:endParaRPr sz="1400">
              <a:latin typeface="Leelawadee UI Semilight"/>
              <a:cs typeface="Leelawadee UI Semilight"/>
            </a:endParaRPr>
          </a:p>
          <a:p>
            <a:pPr marL="12700" marR="5080" algn="just">
              <a:lnSpc>
                <a:spcPct val="86100"/>
              </a:lnSpc>
              <a:spcBef>
                <a:spcPts val="115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-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expected</a:t>
            </a: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value</a:t>
            </a:r>
            <a:r>
              <a:rPr sz="1400" b="0" spc="-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-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an</a:t>
            </a: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unbiased</a:t>
            </a: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estimator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-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-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population </a:t>
            </a:r>
            <a:r>
              <a:rPr sz="1400" b="0" spc="-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parameter.</a:t>
            </a: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-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bias</a:t>
            </a:r>
            <a:r>
              <a:rPr sz="1400" b="0" spc="-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</a:t>
            </a:r>
            <a:r>
              <a:rPr sz="1400" b="0" spc="-9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this</a:t>
            </a:r>
            <a:r>
              <a:rPr sz="1400" b="0" spc="-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case</a:t>
            </a:r>
            <a:r>
              <a:rPr sz="1400" b="0" spc="-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-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0.</a:t>
            </a:r>
            <a:r>
              <a:rPr sz="1400" b="0" spc="-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If</a:t>
            </a:r>
            <a:r>
              <a:rPr sz="1400" b="0" spc="-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-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expected</a:t>
            </a:r>
            <a:r>
              <a:rPr sz="1400" b="0" spc="-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value</a:t>
            </a:r>
            <a:r>
              <a:rPr sz="1400" b="0" spc="-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-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an </a:t>
            </a:r>
            <a:r>
              <a:rPr sz="1400" b="0" spc="-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estimator</a:t>
            </a:r>
            <a:r>
              <a:rPr sz="1400" b="0" spc="-1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-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(parameter</a:t>
            </a:r>
            <a:r>
              <a:rPr sz="1400" b="0" spc="-1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+</a:t>
            </a:r>
            <a:r>
              <a:rPr sz="1400" b="0" spc="-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b),</a:t>
            </a:r>
            <a:r>
              <a:rPr sz="1400" b="0" spc="-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then</a:t>
            </a:r>
            <a:r>
              <a:rPr sz="1400" b="0" spc="-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-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bias</a:t>
            </a:r>
            <a:r>
              <a:rPr sz="1400" b="0" spc="-10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-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b.</a:t>
            </a:r>
            <a:endParaRPr sz="1400">
              <a:latin typeface="Leelawadee UI Semilight"/>
              <a:cs typeface="Leelawadee UI Semilight"/>
            </a:endParaRPr>
          </a:p>
          <a:p>
            <a:pPr marL="299085" indent="-287020" algn="just">
              <a:lnSpc>
                <a:spcPts val="1330"/>
              </a:lnSpc>
              <a:buFont typeface="Arial"/>
              <a:buChar char="•"/>
              <a:tabLst>
                <a:tab pos="299720" algn="l"/>
              </a:tabLst>
            </a:pP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Efficiency</a:t>
            </a:r>
            <a:endParaRPr sz="1400">
              <a:latin typeface="Leelawadee UI Semilight"/>
              <a:cs typeface="Leelawadee UI Semilight"/>
            </a:endParaRPr>
          </a:p>
          <a:p>
            <a:pPr marL="12700" marR="6985" algn="just">
              <a:lnSpc>
                <a:spcPts val="1440"/>
              </a:lnSpc>
              <a:spcBef>
                <a:spcPts val="125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2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most</a:t>
            </a:r>
            <a:r>
              <a:rPr sz="1400" b="0" spc="2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efficient</a:t>
            </a:r>
            <a:r>
              <a:rPr sz="1400" b="0" spc="229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estimator</a:t>
            </a:r>
            <a:r>
              <a:rPr sz="1400" b="0" spc="2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2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2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one</a:t>
            </a:r>
            <a:r>
              <a:rPr sz="1400" b="0" spc="2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with</a:t>
            </a:r>
            <a:r>
              <a:rPr sz="1400" b="0" spc="2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2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smallest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variance.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67981" y="5893104"/>
            <a:ext cx="4204970" cy="60706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 algn="just">
              <a:lnSpc>
                <a:spcPct val="86100"/>
              </a:lnSpc>
              <a:spcBef>
                <a:spcPts val="335"/>
              </a:spcBef>
            </a:pP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Confidence</a:t>
            </a:r>
            <a:r>
              <a:rPr sz="1400" b="0" spc="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intervals</a:t>
            </a:r>
            <a:r>
              <a:rPr sz="1400" b="0" spc="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are</a:t>
            </a:r>
            <a:r>
              <a:rPr sz="1400" b="0" spc="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much</a:t>
            </a:r>
            <a:r>
              <a:rPr sz="1400" b="0" spc="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more</a:t>
            </a:r>
            <a:r>
              <a:rPr sz="1400" b="0" spc="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precise</a:t>
            </a:r>
            <a:r>
              <a:rPr sz="1400" b="0" spc="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than</a:t>
            </a:r>
            <a:r>
              <a:rPr sz="1400" b="0" spc="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point 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estimates.</a:t>
            </a:r>
            <a:r>
              <a:rPr sz="1400" b="0" spc="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That</a:t>
            </a:r>
            <a:r>
              <a:rPr sz="1400" b="0" spc="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why</a:t>
            </a:r>
            <a:r>
              <a:rPr sz="1400" b="0" spc="9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they</a:t>
            </a:r>
            <a:r>
              <a:rPr sz="1400" b="0" spc="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are</a:t>
            </a:r>
            <a:r>
              <a:rPr sz="1400" b="0" spc="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preferred</a:t>
            </a:r>
            <a:r>
              <a:rPr sz="1400" b="0" spc="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when</a:t>
            </a:r>
            <a:r>
              <a:rPr sz="1400" b="0" spc="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making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inferences.</a:t>
            </a:r>
            <a:endParaRPr sz="1400">
              <a:latin typeface="Leelawadee UI Semilight"/>
              <a:cs typeface="Leelawadee UI Semi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Confidence</a:t>
            </a:r>
            <a:r>
              <a:rPr spc="-105" dirty="0"/>
              <a:t> </a:t>
            </a:r>
            <a:r>
              <a:rPr spc="-55" dirty="0"/>
              <a:t>Intervals</a:t>
            </a:r>
            <a:r>
              <a:rPr spc="-105" dirty="0"/>
              <a:t> </a:t>
            </a:r>
            <a:r>
              <a:rPr spc="-40" dirty="0"/>
              <a:t>and</a:t>
            </a:r>
            <a:r>
              <a:rPr spc="-105" dirty="0"/>
              <a:t> </a:t>
            </a:r>
            <a:r>
              <a:rPr spc="-45" dirty="0"/>
              <a:t>the</a:t>
            </a:r>
            <a:r>
              <a:rPr spc="-125" dirty="0"/>
              <a:t> </a:t>
            </a:r>
            <a:r>
              <a:rPr spc="-65" dirty="0"/>
              <a:t>Margin</a:t>
            </a:r>
            <a:r>
              <a:rPr spc="-105" dirty="0"/>
              <a:t> </a:t>
            </a:r>
            <a:r>
              <a:rPr spc="-50" dirty="0"/>
              <a:t>of</a:t>
            </a:r>
            <a:r>
              <a:rPr spc="-105" dirty="0"/>
              <a:t> </a:t>
            </a:r>
            <a:r>
              <a:rPr spc="-10" dirty="0"/>
              <a:t>Error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976372" y="1371600"/>
            <a:ext cx="6136640" cy="163195"/>
            <a:chOff x="2976372" y="1371600"/>
            <a:chExt cx="6136640" cy="163195"/>
          </a:xfrm>
        </p:grpSpPr>
        <p:sp>
          <p:nvSpPr>
            <p:cNvPr id="5" name="object 5"/>
            <p:cNvSpPr/>
            <p:nvPr/>
          </p:nvSpPr>
          <p:spPr>
            <a:xfrm>
              <a:off x="2976372" y="1452372"/>
              <a:ext cx="6136640" cy="0"/>
            </a:xfrm>
            <a:custGeom>
              <a:avLst/>
              <a:gdLst/>
              <a:ahLst/>
              <a:cxnLst/>
              <a:rect l="l" t="t" r="r" b="b"/>
              <a:pathLst>
                <a:path w="6136640">
                  <a:moveTo>
                    <a:pt x="0" y="0"/>
                  </a:moveTo>
                  <a:lnTo>
                    <a:pt x="6136639" y="0"/>
                  </a:lnTo>
                </a:path>
              </a:pathLst>
            </a:custGeom>
            <a:ln w="57912">
              <a:solidFill>
                <a:srgbClr val="92AB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3704" y="1371600"/>
              <a:ext cx="167640" cy="16306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51859" y="1371600"/>
              <a:ext cx="166115" cy="163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5548" y="1371600"/>
              <a:ext cx="167640" cy="163067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3531870" y="1657350"/>
            <a:ext cx="5130165" cy="335280"/>
          </a:xfrm>
          <a:custGeom>
            <a:avLst/>
            <a:gdLst/>
            <a:ahLst/>
            <a:cxnLst/>
            <a:rect l="l" t="t" r="r" b="b"/>
            <a:pathLst>
              <a:path w="5130165" h="335280">
                <a:moveTo>
                  <a:pt x="5129783" y="0"/>
                </a:moveTo>
                <a:lnTo>
                  <a:pt x="5127597" y="65252"/>
                </a:lnTo>
                <a:lnTo>
                  <a:pt x="5121624" y="118538"/>
                </a:lnTo>
                <a:lnTo>
                  <a:pt x="5112746" y="154465"/>
                </a:lnTo>
                <a:lnTo>
                  <a:pt x="5101844" y="167639"/>
                </a:lnTo>
                <a:lnTo>
                  <a:pt x="2592831" y="167639"/>
                </a:lnTo>
                <a:lnTo>
                  <a:pt x="2581929" y="180814"/>
                </a:lnTo>
                <a:lnTo>
                  <a:pt x="2573051" y="216741"/>
                </a:lnTo>
                <a:lnTo>
                  <a:pt x="2567078" y="270027"/>
                </a:lnTo>
                <a:lnTo>
                  <a:pt x="2564891" y="335279"/>
                </a:lnTo>
                <a:lnTo>
                  <a:pt x="2562705" y="270027"/>
                </a:lnTo>
                <a:lnTo>
                  <a:pt x="2556732" y="216741"/>
                </a:lnTo>
                <a:lnTo>
                  <a:pt x="2547854" y="180814"/>
                </a:lnTo>
                <a:lnTo>
                  <a:pt x="2536952" y="167639"/>
                </a:lnTo>
                <a:lnTo>
                  <a:pt x="27939" y="167639"/>
                </a:lnTo>
                <a:lnTo>
                  <a:pt x="17037" y="154465"/>
                </a:lnTo>
                <a:lnTo>
                  <a:pt x="8159" y="118538"/>
                </a:lnTo>
                <a:lnTo>
                  <a:pt x="2186" y="65252"/>
                </a:lnTo>
                <a:lnTo>
                  <a:pt x="0" y="0"/>
                </a:lnTo>
              </a:path>
            </a:pathLst>
          </a:custGeom>
          <a:ln w="28956">
            <a:solidFill>
              <a:srgbClr val="92AB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7146" y="2223338"/>
            <a:ext cx="10963910" cy="969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spc="-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Definition:</a:t>
            </a:r>
            <a:r>
              <a:rPr sz="1400" b="0" spc="-9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-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confidence</a:t>
            </a:r>
            <a:r>
              <a:rPr sz="1400" b="0" spc="-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interval</a:t>
            </a:r>
            <a:r>
              <a:rPr sz="1400" b="0" spc="-10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-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an</a:t>
            </a:r>
            <a:r>
              <a:rPr sz="1400" b="0" spc="-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interval</a:t>
            </a:r>
            <a:r>
              <a:rPr sz="1400" b="0" spc="-9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within</a:t>
            </a:r>
            <a:r>
              <a:rPr sz="1400" b="0" spc="-9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which</a:t>
            </a:r>
            <a:r>
              <a:rPr sz="1400" b="0" spc="-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we</a:t>
            </a:r>
            <a:r>
              <a:rPr sz="1400" b="0" spc="-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are</a:t>
            </a:r>
            <a:r>
              <a:rPr sz="1400" b="0" spc="-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confident</a:t>
            </a:r>
            <a:r>
              <a:rPr sz="1400" b="0" spc="-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(with</a:t>
            </a:r>
            <a:r>
              <a:rPr sz="1400" b="0" spc="-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-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certain</a:t>
            </a:r>
            <a:r>
              <a:rPr sz="1400" b="0" spc="-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percentage</a:t>
            </a:r>
            <a:r>
              <a:rPr sz="1400" b="0" spc="-9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-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confidence)</a:t>
            </a:r>
            <a:r>
              <a:rPr sz="1400" b="0" spc="-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-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population</a:t>
            </a:r>
            <a:r>
              <a:rPr sz="1400" b="0" spc="-10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parameter</a:t>
            </a:r>
            <a:r>
              <a:rPr sz="1400" b="0" spc="-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will</a:t>
            </a:r>
            <a:r>
              <a:rPr sz="1400" b="0" spc="-10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fall.</a:t>
            </a:r>
            <a:endParaRPr sz="1400">
              <a:latin typeface="Leelawadee UI Semilight"/>
              <a:cs typeface="Leelawadee UI Semilight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We</a:t>
            </a:r>
            <a:r>
              <a:rPr sz="1400" b="0" spc="-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build</a:t>
            </a:r>
            <a:r>
              <a:rPr sz="1400" b="0" spc="-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confidence</a:t>
            </a:r>
            <a:r>
              <a:rPr sz="1400" b="0" spc="-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interval</a:t>
            </a:r>
            <a:r>
              <a:rPr sz="1400" b="0" spc="-1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around</a:t>
            </a:r>
            <a:r>
              <a:rPr sz="1400" b="0" spc="-1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-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point</a:t>
            </a:r>
            <a:r>
              <a:rPr sz="1400" b="0" spc="-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estimate.</a:t>
            </a:r>
            <a:endParaRPr sz="1400">
              <a:latin typeface="Leelawadee UI Semilight"/>
              <a:cs typeface="Leelawadee UI Semilight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400" b="0" spc="-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(1-</a:t>
            </a:r>
            <a:r>
              <a:rPr sz="1400" b="1" spc="-40" dirty="0">
                <a:solidFill>
                  <a:srgbClr val="56555A"/>
                </a:solidFill>
                <a:latin typeface="Calibri"/>
                <a:cs typeface="Calibri"/>
              </a:rPr>
              <a:t>α</a:t>
            </a:r>
            <a:r>
              <a:rPr sz="1400" b="0" spc="-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)</a:t>
            </a:r>
            <a:r>
              <a:rPr sz="1400" b="0" spc="-1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-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-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level</a:t>
            </a:r>
            <a:r>
              <a:rPr sz="1400" b="0" spc="-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-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confidence.</a:t>
            </a:r>
            <a:r>
              <a:rPr sz="1400" b="0" spc="-9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We</a:t>
            </a:r>
            <a:r>
              <a:rPr sz="1400" b="0" spc="-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are</a:t>
            </a:r>
            <a:r>
              <a:rPr sz="1400" b="0" spc="-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(1-</a:t>
            </a:r>
            <a:r>
              <a:rPr sz="1400" spc="-50" dirty="0">
                <a:solidFill>
                  <a:srgbClr val="56555A"/>
                </a:solidFill>
                <a:latin typeface="Calibri"/>
                <a:cs typeface="Calibri"/>
              </a:rPr>
              <a:t>α</a:t>
            </a: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)*100%</a:t>
            </a:r>
            <a:r>
              <a:rPr sz="1400" b="0" spc="-11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confident</a:t>
            </a:r>
            <a:r>
              <a:rPr sz="1400" b="0" spc="-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that</a:t>
            </a:r>
            <a:r>
              <a:rPr sz="1400" b="0" spc="-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-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population</a:t>
            </a:r>
            <a:r>
              <a:rPr sz="1400" b="0" spc="-10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parameter</a:t>
            </a:r>
            <a:r>
              <a:rPr sz="1400" b="0" spc="-1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will</a:t>
            </a:r>
            <a:r>
              <a:rPr sz="1400" b="0" spc="-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fall</a:t>
            </a:r>
            <a:r>
              <a:rPr sz="1400" b="0" spc="-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</a:t>
            </a:r>
            <a:r>
              <a:rPr sz="1400" b="0" spc="-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-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specified</a:t>
            </a:r>
            <a:r>
              <a:rPr sz="1400" b="0" spc="-10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interval.</a:t>
            </a:r>
            <a:r>
              <a:rPr sz="1400" b="0" spc="-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Common</a:t>
            </a:r>
            <a:r>
              <a:rPr sz="1400" b="0" spc="-10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alphas</a:t>
            </a:r>
            <a:r>
              <a:rPr sz="1400" b="0" spc="-10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are:</a:t>
            </a:r>
            <a:r>
              <a:rPr sz="1400" b="0" spc="-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0.01,</a:t>
            </a:r>
            <a:r>
              <a:rPr sz="1400" b="0" spc="-1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0.05,</a:t>
            </a:r>
            <a:r>
              <a:rPr sz="1400" b="0" spc="-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0.1.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7146" y="3399444"/>
            <a:ext cx="3777615" cy="76327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400" b="0" spc="-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General</a:t>
            </a:r>
            <a:r>
              <a:rPr sz="1400" b="0" spc="-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formula:</a:t>
            </a:r>
            <a:endParaRPr sz="1400">
              <a:latin typeface="Leelawadee UI Semilight"/>
              <a:cs typeface="Leelawadee UI Semilight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400" b="1" dirty="0">
                <a:solidFill>
                  <a:srgbClr val="56555A"/>
                </a:solidFill>
                <a:latin typeface="Leelawadee UI"/>
                <a:cs typeface="Leelawadee UI"/>
              </a:rPr>
              <a:t>[</a:t>
            </a:r>
            <a:r>
              <a:rPr sz="1400" b="1" spc="-85" dirty="0">
                <a:solidFill>
                  <a:srgbClr val="56555A"/>
                </a:solidFill>
                <a:latin typeface="Leelawadee UI"/>
                <a:cs typeface="Leelawadee UI"/>
              </a:rPr>
              <a:t> </a:t>
            </a:r>
            <a:r>
              <a:rPr sz="1800" spc="-780" dirty="0">
                <a:solidFill>
                  <a:srgbClr val="56555A"/>
                </a:solidFill>
                <a:latin typeface="Cambria Math"/>
                <a:cs typeface="Cambria Math"/>
              </a:rPr>
              <a:t>𝒙</a:t>
            </a:r>
            <a:r>
              <a:rPr sz="2700" spc="-1170" baseline="1543" dirty="0">
                <a:solidFill>
                  <a:srgbClr val="56555A"/>
                </a:solidFill>
                <a:latin typeface="Cambria Math"/>
                <a:cs typeface="Cambria Math"/>
              </a:rPr>
              <a:t>ത</a:t>
            </a:r>
            <a:r>
              <a:rPr sz="2700" spc="52" baseline="1543" dirty="0">
                <a:solidFill>
                  <a:srgbClr val="56555A"/>
                </a:solidFill>
                <a:latin typeface="Cambria Math"/>
                <a:cs typeface="Cambria Math"/>
              </a:rPr>
              <a:t> </a:t>
            </a:r>
            <a:r>
              <a:rPr sz="1400" b="1" dirty="0">
                <a:solidFill>
                  <a:srgbClr val="56555A"/>
                </a:solidFill>
                <a:latin typeface="Leelawadee UI"/>
                <a:cs typeface="Leelawadee UI"/>
              </a:rPr>
              <a:t>-</a:t>
            </a:r>
            <a:r>
              <a:rPr sz="1400" b="1" spc="-110" dirty="0">
                <a:solidFill>
                  <a:srgbClr val="56555A"/>
                </a:solidFill>
                <a:latin typeface="Leelawadee UI"/>
                <a:cs typeface="Leelawadee UI"/>
              </a:rPr>
              <a:t> </a:t>
            </a:r>
            <a:r>
              <a:rPr sz="1400" b="1" spc="-35" dirty="0">
                <a:solidFill>
                  <a:srgbClr val="56555A"/>
                </a:solidFill>
                <a:latin typeface="Leelawadee UI"/>
                <a:cs typeface="Leelawadee UI"/>
              </a:rPr>
              <a:t>ME,</a:t>
            </a:r>
            <a:r>
              <a:rPr sz="1400" b="1" spc="-110" dirty="0">
                <a:solidFill>
                  <a:srgbClr val="56555A"/>
                </a:solidFill>
                <a:latin typeface="Leelawadee UI"/>
                <a:cs typeface="Leelawadee UI"/>
              </a:rPr>
              <a:t> </a:t>
            </a:r>
            <a:r>
              <a:rPr sz="1800" spc="-780" dirty="0">
                <a:solidFill>
                  <a:srgbClr val="56555A"/>
                </a:solidFill>
                <a:latin typeface="Cambria Math"/>
                <a:cs typeface="Cambria Math"/>
              </a:rPr>
              <a:t>𝒙</a:t>
            </a:r>
            <a:r>
              <a:rPr sz="2700" spc="-1170" baseline="1543" dirty="0">
                <a:solidFill>
                  <a:srgbClr val="56555A"/>
                </a:solidFill>
                <a:latin typeface="Cambria Math"/>
                <a:cs typeface="Cambria Math"/>
              </a:rPr>
              <a:t>ത</a:t>
            </a:r>
            <a:r>
              <a:rPr sz="2700" spc="75" baseline="1543" dirty="0">
                <a:solidFill>
                  <a:srgbClr val="56555A"/>
                </a:solidFill>
                <a:latin typeface="Cambria Math"/>
                <a:cs typeface="Cambria Math"/>
              </a:rPr>
              <a:t> </a:t>
            </a:r>
            <a:r>
              <a:rPr sz="1400" b="1" dirty="0">
                <a:solidFill>
                  <a:srgbClr val="56555A"/>
                </a:solidFill>
                <a:latin typeface="Leelawadee UI"/>
                <a:cs typeface="Leelawadee UI"/>
              </a:rPr>
              <a:t>+</a:t>
            </a:r>
            <a:r>
              <a:rPr sz="1400" b="1" spc="-100" dirty="0">
                <a:solidFill>
                  <a:srgbClr val="56555A"/>
                </a:solidFill>
                <a:latin typeface="Leelawadee UI"/>
                <a:cs typeface="Leelawadee UI"/>
              </a:rPr>
              <a:t> </a:t>
            </a:r>
            <a:r>
              <a:rPr sz="1400" b="1" spc="-25" dirty="0">
                <a:solidFill>
                  <a:srgbClr val="56555A"/>
                </a:solidFill>
                <a:latin typeface="Leelawadee UI"/>
                <a:cs typeface="Leelawadee UI"/>
              </a:rPr>
              <a:t>ME</a:t>
            </a:r>
            <a:r>
              <a:rPr sz="1400" b="1" spc="-105" dirty="0">
                <a:solidFill>
                  <a:srgbClr val="56555A"/>
                </a:solidFill>
                <a:latin typeface="Leelawadee UI"/>
                <a:cs typeface="Leelawadee UI"/>
              </a:rPr>
              <a:t> </a:t>
            </a:r>
            <a:r>
              <a:rPr sz="1400" b="1" dirty="0">
                <a:solidFill>
                  <a:srgbClr val="56555A"/>
                </a:solidFill>
                <a:latin typeface="Leelawadee UI"/>
                <a:cs typeface="Leelawadee UI"/>
              </a:rPr>
              <a:t>]</a:t>
            </a:r>
            <a:r>
              <a:rPr sz="1400" b="1" spc="-105" dirty="0">
                <a:solidFill>
                  <a:srgbClr val="56555A"/>
                </a:solidFill>
                <a:latin typeface="Leelawadee UI"/>
                <a:cs typeface="Leelawadee UI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"/>
                <a:cs typeface="Leelawadee UI"/>
              </a:rPr>
              <a:t>,</a:t>
            </a:r>
            <a:r>
              <a:rPr sz="1400" spc="-95" dirty="0">
                <a:solidFill>
                  <a:srgbClr val="56555A"/>
                </a:solidFill>
                <a:latin typeface="Leelawadee UI"/>
                <a:cs typeface="Leelawadee UI"/>
              </a:rPr>
              <a:t> </a:t>
            </a:r>
            <a:r>
              <a:rPr sz="1400" b="0" spc="-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where</a:t>
            </a:r>
            <a:r>
              <a:rPr sz="1400" b="0" spc="-1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ME</a:t>
            </a:r>
            <a:r>
              <a:rPr sz="1400" b="0" spc="-10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-9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-9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margin</a:t>
            </a:r>
            <a:r>
              <a:rPr sz="1400" b="0" spc="-1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-10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error.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16529" y="4883150"/>
            <a:ext cx="1704339" cy="17145"/>
          </a:xfrm>
          <a:custGeom>
            <a:avLst/>
            <a:gdLst/>
            <a:ahLst/>
            <a:cxnLst/>
            <a:rect l="l" t="t" r="r" b="b"/>
            <a:pathLst>
              <a:path w="1704339" h="17145">
                <a:moveTo>
                  <a:pt x="1703832" y="0"/>
                </a:moveTo>
                <a:lnTo>
                  <a:pt x="0" y="0"/>
                </a:lnTo>
                <a:lnTo>
                  <a:pt x="0" y="16763"/>
                </a:lnTo>
                <a:lnTo>
                  <a:pt x="1703832" y="16763"/>
                </a:lnTo>
                <a:lnTo>
                  <a:pt x="1703832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61746" y="4697729"/>
            <a:ext cx="390080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56555A"/>
                </a:solidFill>
                <a:latin typeface="Leelawadee UI"/>
                <a:cs typeface="Leelawadee UI"/>
              </a:rPr>
              <a:t>ME</a:t>
            </a:r>
            <a:r>
              <a:rPr sz="1400" b="1" spc="-95" dirty="0">
                <a:solidFill>
                  <a:srgbClr val="56555A"/>
                </a:solidFill>
                <a:latin typeface="Leelawadee UI"/>
                <a:cs typeface="Leelawadee UI"/>
              </a:rPr>
              <a:t> </a:t>
            </a:r>
            <a:r>
              <a:rPr sz="1400" b="1" dirty="0">
                <a:solidFill>
                  <a:srgbClr val="56555A"/>
                </a:solidFill>
                <a:latin typeface="Leelawadee UI"/>
                <a:cs typeface="Leelawadee UI"/>
              </a:rPr>
              <a:t>=</a:t>
            </a:r>
            <a:r>
              <a:rPr sz="1400" b="1" spc="-80" dirty="0">
                <a:solidFill>
                  <a:srgbClr val="56555A"/>
                </a:solidFill>
                <a:latin typeface="Leelawadee UI"/>
                <a:cs typeface="Leelawadee UI"/>
              </a:rPr>
              <a:t> </a:t>
            </a:r>
            <a:r>
              <a:rPr sz="1900" i="1" spc="-100" dirty="0">
                <a:solidFill>
                  <a:srgbClr val="56555A"/>
                </a:solidFill>
                <a:latin typeface="Cambria Math"/>
                <a:cs typeface="Cambria Math"/>
              </a:rPr>
              <a:t>reliability</a:t>
            </a:r>
            <a:r>
              <a:rPr sz="1900" i="1" spc="-130" dirty="0">
                <a:solidFill>
                  <a:srgbClr val="56555A"/>
                </a:solidFill>
                <a:latin typeface="Cambria Math"/>
                <a:cs typeface="Cambria Math"/>
              </a:rPr>
              <a:t> </a:t>
            </a:r>
            <a:r>
              <a:rPr sz="1900" i="1" spc="-105" dirty="0">
                <a:solidFill>
                  <a:srgbClr val="56555A"/>
                </a:solidFill>
                <a:latin typeface="Cambria Math"/>
                <a:cs typeface="Cambria Math"/>
              </a:rPr>
              <a:t>factor</a:t>
            </a:r>
            <a:r>
              <a:rPr sz="1900" i="1" spc="-145" dirty="0">
                <a:solidFill>
                  <a:srgbClr val="56555A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56555A"/>
                </a:solidFill>
                <a:latin typeface="Cambria Math"/>
                <a:cs typeface="Cambria Math"/>
              </a:rPr>
              <a:t>∗</a:t>
            </a:r>
            <a:r>
              <a:rPr sz="2000" spc="-20" dirty="0">
                <a:solidFill>
                  <a:srgbClr val="56555A"/>
                </a:solidFill>
                <a:latin typeface="Cambria Math"/>
                <a:cs typeface="Cambria Math"/>
              </a:rPr>
              <a:t> </a:t>
            </a:r>
            <a:r>
              <a:rPr sz="2175" spc="75" baseline="45977" dirty="0">
                <a:solidFill>
                  <a:srgbClr val="56555A"/>
                </a:solidFill>
                <a:latin typeface="Cambria Math"/>
                <a:cs typeface="Cambria Math"/>
              </a:rPr>
              <a:t>𝑠𝑡𝑎𝑛𝑑𝑎𝑟𝑑</a:t>
            </a:r>
            <a:r>
              <a:rPr sz="2175" spc="-15" baseline="45977" dirty="0">
                <a:solidFill>
                  <a:srgbClr val="56555A"/>
                </a:solidFill>
                <a:latin typeface="Cambria Math"/>
                <a:cs typeface="Cambria Math"/>
              </a:rPr>
              <a:t> 𝑑𝑒𝑣𝑖𝑎𝑡𝑖𝑜𝑛</a:t>
            </a:r>
            <a:endParaRPr sz="2175" baseline="45977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95548" y="4928870"/>
            <a:ext cx="1150620" cy="231775"/>
          </a:xfrm>
          <a:custGeom>
            <a:avLst/>
            <a:gdLst/>
            <a:ahLst/>
            <a:cxnLst/>
            <a:rect l="l" t="t" r="r" b="b"/>
            <a:pathLst>
              <a:path w="1150620" h="231775">
                <a:moveTo>
                  <a:pt x="1150492" y="0"/>
                </a:moveTo>
                <a:lnTo>
                  <a:pt x="135508" y="0"/>
                </a:lnTo>
                <a:lnTo>
                  <a:pt x="135508" y="761"/>
                </a:lnTo>
                <a:lnTo>
                  <a:pt x="116331" y="761"/>
                </a:lnTo>
                <a:lnTo>
                  <a:pt x="61213" y="207263"/>
                </a:lnTo>
                <a:lnTo>
                  <a:pt x="29718" y="137159"/>
                </a:lnTo>
                <a:lnTo>
                  <a:pt x="0" y="150748"/>
                </a:lnTo>
                <a:lnTo>
                  <a:pt x="2793" y="157606"/>
                </a:lnTo>
                <a:lnTo>
                  <a:pt x="18161" y="150748"/>
                </a:lnTo>
                <a:lnTo>
                  <a:pt x="55752" y="231647"/>
                </a:lnTo>
                <a:lnTo>
                  <a:pt x="64515" y="231647"/>
                </a:lnTo>
                <a:lnTo>
                  <a:pt x="123570" y="12826"/>
                </a:lnTo>
                <a:lnTo>
                  <a:pt x="141731" y="12826"/>
                </a:lnTo>
                <a:lnTo>
                  <a:pt x="141731" y="12191"/>
                </a:lnTo>
                <a:lnTo>
                  <a:pt x="1150492" y="12191"/>
                </a:lnTo>
                <a:lnTo>
                  <a:pt x="1150492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118866" y="4904994"/>
            <a:ext cx="104076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0" dirty="0">
                <a:solidFill>
                  <a:srgbClr val="56555A"/>
                </a:solidFill>
                <a:latin typeface="Cambria Math"/>
                <a:cs typeface="Cambria Math"/>
              </a:rPr>
              <a:t>𝑠𝑎𝑚𝑝𝑙𝑒</a:t>
            </a:r>
            <a:r>
              <a:rPr sz="1450" spc="-40" dirty="0">
                <a:solidFill>
                  <a:srgbClr val="56555A"/>
                </a:solidFill>
                <a:latin typeface="Cambria Math"/>
                <a:cs typeface="Cambria Math"/>
              </a:rPr>
              <a:t> </a:t>
            </a:r>
            <a:r>
              <a:rPr sz="1450" spc="-20" dirty="0">
                <a:solidFill>
                  <a:srgbClr val="56555A"/>
                </a:solidFill>
                <a:latin typeface="Cambria Math"/>
                <a:cs typeface="Cambria Math"/>
              </a:rPr>
              <a:t>𝑠𝑖𝑧𝑒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22473" y="1066926"/>
            <a:ext cx="98234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Interval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start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36763" y="1048003"/>
            <a:ext cx="9328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Interval</a:t>
            </a:r>
            <a:r>
              <a:rPr sz="1400" b="0" spc="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end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48121" y="1092453"/>
            <a:ext cx="11087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Point</a:t>
            </a:r>
            <a:r>
              <a:rPr sz="1400" b="0" spc="-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estimate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17007" y="4303014"/>
            <a:ext cx="32131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5" dirty="0">
                <a:solidFill>
                  <a:srgbClr val="56555A"/>
                </a:solidFill>
                <a:latin typeface="Cambria Math"/>
                <a:cs typeface="Cambria Math"/>
              </a:rPr>
              <a:t>𝜶/𝟐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46978" y="4362069"/>
            <a:ext cx="297180" cy="15240"/>
          </a:xfrm>
          <a:custGeom>
            <a:avLst/>
            <a:gdLst/>
            <a:ahLst/>
            <a:cxnLst/>
            <a:rect l="l" t="t" r="r" b="b"/>
            <a:pathLst>
              <a:path w="297179" h="15239">
                <a:moveTo>
                  <a:pt x="297180" y="0"/>
                </a:moveTo>
                <a:lnTo>
                  <a:pt x="0" y="0"/>
                </a:lnTo>
                <a:lnTo>
                  <a:pt x="0" y="15239"/>
                </a:lnTo>
                <a:lnTo>
                  <a:pt x="297180" y="15239"/>
                </a:lnTo>
                <a:lnTo>
                  <a:pt x="297180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399659" y="4021073"/>
            <a:ext cx="881380" cy="473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900">
              <a:lnSpc>
                <a:spcPts val="1764"/>
              </a:lnSpc>
              <a:spcBef>
                <a:spcPts val="100"/>
              </a:spcBef>
            </a:pPr>
            <a:r>
              <a:rPr sz="1800" spc="-50" dirty="0">
                <a:solidFill>
                  <a:srgbClr val="56555A"/>
                </a:solidFill>
                <a:latin typeface="Cambria Math"/>
                <a:cs typeface="Cambria Math"/>
              </a:rPr>
              <a:t>𝝈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ts val="1764"/>
              </a:lnSpc>
              <a:tabLst>
                <a:tab pos="484505" algn="l"/>
              </a:tabLst>
            </a:pPr>
            <a:r>
              <a:rPr sz="1800" spc="-50" dirty="0">
                <a:solidFill>
                  <a:srgbClr val="56555A"/>
                </a:solidFill>
                <a:latin typeface="Cambria Math"/>
                <a:cs typeface="Cambria Math"/>
              </a:rPr>
              <a:t>𝒛</a:t>
            </a:r>
            <a:r>
              <a:rPr sz="1800" dirty="0">
                <a:solidFill>
                  <a:srgbClr val="56555A"/>
                </a:solidFill>
                <a:latin typeface="Cambria Math"/>
                <a:cs typeface="Cambria Math"/>
              </a:rPr>
              <a:t>	</a:t>
            </a:r>
            <a:r>
              <a:rPr sz="1800" spc="-50" dirty="0">
                <a:solidFill>
                  <a:srgbClr val="56555A"/>
                </a:solidFill>
                <a:latin typeface="Cambria Math"/>
                <a:cs typeface="Cambria Math"/>
              </a:rPr>
              <a:t>∗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50915" y="4421251"/>
            <a:ext cx="295275" cy="220345"/>
          </a:xfrm>
          <a:custGeom>
            <a:avLst/>
            <a:gdLst/>
            <a:ahLst/>
            <a:cxnLst/>
            <a:rect l="l" t="t" r="r" b="b"/>
            <a:pathLst>
              <a:path w="295275" h="220345">
                <a:moveTo>
                  <a:pt x="159638" y="0"/>
                </a:moveTo>
                <a:lnTo>
                  <a:pt x="131190" y="0"/>
                </a:lnTo>
                <a:lnTo>
                  <a:pt x="76073" y="190500"/>
                </a:lnTo>
                <a:lnTo>
                  <a:pt x="36575" y="103886"/>
                </a:lnTo>
                <a:lnTo>
                  <a:pt x="0" y="120650"/>
                </a:lnTo>
                <a:lnTo>
                  <a:pt x="3429" y="129031"/>
                </a:lnTo>
                <a:lnTo>
                  <a:pt x="22351" y="120650"/>
                </a:lnTo>
                <a:lnTo>
                  <a:pt x="68580" y="219963"/>
                </a:lnTo>
                <a:lnTo>
                  <a:pt x="79375" y="219963"/>
                </a:lnTo>
                <a:lnTo>
                  <a:pt x="139446" y="14859"/>
                </a:lnTo>
                <a:lnTo>
                  <a:pt x="146938" y="14859"/>
                </a:lnTo>
                <a:lnTo>
                  <a:pt x="146938" y="15493"/>
                </a:lnTo>
                <a:lnTo>
                  <a:pt x="294767" y="15493"/>
                </a:lnTo>
                <a:lnTo>
                  <a:pt x="294767" y="254"/>
                </a:lnTo>
                <a:lnTo>
                  <a:pt x="159638" y="254"/>
                </a:lnTo>
                <a:lnTo>
                  <a:pt x="159638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186042" y="4219829"/>
            <a:ext cx="185420" cy="856615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800" spc="-50" dirty="0">
                <a:solidFill>
                  <a:srgbClr val="56555A"/>
                </a:solidFill>
                <a:latin typeface="Cambria Math"/>
                <a:cs typeface="Cambria Math"/>
              </a:rPr>
              <a:t>𝒏</a:t>
            </a:r>
            <a:endParaRPr sz="1800">
              <a:latin typeface="Cambria Math"/>
              <a:cs typeface="Cambria Math"/>
            </a:endParaRPr>
          </a:p>
          <a:p>
            <a:pPr marL="57150">
              <a:lnSpc>
                <a:spcPct val="100000"/>
              </a:lnSpc>
              <a:spcBef>
                <a:spcPts val="1110"/>
              </a:spcBef>
            </a:pPr>
            <a:r>
              <a:rPr sz="1800" spc="-50" dirty="0">
                <a:solidFill>
                  <a:srgbClr val="56555A"/>
                </a:solidFill>
                <a:latin typeface="Cambria Math"/>
                <a:cs typeface="Cambria Math"/>
              </a:rPr>
              <a:t>𝒔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65750" y="4997322"/>
            <a:ext cx="773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10802" dirty="0">
                <a:solidFill>
                  <a:srgbClr val="56555A"/>
                </a:solidFill>
                <a:latin typeface="Cambria Math"/>
                <a:cs typeface="Cambria Math"/>
              </a:rPr>
              <a:t>𝒕</a:t>
            </a:r>
            <a:r>
              <a:rPr sz="1300" dirty="0">
                <a:solidFill>
                  <a:srgbClr val="56555A"/>
                </a:solidFill>
                <a:latin typeface="Cambria Math"/>
                <a:cs typeface="Cambria Math"/>
              </a:rPr>
              <a:t>υ,𝜶/𝟐</a:t>
            </a:r>
            <a:r>
              <a:rPr sz="1300" spc="295" dirty="0">
                <a:solidFill>
                  <a:srgbClr val="56555A"/>
                </a:solidFill>
                <a:latin typeface="Cambria Math"/>
                <a:cs typeface="Cambria Math"/>
              </a:rPr>
              <a:t> </a:t>
            </a:r>
            <a:r>
              <a:rPr sz="2700" spc="-75" baseline="10802" dirty="0">
                <a:solidFill>
                  <a:srgbClr val="56555A"/>
                </a:solidFill>
                <a:latin typeface="Cambria Math"/>
                <a:cs typeface="Cambria Math"/>
              </a:rPr>
              <a:t>∗</a:t>
            </a:r>
            <a:endParaRPr sz="2700" baseline="10802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151372" y="5117096"/>
            <a:ext cx="299085" cy="279400"/>
          </a:xfrm>
          <a:custGeom>
            <a:avLst/>
            <a:gdLst/>
            <a:ahLst/>
            <a:cxnLst/>
            <a:rect l="l" t="t" r="r" b="b"/>
            <a:pathLst>
              <a:path w="299085" h="279400">
                <a:moveTo>
                  <a:pt x="297180" y="0"/>
                </a:moveTo>
                <a:lnTo>
                  <a:pt x="0" y="0"/>
                </a:lnTo>
                <a:lnTo>
                  <a:pt x="0" y="15227"/>
                </a:lnTo>
                <a:lnTo>
                  <a:pt x="297180" y="15227"/>
                </a:lnTo>
                <a:lnTo>
                  <a:pt x="297180" y="0"/>
                </a:lnTo>
                <a:close/>
              </a:path>
              <a:path w="299085" h="279400">
                <a:moveTo>
                  <a:pt x="298704" y="59423"/>
                </a:moveTo>
                <a:lnTo>
                  <a:pt x="163449" y="59423"/>
                </a:lnTo>
                <a:lnTo>
                  <a:pt x="163449" y="59169"/>
                </a:lnTo>
                <a:lnTo>
                  <a:pt x="135001" y="59169"/>
                </a:lnTo>
                <a:lnTo>
                  <a:pt x="79883" y="249796"/>
                </a:lnTo>
                <a:lnTo>
                  <a:pt x="40513" y="163182"/>
                </a:lnTo>
                <a:lnTo>
                  <a:pt x="3937" y="179946"/>
                </a:lnTo>
                <a:lnTo>
                  <a:pt x="7366" y="188201"/>
                </a:lnTo>
                <a:lnTo>
                  <a:pt x="26162" y="179946"/>
                </a:lnTo>
                <a:lnTo>
                  <a:pt x="72390" y="279260"/>
                </a:lnTo>
                <a:lnTo>
                  <a:pt x="83312" y="279260"/>
                </a:lnTo>
                <a:lnTo>
                  <a:pt x="143256" y="74028"/>
                </a:lnTo>
                <a:lnTo>
                  <a:pt x="150876" y="74028"/>
                </a:lnTo>
                <a:lnTo>
                  <a:pt x="150876" y="74663"/>
                </a:lnTo>
                <a:lnTo>
                  <a:pt x="298704" y="74663"/>
                </a:lnTo>
                <a:lnTo>
                  <a:pt x="298704" y="59423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290309" y="5116195"/>
            <a:ext cx="173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6555A"/>
                </a:solidFill>
                <a:latin typeface="Cambria Math"/>
                <a:cs typeface="Cambria Math"/>
              </a:rPr>
              <a:t>𝒏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693920" y="4383023"/>
            <a:ext cx="518159" cy="754380"/>
          </a:xfrm>
          <a:custGeom>
            <a:avLst/>
            <a:gdLst/>
            <a:ahLst/>
            <a:cxnLst/>
            <a:rect l="l" t="t" r="r" b="b"/>
            <a:pathLst>
              <a:path w="518160" h="754379">
                <a:moveTo>
                  <a:pt x="518160" y="0"/>
                </a:moveTo>
                <a:lnTo>
                  <a:pt x="433197" y="7493"/>
                </a:lnTo>
                <a:lnTo>
                  <a:pt x="449846" y="34531"/>
                </a:lnTo>
                <a:lnTo>
                  <a:pt x="10414" y="304927"/>
                </a:lnTo>
                <a:lnTo>
                  <a:pt x="15214" y="312788"/>
                </a:lnTo>
                <a:lnTo>
                  <a:pt x="9144" y="306451"/>
                </a:lnTo>
                <a:lnTo>
                  <a:pt x="0" y="315341"/>
                </a:lnTo>
                <a:lnTo>
                  <a:pt x="372567" y="703440"/>
                </a:lnTo>
                <a:lnTo>
                  <a:pt x="349631" y="725424"/>
                </a:lnTo>
                <a:lnTo>
                  <a:pt x="429895" y="753999"/>
                </a:lnTo>
                <a:lnTo>
                  <a:pt x="417017" y="712597"/>
                </a:lnTo>
                <a:lnTo>
                  <a:pt x="404622" y="672719"/>
                </a:lnTo>
                <a:lnTo>
                  <a:pt x="381723" y="694664"/>
                </a:lnTo>
                <a:lnTo>
                  <a:pt x="17653" y="315328"/>
                </a:lnTo>
                <a:lnTo>
                  <a:pt x="456552" y="45389"/>
                </a:lnTo>
                <a:lnTo>
                  <a:pt x="473202" y="72390"/>
                </a:lnTo>
                <a:lnTo>
                  <a:pt x="500875" y="27813"/>
                </a:lnTo>
                <a:lnTo>
                  <a:pt x="518160" y="0"/>
                </a:lnTo>
                <a:close/>
              </a:path>
            </a:pathLst>
          </a:custGeom>
          <a:solidFill>
            <a:srgbClr val="92AB9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7893684" y="3763771"/>
          <a:ext cx="2910839" cy="16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8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0" spc="-20" dirty="0">
                          <a:solidFill>
                            <a:srgbClr val="FFFFFF"/>
                          </a:solidFill>
                          <a:latin typeface="Leelawadee UI Semilight"/>
                          <a:cs typeface="Leelawadee UI Semilight"/>
                        </a:rPr>
                        <a:t>Term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6AD9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0" spc="-10" dirty="0">
                          <a:solidFill>
                            <a:srgbClr val="FFFFFF"/>
                          </a:solidFill>
                          <a:latin typeface="Leelawadee UI Semilight"/>
                          <a:cs typeface="Leelawadee UI Semilight"/>
                        </a:rPr>
                        <a:t>Effect</a:t>
                      </a:r>
                      <a:r>
                        <a:rPr sz="1400" b="0" spc="-65" dirty="0">
                          <a:solidFill>
                            <a:srgbClr val="FFFFFF"/>
                          </a:solidFill>
                          <a:latin typeface="Leelawadee UI Semilight"/>
                          <a:cs typeface="Leelawadee UI Semilight"/>
                        </a:rPr>
                        <a:t> </a:t>
                      </a:r>
                      <a:r>
                        <a:rPr sz="1400" b="0" dirty="0">
                          <a:solidFill>
                            <a:srgbClr val="FFFFFF"/>
                          </a:solidFill>
                          <a:latin typeface="Leelawadee UI Semilight"/>
                          <a:cs typeface="Leelawadee UI Semilight"/>
                        </a:rPr>
                        <a:t>on</a:t>
                      </a:r>
                      <a:r>
                        <a:rPr sz="1400" b="0" spc="-65" dirty="0">
                          <a:solidFill>
                            <a:srgbClr val="FFFFFF"/>
                          </a:solidFill>
                          <a:latin typeface="Leelawadee UI Semilight"/>
                          <a:cs typeface="Leelawadee UI Semilight"/>
                        </a:rPr>
                        <a:t> </a:t>
                      </a:r>
                      <a:r>
                        <a:rPr sz="1400" b="0" dirty="0">
                          <a:solidFill>
                            <a:srgbClr val="FFFFFF"/>
                          </a:solidFill>
                          <a:latin typeface="Leelawadee UI Semilight"/>
                          <a:cs typeface="Leelawadee UI Semilight"/>
                        </a:rPr>
                        <a:t>width</a:t>
                      </a:r>
                      <a:r>
                        <a:rPr sz="1400" b="0" spc="-70" dirty="0">
                          <a:solidFill>
                            <a:srgbClr val="FFFFFF"/>
                          </a:solidFill>
                          <a:latin typeface="Leelawadee UI Semilight"/>
                          <a:cs typeface="Leelawadee UI Semilight"/>
                        </a:rPr>
                        <a:t> </a:t>
                      </a:r>
                      <a:r>
                        <a:rPr sz="1400" b="0" dirty="0">
                          <a:solidFill>
                            <a:srgbClr val="FFFFFF"/>
                          </a:solidFill>
                          <a:latin typeface="Leelawadee UI Semilight"/>
                          <a:cs typeface="Leelawadee UI Semilight"/>
                        </a:rPr>
                        <a:t>of</a:t>
                      </a:r>
                      <a:r>
                        <a:rPr sz="1400" b="0" spc="-55" dirty="0">
                          <a:solidFill>
                            <a:srgbClr val="FFFFFF"/>
                          </a:solidFill>
                          <a:latin typeface="Leelawadee UI Semilight"/>
                          <a:cs typeface="Leelawadee UI Semilight"/>
                        </a:rPr>
                        <a:t> </a:t>
                      </a:r>
                      <a:r>
                        <a:rPr sz="1400" b="0" spc="-25" dirty="0">
                          <a:solidFill>
                            <a:srgbClr val="FFFFFF"/>
                          </a:solidFill>
                          <a:latin typeface="Leelawadee UI Semilight"/>
                          <a:cs typeface="Leelawadee UI Semilight"/>
                        </a:rPr>
                        <a:t>CI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6AD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400" b="0" spc="-10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(1-</a:t>
                      </a:r>
                      <a:r>
                        <a:rPr sz="2400" b="1" spc="-10" dirty="0">
                          <a:solidFill>
                            <a:srgbClr val="56555A"/>
                          </a:solidFill>
                          <a:latin typeface="Calibri"/>
                          <a:cs typeface="Calibri"/>
                        </a:rPr>
                        <a:t>α</a:t>
                      </a:r>
                      <a:r>
                        <a:rPr sz="2400" b="0" spc="-10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)</a:t>
                      </a:r>
                      <a:r>
                        <a:rPr sz="2400" b="0" spc="-160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 </a:t>
                      </a:r>
                      <a:r>
                        <a:rPr sz="2400" spc="-5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↑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↑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𝝈</a:t>
                      </a:r>
                      <a:r>
                        <a:rPr sz="2400" spc="-1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↑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↑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dirty="0">
                          <a:solidFill>
                            <a:srgbClr val="56555A"/>
                          </a:solidFill>
                          <a:latin typeface="Segoe UI"/>
                          <a:cs typeface="Segoe UI"/>
                        </a:rPr>
                        <a:t>n</a:t>
                      </a:r>
                      <a:r>
                        <a:rPr sz="2400" b="1" spc="-5" dirty="0">
                          <a:solidFill>
                            <a:srgbClr val="56555A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↑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↓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E82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4176</TotalTime>
  <Words>1656</Words>
  <Application>Microsoft Macintosh PowerPoint</Application>
  <PresentationFormat>Widescreen</PresentationFormat>
  <Paragraphs>253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Cambria Math</vt:lpstr>
      <vt:lpstr>Leelawadee UI</vt:lpstr>
      <vt:lpstr>Leelawadee UI Semilight</vt:lpstr>
      <vt:lpstr>Segoe UI</vt:lpstr>
      <vt:lpstr>Times New Roman</vt:lpstr>
      <vt:lpstr>Wingdings</vt:lpstr>
      <vt:lpstr>Office Theme</vt:lpstr>
      <vt:lpstr>Course notes: inferential statistics</vt:lpstr>
      <vt:lpstr>Distributions</vt:lpstr>
      <vt:lpstr>The Normal Distribution</vt:lpstr>
      <vt:lpstr>The Normal Distribution</vt:lpstr>
      <vt:lpstr>The Normal Distribution</vt:lpstr>
      <vt:lpstr>The Standard Normal Distribution</vt:lpstr>
      <vt:lpstr>The Central Limit Theorem</vt:lpstr>
      <vt:lpstr>Estimators and Estimates</vt:lpstr>
      <vt:lpstr>Confidence Intervals and the Margin of Error</vt:lpstr>
      <vt:lpstr>Student’s T Distribution</vt:lpstr>
      <vt:lpstr>Formulas for Confidence Intervals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Iliya Valchanov</dc:creator>
  <cp:lastModifiedBy>Sunil Gorantla</cp:lastModifiedBy>
  <cp:revision>2</cp:revision>
  <dcterms:created xsi:type="dcterms:W3CDTF">2023-06-01T07:59:45Z</dcterms:created>
  <dcterms:modified xsi:type="dcterms:W3CDTF">2023-07-07T11:11:14Z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2023-06-01T00:00:00Z</vt:filetime>
  </property>
  <property fmtid="{D5CDD505-2E9C-101B-9397-08002B2CF9AE}" pid="5" name="Producer">
    <vt:lpwstr>Microsoft® PowerPoint® 2016</vt:lpwstr>
  </property>
</Properties>
</file>