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>
      <p:cViewPr varScale="1">
        <p:scale>
          <a:sx n="114" d="100"/>
          <a:sy n="114" d="100"/>
        </p:scale>
        <p:origin x="47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654" y="215595"/>
            <a:ext cx="756869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555A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9435" y="2326081"/>
            <a:ext cx="5420995" cy="170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7o0r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scistatistics.com/pvalues/Default.asp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786" y="2508008"/>
            <a:ext cx="6967855" cy="16173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86025" marR="5080" indent="-2473960">
              <a:lnSpc>
                <a:spcPct val="116500"/>
              </a:lnSpc>
              <a:spcBef>
                <a:spcPts val="355"/>
              </a:spcBef>
            </a:pPr>
            <a:r>
              <a:rPr sz="4800" cap="small" dirty="0">
                <a:solidFill>
                  <a:srgbClr val="FFFFFF"/>
                </a:solidFill>
              </a:rPr>
              <a:t>Course</a:t>
            </a:r>
            <a:r>
              <a:rPr sz="4800" cap="small" spc="20" dirty="0">
                <a:solidFill>
                  <a:srgbClr val="FFFFFF"/>
                </a:solidFill>
              </a:rPr>
              <a:t> </a:t>
            </a:r>
            <a:r>
              <a:rPr sz="4800" cap="small" spc="-10" dirty="0">
                <a:solidFill>
                  <a:srgbClr val="FFFFFF"/>
                </a:solidFill>
              </a:rPr>
              <a:t>notes:</a:t>
            </a:r>
            <a:r>
              <a:rPr sz="4800" cap="small" spc="-190" dirty="0">
                <a:solidFill>
                  <a:srgbClr val="FFFFFF"/>
                </a:solidFill>
              </a:rPr>
              <a:t> </a:t>
            </a:r>
            <a:r>
              <a:rPr sz="4800" cap="small" spc="-35" dirty="0">
                <a:solidFill>
                  <a:srgbClr val="FFFFFF"/>
                </a:solidFill>
              </a:rPr>
              <a:t>hypothesis </a:t>
            </a:r>
            <a:r>
              <a:rPr sz="4800" cap="small" spc="-10" dirty="0">
                <a:solidFill>
                  <a:srgbClr val="FFFFFF"/>
                </a:solidFill>
              </a:rPr>
              <a:t>testing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4540" y="2400300"/>
            <a:ext cx="5652770" cy="2626360"/>
            <a:chOff x="5844540" y="2400300"/>
            <a:chExt cx="5652770" cy="2626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40" y="2438400"/>
              <a:ext cx="5576316" cy="25496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3590" y="2419350"/>
              <a:ext cx="5614670" cy="2588260"/>
            </a:xfrm>
            <a:custGeom>
              <a:avLst/>
              <a:gdLst/>
              <a:ahLst/>
              <a:cxnLst/>
              <a:rect l="l" t="t" r="r" b="b"/>
              <a:pathLst>
                <a:path w="5614670" h="2588260">
                  <a:moveTo>
                    <a:pt x="0" y="2587752"/>
                  </a:moveTo>
                  <a:lnTo>
                    <a:pt x="5614416" y="2587752"/>
                  </a:lnTo>
                  <a:lnTo>
                    <a:pt x="5614416" y="0"/>
                  </a:lnTo>
                  <a:lnTo>
                    <a:pt x="0" y="0"/>
                  </a:lnTo>
                  <a:lnTo>
                    <a:pt x="0" y="2587752"/>
                  </a:lnTo>
                  <a:close/>
                </a:path>
              </a:pathLst>
            </a:custGeom>
            <a:ln w="38100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265">
              <a:lnSpc>
                <a:spcPct val="100000"/>
              </a:lnSpc>
              <a:spcBef>
                <a:spcPts val="95"/>
              </a:spcBef>
            </a:pPr>
            <a:r>
              <a:rPr spc="-60" dirty="0">
                <a:solidFill>
                  <a:srgbClr val="000000"/>
                </a:solidFill>
              </a:rPr>
              <a:t>Scientific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8761" y="1312875"/>
            <a:ext cx="438531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31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‘scientific</a:t>
            </a:r>
            <a:r>
              <a:rPr sz="1800" b="0" spc="3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method’</a:t>
            </a:r>
            <a:r>
              <a:rPr sz="1800" b="0" spc="3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is</a:t>
            </a:r>
            <a:r>
              <a:rPr sz="1800" b="0" spc="3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a</a:t>
            </a:r>
            <a:r>
              <a:rPr sz="1800" b="0" spc="30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procedure</a:t>
            </a:r>
            <a:r>
              <a:rPr sz="1800" b="0" spc="320" dirty="0">
                <a:latin typeface="Leelawadee UI Semilight"/>
                <a:cs typeface="Leelawadee UI Semilight"/>
              </a:rPr>
              <a:t> </a:t>
            </a:r>
            <a:r>
              <a:rPr sz="1800" b="0" spc="-20" dirty="0">
                <a:latin typeface="Leelawadee UI Semilight"/>
                <a:cs typeface="Leelawadee UI Semilight"/>
              </a:rPr>
              <a:t>that </a:t>
            </a:r>
            <a:r>
              <a:rPr sz="1800" b="0" dirty="0">
                <a:latin typeface="Leelawadee UI Semilight"/>
                <a:cs typeface="Leelawadee UI Semilight"/>
              </a:rPr>
              <a:t>has</a:t>
            </a:r>
            <a:r>
              <a:rPr sz="1800" b="0" spc="30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characterized</a:t>
            </a:r>
            <a:r>
              <a:rPr sz="1800" b="0" spc="29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natural</a:t>
            </a:r>
            <a:r>
              <a:rPr sz="1800" b="0" spc="30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science</a:t>
            </a:r>
            <a:r>
              <a:rPr sz="1800" b="0" spc="30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since</a:t>
            </a:r>
            <a:r>
              <a:rPr sz="1800" b="0" spc="290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the </a:t>
            </a:r>
            <a:r>
              <a:rPr sz="1800" b="0" dirty="0">
                <a:latin typeface="Leelawadee UI Semilight"/>
                <a:cs typeface="Leelawadee UI Semilight"/>
              </a:rPr>
              <a:t>17th</a:t>
            </a:r>
            <a:r>
              <a:rPr sz="1800" b="0" spc="36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century.</a:t>
            </a:r>
            <a:r>
              <a:rPr sz="1800" b="0" spc="35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It</a:t>
            </a:r>
            <a:r>
              <a:rPr sz="1800" b="0" spc="36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consists</a:t>
            </a:r>
            <a:r>
              <a:rPr sz="1800" b="0" spc="36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in</a:t>
            </a:r>
            <a:r>
              <a:rPr sz="1800" b="0" spc="355" dirty="0">
                <a:latin typeface="Leelawadee UI Semilight"/>
                <a:cs typeface="Leelawadee UI Semilight"/>
              </a:rPr>
              <a:t>  </a:t>
            </a:r>
            <a:r>
              <a:rPr sz="1800" b="0" spc="-10" dirty="0">
                <a:latin typeface="Leelawadee UI Semilight"/>
                <a:cs typeface="Leelawadee UI Semilight"/>
              </a:rPr>
              <a:t>systematic </a:t>
            </a:r>
            <a:r>
              <a:rPr sz="1800" b="0" dirty="0">
                <a:latin typeface="Leelawadee UI Semilight"/>
                <a:cs typeface="Leelawadee UI Semilight"/>
              </a:rPr>
              <a:t>observation,</a:t>
            </a:r>
            <a:r>
              <a:rPr sz="1800" b="0" spc="10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measurement,</a:t>
            </a:r>
            <a:r>
              <a:rPr sz="1800" b="0" spc="10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experiment,</a:t>
            </a:r>
            <a:r>
              <a:rPr sz="1800" b="0" spc="100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and </a:t>
            </a: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114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formulation,</a:t>
            </a:r>
            <a:r>
              <a:rPr sz="1800" b="0" spc="12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testing</a:t>
            </a:r>
            <a:r>
              <a:rPr sz="1800" b="0" spc="114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and</a:t>
            </a:r>
            <a:r>
              <a:rPr sz="1800" b="0" spc="12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modification</a:t>
            </a:r>
            <a:r>
              <a:rPr sz="1800" b="0" spc="135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of </a:t>
            </a:r>
            <a:r>
              <a:rPr sz="1800" b="0" spc="-10" dirty="0">
                <a:latin typeface="Leelawadee UI Semilight"/>
                <a:cs typeface="Leelawadee UI Semilight"/>
              </a:rPr>
              <a:t>hypotheses.</a:t>
            </a:r>
            <a:endParaRPr sz="18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Leelawadee UI Semilight"/>
              <a:cs typeface="Leelawadee UI Semiligh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Leelawadee UI Semilight"/>
                <a:cs typeface="Leelawadee UI Semilight"/>
              </a:rPr>
              <a:t>Since</a:t>
            </a:r>
            <a:r>
              <a:rPr sz="1800" b="0" spc="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then</a:t>
            </a:r>
            <a:r>
              <a:rPr sz="1800" b="0" spc="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we’ve</a:t>
            </a:r>
            <a:r>
              <a:rPr sz="1800" b="0" spc="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evolved</a:t>
            </a:r>
            <a:r>
              <a:rPr sz="1800" b="0" spc="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to</a:t>
            </a:r>
            <a:r>
              <a:rPr sz="1800" b="0" spc="2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1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point</a:t>
            </a:r>
            <a:r>
              <a:rPr sz="1800" b="0" spc="30" dirty="0"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latin typeface="Leelawadee UI Semilight"/>
                <a:cs typeface="Leelawadee UI Semilight"/>
              </a:rPr>
              <a:t>where </a:t>
            </a:r>
            <a:r>
              <a:rPr sz="1800" b="0" dirty="0">
                <a:latin typeface="Leelawadee UI Semilight"/>
                <a:cs typeface="Leelawadee UI Semilight"/>
              </a:rPr>
              <a:t>most</a:t>
            </a:r>
            <a:r>
              <a:rPr sz="1800" b="0" spc="10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people</a:t>
            </a:r>
            <a:r>
              <a:rPr sz="1800" b="0" spc="10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and</a:t>
            </a:r>
            <a:r>
              <a:rPr sz="1800" b="0" spc="10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especially</a:t>
            </a:r>
            <a:r>
              <a:rPr sz="1800" b="0" spc="95" dirty="0">
                <a:latin typeface="Leelawadee UI Semilight"/>
                <a:cs typeface="Leelawadee UI Semilight"/>
              </a:rPr>
              <a:t>  </a:t>
            </a:r>
            <a:r>
              <a:rPr sz="1800" b="0" spc="-10" dirty="0">
                <a:latin typeface="Leelawadee UI Semilight"/>
                <a:cs typeface="Leelawadee UI Semilight"/>
              </a:rPr>
              <a:t>professionals </a:t>
            </a:r>
            <a:r>
              <a:rPr sz="1800" b="0" dirty="0">
                <a:latin typeface="Leelawadee UI Semilight"/>
                <a:cs typeface="Leelawadee UI Semilight"/>
              </a:rPr>
              <a:t>realize</a:t>
            </a:r>
            <a:r>
              <a:rPr sz="1800" b="0" spc="39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that</a:t>
            </a:r>
            <a:r>
              <a:rPr sz="1800" b="0" spc="39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pure</a:t>
            </a:r>
            <a:r>
              <a:rPr sz="1800" b="0" spc="40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observation</a:t>
            </a:r>
            <a:r>
              <a:rPr sz="1800" b="0" spc="40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can</a:t>
            </a:r>
            <a:r>
              <a:rPr sz="1800" b="0" spc="400" dirty="0">
                <a:latin typeface="Leelawadee UI Semilight"/>
                <a:cs typeface="Leelawadee UI Semilight"/>
              </a:rPr>
              <a:t>  </a:t>
            </a:r>
            <a:r>
              <a:rPr sz="1800" b="0" spc="-25" dirty="0">
                <a:latin typeface="Leelawadee UI Semilight"/>
                <a:cs typeface="Leelawadee UI Semilight"/>
              </a:rPr>
              <a:t>be </a:t>
            </a:r>
            <a:r>
              <a:rPr sz="1800" b="0" dirty="0">
                <a:latin typeface="Leelawadee UI Semilight"/>
                <a:cs typeface="Leelawadee UI Semilight"/>
              </a:rPr>
              <a:t>deceiving.</a:t>
            </a:r>
            <a:r>
              <a:rPr sz="1800" b="0" spc="15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Therefore,</a:t>
            </a:r>
            <a:r>
              <a:rPr sz="1800" b="0" spc="14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business</a:t>
            </a:r>
            <a:r>
              <a:rPr sz="1800" b="0" spc="15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decisions</a:t>
            </a:r>
            <a:r>
              <a:rPr sz="1800" b="0" spc="160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are </a:t>
            </a:r>
            <a:r>
              <a:rPr sz="1800" b="0" dirty="0">
                <a:latin typeface="Leelawadee UI Semilight"/>
                <a:cs typeface="Leelawadee UI Semilight"/>
              </a:rPr>
              <a:t>increasingly</a:t>
            </a:r>
            <a:r>
              <a:rPr sz="1800" b="0" spc="27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driven</a:t>
            </a:r>
            <a:r>
              <a:rPr sz="1800" b="0" spc="27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by</a:t>
            </a:r>
            <a:r>
              <a:rPr sz="1800" b="0" spc="26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data.</a:t>
            </a:r>
            <a:r>
              <a:rPr sz="1800" b="0" spc="27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That’s</a:t>
            </a:r>
            <a:r>
              <a:rPr sz="1800" b="0" spc="27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also</a:t>
            </a:r>
            <a:r>
              <a:rPr sz="1800" b="0" spc="270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the </a:t>
            </a:r>
            <a:r>
              <a:rPr sz="1800" b="0" dirty="0">
                <a:latin typeface="Leelawadee UI Semilight"/>
                <a:cs typeface="Leelawadee UI Semilight"/>
              </a:rPr>
              <a:t>purpose</a:t>
            </a:r>
            <a:r>
              <a:rPr sz="1800" b="0" spc="-1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of</a:t>
            </a:r>
            <a:r>
              <a:rPr sz="1800" b="0" spc="-2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data</a:t>
            </a:r>
            <a:r>
              <a:rPr sz="1800" b="0" spc="-15" dirty="0"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latin typeface="Leelawadee UI Semilight"/>
                <a:cs typeface="Leelawadee UI Semilight"/>
              </a:rPr>
              <a:t>science.</a:t>
            </a:r>
            <a:endParaRPr sz="18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eelawadee UI Semilight"/>
              <a:cs typeface="Leelawadee UI Semiligh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0" dirty="0">
                <a:latin typeface="Leelawadee UI Semilight"/>
                <a:cs typeface="Leelawadee UI Semilight"/>
              </a:rPr>
              <a:t>While</a:t>
            </a:r>
            <a:r>
              <a:rPr sz="1800" b="0" spc="7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we</a:t>
            </a:r>
            <a:r>
              <a:rPr sz="1800" b="0" spc="6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don’t</a:t>
            </a:r>
            <a:r>
              <a:rPr sz="1800" b="0" spc="8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‘name’</a:t>
            </a:r>
            <a:r>
              <a:rPr sz="1800" b="0" spc="7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6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scientific</a:t>
            </a:r>
            <a:r>
              <a:rPr sz="1800" b="0" spc="90" dirty="0"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latin typeface="Leelawadee UI Semilight"/>
                <a:cs typeface="Leelawadee UI Semilight"/>
              </a:rPr>
              <a:t>method </a:t>
            </a:r>
            <a:r>
              <a:rPr sz="1800" b="0" dirty="0">
                <a:latin typeface="Leelawadee UI Semilight"/>
                <a:cs typeface="Leelawadee UI Semilight"/>
              </a:rPr>
              <a:t>in</a:t>
            </a:r>
            <a:r>
              <a:rPr sz="1800" b="0" spc="4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4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videos,</a:t>
            </a:r>
            <a:r>
              <a:rPr sz="1800" b="0" spc="5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that’s</a:t>
            </a:r>
            <a:r>
              <a:rPr sz="1800" b="0" spc="45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the</a:t>
            </a:r>
            <a:r>
              <a:rPr sz="1800" b="0" spc="40" dirty="0">
                <a:latin typeface="Leelawadee UI Semilight"/>
                <a:cs typeface="Leelawadee UI Semilight"/>
              </a:rPr>
              <a:t>  </a:t>
            </a:r>
            <a:r>
              <a:rPr sz="1800" b="0" dirty="0">
                <a:latin typeface="Leelawadee UI Semilight"/>
                <a:cs typeface="Leelawadee UI Semilight"/>
              </a:rPr>
              <a:t>underlying</a:t>
            </a:r>
            <a:r>
              <a:rPr sz="1800" b="0" spc="45" dirty="0">
                <a:latin typeface="Leelawadee UI Semilight"/>
                <a:cs typeface="Leelawadee UI Semilight"/>
              </a:rPr>
              <a:t>  </a:t>
            </a:r>
            <a:r>
              <a:rPr sz="1800" b="0" spc="-10" dirty="0">
                <a:latin typeface="Leelawadee UI Semilight"/>
                <a:cs typeface="Leelawadee UI Semilight"/>
              </a:rPr>
              <a:t>idea. </a:t>
            </a:r>
            <a:r>
              <a:rPr sz="1800" b="0" dirty="0">
                <a:latin typeface="Leelawadee UI Semilight"/>
                <a:cs typeface="Leelawadee UI Semilight"/>
              </a:rPr>
              <a:t>There</a:t>
            </a:r>
            <a:r>
              <a:rPr sz="1800" b="0" spc="11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are</a:t>
            </a:r>
            <a:r>
              <a:rPr sz="1800" b="0" spc="11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several</a:t>
            </a:r>
            <a:r>
              <a:rPr sz="1800" b="0" spc="12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steps</a:t>
            </a:r>
            <a:r>
              <a:rPr sz="1800" b="0" spc="10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you</a:t>
            </a:r>
            <a:r>
              <a:rPr sz="1800" b="0" spc="12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would</a:t>
            </a:r>
            <a:r>
              <a:rPr sz="1800" b="0" spc="114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follow</a:t>
            </a:r>
            <a:r>
              <a:rPr sz="1800" b="0" spc="120" dirty="0">
                <a:latin typeface="Leelawadee UI Semilight"/>
                <a:cs typeface="Leelawadee UI Semilight"/>
              </a:rPr>
              <a:t> </a:t>
            </a:r>
            <a:r>
              <a:rPr sz="1800" b="0" spc="-25" dirty="0">
                <a:latin typeface="Leelawadee UI Semilight"/>
                <a:cs typeface="Leelawadee UI Semilight"/>
              </a:rPr>
              <a:t>to </a:t>
            </a:r>
            <a:r>
              <a:rPr sz="1800" b="0" dirty="0">
                <a:latin typeface="Leelawadee UI Semilight"/>
                <a:cs typeface="Leelawadee UI Semilight"/>
              </a:rPr>
              <a:t>reach</a:t>
            </a:r>
            <a:r>
              <a:rPr sz="1800" b="0" spc="-25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a</a:t>
            </a:r>
            <a:r>
              <a:rPr sz="1800" b="0" spc="-25" dirty="0"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latin typeface="Leelawadee UI Semilight"/>
                <a:cs typeface="Leelawadee UI Semilight"/>
              </a:rPr>
              <a:t>data-</a:t>
            </a:r>
            <a:r>
              <a:rPr sz="1800" b="0" dirty="0">
                <a:latin typeface="Leelawadee UI Semilight"/>
                <a:cs typeface="Leelawadee UI Semilight"/>
              </a:rPr>
              <a:t>driven</a:t>
            </a:r>
            <a:r>
              <a:rPr sz="1800" b="0" spc="-20" dirty="0">
                <a:latin typeface="Leelawadee UI Semilight"/>
                <a:cs typeface="Leelawadee UI Semilight"/>
              </a:rPr>
              <a:t> </a:t>
            </a:r>
            <a:r>
              <a:rPr sz="1800" b="0" dirty="0">
                <a:latin typeface="Leelawadee UI Semilight"/>
                <a:cs typeface="Leelawadee UI Semilight"/>
              </a:rPr>
              <a:t>decision</a:t>
            </a:r>
            <a:r>
              <a:rPr sz="1800" b="0" spc="-20" dirty="0">
                <a:latin typeface="Leelawadee UI Semilight"/>
                <a:cs typeface="Leelawadee UI Semilight"/>
              </a:rPr>
              <a:t> </a:t>
            </a:r>
            <a:r>
              <a:rPr sz="1800" b="0" spc="-10" dirty="0">
                <a:latin typeface="Leelawadee UI Semilight"/>
                <a:cs typeface="Leelawadee UI Semilight"/>
              </a:rPr>
              <a:t>(pictured).</a:t>
            </a:r>
            <a:endParaRPr sz="18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4632" y="1613916"/>
            <a:ext cx="7071359" cy="838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099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Hypotheses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5339" y="3642359"/>
            <a:ext cx="5027930" cy="2270760"/>
          </a:xfrm>
          <a:prstGeom prst="rect">
            <a:avLst/>
          </a:prstGeom>
          <a:solidFill>
            <a:srgbClr val="D5DBD7"/>
          </a:solidFill>
        </p:spPr>
        <p:txBody>
          <a:bodyPr vert="horz" wrap="square" lIns="0" tIns="57785" rIns="0" bIns="0" rtlCol="0">
            <a:spAutoFit/>
          </a:bodyPr>
          <a:lstStyle/>
          <a:p>
            <a:pPr marL="121920" algn="just">
              <a:lnSpc>
                <a:spcPct val="100000"/>
              </a:lnSpc>
              <a:spcBef>
                <a:spcPts val="45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null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hypothesis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tested.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192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It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status-quo.</a:t>
            </a:r>
            <a:r>
              <a:rPr sz="1400" b="0" spc="1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Everything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which</a:t>
            </a:r>
            <a:r>
              <a:rPr sz="1400" b="0" spc="1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was</a:t>
            </a:r>
            <a:r>
              <a:rPr sz="1400" b="0" spc="1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believed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until</a:t>
            </a:r>
            <a:r>
              <a:rPr sz="1400" b="0" spc="18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now</a:t>
            </a:r>
            <a:endParaRPr sz="1400">
              <a:latin typeface="Leelawadee UI Semilight"/>
              <a:cs typeface="Leelawadee UI Semilight"/>
            </a:endParaRPr>
          </a:p>
          <a:p>
            <a:pPr marL="12192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are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contesting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with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our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1920" marR="109855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concept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null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8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similar</a:t>
            </a:r>
            <a:r>
              <a:rPr sz="1400" b="0" spc="2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to: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innocent</a:t>
            </a:r>
            <a:r>
              <a:rPr sz="1400" b="0" spc="3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until</a:t>
            </a:r>
            <a:r>
              <a:rPr sz="1400" b="0" spc="29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proven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guilty.</a:t>
            </a:r>
            <a:r>
              <a:rPr sz="1400" b="0" spc="1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assume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innocence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until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1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1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enough</a:t>
            </a:r>
            <a:r>
              <a:rPr sz="1400" b="0" spc="13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evidence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to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prove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 a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suspect</a:t>
            </a:r>
            <a:r>
              <a:rPr sz="1400" b="0" spc="-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guilty.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508" y="3192779"/>
            <a:ext cx="5027930" cy="449580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Alternative</a:t>
            </a:r>
            <a:r>
              <a:rPr sz="2100" b="0" spc="-7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hypothesis</a:t>
            </a:r>
            <a:r>
              <a:rPr sz="21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(H</a:t>
            </a:r>
            <a:r>
              <a:rPr sz="2100" b="0" baseline="-19841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1</a:t>
            </a:r>
            <a:r>
              <a:rPr sz="2100" b="0" spc="-37" baseline="-19841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sz="2100" b="0" spc="-2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H</a:t>
            </a:r>
            <a:r>
              <a:rPr sz="2100" b="0" spc="-37" baseline="-19841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sz="2100" b="0" spc="-25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)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508" y="3642359"/>
            <a:ext cx="5027930" cy="2270760"/>
          </a:xfrm>
          <a:prstGeom prst="rect">
            <a:avLst/>
          </a:prstGeom>
          <a:solidFill>
            <a:srgbClr val="52737A">
              <a:alpha val="19999"/>
            </a:srgbClr>
          </a:solidFill>
        </p:spPr>
        <p:txBody>
          <a:bodyPr vert="horz" wrap="square" lIns="0" tIns="57785" rIns="0" bIns="0" rtlCol="0">
            <a:spAutoFit/>
          </a:bodyPr>
          <a:lstStyle/>
          <a:p>
            <a:pPr marL="122555" marR="113664">
              <a:lnSpc>
                <a:spcPct val="100000"/>
              </a:lnSpc>
              <a:spcBef>
                <a:spcPts val="455"/>
              </a:spcBef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0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alternative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hypothesis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1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change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or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innovation</a:t>
            </a:r>
            <a:r>
              <a:rPr sz="1400" b="0" spc="1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that</a:t>
            </a:r>
            <a:r>
              <a:rPr sz="1400" b="0" spc="11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contesting</a:t>
            </a:r>
            <a:r>
              <a:rPr sz="1400" b="0" spc="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status-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quo.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2555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Usually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alternative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our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own</a:t>
            </a:r>
            <a:r>
              <a:rPr sz="1400" b="0" spc="3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opinion.</a:t>
            </a:r>
            <a:r>
              <a:rPr sz="1400" b="0" spc="3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idea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3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endParaRPr sz="1400">
              <a:latin typeface="Leelawadee UI Semilight"/>
              <a:cs typeface="Leelawadee UI Semilight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following:</a:t>
            </a:r>
            <a:endParaRPr sz="1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/>
              <a:cs typeface="Leelawadee UI Semilight"/>
            </a:endParaRPr>
          </a:p>
          <a:p>
            <a:pPr marL="122555" marR="113030" algn="just">
              <a:lnSpc>
                <a:spcPct val="100000"/>
              </a:lnSpc>
            </a:pP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If</a:t>
            </a:r>
            <a:r>
              <a:rPr sz="1400" b="0" spc="19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null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0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status-quo</a:t>
            </a:r>
            <a:r>
              <a:rPr sz="1400" b="0" spc="20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(i.e.,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what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2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generally</a:t>
            </a:r>
            <a:r>
              <a:rPr sz="1400" b="0" spc="2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believed),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then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act</a:t>
            </a:r>
            <a:r>
              <a:rPr sz="1400" b="0" spc="37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performing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test,</a:t>
            </a:r>
            <a:r>
              <a:rPr sz="1400" b="0" spc="36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shows</a:t>
            </a:r>
            <a:r>
              <a:rPr sz="1400" b="0" spc="37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we</a:t>
            </a:r>
            <a:r>
              <a:rPr sz="1400" b="0" spc="3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have</a:t>
            </a:r>
            <a:r>
              <a:rPr sz="1400" b="0" spc="35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doubts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about</a:t>
            </a:r>
            <a:r>
              <a:rPr sz="1400" b="0" spc="23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truthfulness</a:t>
            </a:r>
            <a:r>
              <a:rPr sz="1400" b="0" spc="26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null.</a:t>
            </a:r>
            <a:r>
              <a:rPr sz="1400" b="0" spc="254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More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often</a:t>
            </a:r>
            <a:r>
              <a:rPr sz="1400" b="0" spc="24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than</a:t>
            </a:r>
            <a:r>
              <a:rPr sz="1400" b="0" spc="24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not</a:t>
            </a:r>
            <a:r>
              <a:rPr sz="1400" b="0" spc="25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researcher’s</a:t>
            </a:r>
            <a:r>
              <a:rPr sz="1400" b="0" spc="-2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opinion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is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contained</a:t>
            </a:r>
            <a:r>
              <a:rPr sz="1400" b="0" spc="-15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in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the alternative</a:t>
            </a:r>
            <a:r>
              <a:rPr sz="1400" b="0" spc="-2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 </a:t>
            </a:r>
            <a:r>
              <a:rPr sz="1400" b="0" spc="-10" dirty="0">
                <a:solidFill>
                  <a:srgbClr val="56555A"/>
                </a:solidFill>
                <a:latin typeface="Leelawadee UI Semilight"/>
                <a:cs typeface="Leelawadee UI Semilight"/>
              </a:rPr>
              <a:t>hypothesis.</a:t>
            </a:r>
            <a:endParaRPr sz="1400">
              <a:latin typeface="Leelawadee UI Semilight"/>
              <a:cs typeface="Leelawade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39" y="3192779"/>
            <a:ext cx="5027930" cy="44958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100" b="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Null</a:t>
            </a:r>
            <a:r>
              <a:rPr sz="2100" b="0" spc="-5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hypothesis</a:t>
            </a:r>
            <a:r>
              <a:rPr sz="2100" b="0" spc="-6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(H</a:t>
            </a:r>
            <a:r>
              <a:rPr sz="2100" b="0" spc="-30" baseline="-19841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0</a:t>
            </a:r>
            <a:r>
              <a:rPr sz="21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)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9203" y="1293875"/>
            <a:ext cx="581025" cy="1156970"/>
          </a:xfrm>
          <a:custGeom>
            <a:avLst/>
            <a:gdLst/>
            <a:ahLst/>
            <a:cxnLst/>
            <a:rect l="l" t="t" r="r" b="b"/>
            <a:pathLst>
              <a:path w="581025" h="1156970">
                <a:moveTo>
                  <a:pt x="580644" y="0"/>
                </a:moveTo>
                <a:lnTo>
                  <a:pt x="0" y="383666"/>
                </a:lnTo>
                <a:lnTo>
                  <a:pt x="0" y="1156715"/>
                </a:lnTo>
                <a:lnTo>
                  <a:pt x="580644" y="773049"/>
                </a:lnTo>
                <a:lnTo>
                  <a:pt x="580644" y="0"/>
                </a:lnTo>
                <a:close/>
              </a:path>
            </a:pathLst>
          </a:custGeom>
          <a:solidFill>
            <a:srgbClr val="465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1295400"/>
            <a:ext cx="4887595" cy="87376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27051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13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hypothesis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“an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idea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tested”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7582" y="1776475"/>
            <a:ext cx="5771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supposition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proposed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explanation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made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basis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limited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evidence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starting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point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further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investigation.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166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Examples</a:t>
            </a:r>
            <a:r>
              <a:rPr spc="-100" dirty="0"/>
              <a:t> </a:t>
            </a:r>
            <a:r>
              <a:rPr spc="-50" dirty="0"/>
              <a:t>of</a:t>
            </a:r>
            <a:r>
              <a:rPr spc="-100" dirty="0"/>
              <a:t> </a:t>
            </a:r>
            <a:r>
              <a:rPr spc="-30" dirty="0"/>
              <a:t>hypotheses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60119"/>
            <a:ext cx="4887595" cy="873760"/>
          </a:xfrm>
          <a:custGeom>
            <a:avLst/>
            <a:gdLst/>
            <a:ahLst/>
            <a:cxnLst/>
            <a:rect l="l" t="t" r="r" b="b"/>
            <a:pathLst>
              <a:path w="4887595" h="873760">
                <a:moveTo>
                  <a:pt x="4887468" y="0"/>
                </a:moveTo>
                <a:lnTo>
                  <a:pt x="0" y="0"/>
                </a:lnTo>
                <a:lnTo>
                  <a:pt x="0" y="873251"/>
                </a:lnTo>
                <a:lnTo>
                  <a:pt x="4887468" y="873251"/>
                </a:lnTo>
                <a:lnTo>
                  <a:pt x="4887468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218438"/>
            <a:ext cx="437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hypothesis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“an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idea that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tested”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685" y="1137920"/>
            <a:ext cx="65151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After</a:t>
            </a:r>
            <a:r>
              <a:rPr sz="1400" spc="1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400" spc="20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discussion</a:t>
            </a:r>
            <a:r>
              <a:rPr sz="1400" spc="20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400" spc="1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0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Q&amp;A,</a:t>
            </a:r>
            <a:r>
              <a:rPr sz="1400" spc="1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have</a:t>
            </a:r>
            <a:r>
              <a:rPr sz="1400" spc="2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decided</a:t>
            </a:r>
            <a:r>
              <a:rPr sz="1400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20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include</a:t>
            </a:r>
            <a:r>
              <a:rPr sz="1400" spc="20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further</a:t>
            </a:r>
            <a:r>
              <a:rPr sz="1400" spc="2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clarifications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regarding</a:t>
            </a:r>
            <a:r>
              <a:rPr sz="14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and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alternative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hypotheses.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6544"/>
            <a:ext cx="4881372" cy="2781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5868" y="2428113"/>
            <a:ext cx="368998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marR="12700" indent="1270" algn="ctr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per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above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logic,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video 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tutorial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salary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scientist,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null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hypothesis</a:t>
            </a:r>
            <a:r>
              <a:rPr sz="1400" i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400" i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been: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Scientists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do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make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average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$113,000.</a:t>
            </a:r>
            <a:endParaRPr sz="1400">
              <a:latin typeface="Segoe UI"/>
              <a:cs typeface="Segoe UI"/>
            </a:endParaRPr>
          </a:p>
          <a:p>
            <a:pPr marL="12065" marR="5080" indent="3810" algn="ctr">
              <a:lnSpc>
                <a:spcPct val="100000"/>
              </a:lnSpc>
            </a:pP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second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example</a:t>
            </a:r>
            <a:r>
              <a:rPr sz="1400" i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null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Hypothesis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140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been: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average salary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should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equal</a:t>
            </a:r>
            <a:r>
              <a:rPr sz="1400" i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$125,000.</a:t>
            </a:r>
            <a:endParaRPr sz="1400">
              <a:latin typeface="Segoe UI"/>
              <a:cs typeface="Segoe UI"/>
            </a:endParaRPr>
          </a:p>
          <a:p>
            <a:pPr marL="3175" algn="ctr">
              <a:lnSpc>
                <a:spcPct val="100000"/>
              </a:lnSpc>
            </a:pP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Please</a:t>
            </a:r>
            <a:r>
              <a:rPr sz="140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Segoe UI"/>
                <a:cs typeface="Segoe UI"/>
              </a:rPr>
              <a:t>explain</a:t>
            </a:r>
            <a:r>
              <a:rPr sz="140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Segoe UI"/>
                <a:cs typeface="Segoe UI"/>
              </a:rPr>
              <a:t>further.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324" y="4933188"/>
            <a:ext cx="871855" cy="1757680"/>
          </a:xfrm>
          <a:custGeom>
            <a:avLst/>
            <a:gdLst/>
            <a:ahLst/>
            <a:cxnLst/>
            <a:rect l="l" t="t" r="r" b="b"/>
            <a:pathLst>
              <a:path w="871855" h="1757679">
                <a:moveTo>
                  <a:pt x="601967" y="163449"/>
                </a:moveTo>
                <a:lnTo>
                  <a:pt x="595985" y="119646"/>
                </a:lnTo>
                <a:lnTo>
                  <a:pt x="579120" y="80492"/>
                </a:lnTo>
                <a:lnTo>
                  <a:pt x="568109" y="66598"/>
                </a:lnTo>
                <a:lnTo>
                  <a:pt x="568109" y="163449"/>
                </a:lnTo>
                <a:lnTo>
                  <a:pt x="561467" y="205765"/>
                </a:lnTo>
                <a:lnTo>
                  <a:pt x="542874" y="242100"/>
                </a:lnTo>
                <a:lnTo>
                  <a:pt x="514286" y="270471"/>
                </a:lnTo>
                <a:lnTo>
                  <a:pt x="477710" y="288937"/>
                </a:lnTo>
                <a:lnTo>
                  <a:pt x="435089" y="295541"/>
                </a:lnTo>
                <a:lnTo>
                  <a:pt x="393382" y="288937"/>
                </a:lnTo>
                <a:lnTo>
                  <a:pt x="356920" y="270471"/>
                </a:lnTo>
                <a:lnTo>
                  <a:pt x="327990" y="242100"/>
                </a:lnTo>
                <a:lnTo>
                  <a:pt x="308927" y="205765"/>
                </a:lnTo>
                <a:lnTo>
                  <a:pt x="302069" y="163449"/>
                </a:lnTo>
                <a:lnTo>
                  <a:pt x="312648" y="112737"/>
                </a:lnTo>
                <a:lnTo>
                  <a:pt x="341363" y="71501"/>
                </a:lnTo>
                <a:lnTo>
                  <a:pt x="383692" y="43802"/>
                </a:lnTo>
                <a:lnTo>
                  <a:pt x="435089" y="33655"/>
                </a:lnTo>
                <a:lnTo>
                  <a:pt x="477710" y="40233"/>
                </a:lnTo>
                <a:lnTo>
                  <a:pt x="514286" y="58572"/>
                </a:lnTo>
                <a:lnTo>
                  <a:pt x="542874" y="86601"/>
                </a:lnTo>
                <a:lnTo>
                  <a:pt x="561467" y="122250"/>
                </a:lnTo>
                <a:lnTo>
                  <a:pt x="568109" y="163449"/>
                </a:lnTo>
                <a:lnTo>
                  <a:pt x="568109" y="66598"/>
                </a:lnTo>
                <a:lnTo>
                  <a:pt x="534593" y="33655"/>
                </a:lnTo>
                <a:lnTo>
                  <a:pt x="479361" y="5778"/>
                </a:lnTo>
                <a:lnTo>
                  <a:pt x="435089" y="0"/>
                </a:lnTo>
                <a:lnTo>
                  <a:pt x="390804" y="5778"/>
                </a:lnTo>
                <a:lnTo>
                  <a:pt x="350964" y="22085"/>
                </a:lnTo>
                <a:lnTo>
                  <a:pt x="317182" y="47485"/>
                </a:lnTo>
                <a:lnTo>
                  <a:pt x="291045" y="80492"/>
                </a:lnTo>
                <a:lnTo>
                  <a:pt x="274180" y="119646"/>
                </a:lnTo>
                <a:lnTo>
                  <a:pt x="268211" y="163449"/>
                </a:lnTo>
                <a:lnTo>
                  <a:pt x="274180" y="207391"/>
                </a:lnTo>
                <a:lnTo>
                  <a:pt x="291045" y="246951"/>
                </a:lnTo>
                <a:lnTo>
                  <a:pt x="317182" y="280517"/>
                </a:lnTo>
                <a:lnTo>
                  <a:pt x="350964" y="306489"/>
                </a:lnTo>
                <a:lnTo>
                  <a:pt x="390804" y="323240"/>
                </a:lnTo>
                <a:lnTo>
                  <a:pt x="435089" y="329184"/>
                </a:lnTo>
                <a:lnTo>
                  <a:pt x="479361" y="323240"/>
                </a:lnTo>
                <a:lnTo>
                  <a:pt x="519201" y="306489"/>
                </a:lnTo>
                <a:lnTo>
                  <a:pt x="552983" y="280517"/>
                </a:lnTo>
                <a:lnTo>
                  <a:pt x="579120" y="246951"/>
                </a:lnTo>
                <a:lnTo>
                  <a:pt x="595985" y="207391"/>
                </a:lnTo>
                <a:lnTo>
                  <a:pt x="601967" y="163449"/>
                </a:lnTo>
                <a:close/>
              </a:path>
              <a:path w="871855" h="1757679">
                <a:moveTo>
                  <a:pt x="871245" y="1006170"/>
                </a:moveTo>
                <a:lnTo>
                  <a:pt x="870572" y="982954"/>
                </a:lnTo>
                <a:lnTo>
                  <a:pt x="870572" y="980541"/>
                </a:lnTo>
                <a:lnTo>
                  <a:pt x="867854" y="974521"/>
                </a:lnTo>
                <a:lnTo>
                  <a:pt x="856945" y="942555"/>
                </a:lnTo>
                <a:lnTo>
                  <a:pt x="848728" y="920242"/>
                </a:lnTo>
                <a:lnTo>
                  <a:pt x="839076" y="890244"/>
                </a:lnTo>
                <a:lnTo>
                  <a:pt x="839076" y="992606"/>
                </a:lnTo>
                <a:lnTo>
                  <a:pt x="838695" y="1002296"/>
                </a:lnTo>
                <a:lnTo>
                  <a:pt x="834250" y="1012202"/>
                </a:lnTo>
                <a:lnTo>
                  <a:pt x="826173" y="1020749"/>
                </a:lnTo>
                <a:lnTo>
                  <a:pt x="814946" y="1026363"/>
                </a:lnTo>
                <a:lnTo>
                  <a:pt x="812533" y="1026363"/>
                </a:lnTo>
                <a:lnTo>
                  <a:pt x="807707" y="1028776"/>
                </a:lnTo>
                <a:lnTo>
                  <a:pt x="802754" y="1028776"/>
                </a:lnTo>
                <a:lnTo>
                  <a:pt x="794232" y="1027506"/>
                </a:lnTo>
                <a:lnTo>
                  <a:pt x="662343" y="758647"/>
                </a:lnTo>
                <a:lnTo>
                  <a:pt x="621372" y="669404"/>
                </a:lnTo>
                <a:lnTo>
                  <a:pt x="618947" y="662165"/>
                </a:lnTo>
                <a:lnTo>
                  <a:pt x="609269" y="659765"/>
                </a:lnTo>
                <a:lnTo>
                  <a:pt x="602018" y="659765"/>
                </a:lnTo>
                <a:lnTo>
                  <a:pt x="594753" y="662165"/>
                </a:lnTo>
                <a:lnTo>
                  <a:pt x="589915" y="669404"/>
                </a:lnTo>
                <a:lnTo>
                  <a:pt x="589915" y="676643"/>
                </a:lnTo>
                <a:lnTo>
                  <a:pt x="590778" y="720178"/>
                </a:lnTo>
                <a:lnTo>
                  <a:pt x="593242" y="834936"/>
                </a:lnTo>
                <a:lnTo>
                  <a:pt x="597052" y="997165"/>
                </a:lnTo>
                <a:lnTo>
                  <a:pt x="602018" y="1183144"/>
                </a:lnTo>
                <a:lnTo>
                  <a:pt x="603224" y="1238618"/>
                </a:lnTo>
                <a:lnTo>
                  <a:pt x="604570" y="1290396"/>
                </a:lnTo>
                <a:lnTo>
                  <a:pt x="606183" y="1345641"/>
                </a:lnTo>
                <a:lnTo>
                  <a:pt x="609168" y="1442415"/>
                </a:lnTo>
                <a:lnTo>
                  <a:pt x="610539" y="1488186"/>
                </a:lnTo>
                <a:lnTo>
                  <a:pt x="611695" y="1530451"/>
                </a:lnTo>
                <a:lnTo>
                  <a:pt x="611720" y="1563776"/>
                </a:lnTo>
                <a:lnTo>
                  <a:pt x="611987" y="1594370"/>
                </a:lnTo>
                <a:lnTo>
                  <a:pt x="612711" y="1621358"/>
                </a:lnTo>
                <a:lnTo>
                  <a:pt x="614108" y="1643811"/>
                </a:lnTo>
                <a:lnTo>
                  <a:pt x="614108" y="1687220"/>
                </a:lnTo>
                <a:lnTo>
                  <a:pt x="610323" y="1701025"/>
                </a:lnTo>
                <a:lnTo>
                  <a:pt x="600189" y="1712556"/>
                </a:lnTo>
                <a:lnTo>
                  <a:pt x="585533" y="1720469"/>
                </a:lnTo>
                <a:lnTo>
                  <a:pt x="568147" y="1723402"/>
                </a:lnTo>
                <a:lnTo>
                  <a:pt x="551091" y="1720430"/>
                </a:lnTo>
                <a:lnTo>
                  <a:pt x="522185" y="1684820"/>
                </a:lnTo>
                <a:lnTo>
                  <a:pt x="469417" y="1238618"/>
                </a:lnTo>
                <a:lnTo>
                  <a:pt x="452018" y="1091488"/>
                </a:lnTo>
                <a:lnTo>
                  <a:pt x="452018" y="1084249"/>
                </a:lnTo>
                <a:lnTo>
                  <a:pt x="444766" y="1077023"/>
                </a:lnTo>
                <a:lnTo>
                  <a:pt x="427837" y="1077023"/>
                </a:lnTo>
                <a:lnTo>
                  <a:pt x="420573" y="1084249"/>
                </a:lnTo>
                <a:lnTo>
                  <a:pt x="418160" y="1091488"/>
                </a:lnTo>
                <a:lnTo>
                  <a:pt x="347992" y="1687220"/>
                </a:lnTo>
                <a:lnTo>
                  <a:pt x="344208" y="1701025"/>
                </a:lnTo>
                <a:lnTo>
                  <a:pt x="334073" y="1712556"/>
                </a:lnTo>
                <a:lnTo>
                  <a:pt x="319417" y="1720469"/>
                </a:lnTo>
                <a:lnTo>
                  <a:pt x="302031" y="1723402"/>
                </a:lnTo>
                <a:lnTo>
                  <a:pt x="284975" y="1720469"/>
                </a:lnTo>
                <a:lnTo>
                  <a:pt x="270878" y="1712556"/>
                </a:lnTo>
                <a:lnTo>
                  <a:pt x="260858" y="1701025"/>
                </a:lnTo>
                <a:lnTo>
                  <a:pt x="256070" y="1687220"/>
                </a:lnTo>
                <a:lnTo>
                  <a:pt x="256070" y="1679994"/>
                </a:lnTo>
                <a:lnTo>
                  <a:pt x="258483" y="1677581"/>
                </a:lnTo>
                <a:lnTo>
                  <a:pt x="258483" y="1643811"/>
                </a:lnTo>
                <a:lnTo>
                  <a:pt x="258851" y="1621358"/>
                </a:lnTo>
                <a:lnTo>
                  <a:pt x="259689" y="1594370"/>
                </a:lnTo>
                <a:lnTo>
                  <a:pt x="260527" y="1563776"/>
                </a:lnTo>
                <a:lnTo>
                  <a:pt x="260908" y="1530451"/>
                </a:lnTo>
                <a:lnTo>
                  <a:pt x="262089" y="1487424"/>
                </a:lnTo>
                <a:lnTo>
                  <a:pt x="263486" y="1441348"/>
                </a:lnTo>
                <a:lnTo>
                  <a:pt x="266534" y="1342123"/>
                </a:lnTo>
                <a:lnTo>
                  <a:pt x="268033" y="1289977"/>
                </a:lnTo>
                <a:lnTo>
                  <a:pt x="269405" y="1236814"/>
                </a:lnTo>
                <a:lnTo>
                  <a:pt x="270586" y="1183144"/>
                </a:lnTo>
                <a:lnTo>
                  <a:pt x="274510" y="997165"/>
                </a:lnTo>
                <a:lnTo>
                  <a:pt x="278511" y="832116"/>
                </a:lnTo>
                <a:lnTo>
                  <a:pt x="280454" y="758647"/>
                </a:lnTo>
                <a:lnTo>
                  <a:pt x="281457" y="720178"/>
                </a:lnTo>
                <a:lnTo>
                  <a:pt x="282676" y="676643"/>
                </a:lnTo>
                <a:lnTo>
                  <a:pt x="282676" y="669404"/>
                </a:lnTo>
                <a:lnTo>
                  <a:pt x="277837" y="662165"/>
                </a:lnTo>
                <a:lnTo>
                  <a:pt x="270586" y="659765"/>
                </a:lnTo>
                <a:lnTo>
                  <a:pt x="260908" y="659765"/>
                </a:lnTo>
                <a:lnTo>
                  <a:pt x="253644" y="662165"/>
                </a:lnTo>
                <a:lnTo>
                  <a:pt x="251231" y="669404"/>
                </a:lnTo>
                <a:lnTo>
                  <a:pt x="93980" y="1011897"/>
                </a:lnTo>
                <a:lnTo>
                  <a:pt x="90487" y="1018603"/>
                </a:lnTo>
                <a:lnTo>
                  <a:pt x="84289" y="1023962"/>
                </a:lnTo>
                <a:lnTo>
                  <a:pt x="76276" y="1027506"/>
                </a:lnTo>
                <a:lnTo>
                  <a:pt x="67360" y="1028776"/>
                </a:lnTo>
                <a:lnTo>
                  <a:pt x="64947" y="1028776"/>
                </a:lnTo>
                <a:lnTo>
                  <a:pt x="60109" y="1026363"/>
                </a:lnTo>
                <a:lnTo>
                  <a:pt x="55270" y="1026363"/>
                </a:lnTo>
                <a:lnTo>
                  <a:pt x="45402" y="1020749"/>
                </a:lnTo>
                <a:lnTo>
                  <a:pt x="38023" y="1012202"/>
                </a:lnTo>
                <a:lnTo>
                  <a:pt x="33832" y="1002296"/>
                </a:lnTo>
                <a:lnTo>
                  <a:pt x="33489" y="992606"/>
                </a:lnTo>
                <a:lnTo>
                  <a:pt x="38328" y="982954"/>
                </a:lnTo>
                <a:lnTo>
                  <a:pt x="38328" y="975715"/>
                </a:lnTo>
                <a:lnTo>
                  <a:pt x="41986" y="967206"/>
                </a:lnTo>
                <a:lnTo>
                  <a:pt x="45885" y="956424"/>
                </a:lnTo>
                <a:lnTo>
                  <a:pt x="50228" y="943838"/>
                </a:lnTo>
                <a:lnTo>
                  <a:pt x="55270" y="929894"/>
                </a:lnTo>
                <a:lnTo>
                  <a:pt x="87299" y="832116"/>
                </a:lnTo>
                <a:lnTo>
                  <a:pt x="106514" y="773734"/>
                </a:lnTo>
                <a:lnTo>
                  <a:pt x="126568" y="713282"/>
                </a:lnTo>
                <a:lnTo>
                  <a:pt x="146494" y="653923"/>
                </a:lnTo>
                <a:lnTo>
                  <a:pt x="165290" y="598830"/>
                </a:lnTo>
                <a:lnTo>
                  <a:pt x="182003" y="551205"/>
                </a:lnTo>
                <a:lnTo>
                  <a:pt x="195643" y="514184"/>
                </a:lnTo>
                <a:lnTo>
                  <a:pt x="220789" y="465277"/>
                </a:lnTo>
                <a:lnTo>
                  <a:pt x="288696" y="422186"/>
                </a:lnTo>
                <a:lnTo>
                  <a:pt x="349872" y="408990"/>
                </a:lnTo>
                <a:lnTo>
                  <a:pt x="435089" y="404114"/>
                </a:lnTo>
                <a:lnTo>
                  <a:pt x="521246" y="408990"/>
                </a:lnTo>
                <a:lnTo>
                  <a:pt x="582676" y="422186"/>
                </a:lnTo>
                <a:lnTo>
                  <a:pt x="624255" y="441642"/>
                </a:lnTo>
                <a:lnTo>
                  <a:pt x="667334" y="490982"/>
                </a:lnTo>
                <a:lnTo>
                  <a:pt x="690575" y="551205"/>
                </a:lnTo>
                <a:lnTo>
                  <a:pt x="707288" y="598830"/>
                </a:lnTo>
                <a:lnTo>
                  <a:pt x="726084" y="653923"/>
                </a:lnTo>
                <a:lnTo>
                  <a:pt x="746010" y="713282"/>
                </a:lnTo>
                <a:lnTo>
                  <a:pt x="766076" y="773734"/>
                </a:lnTo>
                <a:lnTo>
                  <a:pt x="785304" y="832116"/>
                </a:lnTo>
                <a:lnTo>
                  <a:pt x="817359" y="929894"/>
                </a:lnTo>
                <a:lnTo>
                  <a:pt x="822325" y="943838"/>
                </a:lnTo>
                <a:lnTo>
                  <a:pt x="826401" y="956424"/>
                </a:lnTo>
                <a:lnTo>
                  <a:pt x="829564" y="967206"/>
                </a:lnTo>
                <a:lnTo>
                  <a:pt x="831837" y="975715"/>
                </a:lnTo>
                <a:lnTo>
                  <a:pt x="834250" y="982954"/>
                </a:lnTo>
                <a:lnTo>
                  <a:pt x="839076" y="992606"/>
                </a:lnTo>
                <a:lnTo>
                  <a:pt x="839076" y="890244"/>
                </a:lnTo>
                <a:lnTo>
                  <a:pt x="815771" y="817968"/>
                </a:lnTo>
                <a:lnTo>
                  <a:pt x="796455" y="758558"/>
                </a:lnTo>
                <a:lnTo>
                  <a:pt x="776490" y="697649"/>
                </a:lnTo>
                <a:lnTo>
                  <a:pt x="756767" y="638289"/>
                </a:lnTo>
                <a:lnTo>
                  <a:pt x="738212" y="583463"/>
                </a:lnTo>
                <a:lnTo>
                  <a:pt x="721639" y="535940"/>
                </a:lnTo>
                <a:lnTo>
                  <a:pt x="708253" y="499478"/>
                </a:lnTo>
                <a:lnTo>
                  <a:pt x="676871" y="442671"/>
                </a:lnTo>
                <a:lnTo>
                  <a:pt x="647065" y="415734"/>
                </a:lnTo>
                <a:lnTo>
                  <a:pt x="608660" y="395376"/>
                </a:lnTo>
                <a:lnTo>
                  <a:pt x="560971" y="381241"/>
                </a:lnTo>
                <a:lnTo>
                  <a:pt x="503339" y="373011"/>
                </a:lnTo>
                <a:lnTo>
                  <a:pt x="435089" y="370332"/>
                </a:lnTo>
                <a:lnTo>
                  <a:pt x="367004" y="373011"/>
                </a:lnTo>
                <a:lnTo>
                  <a:pt x="309816" y="381241"/>
                </a:lnTo>
                <a:lnTo>
                  <a:pt x="262712" y="395376"/>
                </a:lnTo>
                <a:lnTo>
                  <a:pt x="224878" y="415734"/>
                </a:lnTo>
                <a:lnTo>
                  <a:pt x="195503" y="442671"/>
                </a:lnTo>
                <a:lnTo>
                  <a:pt x="173812" y="476504"/>
                </a:lnTo>
                <a:lnTo>
                  <a:pt x="150710" y="536219"/>
                </a:lnTo>
                <a:lnTo>
                  <a:pt x="134289" y="582930"/>
                </a:lnTo>
                <a:lnTo>
                  <a:pt x="115620" y="637489"/>
                </a:lnTo>
                <a:lnTo>
                  <a:pt x="95707" y="696658"/>
                </a:lnTo>
                <a:lnTo>
                  <a:pt x="75031" y="758647"/>
                </a:lnTo>
                <a:lnTo>
                  <a:pt x="37376" y="872236"/>
                </a:lnTo>
                <a:lnTo>
                  <a:pt x="21399" y="920242"/>
                </a:lnTo>
                <a:lnTo>
                  <a:pt x="14630" y="942555"/>
                </a:lnTo>
                <a:lnTo>
                  <a:pt x="8991" y="961250"/>
                </a:lnTo>
                <a:lnTo>
                  <a:pt x="4724" y="974521"/>
                </a:lnTo>
                <a:lnTo>
                  <a:pt x="2044" y="980541"/>
                </a:lnTo>
                <a:lnTo>
                  <a:pt x="2044" y="982954"/>
                </a:lnTo>
                <a:lnTo>
                  <a:pt x="0" y="1006170"/>
                </a:lnTo>
                <a:lnTo>
                  <a:pt x="7480" y="1027582"/>
                </a:lnTo>
                <a:lnTo>
                  <a:pt x="23126" y="1045362"/>
                </a:lnTo>
                <a:lnTo>
                  <a:pt x="45593" y="1057719"/>
                </a:lnTo>
                <a:lnTo>
                  <a:pt x="60109" y="1062545"/>
                </a:lnTo>
                <a:lnTo>
                  <a:pt x="67360" y="1062545"/>
                </a:lnTo>
                <a:lnTo>
                  <a:pt x="86296" y="1059954"/>
                </a:lnTo>
                <a:lnTo>
                  <a:pt x="102743" y="1052601"/>
                </a:lnTo>
                <a:lnTo>
                  <a:pt x="116001" y="1041184"/>
                </a:lnTo>
                <a:lnTo>
                  <a:pt x="123888" y="1028776"/>
                </a:lnTo>
                <a:lnTo>
                  <a:pt x="125425" y="1026363"/>
                </a:lnTo>
                <a:lnTo>
                  <a:pt x="246392" y="758647"/>
                </a:lnTo>
                <a:lnTo>
                  <a:pt x="244767" y="834936"/>
                </a:lnTo>
                <a:lnTo>
                  <a:pt x="243725" y="882446"/>
                </a:lnTo>
                <a:lnTo>
                  <a:pt x="239026" y="1084249"/>
                </a:lnTo>
                <a:lnTo>
                  <a:pt x="237426" y="1150454"/>
                </a:lnTo>
                <a:lnTo>
                  <a:pt x="233895" y="1290396"/>
                </a:lnTo>
                <a:lnTo>
                  <a:pt x="232473" y="1345641"/>
                </a:lnTo>
                <a:lnTo>
                  <a:pt x="230886" y="1405597"/>
                </a:lnTo>
                <a:lnTo>
                  <a:pt x="229362" y="1461731"/>
                </a:lnTo>
                <a:lnTo>
                  <a:pt x="227926" y="1513306"/>
                </a:lnTo>
                <a:lnTo>
                  <a:pt x="226466" y="1563776"/>
                </a:lnTo>
                <a:lnTo>
                  <a:pt x="224320" y="1633131"/>
                </a:lnTo>
                <a:lnTo>
                  <a:pt x="222707" y="1676425"/>
                </a:lnTo>
                <a:lnTo>
                  <a:pt x="222199" y="1684820"/>
                </a:lnTo>
                <a:lnTo>
                  <a:pt x="222199" y="1689633"/>
                </a:lnTo>
                <a:lnTo>
                  <a:pt x="230924" y="1715452"/>
                </a:lnTo>
                <a:lnTo>
                  <a:pt x="248500" y="1736979"/>
                </a:lnTo>
                <a:lnTo>
                  <a:pt x="272884" y="1751711"/>
                </a:lnTo>
                <a:lnTo>
                  <a:pt x="302031" y="1757172"/>
                </a:lnTo>
                <a:lnTo>
                  <a:pt x="332536" y="1751711"/>
                </a:lnTo>
                <a:lnTo>
                  <a:pt x="357365" y="1736979"/>
                </a:lnTo>
                <a:lnTo>
                  <a:pt x="368160" y="1723402"/>
                </a:lnTo>
                <a:lnTo>
                  <a:pt x="374484" y="1715452"/>
                </a:lnTo>
                <a:lnTo>
                  <a:pt x="381863" y="1689633"/>
                </a:lnTo>
                <a:lnTo>
                  <a:pt x="435089" y="1238618"/>
                </a:lnTo>
                <a:lnTo>
                  <a:pt x="488315" y="1689633"/>
                </a:lnTo>
                <a:lnTo>
                  <a:pt x="497039" y="1715452"/>
                </a:lnTo>
                <a:lnTo>
                  <a:pt x="514616" y="1736979"/>
                </a:lnTo>
                <a:lnTo>
                  <a:pt x="539000" y="1751711"/>
                </a:lnTo>
                <a:lnTo>
                  <a:pt x="568147" y="1757172"/>
                </a:lnTo>
                <a:lnTo>
                  <a:pt x="598652" y="1751711"/>
                </a:lnTo>
                <a:lnTo>
                  <a:pt x="617880" y="1740293"/>
                </a:lnTo>
                <a:lnTo>
                  <a:pt x="623481" y="1736979"/>
                </a:lnTo>
                <a:lnTo>
                  <a:pt x="640600" y="1715452"/>
                </a:lnTo>
                <a:lnTo>
                  <a:pt x="647979" y="1689633"/>
                </a:lnTo>
                <a:lnTo>
                  <a:pt x="647839" y="1676425"/>
                </a:lnTo>
                <a:lnTo>
                  <a:pt x="647471" y="1658937"/>
                </a:lnTo>
                <a:lnTo>
                  <a:pt x="646061" y="1599755"/>
                </a:lnTo>
                <a:lnTo>
                  <a:pt x="639724" y="1342123"/>
                </a:lnTo>
                <a:lnTo>
                  <a:pt x="635076" y="1150454"/>
                </a:lnTo>
                <a:lnTo>
                  <a:pt x="630212" y="942555"/>
                </a:lnTo>
                <a:lnTo>
                  <a:pt x="628637" y="872236"/>
                </a:lnTo>
                <a:lnTo>
                  <a:pt x="627456" y="817968"/>
                </a:lnTo>
                <a:lnTo>
                  <a:pt x="626211" y="758647"/>
                </a:lnTo>
                <a:lnTo>
                  <a:pt x="747128" y="1026363"/>
                </a:lnTo>
                <a:lnTo>
                  <a:pt x="756551" y="1041184"/>
                </a:lnTo>
                <a:lnTo>
                  <a:pt x="769556" y="1052601"/>
                </a:lnTo>
                <a:lnTo>
                  <a:pt x="785253" y="1059954"/>
                </a:lnTo>
                <a:lnTo>
                  <a:pt x="802754" y="1062545"/>
                </a:lnTo>
                <a:lnTo>
                  <a:pt x="812533" y="1062545"/>
                </a:lnTo>
                <a:lnTo>
                  <a:pt x="827011" y="1057719"/>
                </a:lnTo>
                <a:lnTo>
                  <a:pt x="848118" y="1045362"/>
                </a:lnTo>
                <a:lnTo>
                  <a:pt x="862291" y="1028776"/>
                </a:lnTo>
                <a:lnTo>
                  <a:pt x="863307" y="1027582"/>
                </a:lnTo>
                <a:lnTo>
                  <a:pt x="871245" y="100617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7685" y="2140712"/>
            <a:ext cx="6515734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Now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note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statement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question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NOT</a:t>
            </a:r>
            <a:r>
              <a:rPr sz="1400" b="1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true.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56555A"/>
                </a:solidFill>
                <a:latin typeface="Segoe UI"/>
                <a:cs typeface="Segoe UI"/>
              </a:rPr>
              <a:t>Instructor's</a:t>
            </a:r>
            <a:r>
              <a:rPr sz="1400" b="1" i="1" spc="-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56555A"/>
                </a:solidFill>
                <a:latin typeface="Segoe UI"/>
                <a:cs typeface="Segoe UI"/>
              </a:rPr>
              <a:t>answer</a:t>
            </a:r>
            <a:r>
              <a:rPr sz="1400" b="1" i="1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56555A"/>
                </a:solidFill>
                <a:latin typeface="Segoe UI"/>
                <a:cs typeface="Segoe UI"/>
              </a:rPr>
              <a:t>(with</a:t>
            </a:r>
            <a:r>
              <a:rPr sz="1400" b="1" i="1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i="1" dirty="0">
                <a:solidFill>
                  <a:srgbClr val="56555A"/>
                </a:solidFill>
                <a:latin typeface="Segoe UI"/>
                <a:cs typeface="Segoe UI"/>
              </a:rPr>
              <a:t>some</a:t>
            </a:r>
            <a:r>
              <a:rPr sz="1400" b="1" i="1" spc="-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i="1" spc="-10" dirty="0">
                <a:solidFill>
                  <a:srgbClr val="56555A"/>
                </a:solidFill>
                <a:latin typeface="Segoe UI"/>
                <a:cs typeface="Segoe UI"/>
              </a:rPr>
              <a:t>adjustments)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'I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see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why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you</a:t>
            </a:r>
            <a:r>
              <a:rPr sz="1400" spc="10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would</a:t>
            </a:r>
            <a:r>
              <a:rPr sz="1400" spc="1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ask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this</a:t>
            </a:r>
            <a:r>
              <a:rPr sz="1400" spc="11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question,</a:t>
            </a:r>
            <a:r>
              <a:rPr sz="1400" spc="1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as</a:t>
            </a:r>
            <a:r>
              <a:rPr sz="1400" spc="11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</a:t>
            </a:r>
            <a:r>
              <a:rPr sz="1400" spc="1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asked</a:t>
            </a:r>
            <a:r>
              <a:rPr sz="1400" spc="11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same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one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right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after</a:t>
            </a:r>
            <a:r>
              <a:rPr sz="1400" spc="1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</a:t>
            </a:r>
            <a:r>
              <a:rPr sz="1400" spc="1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was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introduced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testing.</a:t>
            </a:r>
            <a:r>
              <a:rPr sz="1400" spc="16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400" spc="17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statistics,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7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17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r>
              <a:rPr sz="1400" spc="17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18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statement</a:t>
            </a:r>
            <a:r>
              <a:rPr sz="1400" spc="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b="1" spc="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400" b="1" spc="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trying</a:t>
            </a:r>
            <a:r>
              <a:rPr sz="1400" b="1" spc="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b="1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.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Think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it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as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'status-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quo'.</a:t>
            </a:r>
            <a:r>
              <a:rPr sz="1400" spc="8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alternative,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therefore,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b="1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change</a:t>
            </a:r>
            <a:r>
              <a:rPr sz="1400" b="1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or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innovation.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12700" marR="5715" algn="just">
              <a:lnSpc>
                <a:spcPct val="100000"/>
              </a:lnSpc>
            </a:pP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Example</a:t>
            </a:r>
            <a:r>
              <a:rPr sz="1400" b="1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1:</a:t>
            </a:r>
            <a:r>
              <a:rPr sz="1400" b="1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So,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for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data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scientist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salary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example,</a:t>
            </a:r>
            <a:r>
              <a:rPr sz="1400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would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be:</a:t>
            </a:r>
            <a:r>
              <a:rPr sz="1400" spc="40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b="1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spc="-20" dirty="0">
                <a:solidFill>
                  <a:srgbClr val="56555A"/>
                </a:solidFill>
                <a:latin typeface="Segoe UI"/>
                <a:cs typeface="Segoe UI"/>
              </a:rPr>
              <a:t>mean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data</a:t>
            </a:r>
            <a:r>
              <a:rPr sz="1400" b="1" spc="3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scientist</a:t>
            </a:r>
            <a:r>
              <a:rPr sz="1400" b="1" spc="3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salary</a:t>
            </a:r>
            <a:r>
              <a:rPr sz="1400" b="1" spc="3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b="1" spc="3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$113,000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.</a:t>
            </a:r>
            <a:r>
              <a:rPr sz="1400" spc="3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Then</a:t>
            </a:r>
            <a:r>
              <a:rPr sz="1400" spc="3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3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will</a:t>
            </a:r>
            <a:r>
              <a:rPr sz="1400" spc="3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try</a:t>
            </a:r>
            <a:r>
              <a:rPr sz="1400" spc="3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3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400" b="1" spc="3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3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3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with</a:t>
            </a:r>
            <a:r>
              <a:rPr sz="1400" spc="3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60" dirty="0">
                <a:solidFill>
                  <a:srgbClr val="56555A"/>
                </a:solidFill>
                <a:latin typeface="Segoe UI"/>
                <a:cs typeface="Segoe UI"/>
              </a:rPr>
              <a:t>a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statistical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test.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So,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usually,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your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i="1" dirty="0">
                <a:solidFill>
                  <a:srgbClr val="56555A"/>
                </a:solidFill>
                <a:latin typeface="Segoe UI"/>
                <a:cs typeface="Segoe UI"/>
              </a:rPr>
              <a:t>personal</a:t>
            </a:r>
            <a:r>
              <a:rPr sz="1400" i="1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i="1" dirty="0">
                <a:solidFill>
                  <a:srgbClr val="56555A"/>
                </a:solidFill>
                <a:latin typeface="Segoe UI"/>
                <a:cs typeface="Segoe UI"/>
              </a:rPr>
              <a:t>opinion</a:t>
            </a:r>
            <a:r>
              <a:rPr sz="1400" i="1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(e.g.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data</a:t>
            </a:r>
            <a:r>
              <a:rPr sz="1400" spc="10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scientists</a:t>
            </a:r>
            <a:r>
              <a:rPr sz="1400" spc="10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don't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earn</a:t>
            </a:r>
            <a:r>
              <a:rPr sz="14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i="1" dirty="0">
                <a:solidFill>
                  <a:srgbClr val="56555A"/>
                </a:solidFill>
                <a:latin typeface="Segoe UI"/>
                <a:cs typeface="Segoe UI"/>
              </a:rPr>
              <a:t>exactly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much)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 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alternative</a:t>
            </a:r>
            <a:r>
              <a:rPr sz="1400" b="1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hypothesis.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Example</a:t>
            </a:r>
            <a:r>
              <a:rPr sz="1400" b="1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2:</a:t>
            </a:r>
            <a:r>
              <a:rPr sz="1400" b="1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Our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friend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Paul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told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us</a:t>
            </a:r>
            <a:r>
              <a:rPr sz="1400" spc="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mean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salary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&gt;$125,000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(status-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quo,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null).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Our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opinion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he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may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be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wrong,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so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testing</a:t>
            </a:r>
            <a:r>
              <a:rPr sz="1400" spc="9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that.</a:t>
            </a:r>
            <a:r>
              <a:rPr sz="1400" spc="8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Therefore,</a:t>
            </a:r>
            <a:r>
              <a:rPr sz="1400" spc="9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alternative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is: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mean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data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scientist salary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is lower</a:t>
            </a: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or</a:t>
            </a:r>
            <a:r>
              <a:rPr sz="1400" b="1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equal</a:t>
            </a: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$125,000.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It</a:t>
            </a:r>
            <a:r>
              <a:rPr sz="1400" spc="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truly</a:t>
            </a:r>
            <a:r>
              <a:rPr sz="1400" spc="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counter-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intuitive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beginning,</a:t>
            </a:r>
            <a:r>
              <a:rPr sz="1400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but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later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on,</a:t>
            </a:r>
            <a:r>
              <a:rPr sz="14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when</a:t>
            </a:r>
            <a:r>
              <a:rPr sz="1400" spc="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you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start</a:t>
            </a:r>
            <a:r>
              <a:rPr sz="1400" spc="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doing</a:t>
            </a:r>
            <a:r>
              <a:rPr sz="1400" spc="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the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exercises,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you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will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understand</a:t>
            </a:r>
            <a:r>
              <a:rPr sz="14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mechanics.'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82117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92A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5411" y="6235090"/>
            <a:ext cx="1539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20" dirty="0">
                <a:solidFill>
                  <a:srgbClr val="56555A"/>
                </a:solidFill>
                <a:latin typeface="Segoe UI"/>
                <a:cs typeface="Segoe UI"/>
              </a:rPr>
              <a:t>Student’s</a:t>
            </a:r>
            <a:r>
              <a:rPr sz="1400" b="1" i="1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i="1" spc="-10" dirty="0">
                <a:solidFill>
                  <a:srgbClr val="56555A"/>
                </a:solidFill>
                <a:latin typeface="Segoe UI"/>
                <a:cs typeface="Segoe UI"/>
              </a:rPr>
              <a:t>question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596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Decisions</a:t>
            </a:r>
            <a:r>
              <a:rPr spc="-135" dirty="0"/>
              <a:t> </a:t>
            </a:r>
            <a:r>
              <a:rPr spc="-50" dirty="0"/>
              <a:t>you</a:t>
            </a:r>
            <a:r>
              <a:rPr spc="-130" dirty="0"/>
              <a:t> </a:t>
            </a:r>
            <a:r>
              <a:rPr spc="-35" dirty="0"/>
              <a:t>can</a:t>
            </a:r>
            <a:r>
              <a:rPr spc="-125" dirty="0"/>
              <a:t> </a:t>
            </a:r>
            <a:r>
              <a:rPr spc="-20" dirty="0"/>
              <a:t>take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2130551"/>
            <a:ext cx="6067044" cy="2758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347" y="1046480"/>
            <a:ext cx="11251565" cy="365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When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testing,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are two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decisions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can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be made: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r>
              <a:rPr sz="1400" b="1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u="sng" dirty="0">
                <a:solidFill>
                  <a:srgbClr val="56555A"/>
                </a:solidFill>
                <a:uFill>
                  <a:solidFill>
                    <a:srgbClr val="56555A"/>
                  </a:solidFill>
                </a:uFill>
                <a:latin typeface="Segoe UI"/>
                <a:cs typeface="Segoe UI"/>
              </a:rPr>
              <a:t>or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reject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hypothesis.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12700" marR="1685289">
              <a:lnSpc>
                <a:spcPct val="100000"/>
              </a:lnSpc>
            </a:pP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r>
              <a:rPr sz="1400" b="1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means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 isn’t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enough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data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support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change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or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innovation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brought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by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alternative. </a:t>
            </a: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400" b="1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means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 enough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statistical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evidence</a:t>
            </a:r>
            <a:r>
              <a:rPr sz="14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status-quo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not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representative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truth.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egoe UI"/>
              <a:cs typeface="Segoe UI"/>
            </a:endParaRPr>
          </a:p>
          <a:p>
            <a:pPr marL="6434455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Given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two-tailed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test: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Segoe UI"/>
              <a:cs typeface="Segoe UI"/>
            </a:endParaRPr>
          </a:p>
          <a:p>
            <a:pPr marL="6434455" marR="635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Graphically,</a:t>
            </a:r>
            <a:r>
              <a:rPr sz="1400" spc="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tails</a:t>
            </a:r>
            <a:r>
              <a:rPr sz="1400" spc="7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distribution</a:t>
            </a:r>
            <a:r>
              <a:rPr sz="1400" spc="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show</a:t>
            </a:r>
            <a:r>
              <a:rPr sz="1400" spc="7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when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reject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(‘rejection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region’).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6434455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Everything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which</a:t>
            </a:r>
            <a:r>
              <a:rPr sz="1400" spc="2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remains</a:t>
            </a:r>
            <a:r>
              <a:rPr sz="1400" spc="2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middle</a:t>
            </a:r>
            <a:r>
              <a:rPr sz="1400" spc="2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26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54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‘acceptance</a:t>
            </a:r>
            <a:endParaRPr sz="1400">
              <a:latin typeface="Segoe UI"/>
              <a:cs typeface="Segoe UI"/>
            </a:endParaRPr>
          </a:p>
          <a:p>
            <a:pPr marL="6434455">
              <a:lnSpc>
                <a:spcPct val="100000"/>
              </a:lnSpc>
            </a:pP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region’.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egoe UI"/>
              <a:cs typeface="Segoe UI"/>
            </a:endParaRPr>
          </a:p>
          <a:p>
            <a:pPr marL="6434455" marR="5080"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rationale</a:t>
            </a:r>
            <a:r>
              <a:rPr sz="1400" spc="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is: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if</a:t>
            </a:r>
            <a:r>
              <a:rPr sz="1400" spc="6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observed</a:t>
            </a:r>
            <a:r>
              <a:rPr sz="1400" spc="6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</a:t>
            </a:r>
            <a:r>
              <a:rPr sz="1400" spc="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7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too</a:t>
            </a:r>
            <a:r>
              <a:rPr sz="1400" spc="7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far</a:t>
            </a:r>
            <a:r>
              <a:rPr sz="1400" spc="6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away</a:t>
            </a:r>
            <a:r>
              <a:rPr sz="1400" spc="6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from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0</a:t>
            </a:r>
            <a:r>
              <a:rPr sz="1400" spc="2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(depending</a:t>
            </a:r>
            <a:r>
              <a:rPr sz="1400" spc="2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on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</a:t>
            </a:r>
            <a:r>
              <a:rPr sz="1400" spc="2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level),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2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400" spc="2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2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null.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Otherwise,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r>
              <a:rPr sz="14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it.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347" y="5033264"/>
            <a:ext cx="5082540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Different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ways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reporting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result: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not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significantly</a:t>
            </a:r>
            <a:r>
              <a:rPr sz="14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different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4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B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 not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enough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statistical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evidence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that…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cannot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2061" y="5376417"/>
            <a:ext cx="440245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reject the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4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significantly</a:t>
            </a: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different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4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50" dirty="0">
                <a:solidFill>
                  <a:srgbClr val="56555A"/>
                </a:solidFill>
                <a:latin typeface="Segoe UI"/>
                <a:cs typeface="Segoe UI"/>
              </a:rPr>
              <a:t>B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there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4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enough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statistical</a:t>
            </a:r>
            <a:r>
              <a:rPr sz="14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evidence…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x%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significance,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cannot</a:t>
            </a:r>
            <a:r>
              <a:rPr sz="14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say</a:t>
            </a:r>
            <a:r>
              <a:rPr sz="14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4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*restate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4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Segoe UI"/>
                <a:cs typeface="Segoe UI"/>
              </a:rPr>
              <a:t>null*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3179" y="4168140"/>
            <a:ext cx="5394960" cy="23820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Level</a:t>
            </a:r>
            <a:r>
              <a:rPr spc="-130" dirty="0"/>
              <a:t> </a:t>
            </a:r>
            <a:r>
              <a:rPr spc="-50" dirty="0"/>
              <a:t>of</a:t>
            </a:r>
            <a:r>
              <a:rPr spc="-140" dirty="0"/>
              <a:t> </a:t>
            </a:r>
            <a:r>
              <a:rPr spc="-60" dirty="0"/>
              <a:t>significance</a:t>
            </a:r>
            <a:r>
              <a:rPr spc="-130" dirty="0"/>
              <a:t> </a:t>
            </a:r>
            <a:r>
              <a:rPr spc="-35" dirty="0"/>
              <a:t>and</a:t>
            </a:r>
            <a:r>
              <a:rPr spc="-114" dirty="0"/>
              <a:t> </a:t>
            </a:r>
            <a:r>
              <a:rPr spc="-60" dirty="0"/>
              <a:t>types</a:t>
            </a:r>
            <a:r>
              <a:rPr spc="-130" dirty="0"/>
              <a:t> </a:t>
            </a:r>
            <a:r>
              <a:rPr spc="-35" dirty="0"/>
              <a:t>of</a:t>
            </a:r>
            <a:r>
              <a:rPr spc="-114" dirty="0"/>
              <a:t> </a:t>
            </a:r>
            <a:r>
              <a:rPr spc="-10" dirty="0"/>
              <a:t>tests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795527"/>
            <a:ext cx="11366500" cy="1158240"/>
            <a:chOff x="0" y="795527"/>
            <a:chExt cx="11366500" cy="11582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1072" y="1117091"/>
              <a:ext cx="8884920" cy="8366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81072" y="795527"/>
              <a:ext cx="581025" cy="1156970"/>
            </a:xfrm>
            <a:custGeom>
              <a:avLst/>
              <a:gdLst/>
              <a:ahLst/>
              <a:cxnLst/>
              <a:rect l="l" t="t" r="r" b="b"/>
              <a:pathLst>
                <a:path w="581025" h="1156970">
                  <a:moveTo>
                    <a:pt x="580644" y="0"/>
                  </a:moveTo>
                  <a:lnTo>
                    <a:pt x="0" y="383667"/>
                  </a:lnTo>
                  <a:lnTo>
                    <a:pt x="0" y="1156716"/>
                  </a:lnTo>
                  <a:lnTo>
                    <a:pt x="580644" y="773049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97051"/>
              <a:ext cx="3068320" cy="875030"/>
            </a:xfrm>
            <a:custGeom>
              <a:avLst/>
              <a:gdLst/>
              <a:ahLst/>
              <a:cxnLst/>
              <a:rect l="l" t="t" r="r" b="b"/>
              <a:pathLst>
                <a:path w="3068320" h="875030">
                  <a:moveTo>
                    <a:pt x="3067812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3067812" y="874776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1055878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Level</a:t>
            </a:r>
            <a:r>
              <a:rPr sz="1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significance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800" spc="-25" dirty="0">
                <a:solidFill>
                  <a:srgbClr val="FFFFFF"/>
                </a:solidFill>
                <a:latin typeface="Cambria Math"/>
                <a:cs typeface="Cambria Math"/>
              </a:rPr>
              <a:t>α)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0834" y="1236345"/>
            <a:ext cx="748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probability</a:t>
            </a:r>
            <a:r>
              <a:rPr sz="18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rejecting</a:t>
            </a: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null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hypothesis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true;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probability</a:t>
            </a:r>
            <a:r>
              <a:rPr sz="18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making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error.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5140" y="2145792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4">
                <a:moveTo>
                  <a:pt x="447293" y="0"/>
                </a:moveTo>
                <a:lnTo>
                  <a:pt x="398559" y="2624"/>
                </a:lnTo>
                <a:lnTo>
                  <a:pt x="351344" y="10317"/>
                </a:lnTo>
                <a:lnTo>
                  <a:pt x="305921" y="22805"/>
                </a:lnTo>
                <a:lnTo>
                  <a:pt x="262563" y="39814"/>
                </a:lnTo>
                <a:lnTo>
                  <a:pt x="221544" y="61072"/>
                </a:lnTo>
                <a:lnTo>
                  <a:pt x="183136" y="86307"/>
                </a:lnTo>
                <a:lnTo>
                  <a:pt x="147611" y="115244"/>
                </a:lnTo>
                <a:lnTo>
                  <a:pt x="115244" y="147611"/>
                </a:lnTo>
                <a:lnTo>
                  <a:pt x="86307" y="183136"/>
                </a:lnTo>
                <a:lnTo>
                  <a:pt x="61072" y="221544"/>
                </a:lnTo>
                <a:lnTo>
                  <a:pt x="39814" y="262563"/>
                </a:lnTo>
                <a:lnTo>
                  <a:pt x="22805" y="305921"/>
                </a:lnTo>
                <a:lnTo>
                  <a:pt x="10317" y="351344"/>
                </a:lnTo>
                <a:lnTo>
                  <a:pt x="2624" y="398559"/>
                </a:lnTo>
                <a:lnTo>
                  <a:pt x="0" y="447294"/>
                </a:lnTo>
                <a:lnTo>
                  <a:pt x="2624" y="496028"/>
                </a:lnTo>
                <a:lnTo>
                  <a:pt x="10317" y="543243"/>
                </a:lnTo>
                <a:lnTo>
                  <a:pt x="22805" y="588666"/>
                </a:lnTo>
                <a:lnTo>
                  <a:pt x="39814" y="632024"/>
                </a:lnTo>
                <a:lnTo>
                  <a:pt x="61072" y="673043"/>
                </a:lnTo>
                <a:lnTo>
                  <a:pt x="86307" y="711451"/>
                </a:lnTo>
                <a:lnTo>
                  <a:pt x="115244" y="746976"/>
                </a:lnTo>
                <a:lnTo>
                  <a:pt x="147611" y="779343"/>
                </a:lnTo>
                <a:lnTo>
                  <a:pt x="183136" y="808280"/>
                </a:lnTo>
                <a:lnTo>
                  <a:pt x="221544" y="833515"/>
                </a:lnTo>
                <a:lnTo>
                  <a:pt x="262563" y="854773"/>
                </a:lnTo>
                <a:lnTo>
                  <a:pt x="305921" y="871782"/>
                </a:lnTo>
                <a:lnTo>
                  <a:pt x="351344" y="884270"/>
                </a:lnTo>
                <a:lnTo>
                  <a:pt x="398559" y="891963"/>
                </a:lnTo>
                <a:lnTo>
                  <a:pt x="447293" y="894588"/>
                </a:lnTo>
                <a:lnTo>
                  <a:pt x="496028" y="891963"/>
                </a:lnTo>
                <a:lnTo>
                  <a:pt x="543243" y="884270"/>
                </a:lnTo>
                <a:lnTo>
                  <a:pt x="588666" y="871782"/>
                </a:lnTo>
                <a:lnTo>
                  <a:pt x="632024" y="854773"/>
                </a:lnTo>
                <a:lnTo>
                  <a:pt x="673043" y="833515"/>
                </a:lnTo>
                <a:lnTo>
                  <a:pt x="711451" y="808280"/>
                </a:lnTo>
                <a:lnTo>
                  <a:pt x="746976" y="779343"/>
                </a:lnTo>
                <a:lnTo>
                  <a:pt x="779343" y="746976"/>
                </a:lnTo>
                <a:lnTo>
                  <a:pt x="808280" y="711451"/>
                </a:lnTo>
                <a:lnTo>
                  <a:pt x="833515" y="673043"/>
                </a:lnTo>
                <a:lnTo>
                  <a:pt x="854773" y="632024"/>
                </a:lnTo>
                <a:lnTo>
                  <a:pt x="871782" y="588666"/>
                </a:lnTo>
                <a:lnTo>
                  <a:pt x="884270" y="543243"/>
                </a:lnTo>
                <a:lnTo>
                  <a:pt x="891963" y="496028"/>
                </a:lnTo>
                <a:lnTo>
                  <a:pt x="894587" y="447294"/>
                </a:lnTo>
                <a:lnTo>
                  <a:pt x="891963" y="398559"/>
                </a:lnTo>
                <a:lnTo>
                  <a:pt x="884270" y="351344"/>
                </a:lnTo>
                <a:lnTo>
                  <a:pt x="871782" y="305921"/>
                </a:lnTo>
                <a:lnTo>
                  <a:pt x="854773" y="262563"/>
                </a:lnTo>
                <a:lnTo>
                  <a:pt x="833515" y="221544"/>
                </a:lnTo>
                <a:lnTo>
                  <a:pt x="808280" y="183136"/>
                </a:lnTo>
                <a:lnTo>
                  <a:pt x="779343" y="147611"/>
                </a:lnTo>
                <a:lnTo>
                  <a:pt x="746976" y="115244"/>
                </a:lnTo>
                <a:lnTo>
                  <a:pt x="711451" y="86307"/>
                </a:lnTo>
                <a:lnTo>
                  <a:pt x="673043" y="61072"/>
                </a:lnTo>
                <a:lnTo>
                  <a:pt x="632024" y="39814"/>
                </a:lnTo>
                <a:lnTo>
                  <a:pt x="588666" y="22805"/>
                </a:lnTo>
                <a:lnTo>
                  <a:pt x="543243" y="10317"/>
                </a:lnTo>
                <a:lnTo>
                  <a:pt x="496028" y="2624"/>
                </a:lnTo>
                <a:lnTo>
                  <a:pt x="447293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5611" y="2145792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4">
                <a:moveTo>
                  <a:pt x="447294" y="0"/>
                </a:moveTo>
                <a:lnTo>
                  <a:pt x="398559" y="2624"/>
                </a:lnTo>
                <a:lnTo>
                  <a:pt x="351344" y="10317"/>
                </a:lnTo>
                <a:lnTo>
                  <a:pt x="305921" y="22805"/>
                </a:lnTo>
                <a:lnTo>
                  <a:pt x="262563" y="39814"/>
                </a:lnTo>
                <a:lnTo>
                  <a:pt x="221544" y="61072"/>
                </a:lnTo>
                <a:lnTo>
                  <a:pt x="183136" y="86307"/>
                </a:lnTo>
                <a:lnTo>
                  <a:pt x="147611" y="115244"/>
                </a:lnTo>
                <a:lnTo>
                  <a:pt x="115244" y="147611"/>
                </a:lnTo>
                <a:lnTo>
                  <a:pt x="86307" y="183136"/>
                </a:lnTo>
                <a:lnTo>
                  <a:pt x="61072" y="221544"/>
                </a:lnTo>
                <a:lnTo>
                  <a:pt x="39814" y="262563"/>
                </a:lnTo>
                <a:lnTo>
                  <a:pt x="22805" y="305921"/>
                </a:lnTo>
                <a:lnTo>
                  <a:pt x="10317" y="351344"/>
                </a:lnTo>
                <a:lnTo>
                  <a:pt x="2624" y="398559"/>
                </a:lnTo>
                <a:lnTo>
                  <a:pt x="0" y="447294"/>
                </a:lnTo>
                <a:lnTo>
                  <a:pt x="2624" y="496028"/>
                </a:lnTo>
                <a:lnTo>
                  <a:pt x="10317" y="543243"/>
                </a:lnTo>
                <a:lnTo>
                  <a:pt x="22805" y="588666"/>
                </a:lnTo>
                <a:lnTo>
                  <a:pt x="39814" y="632024"/>
                </a:lnTo>
                <a:lnTo>
                  <a:pt x="61072" y="673043"/>
                </a:lnTo>
                <a:lnTo>
                  <a:pt x="86307" y="711451"/>
                </a:lnTo>
                <a:lnTo>
                  <a:pt x="115244" y="746976"/>
                </a:lnTo>
                <a:lnTo>
                  <a:pt x="147611" y="779343"/>
                </a:lnTo>
                <a:lnTo>
                  <a:pt x="183136" y="808280"/>
                </a:lnTo>
                <a:lnTo>
                  <a:pt x="221544" y="833515"/>
                </a:lnTo>
                <a:lnTo>
                  <a:pt x="262563" y="854773"/>
                </a:lnTo>
                <a:lnTo>
                  <a:pt x="305921" y="871782"/>
                </a:lnTo>
                <a:lnTo>
                  <a:pt x="351344" y="884270"/>
                </a:lnTo>
                <a:lnTo>
                  <a:pt x="398559" y="891963"/>
                </a:lnTo>
                <a:lnTo>
                  <a:pt x="447294" y="894588"/>
                </a:lnTo>
                <a:lnTo>
                  <a:pt x="496028" y="891963"/>
                </a:lnTo>
                <a:lnTo>
                  <a:pt x="543243" y="884270"/>
                </a:lnTo>
                <a:lnTo>
                  <a:pt x="588666" y="871782"/>
                </a:lnTo>
                <a:lnTo>
                  <a:pt x="632024" y="854773"/>
                </a:lnTo>
                <a:lnTo>
                  <a:pt x="673043" y="833515"/>
                </a:lnTo>
                <a:lnTo>
                  <a:pt x="711451" y="808280"/>
                </a:lnTo>
                <a:lnTo>
                  <a:pt x="746976" y="779343"/>
                </a:lnTo>
                <a:lnTo>
                  <a:pt x="779343" y="746976"/>
                </a:lnTo>
                <a:lnTo>
                  <a:pt x="808280" y="711451"/>
                </a:lnTo>
                <a:lnTo>
                  <a:pt x="833515" y="673043"/>
                </a:lnTo>
                <a:lnTo>
                  <a:pt x="854773" y="632024"/>
                </a:lnTo>
                <a:lnTo>
                  <a:pt x="871782" y="588666"/>
                </a:lnTo>
                <a:lnTo>
                  <a:pt x="884270" y="543243"/>
                </a:lnTo>
                <a:lnTo>
                  <a:pt x="891963" y="496028"/>
                </a:lnTo>
                <a:lnTo>
                  <a:pt x="894588" y="447294"/>
                </a:lnTo>
                <a:lnTo>
                  <a:pt x="891963" y="398559"/>
                </a:lnTo>
                <a:lnTo>
                  <a:pt x="884270" y="351344"/>
                </a:lnTo>
                <a:lnTo>
                  <a:pt x="871782" y="305921"/>
                </a:lnTo>
                <a:lnTo>
                  <a:pt x="854773" y="262563"/>
                </a:lnTo>
                <a:lnTo>
                  <a:pt x="833515" y="221544"/>
                </a:lnTo>
                <a:lnTo>
                  <a:pt x="808280" y="183136"/>
                </a:lnTo>
                <a:lnTo>
                  <a:pt x="779343" y="147611"/>
                </a:lnTo>
                <a:lnTo>
                  <a:pt x="746976" y="115244"/>
                </a:lnTo>
                <a:lnTo>
                  <a:pt x="711451" y="86307"/>
                </a:lnTo>
                <a:lnTo>
                  <a:pt x="673043" y="61072"/>
                </a:lnTo>
                <a:lnTo>
                  <a:pt x="632024" y="39814"/>
                </a:lnTo>
                <a:lnTo>
                  <a:pt x="588666" y="22805"/>
                </a:lnTo>
                <a:lnTo>
                  <a:pt x="543243" y="10317"/>
                </a:lnTo>
                <a:lnTo>
                  <a:pt x="496028" y="2624"/>
                </a:lnTo>
                <a:lnTo>
                  <a:pt x="447294" y="0"/>
                </a:lnTo>
                <a:close/>
              </a:path>
            </a:pathLst>
          </a:custGeom>
          <a:solidFill>
            <a:srgbClr val="688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6083" y="2145792"/>
            <a:ext cx="894715" cy="894715"/>
          </a:xfrm>
          <a:custGeom>
            <a:avLst/>
            <a:gdLst/>
            <a:ahLst/>
            <a:cxnLst/>
            <a:rect l="l" t="t" r="r" b="b"/>
            <a:pathLst>
              <a:path w="894715" h="894714">
                <a:moveTo>
                  <a:pt x="447294" y="0"/>
                </a:moveTo>
                <a:lnTo>
                  <a:pt x="398559" y="2624"/>
                </a:lnTo>
                <a:lnTo>
                  <a:pt x="351344" y="10317"/>
                </a:lnTo>
                <a:lnTo>
                  <a:pt x="305921" y="22805"/>
                </a:lnTo>
                <a:lnTo>
                  <a:pt x="262563" y="39814"/>
                </a:lnTo>
                <a:lnTo>
                  <a:pt x="221544" y="61072"/>
                </a:lnTo>
                <a:lnTo>
                  <a:pt x="183136" y="86307"/>
                </a:lnTo>
                <a:lnTo>
                  <a:pt x="147611" y="115244"/>
                </a:lnTo>
                <a:lnTo>
                  <a:pt x="115244" y="147611"/>
                </a:lnTo>
                <a:lnTo>
                  <a:pt x="86307" y="183136"/>
                </a:lnTo>
                <a:lnTo>
                  <a:pt x="61072" y="221544"/>
                </a:lnTo>
                <a:lnTo>
                  <a:pt x="39814" y="262563"/>
                </a:lnTo>
                <a:lnTo>
                  <a:pt x="22805" y="305921"/>
                </a:lnTo>
                <a:lnTo>
                  <a:pt x="10317" y="351344"/>
                </a:lnTo>
                <a:lnTo>
                  <a:pt x="2624" y="398559"/>
                </a:lnTo>
                <a:lnTo>
                  <a:pt x="0" y="447294"/>
                </a:lnTo>
                <a:lnTo>
                  <a:pt x="2624" y="496028"/>
                </a:lnTo>
                <a:lnTo>
                  <a:pt x="10317" y="543243"/>
                </a:lnTo>
                <a:lnTo>
                  <a:pt x="22805" y="588666"/>
                </a:lnTo>
                <a:lnTo>
                  <a:pt x="39814" y="632024"/>
                </a:lnTo>
                <a:lnTo>
                  <a:pt x="61072" y="673043"/>
                </a:lnTo>
                <a:lnTo>
                  <a:pt x="86307" y="711451"/>
                </a:lnTo>
                <a:lnTo>
                  <a:pt x="115244" y="746976"/>
                </a:lnTo>
                <a:lnTo>
                  <a:pt x="147611" y="779343"/>
                </a:lnTo>
                <a:lnTo>
                  <a:pt x="183136" y="808280"/>
                </a:lnTo>
                <a:lnTo>
                  <a:pt x="221544" y="833515"/>
                </a:lnTo>
                <a:lnTo>
                  <a:pt x="262563" y="854773"/>
                </a:lnTo>
                <a:lnTo>
                  <a:pt x="305921" y="871782"/>
                </a:lnTo>
                <a:lnTo>
                  <a:pt x="351344" y="884270"/>
                </a:lnTo>
                <a:lnTo>
                  <a:pt x="398559" y="891963"/>
                </a:lnTo>
                <a:lnTo>
                  <a:pt x="447294" y="894588"/>
                </a:lnTo>
                <a:lnTo>
                  <a:pt x="496028" y="891963"/>
                </a:lnTo>
                <a:lnTo>
                  <a:pt x="543243" y="884270"/>
                </a:lnTo>
                <a:lnTo>
                  <a:pt x="588666" y="871782"/>
                </a:lnTo>
                <a:lnTo>
                  <a:pt x="632024" y="854773"/>
                </a:lnTo>
                <a:lnTo>
                  <a:pt x="673043" y="833515"/>
                </a:lnTo>
                <a:lnTo>
                  <a:pt x="711451" y="808280"/>
                </a:lnTo>
                <a:lnTo>
                  <a:pt x="746976" y="779343"/>
                </a:lnTo>
                <a:lnTo>
                  <a:pt x="779343" y="746976"/>
                </a:lnTo>
                <a:lnTo>
                  <a:pt x="808280" y="711451"/>
                </a:lnTo>
                <a:lnTo>
                  <a:pt x="833515" y="673043"/>
                </a:lnTo>
                <a:lnTo>
                  <a:pt x="854773" y="632024"/>
                </a:lnTo>
                <a:lnTo>
                  <a:pt x="871782" y="588666"/>
                </a:lnTo>
                <a:lnTo>
                  <a:pt x="884270" y="543243"/>
                </a:lnTo>
                <a:lnTo>
                  <a:pt x="891963" y="496028"/>
                </a:lnTo>
                <a:lnTo>
                  <a:pt x="894588" y="447294"/>
                </a:lnTo>
                <a:lnTo>
                  <a:pt x="891963" y="398559"/>
                </a:lnTo>
                <a:lnTo>
                  <a:pt x="884270" y="351344"/>
                </a:lnTo>
                <a:lnTo>
                  <a:pt x="871782" y="305921"/>
                </a:lnTo>
                <a:lnTo>
                  <a:pt x="854773" y="262563"/>
                </a:lnTo>
                <a:lnTo>
                  <a:pt x="833515" y="221544"/>
                </a:lnTo>
                <a:lnTo>
                  <a:pt x="808280" y="183136"/>
                </a:lnTo>
                <a:lnTo>
                  <a:pt x="779343" y="147611"/>
                </a:lnTo>
                <a:lnTo>
                  <a:pt x="746976" y="115244"/>
                </a:lnTo>
                <a:lnTo>
                  <a:pt x="711451" y="86307"/>
                </a:lnTo>
                <a:lnTo>
                  <a:pt x="673043" y="61072"/>
                </a:lnTo>
                <a:lnTo>
                  <a:pt x="632024" y="39814"/>
                </a:lnTo>
                <a:lnTo>
                  <a:pt x="588666" y="22805"/>
                </a:lnTo>
                <a:lnTo>
                  <a:pt x="543243" y="10317"/>
                </a:lnTo>
                <a:lnTo>
                  <a:pt x="496028" y="2624"/>
                </a:lnTo>
                <a:lnTo>
                  <a:pt x="447294" y="0"/>
                </a:lnTo>
                <a:close/>
              </a:path>
            </a:pathLst>
          </a:custGeom>
          <a:solidFill>
            <a:srgbClr val="48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05"/>
              </a:spcBef>
              <a:tabLst>
                <a:tab pos="1991995" algn="l"/>
                <a:tab pos="3482340" algn="l"/>
              </a:tabLst>
            </a:pPr>
            <a:r>
              <a:rPr spc="-20" dirty="0"/>
              <a:t>0.10</a:t>
            </a:r>
            <a:r>
              <a:rPr dirty="0"/>
              <a:t>	</a:t>
            </a:r>
            <a:r>
              <a:rPr spc="-20" dirty="0"/>
              <a:t>0.05</a:t>
            </a:r>
            <a:r>
              <a:rPr dirty="0"/>
              <a:t>	</a:t>
            </a:r>
            <a:r>
              <a:rPr spc="-20" dirty="0"/>
              <a:t>0.01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/>
          </a:p>
          <a:p>
            <a:pPr marR="158115" algn="ctr">
              <a:lnSpc>
                <a:spcPct val="100000"/>
              </a:lnSpc>
            </a:pPr>
            <a:r>
              <a:rPr sz="2000" b="1" spc="-55" dirty="0">
                <a:solidFill>
                  <a:srgbClr val="56555A"/>
                </a:solidFill>
                <a:latin typeface="Leelawadee UI"/>
                <a:cs typeface="Leelawadee UI"/>
              </a:rPr>
              <a:t>One-sided</a:t>
            </a:r>
            <a:r>
              <a:rPr sz="2000" b="1" spc="-65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2000" b="1" spc="-55" dirty="0">
                <a:solidFill>
                  <a:srgbClr val="56555A"/>
                </a:solidFill>
                <a:latin typeface="Leelawadee UI"/>
                <a:cs typeface="Leelawadee UI"/>
              </a:rPr>
              <a:t>(one-tailed)</a:t>
            </a:r>
            <a:r>
              <a:rPr sz="2000" b="1" spc="-8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2000" b="1" spc="-20" dirty="0">
                <a:solidFill>
                  <a:srgbClr val="56555A"/>
                </a:solidFill>
                <a:latin typeface="Leelawadee UI"/>
                <a:cs typeface="Leelawadee UI"/>
              </a:rPr>
              <a:t>test</a:t>
            </a: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dirty="0">
                <a:solidFill>
                  <a:srgbClr val="56555A"/>
                </a:solidFill>
              </a:rPr>
              <a:t>Used</a:t>
            </a:r>
            <a:r>
              <a:rPr sz="1350" spc="-25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when</a:t>
            </a:r>
            <a:r>
              <a:rPr sz="1350" spc="-35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the</a:t>
            </a:r>
            <a:r>
              <a:rPr sz="1350" spc="-15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null</a:t>
            </a:r>
            <a:r>
              <a:rPr sz="1350" spc="-30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doesn’t</a:t>
            </a:r>
            <a:r>
              <a:rPr sz="1350" spc="-20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contain</a:t>
            </a:r>
            <a:r>
              <a:rPr sz="1350" spc="-10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equality</a:t>
            </a:r>
            <a:r>
              <a:rPr sz="1350" spc="-30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or inequality</a:t>
            </a:r>
            <a:r>
              <a:rPr sz="1350" spc="-30" dirty="0">
                <a:solidFill>
                  <a:srgbClr val="56555A"/>
                </a:solidFill>
              </a:rPr>
              <a:t> </a:t>
            </a:r>
            <a:r>
              <a:rPr sz="1350" dirty="0">
                <a:solidFill>
                  <a:srgbClr val="56555A"/>
                </a:solidFill>
              </a:rPr>
              <a:t>sign </a:t>
            </a:r>
            <a:r>
              <a:rPr sz="1350" spc="-10" dirty="0">
                <a:solidFill>
                  <a:srgbClr val="56555A"/>
                </a:solidFill>
              </a:rPr>
              <a:t>(&lt;,&gt;,≤,≥)</a:t>
            </a:r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481833" y="2209038"/>
            <a:ext cx="3074035" cy="838200"/>
          </a:xfrm>
          <a:prstGeom prst="rect">
            <a:avLst/>
          </a:prstGeom>
          <a:solidFill>
            <a:srgbClr val="96AD9F"/>
          </a:solidFill>
          <a:ln w="25907">
            <a:solidFill>
              <a:srgbClr val="0F889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Common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significance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levels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384" y="4169664"/>
            <a:ext cx="5394960" cy="23789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03631" y="3212918"/>
            <a:ext cx="5159375" cy="82041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1430"/>
              </a:spcBef>
            </a:pPr>
            <a:r>
              <a:rPr sz="2000" b="1" spc="-80" dirty="0">
                <a:solidFill>
                  <a:srgbClr val="56555A"/>
                </a:solidFill>
                <a:latin typeface="Leelawadee UI"/>
                <a:cs typeface="Leelawadee UI"/>
              </a:rPr>
              <a:t>Two-</a:t>
            </a:r>
            <a:r>
              <a:rPr sz="2000" b="1" spc="-50" dirty="0">
                <a:solidFill>
                  <a:srgbClr val="56555A"/>
                </a:solidFill>
                <a:latin typeface="Leelawadee UI"/>
                <a:cs typeface="Leelawadee UI"/>
              </a:rPr>
              <a:t>sided</a:t>
            </a:r>
            <a:r>
              <a:rPr sz="2000" b="1" spc="-9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2000" b="1" spc="-50" dirty="0">
                <a:solidFill>
                  <a:srgbClr val="56555A"/>
                </a:solidFill>
                <a:latin typeface="Leelawadee UI"/>
                <a:cs typeface="Leelawadee UI"/>
              </a:rPr>
              <a:t>(two-</a:t>
            </a:r>
            <a:r>
              <a:rPr sz="2000" b="1" spc="-60" dirty="0">
                <a:solidFill>
                  <a:srgbClr val="56555A"/>
                </a:solidFill>
                <a:latin typeface="Leelawadee UI"/>
                <a:cs typeface="Leelawadee UI"/>
              </a:rPr>
              <a:t>tailed)</a:t>
            </a:r>
            <a:r>
              <a:rPr sz="2000" b="1" spc="-80" dirty="0">
                <a:solidFill>
                  <a:srgbClr val="56555A"/>
                </a:solidFill>
                <a:latin typeface="Leelawadee UI"/>
                <a:cs typeface="Leelawadee UI"/>
              </a:rPr>
              <a:t> </a:t>
            </a:r>
            <a:r>
              <a:rPr sz="2000" b="1" spc="-20" dirty="0">
                <a:solidFill>
                  <a:srgbClr val="56555A"/>
                </a:solidFill>
                <a:latin typeface="Leelawadee UI"/>
                <a:cs typeface="Leelawadee UI"/>
              </a:rPr>
              <a:t>test</a:t>
            </a: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Used</a:t>
            </a:r>
            <a:r>
              <a:rPr sz="135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when</a:t>
            </a:r>
            <a:r>
              <a:rPr sz="135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35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35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contains</a:t>
            </a:r>
            <a:r>
              <a:rPr sz="135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an</a:t>
            </a:r>
            <a:r>
              <a:rPr sz="135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equality</a:t>
            </a:r>
            <a:r>
              <a:rPr sz="135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(=)</a:t>
            </a:r>
            <a:r>
              <a:rPr sz="135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or an</a:t>
            </a:r>
            <a:r>
              <a:rPr sz="135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inequality</a:t>
            </a:r>
            <a:r>
              <a:rPr sz="135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56555A"/>
                </a:solidFill>
                <a:latin typeface="Segoe UI"/>
                <a:cs typeface="Segoe UI"/>
              </a:rPr>
              <a:t>sign</a:t>
            </a:r>
            <a:r>
              <a:rPr sz="135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350" spc="-25" dirty="0">
                <a:solidFill>
                  <a:srgbClr val="56555A"/>
                </a:solidFill>
                <a:latin typeface="Segoe UI"/>
                <a:cs typeface="Segoe UI"/>
              </a:rPr>
              <a:t>(≠)</a:t>
            </a:r>
            <a:endParaRPr sz="13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Statistical</a:t>
            </a:r>
            <a:r>
              <a:rPr spc="-110" dirty="0"/>
              <a:t> </a:t>
            </a:r>
            <a:r>
              <a:rPr spc="-60" dirty="0"/>
              <a:t>errors</a:t>
            </a:r>
            <a:r>
              <a:rPr spc="-125" dirty="0"/>
              <a:t> </a:t>
            </a:r>
            <a:r>
              <a:rPr spc="-90" dirty="0"/>
              <a:t>(Type</a:t>
            </a:r>
            <a:r>
              <a:rPr spc="-125" dirty="0"/>
              <a:t> </a:t>
            </a:r>
            <a:r>
              <a:rPr dirty="0"/>
              <a:t>I</a:t>
            </a:r>
            <a:r>
              <a:rPr spc="-105" dirty="0"/>
              <a:t> </a:t>
            </a:r>
            <a:r>
              <a:rPr spc="-60" dirty="0"/>
              <a:t>Error</a:t>
            </a:r>
            <a:r>
              <a:rPr spc="-125" dirty="0"/>
              <a:t> </a:t>
            </a:r>
            <a:r>
              <a:rPr spc="-40" dirty="0"/>
              <a:t>and</a:t>
            </a:r>
            <a:r>
              <a:rPr spc="-105" dirty="0"/>
              <a:t> </a:t>
            </a:r>
            <a:r>
              <a:rPr spc="-95" dirty="0"/>
              <a:t>Type</a:t>
            </a:r>
            <a:r>
              <a:rPr spc="-120" dirty="0"/>
              <a:t> </a:t>
            </a:r>
            <a:r>
              <a:rPr dirty="0"/>
              <a:t>II</a:t>
            </a:r>
            <a:r>
              <a:rPr spc="-120" dirty="0"/>
              <a:t> </a:t>
            </a:r>
            <a:r>
              <a:rPr spc="-10" dirty="0"/>
              <a:t>Error)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183" y="1044955"/>
            <a:ext cx="1127633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general,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there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two</a:t>
            </a:r>
            <a:r>
              <a:rPr sz="1800" b="1" spc="229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types</a:t>
            </a:r>
            <a:r>
              <a:rPr sz="1800" b="1" spc="2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errors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800" b="1" spc="2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can</a:t>
            </a:r>
            <a:r>
              <a:rPr sz="1800" b="1" spc="2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make</a:t>
            </a:r>
            <a:r>
              <a:rPr sz="1800" b="1" spc="2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while</a:t>
            </a:r>
            <a:r>
              <a:rPr sz="1800" b="1" spc="2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testing:</a:t>
            </a:r>
            <a:r>
              <a:rPr sz="1800" b="1" spc="229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Type</a:t>
            </a:r>
            <a:r>
              <a:rPr sz="1800" b="1" spc="2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I</a:t>
            </a:r>
            <a:r>
              <a:rPr sz="1800" b="1" spc="2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error</a:t>
            </a:r>
            <a:r>
              <a:rPr sz="1800" b="1" spc="2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(False</a:t>
            </a:r>
            <a:r>
              <a:rPr sz="1800" b="1" spc="2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positive)</a:t>
            </a:r>
            <a:r>
              <a:rPr sz="1800" b="1" spc="2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spc="-25" dirty="0">
                <a:solidFill>
                  <a:srgbClr val="56555A"/>
                </a:solidFill>
                <a:latin typeface="Segoe UI"/>
                <a:cs typeface="Segoe UI"/>
              </a:rPr>
              <a:t>and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Type</a:t>
            </a:r>
            <a:r>
              <a:rPr sz="1800" b="1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II</a:t>
            </a:r>
            <a:r>
              <a:rPr sz="1800" b="1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Error</a:t>
            </a:r>
            <a:r>
              <a:rPr sz="1800" b="1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56555A"/>
                </a:solidFill>
                <a:latin typeface="Segoe UI"/>
                <a:cs typeface="Segoe UI"/>
              </a:rPr>
              <a:t>(False</a:t>
            </a:r>
            <a:r>
              <a:rPr sz="1800" b="1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56555A"/>
                </a:solidFill>
                <a:latin typeface="Segoe UI"/>
                <a:cs typeface="Segoe UI"/>
              </a:rPr>
              <a:t>negative).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6066790" algn="l"/>
              </a:tabLst>
            </a:pP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Statisticians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summarize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errors</a:t>
            </a:r>
            <a:r>
              <a:rPr sz="16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in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following</a:t>
            </a:r>
            <a:r>
              <a:rPr sz="16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table: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	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Here’s</a:t>
            </a:r>
            <a:r>
              <a:rPr sz="16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table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with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6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example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from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lesson: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" y="2357627"/>
            <a:ext cx="5273040" cy="27691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515" y="2351532"/>
            <a:ext cx="5271516" cy="2781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8183" y="5285943"/>
            <a:ext cx="10198100" cy="10121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probability</a:t>
            </a:r>
            <a:r>
              <a:rPr sz="16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committing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Type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error</a:t>
            </a:r>
            <a:r>
              <a:rPr sz="16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(False</a:t>
            </a:r>
            <a:r>
              <a:rPr sz="16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positive)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equal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significance</a:t>
            </a:r>
            <a:r>
              <a:rPr sz="16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level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56555A"/>
                </a:solidFill>
                <a:latin typeface="Segoe UI"/>
                <a:cs typeface="Segoe UI"/>
              </a:rPr>
              <a:t>(</a:t>
            </a:r>
            <a:r>
              <a:rPr sz="1600" spc="-20" dirty="0">
                <a:solidFill>
                  <a:srgbClr val="56555A"/>
                </a:solidFill>
                <a:latin typeface="Cambria Math"/>
                <a:cs typeface="Cambria Math"/>
              </a:rPr>
              <a:t>α).</a:t>
            </a:r>
            <a:endParaRPr sz="1600">
              <a:latin typeface="Cambria Math"/>
              <a:cs typeface="Cambria Math"/>
            </a:endParaRPr>
          </a:p>
          <a:p>
            <a:pPr marL="12700" marR="5080">
              <a:lnSpc>
                <a:spcPct val="134900"/>
              </a:lnSpc>
            </a:pP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probability</a:t>
            </a:r>
            <a:r>
              <a:rPr sz="16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committing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Type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II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error</a:t>
            </a:r>
            <a:r>
              <a:rPr sz="16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(False</a:t>
            </a:r>
            <a:r>
              <a:rPr sz="16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negative)</a:t>
            </a:r>
            <a:r>
              <a:rPr sz="16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equal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beta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(</a:t>
            </a:r>
            <a:r>
              <a:rPr sz="1600" dirty="0">
                <a:solidFill>
                  <a:srgbClr val="56555A"/>
                </a:solidFill>
                <a:latin typeface="Cambria Math"/>
                <a:cs typeface="Cambria Math"/>
              </a:rPr>
              <a:t>β)</a:t>
            </a:r>
            <a:r>
              <a:rPr sz="1600" spc="-3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and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called</a:t>
            </a:r>
            <a:r>
              <a:rPr sz="1600" spc="-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‘power</a:t>
            </a:r>
            <a:r>
              <a:rPr sz="16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of</a:t>
            </a:r>
            <a:r>
              <a:rPr sz="1600" spc="-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600" spc="-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56555A"/>
                </a:solidFill>
                <a:latin typeface="Segoe UI"/>
                <a:cs typeface="Segoe UI"/>
              </a:rPr>
              <a:t>test’.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If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you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want</a:t>
            </a:r>
            <a:r>
              <a:rPr sz="1600" u="sng" spc="-5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to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find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out</a:t>
            </a:r>
            <a:r>
              <a:rPr sz="1600" u="sng" spc="-5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more</a:t>
            </a:r>
            <a:r>
              <a:rPr sz="1600" u="sng" spc="-3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about</a:t>
            </a:r>
            <a:r>
              <a:rPr sz="1600" u="sng" spc="-5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statistical</a:t>
            </a:r>
            <a:r>
              <a:rPr sz="1600" u="sng" spc="-3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errors,</a:t>
            </a:r>
            <a:r>
              <a:rPr sz="1600" u="sng" spc="-2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just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follow</a:t>
            </a:r>
            <a:r>
              <a:rPr sz="1600" u="sng" spc="-4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this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link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for</a:t>
            </a:r>
            <a:r>
              <a:rPr sz="1600" u="sng" spc="-4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an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article</a:t>
            </a:r>
            <a:r>
              <a:rPr sz="1600" u="sng" spc="-4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written</a:t>
            </a:r>
            <a:r>
              <a:rPr sz="1600" u="sng" spc="-3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by</a:t>
            </a:r>
            <a:r>
              <a:rPr sz="1600" u="sng" spc="-4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your</a:t>
            </a:r>
            <a:r>
              <a:rPr sz="1600" u="sng" spc="-3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 </a:t>
            </a:r>
            <a:r>
              <a:rPr sz="1600" u="sng" spc="-1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4"/>
              </a:rPr>
              <a:t>instructor.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1544"/>
            <a:ext cx="12192000" cy="1903730"/>
            <a:chOff x="0" y="161544"/>
            <a:chExt cx="12192000" cy="1903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324" y="1228344"/>
              <a:ext cx="10869168" cy="8366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8324" y="906780"/>
              <a:ext cx="581025" cy="1158240"/>
            </a:xfrm>
            <a:custGeom>
              <a:avLst/>
              <a:gdLst/>
              <a:ahLst/>
              <a:cxnLst/>
              <a:rect l="l" t="t" r="r" b="b"/>
              <a:pathLst>
                <a:path w="581025" h="1158239">
                  <a:moveTo>
                    <a:pt x="580644" y="0"/>
                  </a:moveTo>
                  <a:lnTo>
                    <a:pt x="0" y="383667"/>
                  </a:lnTo>
                  <a:lnTo>
                    <a:pt x="0" y="1158240"/>
                  </a:lnTo>
                  <a:lnTo>
                    <a:pt x="580644" y="774573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1544"/>
              <a:ext cx="12192000" cy="638810"/>
            </a:xfrm>
            <a:custGeom>
              <a:avLst/>
              <a:gdLst/>
              <a:ahLst/>
              <a:cxnLst/>
              <a:rect l="l" t="t" r="r" b="b"/>
              <a:pathLst>
                <a:path w="12192000" h="638810">
                  <a:moveTo>
                    <a:pt x="12192000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12192000" y="6385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AE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2844" y="215595"/>
            <a:ext cx="1234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P-</a:t>
            </a:r>
            <a:r>
              <a:rPr spc="-40" dirty="0"/>
              <a:t>value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797051"/>
            <a:ext cx="1645920" cy="875030"/>
          </a:xfrm>
          <a:custGeom>
            <a:avLst/>
            <a:gdLst/>
            <a:ahLst/>
            <a:cxnLst/>
            <a:rect l="l" t="t" r="r" b="b"/>
            <a:pathLst>
              <a:path w="1645920" h="875030">
                <a:moveTo>
                  <a:pt x="1645920" y="0"/>
                </a:moveTo>
                <a:lnTo>
                  <a:pt x="0" y="0"/>
                </a:lnTo>
                <a:lnTo>
                  <a:pt x="0" y="874776"/>
                </a:lnTo>
                <a:lnTo>
                  <a:pt x="1645920" y="874776"/>
                </a:lnTo>
                <a:lnTo>
                  <a:pt x="1645920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441" y="1038426"/>
            <a:ext cx="11099165" cy="88391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p-value</a:t>
            </a:r>
            <a:endParaRPr sz="1800">
              <a:latin typeface="Segoe UI"/>
              <a:cs typeface="Segoe UI"/>
            </a:endParaRPr>
          </a:p>
          <a:p>
            <a:pPr marL="171767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p-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smallest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level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significance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still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reject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null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hypothesis,</a:t>
            </a:r>
            <a:endParaRPr sz="1800">
              <a:latin typeface="Segoe UI"/>
              <a:cs typeface="Segoe UI"/>
            </a:endParaRPr>
          </a:p>
          <a:p>
            <a:pPr marL="17176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given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observed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sample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statistic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22" y="2978657"/>
            <a:ext cx="2371725" cy="893444"/>
          </a:xfrm>
          <a:prstGeom prst="rect">
            <a:avLst/>
          </a:prstGeom>
          <a:solidFill>
            <a:srgbClr val="96AD9F"/>
          </a:solidFill>
          <a:ln w="25908">
            <a:solidFill>
              <a:srgbClr val="0F8899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13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Notable</a:t>
            </a:r>
            <a:r>
              <a:rPr sz="18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p-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values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6388" y="2731007"/>
            <a:ext cx="1005840" cy="638810"/>
          </a:xfrm>
          <a:prstGeom prst="rect">
            <a:avLst/>
          </a:prstGeom>
          <a:solidFill>
            <a:srgbClr val="0F8899"/>
          </a:solidFill>
        </p:spPr>
        <p:txBody>
          <a:bodyPr vert="horz" wrap="square" lIns="0" tIns="18034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420"/>
              </a:spcBef>
            </a:pPr>
            <a:r>
              <a:rPr sz="1600" b="0" spc="-1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0.000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6388" y="3585971"/>
            <a:ext cx="1005840" cy="638810"/>
          </a:xfrm>
          <a:prstGeom prst="rect">
            <a:avLst/>
          </a:prstGeom>
          <a:solidFill>
            <a:srgbClr val="0F8899"/>
          </a:solidFill>
        </p:spPr>
        <p:txBody>
          <a:bodyPr vert="horz" wrap="square" lIns="0" tIns="18097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425"/>
              </a:spcBef>
            </a:pPr>
            <a:r>
              <a:rPr sz="1600" b="0" spc="-20" dirty="0">
                <a:solidFill>
                  <a:srgbClr val="FFFFFF"/>
                </a:solidFill>
                <a:latin typeface="Leelawadee UI Semilight"/>
                <a:cs typeface="Leelawadee UI Semilight"/>
              </a:rPr>
              <a:t>0.05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9100" y="3042919"/>
            <a:ext cx="908050" cy="863600"/>
          </a:xfrm>
          <a:custGeom>
            <a:avLst/>
            <a:gdLst/>
            <a:ahLst/>
            <a:cxnLst/>
            <a:rect l="l" t="t" r="r" b="b"/>
            <a:pathLst>
              <a:path w="908050" h="863600">
                <a:moveTo>
                  <a:pt x="161036" y="436753"/>
                </a:moveTo>
                <a:lnTo>
                  <a:pt x="59537" y="381584"/>
                </a:lnTo>
                <a:lnTo>
                  <a:pt x="155448" y="341757"/>
                </a:lnTo>
                <a:lnTo>
                  <a:pt x="140843" y="306578"/>
                </a:lnTo>
                <a:lnTo>
                  <a:pt x="0" y="364998"/>
                </a:lnTo>
                <a:lnTo>
                  <a:pt x="11557" y="392620"/>
                </a:lnTo>
                <a:lnTo>
                  <a:pt x="8890" y="397510"/>
                </a:lnTo>
                <a:lnTo>
                  <a:pt x="142875" y="470154"/>
                </a:lnTo>
                <a:lnTo>
                  <a:pt x="161036" y="436753"/>
                </a:lnTo>
                <a:close/>
              </a:path>
              <a:path w="908050" h="863600">
                <a:moveTo>
                  <a:pt x="295021" y="509397"/>
                </a:moveTo>
                <a:lnTo>
                  <a:pt x="261493" y="491236"/>
                </a:lnTo>
                <a:lnTo>
                  <a:pt x="243332" y="524649"/>
                </a:lnTo>
                <a:lnTo>
                  <a:pt x="276860" y="542937"/>
                </a:lnTo>
                <a:lnTo>
                  <a:pt x="295021" y="509397"/>
                </a:lnTo>
                <a:close/>
              </a:path>
              <a:path w="908050" h="863600">
                <a:moveTo>
                  <a:pt x="296164" y="283337"/>
                </a:moveTo>
                <a:lnTo>
                  <a:pt x="281559" y="248158"/>
                </a:lnTo>
                <a:lnTo>
                  <a:pt x="246380" y="262763"/>
                </a:lnTo>
                <a:lnTo>
                  <a:pt x="260985" y="297942"/>
                </a:lnTo>
                <a:lnTo>
                  <a:pt x="296164" y="283337"/>
                </a:lnTo>
                <a:close/>
              </a:path>
              <a:path w="908050" h="863600">
                <a:moveTo>
                  <a:pt x="529463" y="636651"/>
                </a:moveTo>
                <a:lnTo>
                  <a:pt x="395478" y="563880"/>
                </a:lnTo>
                <a:lnTo>
                  <a:pt x="377317" y="597408"/>
                </a:lnTo>
                <a:lnTo>
                  <a:pt x="511302" y="670052"/>
                </a:lnTo>
                <a:lnTo>
                  <a:pt x="529463" y="636651"/>
                </a:lnTo>
                <a:close/>
              </a:path>
              <a:path w="908050" h="863600">
                <a:moveTo>
                  <a:pt x="542417" y="180975"/>
                </a:moveTo>
                <a:lnTo>
                  <a:pt x="527812" y="145796"/>
                </a:lnTo>
                <a:lnTo>
                  <a:pt x="387096" y="204216"/>
                </a:lnTo>
                <a:lnTo>
                  <a:pt x="401701" y="239395"/>
                </a:lnTo>
                <a:lnTo>
                  <a:pt x="542417" y="180975"/>
                </a:lnTo>
                <a:close/>
              </a:path>
              <a:path w="908050" h="863600">
                <a:moveTo>
                  <a:pt x="663321" y="709295"/>
                </a:moveTo>
                <a:lnTo>
                  <a:pt x="629920" y="691134"/>
                </a:lnTo>
                <a:lnTo>
                  <a:pt x="611759" y="724662"/>
                </a:lnTo>
                <a:lnTo>
                  <a:pt x="645160" y="742823"/>
                </a:lnTo>
                <a:lnTo>
                  <a:pt x="663321" y="709295"/>
                </a:lnTo>
                <a:close/>
              </a:path>
              <a:path w="908050" h="863600">
                <a:moveTo>
                  <a:pt x="683133" y="122555"/>
                </a:moveTo>
                <a:lnTo>
                  <a:pt x="668528" y="87376"/>
                </a:lnTo>
                <a:lnTo>
                  <a:pt x="633349" y="101981"/>
                </a:lnTo>
                <a:lnTo>
                  <a:pt x="647954" y="137160"/>
                </a:lnTo>
                <a:lnTo>
                  <a:pt x="683133" y="122555"/>
                </a:lnTo>
                <a:close/>
              </a:path>
              <a:path w="908050" h="863600">
                <a:moveTo>
                  <a:pt x="907034" y="8890"/>
                </a:moveTo>
                <a:lnTo>
                  <a:pt x="779526" y="0"/>
                </a:lnTo>
                <a:lnTo>
                  <a:pt x="794143" y="35128"/>
                </a:lnTo>
                <a:lnTo>
                  <a:pt x="774065" y="43434"/>
                </a:lnTo>
                <a:lnTo>
                  <a:pt x="788797" y="78613"/>
                </a:lnTo>
                <a:lnTo>
                  <a:pt x="808786" y="70307"/>
                </a:lnTo>
                <a:lnTo>
                  <a:pt x="823468" y="105537"/>
                </a:lnTo>
                <a:lnTo>
                  <a:pt x="890663" y="27813"/>
                </a:lnTo>
                <a:lnTo>
                  <a:pt x="907034" y="8890"/>
                </a:lnTo>
                <a:close/>
              </a:path>
              <a:path w="908050" h="863600">
                <a:moveTo>
                  <a:pt x="907669" y="863473"/>
                </a:moveTo>
                <a:lnTo>
                  <a:pt x="887653" y="834898"/>
                </a:lnTo>
                <a:lnTo>
                  <a:pt x="834390" y="758825"/>
                </a:lnTo>
                <a:lnTo>
                  <a:pt x="816241" y="792276"/>
                </a:lnTo>
                <a:lnTo>
                  <a:pt x="763778" y="763778"/>
                </a:lnTo>
                <a:lnTo>
                  <a:pt x="745617" y="797306"/>
                </a:lnTo>
                <a:lnTo>
                  <a:pt x="798068" y="825804"/>
                </a:lnTo>
                <a:lnTo>
                  <a:pt x="779907" y="859282"/>
                </a:lnTo>
                <a:lnTo>
                  <a:pt x="907669" y="863473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1947" y="2810383"/>
            <a:ext cx="6345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When</a:t>
            </a:r>
            <a:r>
              <a:rPr sz="1500" spc="1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500" spc="1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testing</a:t>
            </a:r>
            <a:r>
              <a:rPr sz="1500" spc="1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500" spc="1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hypothesis,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500" spc="1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always</a:t>
            </a:r>
            <a:r>
              <a:rPr sz="1500" spc="1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strive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for</a:t>
            </a:r>
            <a:r>
              <a:rPr sz="1500" spc="1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those</a:t>
            </a:r>
            <a:r>
              <a:rPr sz="1500" spc="1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‘three</a:t>
            </a:r>
            <a:r>
              <a:rPr sz="1500" spc="1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zeros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after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dot’.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This indicates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that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 reject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5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all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significance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levels.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1947" y="3560826"/>
            <a:ext cx="63474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0.05</a:t>
            </a:r>
            <a:r>
              <a:rPr sz="1500" spc="1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often</a:t>
            </a:r>
            <a:r>
              <a:rPr sz="1500" spc="1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‘</a:t>
            </a:r>
            <a:r>
              <a:rPr sz="1500" i="1" spc="-10" dirty="0">
                <a:solidFill>
                  <a:srgbClr val="56555A"/>
                </a:solidFill>
                <a:latin typeface="Segoe UI"/>
                <a:cs typeface="Segoe UI"/>
              </a:rPr>
              <a:t>cut-</a:t>
            </a:r>
            <a:r>
              <a:rPr sz="1500" i="1" dirty="0">
                <a:solidFill>
                  <a:srgbClr val="56555A"/>
                </a:solidFill>
                <a:latin typeface="Segoe UI"/>
                <a:cs typeface="Segoe UI"/>
              </a:rPr>
              <a:t>off</a:t>
            </a:r>
            <a:r>
              <a:rPr sz="1500" i="1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i="1" dirty="0">
                <a:solidFill>
                  <a:srgbClr val="56555A"/>
                </a:solidFill>
                <a:latin typeface="Segoe UI"/>
                <a:cs typeface="Segoe UI"/>
              </a:rPr>
              <a:t>line’.</a:t>
            </a:r>
            <a:r>
              <a:rPr sz="1500" i="1" spc="1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If</a:t>
            </a:r>
            <a:r>
              <a:rPr sz="1500" spc="1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our</a:t>
            </a:r>
            <a:r>
              <a:rPr sz="1500" spc="1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higher</a:t>
            </a:r>
            <a:r>
              <a:rPr sz="1500" spc="15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than</a:t>
            </a:r>
            <a:r>
              <a:rPr sz="1500" spc="14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0.05</a:t>
            </a:r>
            <a:r>
              <a:rPr sz="1500" spc="15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</a:t>
            </a:r>
            <a:r>
              <a:rPr sz="1500" spc="14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would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normally</a:t>
            </a:r>
            <a:r>
              <a:rPr sz="1500" spc="21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accept</a:t>
            </a:r>
            <a:r>
              <a:rPr sz="1500" spc="22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22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null</a:t>
            </a:r>
            <a:r>
              <a:rPr sz="1500" spc="21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hypothesis</a:t>
            </a:r>
            <a:r>
              <a:rPr sz="1500" spc="21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(equivalent</a:t>
            </a:r>
            <a:r>
              <a:rPr sz="1500" spc="225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500" spc="22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testing</a:t>
            </a:r>
            <a:r>
              <a:rPr sz="1500" spc="22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at</a:t>
            </a:r>
            <a:r>
              <a:rPr sz="1500" spc="220" dirty="0">
                <a:solidFill>
                  <a:srgbClr val="56555A"/>
                </a:solidFill>
                <a:latin typeface="Segoe UI"/>
                <a:cs typeface="Segoe UI"/>
              </a:rPr>
              <a:t>  </a:t>
            </a:r>
            <a:r>
              <a:rPr sz="1500" spc="-25" dirty="0">
                <a:solidFill>
                  <a:srgbClr val="56555A"/>
                </a:solidFill>
                <a:latin typeface="Segoe UI"/>
                <a:cs typeface="Segoe UI"/>
              </a:rPr>
              <a:t>5%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significance</a:t>
            </a:r>
            <a:r>
              <a:rPr sz="15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level).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If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is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lower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than 0.05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 would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reject</a:t>
            </a:r>
            <a:r>
              <a:rPr sz="15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null.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503" y="4565980"/>
            <a:ext cx="9236075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Where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and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how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values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used?</a:t>
            </a:r>
            <a:endParaRPr sz="15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Most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statistical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software</a:t>
            </a:r>
            <a:r>
              <a:rPr sz="15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calculates</a:t>
            </a:r>
            <a:r>
              <a:rPr sz="15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values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for</a:t>
            </a:r>
            <a:r>
              <a:rPr sz="15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each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test</a:t>
            </a:r>
            <a:endParaRPr sz="15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researcher</a:t>
            </a:r>
            <a:r>
              <a:rPr sz="1500" spc="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can</a:t>
            </a:r>
            <a:r>
              <a:rPr sz="1500" spc="-3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decide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significance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level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post-factum</a:t>
            </a:r>
            <a:endParaRPr sz="15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values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are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usually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found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with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3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digits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after</a:t>
            </a:r>
            <a:r>
              <a:rPr sz="1500" spc="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dot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(x.xxx)</a:t>
            </a:r>
            <a:endParaRPr sz="15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closer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0.000</a:t>
            </a:r>
            <a:r>
              <a:rPr sz="1500" spc="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value,</a:t>
            </a:r>
            <a:r>
              <a:rPr sz="15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the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better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Should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you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need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to</a:t>
            </a:r>
            <a:r>
              <a:rPr sz="1500" spc="-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calculate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</a:t>
            </a:r>
            <a:r>
              <a:rPr sz="1500" spc="-2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‘manually’,</a:t>
            </a:r>
            <a:r>
              <a:rPr sz="1500" spc="-3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we suggest</a:t>
            </a:r>
            <a:r>
              <a:rPr sz="1500" spc="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using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an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online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 p-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value</a:t>
            </a:r>
            <a:r>
              <a:rPr sz="1500" spc="-20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56555A"/>
                </a:solidFill>
                <a:latin typeface="Segoe UI"/>
                <a:cs typeface="Segoe UI"/>
              </a:rPr>
              <a:t>calculator,</a:t>
            </a:r>
            <a:r>
              <a:rPr sz="1500" spc="-15" dirty="0">
                <a:solidFill>
                  <a:srgbClr val="56555A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56555A"/>
                </a:solidFill>
                <a:latin typeface="Segoe UI"/>
                <a:cs typeface="Segoe UI"/>
              </a:rPr>
              <a:t>e.g. </a:t>
            </a:r>
            <a:r>
              <a:rPr sz="1500" u="sng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3"/>
              </a:rPr>
              <a:t>this</a:t>
            </a:r>
            <a:r>
              <a:rPr sz="15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1500" u="sng" spc="-2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Segoe UI"/>
                <a:cs typeface="Segoe UI"/>
                <a:hlinkClick r:id="rId3"/>
              </a:rPr>
              <a:t>one.</a:t>
            </a:r>
            <a:endParaRPr sz="1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482" y="215595"/>
            <a:ext cx="524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Formulae</a:t>
            </a:r>
            <a:r>
              <a:rPr spc="-120" dirty="0"/>
              <a:t> </a:t>
            </a:r>
            <a:r>
              <a:rPr spc="-40" dirty="0"/>
              <a:t>for</a:t>
            </a:r>
            <a:r>
              <a:rPr spc="-110" dirty="0"/>
              <a:t> </a:t>
            </a:r>
            <a:r>
              <a:rPr spc="-65" dirty="0"/>
              <a:t>Hypothesis</a:t>
            </a:r>
            <a:r>
              <a:rPr spc="-120" dirty="0"/>
              <a:t> </a:t>
            </a:r>
            <a:r>
              <a:rPr spc="-25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2359" y="3848104"/>
            <a:ext cx="1132840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9930">
              <a:lnSpc>
                <a:spcPts val="1555"/>
              </a:lnSpc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𝝈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1950"/>
              </a:lnSpc>
              <a:tabLst>
                <a:tab pos="784225" algn="l"/>
              </a:tabLst>
            </a:pPr>
            <a:r>
              <a:rPr sz="2700" baseline="10802" dirty="0">
                <a:solidFill>
                  <a:srgbClr val="56555A"/>
                </a:solidFill>
                <a:latin typeface="Cambria Math"/>
                <a:cs typeface="Cambria Math"/>
              </a:rPr>
              <a:t>𝒛</a:t>
            </a: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𝜶/𝟐</a:t>
            </a:r>
            <a:r>
              <a:rPr sz="1300" spc="190" dirty="0">
                <a:solidFill>
                  <a:srgbClr val="56555A"/>
                </a:solidFill>
                <a:latin typeface="Cambria Math"/>
                <a:cs typeface="Cambria Math"/>
              </a:rPr>
              <a:t> </a:t>
            </a:r>
            <a:r>
              <a:rPr sz="2700" spc="-75" baseline="10802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r>
              <a:rPr sz="2700" baseline="10802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2700" spc="-75" baseline="-2932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2700" baseline="-29320">
              <a:latin typeface="Cambria Math"/>
              <a:cs typeface="Cambria Math"/>
            </a:endParaRPr>
          </a:p>
          <a:p>
            <a:pPr marL="1017269">
              <a:lnSpc>
                <a:spcPts val="1764"/>
              </a:lnSpc>
              <a:spcBef>
                <a:spcPts val="2045"/>
              </a:spcBef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𝒔</a:t>
            </a:r>
            <a:endParaRPr sz="1800">
              <a:latin typeface="Cambria Math"/>
              <a:cs typeface="Cambria Math"/>
            </a:endParaRPr>
          </a:p>
          <a:p>
            <a:pPr marL="6985">
              <a:lnSpc>
                <a:spcPts val="1764"/>
              </a:lnSpc>
              <a:tabLst>
                <a:tab pos="764540" algn="l"/>
              </a:tabLst>
            </a:pP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𝒕</a:t>
            </a:r>
            <a:r>
              <a:rPr sz="1800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56555A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355" y="4872007"/>
            <a:ext cx="112204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  <a:tabLst>
                <a:tab pos="973455" algn="l"/>
              </a:tabLst>
            </a:pPr>
            <a:r>
              <a:rPr sz="1300" spc="-10" dirty="0">
                <a:solidFill>
                  <a:srgbClr val="56555A"/>
                </a:solidFill>
                <a:latin typeface="Cambria Math"/>
                <a:cs typeface="Cambria Math"/>
              </a:rPr>
              <a:t>𝒅.𝒇.,𝜶/𝟐</a:t>
            </a:r>
            <a:r>
              <a:rPr sz="1300" dirty="0">
                <a:solidFill>
                  <a:srgbClr val="56555A"/>
                </a:solidFill>
                <a:latin typeface="Cambria Math"/>
                <a:cs typeface="Cambria Math"/>
              </a:rPr>
              <a:t>	</a:t>
            </a:r>
            <a:r>
              <a:rPr sz="2700" spc="-75" baseline="-29320" dirty="0">
                <a:solidFill>
                  <a:srgbClr val="56555A"/>
                </a:solidFill>
                <a:latin typeface="Cambria Math"/>
                <a:cs typeface="Cambria Math"/>
              </a:rPr>
              <a:t>𝒏</a:t>
            </a:r>
            <a:endParaRPr sz="2700" baseline="-2932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60240" y="2038730"/>
            <a:ext cx="4602480" cy="4055745"/>
            <a:chOff x="4460240" y="2038730"/>
            <a:chExt cx="4602480" cy="4055745"/>
          </a:xfrm>
        </p:grpSpPr>
        <p:sp>
          <p:nvSpPr>
            <p:cNvPr id="7" name="object 7"/>
            <p:cNvSpPr/>
            <p:nvPr/>
          </p:nvSpPr>
          <p:spPr>
            <a:xfrm>
              <a:off x="6929120" y="2038730"/>
              <a:ext cx="2133600" cy="603250"/>
            </a:xfrm>
            <a:custGeom>
              <a:avLst/>
              <a:gdLst/>
              <a:ahLst/>
              <a:cxnLst/>
              <a:rect l="l" t="t" r="r" b="b"/>
              <a:pathLst>
                <a:path w="2133600" h="603250">
                  <a:moveTo>
                    <a:pt x="0" y="602742"/>
                  </a:moveTo>
                  <a:lnTo>
                    <a:pt x="2133600" y="60274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602742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29120" y="2641409"/>
              <a:ext cx="2133600" cy="622935"/>
            </a:xfrm>
            <a:custGeom>
              <a:avLst/>
              <a:gdLst/>
              <a:ahLst/>
              <a:cxnLst/>
              <a:rect l="l" t="t" r="r" b="b"/>
              <a:pathLst>
                <a:path w="2133600" h="622935">
                  <a:moveTo>
                    <a:pt x="2133600" y="0"/>
                  </a:moveTo>
                  <a:lnTo>
                    <a:pt x="0" y="0"/>
                  </a:lnTo>
                  <a:lnTo>
                    <a:pt x="0" y="622744"/>
                  </a:lnTo>
                  <a:lnTo>
                    <a:pt x="2133600" y="622744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9120" y="3264153"/>
              <a:ext cx="2133600" cy="698500"/>
            </a:xfrm>
            <a:custGeom>
              <a:avLst/>
              <a:gdLst/>
              <a:ahLst/>
              <a:cxnLst/>
              <a:rect l="l" t="t" r="r" b="b"/>
              <a:pathLst>
                <a:path w="2133600" h="698500">
                  <a:moveTo>
                    <a:pt x="2133600" y="0"/>
                  </a:moveTo>
                  <a:lnTo>
                    <a:pt x="0" y="0"/>
                  </a:lnTo>
                  <a:lnTo>
                    <a:pt x="0" y="698119"/>
                  </a:lnTo>
                  <a:lnTo>
                    <a:pt x="2133600" y="698119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9120" y="3962273"/>
              <a:ext cx="2133600" cy="959485"/>
            </a:xfrm>
            <a:custGeom>
              <a:avLst/>
              <a:gdLst/>
              <a:ahLst/>
              <a:cxnLst/>
              <a:rect l="l" t="t" r="r" b="b"/>
              <a:pathLst>
                <a:path w="2133600" h="959485">
                  <a:moveTo>
                    <a:pt x="2133600" y="0"/>
                  </a:moveTo>
                  <a:lnTo>
                    <a:pt x="0" y="0"/>
                  </a:lnTo>
                  <a:lnTo>
                    <a:pt x="0" y="959357"/>
                  </a:lnTo>
                  <a:lnTo>
                    <a:pt x="2133600" y="95935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EEF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0240" y="4921668"/>
              <a:ext cx="4602480" cy="1172845"/>
            </a:xfrm>
            <a:custGeom>
              <a:avLst/>
              <a:gdLst/>
              <a:ahLst/>
              <a:cxnLst/>
              <a:rect l="l" t="t" r="r" b="b"/>
              <a:pathLst>
                <a:path w="4602480" h="1172845">
                  <a:moveTo>
                    <a:pt x="4602480" y="0"/>
                  </a:moveTo>
                  <a:lnTo>
                    <a:pt x="2468880" y="0"/>
                  </a:lnTo>
                  <a:lnTo>
                    <a:pt x="0" y="0"/>
                  </a:lnTo>
                  <a:lnTo>
                    <a:pt x="0" y="1172718"/>
                  </a:lnTo>
                  <a:lnTo>
                    <a:pt x="2468880" y="1172718"/>
                  </a:lnTo>
                  <a:lnTo>
                    <a:pt x="4602480" y="1172718"/>
                  </a:lnTo>
                  <a:lnTo>
                    <a:pt x="4602480" y="0"/>
                  </a:lnTo>
                  <a:close/>
                </a:path>
              </a:pathLst>
            </a:custGeom>
            <a:solidFill>
              <a:srgbClr val="DDE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2003" y="2426588"/>
              <a:ext cx="214883" cy="1720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335" y="3048380"/>
              <a:ext cx="214884" cy="1719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007" y="3745738"/>
              <a:ext cx="214884" cy="1720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77257" y="4283455"/>
              <a:ext cx="3575050" cy="1554480"/>
            </a:xfrm>
            <a:custGeom>
              <a:avLst/>
              <a:gdLst/>
              <a:ahLst/>
              <a:cxnLst/>
              <a:rect l="l" t="t" r="r" b="b"/>
              <a:pathLst>
                <a:path w="3575050" h="1554479">
                  <a:moveTo>
                    <a:pt x="55118" y="924814"/>
                  </a:moveTo>
                  <a:lnTo>
                    <a:pt x="52705" y="918083"/>
                  </a:lnTo>
                  <a:lnTo>
                    <a:pt x="40754" y="922401"/>
                  </a:lnTo>
                  <a:lnTo>
                    <a:pt x="30251" y="928662"/>
                  </a:lnTo>
                  <a:lnTo>
                    <a:pt x="3429" y="971511"/>
                  </a:lnTo>
                  <a:lnTo>
                    <a:pt x="0" y="1000633"/>
                  </a:lnTo>
                  <a:lnTo>
                    <a:pt x="850" y="1015860"/>
                  </a:lnTo>
                  <a:lnTo>
                    <a:pt x="13589" y="1054354"/>
                  </a:lnTo>
                  <a:lnTo>
                    <a:pt x="52705" y="1083183"/>
                  </a:lnTo>
                  <a:lnTo>
                    <a:pt x="54864" y="1076452"/>
                  </a:lnTo>
                  <a:lnTo>
                    <a:pt x="45427" y="1072311"/>
                  </a:lnTo>
                  <a:lnTo>
                    <a:pt x="37299" y="1066533"/>
                  </a:lnTo>
                  <a:lnTo>
                    <a:pt x="17564" y="1027557"/>
                  </a:lnTo>
                  <a:lnTo>
                    <a:pt x="15113" y="999744"/>
                  </a:lnTo>
                  <a:lnTo>
                    <a:pt x="15722" y="985697"/>
                  </a:lnTo>
                  <a:lnTo>
                    <a:pt x="30480" y="941997"/>
                  </a:lnTo>
                  <a:lnTo>
                    <a:pt x="45580" y="928941"/>
                  </a:lnTo>
                  <a:lnTo>
                    <a:pt x="55118" y="924814"/>
                  </a:lnTo>
                  <a:close/>
                </a:path>
                <a:path w="3575050" h="1554479">
                  <a:moveTo>
                    <a:pt x="617220" y="1000633"/>
                  </a:moveTo>
                  <a:lnTo>
                    <a:pt x="609600" y="958684"/>
                  </a:lnTo>
                  <a:lnTo>
                    <a:pt x="576580" y="922401"/>
                  </a:lnTo>
                  <a:lnTo>
                    <a:pt x="564642" y="918083"/>
                  </a:lnTo>
                  <a:lnTo>
                    <a:pt x="562229" y="924814"/>
                  </a:lnTo>
                  <a:lnTo>
                    <a:pt x="571766" y="928941"/>
                  </a:lnTo>
                  <a:lnTo>
                    <a:pt x="580009" y="934656"/>
                  </a:lnTo>
                  <a:lnTo>
                    <a:pt x="599770" y="972883"/>
                  </a:lnTo>
                  <a:lnTo>
                    <a:pt x="602234" y="999744"/>
                  </a:lnTo>
                  <a:lnTo>
                    <a:pt x="601611" y="1014323"/>
                  </a:lnTo>
                  <a:lnTo>
                    <a:pt x="586867" y="1059116"/>
                  </a:lnTo>
                  <a:lnTo>
                    <a:pt x="562483" y="1076452"/>
                  </a:lnTo>
                  <a:lnTo>
                    <a:pt x="564642" y="1083183"/>
                  </a:lnTo>
                  <a:lnTo>
                    <a:pt x="603631" y="1054354"/>
                  </a:lnTo>
                  <a:lnTo>
                    <a:pt x="616381" y="1015860"/>
                  </a:lnTo>
                  <a:lnTo>
                    <a:pt x="617220" y="1000633"/>
                  </a:lnTo>
                  <a:close/>
                </a:path>
                <a:path w="3575050" h="1554479">
                  <a:moveTo>
                    <a:pt x="1092073" y="899922"/>
                  </a:moveTo>
                  <a:lnTo>
                    <a:pt x="1089914" y="892810"/>
                  </a:lnTo>
                  <a:lnTo>
                    <a:pt x="1077074" y="897839"/>
                  </a:lnTo>
                  <a:lnTo>
                    <a:pt x="1065809" y="905687"/>
                  </a:lnTo>
                  <a:lnTo>
                    <a:pt x="1041565" y="945464"/>
                  </a:lnTo>
                  <a:lnTo>
                    <a:pt x="1033272" y="1000633"/>
                  </a:lnTo>
                  <a:lnTo>
                    <a:pt x="1034186" y="1020279"/>
                  </a:lnTo>
                  <a:lnTo>
                    <a:pt x="1048004" y="1071245"/>
                  </a:lnTo>
                  <a:lnTo>
                    <a:pt x="1077074" y="1103249"/>
                  </a:lnTo>
                  <a:lnTo>
                    <a:pt x="1089914" y="1108202"/>
                  </a:lnTo>
                  <a:lnTo>
                    <a:pt x="1092073" y="1101090"/>
                  </a:lnTo>
                  <a:lnTo>
                    <a:pt x="1082205" y="1095997"/>
                  </a:lnTo>
                  <a:lnTo>
                    <a:pt x="1073607" y="1088542"/>
                  </a:lnTo>
                  <a:lnTo>
                    <a:pt x="1055446" y="1052499"/>
                  </a:lnTo>
                  <a:lnTo>
                    <a:pt x="1049401" y="1000506"/>
                  </a:lnTo>
                  <a:lnTo>
                    <a:pt x="1050061" y="981710"/>
                  </a:lnTo>
                  <a:lnTo>
                    <a:pt x="1060196" y="934593"/>
                  </a:lnTo>
                  <a:lnTo>
                    <a:pt x="1082205" y="905090"/>
                  </a:lnTo>
                  <a:lnTo>
                    <a:pt x="1092073" y="899922"/>
                  </a:lnTo>
                  <a:close/>
                </a:path>
                <a:path w="3575050" h="1554479">
                  <a:moveTo>
                    <a:pt x="1667256" y="1000506"/>
                  </a:moveTo>
                  <a:lnTo>
                    <a:pt x="1663598" y="962444"/>
                  </a:lnTo>
                  <a:lnTo>
                    <a:pt x="1644396" y="916368"/>
                  </a:lnTo>
                  <a:lnTo>
                    <a:pt x="1610741" y="892810"/>
                  </a:lnTo>
                  <a:lnTo>
                    <a:pt x="1608582" y="899922"/>
                  </a:lnTo>
                  <a:lnTo>
                    <a:pt x="1618437" y="905090"/>
                  </a:lnTo>
                  <a:lnTo>
                    <a:pt x="1627035" y="912596"/>
                  </a:lnTo>
                  <a:lnTo>
                    <a:pt x="1645196" y="948664"/>
                  </a:lnTo>
                  <a:lnTo>
                    <a:pt x="1651241" y="1000633"/>
                  </a:lnTo>
                  <a:lnTo>
                    <a:pt x="1650580" y="1019543"/>
                  </a:lnTo>
                  <a:lnTo>
                    <a:pt x="1640459" y="1066546"/>
                  </a:lnTo>
                  <a:lnTo>
                    <a:pt x="1608582" y="1101090"/>
                  </a:lnTo>
                  <a:lnTo>
                    <a:pt x="1610741" y="1108202"/>
                  </a:lnTo>
                  <a:lnTo>
                    <a:pt x="1644396" y="1084770"/>
                  </a:lnTo>
                  <a:lnTo>
                    <a:pt x="1663598" y="1038644"/>
                  </a:lnTo>
                  <a:lnTo>
                    <a:pt x="1666341" y="1020279"/>
                  </a:lnTo>
                  <a:lnTo>
                    <a:pt x="1667256" y="1000506"/>
                  </a:lnTo>
                  <a:close/>
                </a:path>
                <a:path w="3575050" h="1554479">
                  <a:moveTo>
                    <a:pt x="3555746" y="381"/>
                  </a:moveTo>
                  <a:lnTo>
                    <a:pt x="2967101" y="381"/>
                  </a:lnTo>
                  <a:lnTo>
                    <a:pt x="2967101" y="0"/>
                  </a:lnTo>
                  <a:lnTo>
                    <a:pt x="2939923" y="0"/>
                  </a:lnTo>
                  <a:lnTo>
                    <a:pt x="2902966" y="560324"/>
                  </a:lnTo>
                  <a:lnTo>
                    <a:pt x="2858643" y="478155"/>
                  </a:lnTo>
                  <a:lnTo>
                    <a:pt x="2827274" y="494792"/>
                  </a:lnTo>
                  <a:lnTo>
                    <a:pt x="2830703" y="501015"/>
                  </a:lnTo>
                  <a:lnTo>
                    <a:pt x="2847086" y="492252"/>
                  </a:lnTo>
                  <a:lnTo>
                    <a:pt x="2902712" y="594487"/>
                  </a:lnTo>
                  <a:lnTo>
                    <a:pt x="2910713" y="594487"/>
                  </a:lnTo>
                  <a:lnTo>
                    <a:pt x="2949702" y="11557"/>
                  </a:lnTo>
                  <a:lnTo>
                    <a:pt x="2959862" y="11557"/>
                  </a:lnTo>
                  <a:lnTo>
                    <a:pt x="2959862" y="12573"/>
                  </a:lnTo>
                  <a:lnTo>
                    <a:pt x="3555746" y="12573"/>
                  </a:lnTo>
                  <a:lnTo>
                    <a:pt x="3555746" y="381"/>
                  </a:lnTo>
                  <a:close/>
                </a:path>
                <a:path w="3575050" h="1554479">
                  <a:moveTo>
                    <a:pt x="3574923" y="959739"/>
                  </a:moveTo>
                  <a:lnTo>
                    <a:pt x="2986278" y="959739"/>
                  </a:lnTo>
                  <a:lnTo>
                    <a:pt x="2986278" y="959358"/>
                  </a:lnTo>
                  <a:lnTo>
                    <a:pt x="2959100" y="959358"/>
                  </a:lnTo>
                  <a:lnTo>
                    <a:pt x="2922143" y="1519732"/>
                  </a:lnTo>
                  <a:lnTo>
                    <a:pt x="2877820" y="1437551"/>
                  </a:lnTo>
                  <a:lnTo>
                    <a:pt x="2846451" y="1454175"/>
                  </a:lnTo>
                  <a:lnTo>
                    <a:pt x="2849880" y="1460360"/>
                  </a:lnTo>
                  <a:lnTo>
                    <a:pt x="2866263" y="1451559"/>
                  </a:lnTo>
                  <a:lnTo>
                    <a:pt x="2921889" y="1553870"/>
                  </a:lnTo>
                  <a:lnTo>
                    <a:pt x="2929890" y="1553870"/>
                  </a:lnTo>
                  <a:lnTo>
                    <a:pt x="2968879" y="970915"/>
                  </a:lnTo>
                  <a:lnTo>
                    <a:pt x="2979039" y="970915"/>
                  </a:lnTo>
                  <a:lnTo>
                    <a:pt x="2979039" y="971931"/>
                  </a:lnTo>
                  <a:lnTo>
                    <a:pt x="3574923" y="971931"/>
                  </a:lnTo>
                  <a:lnTo>
                    <a:pt x="3574923" y="959739"/>
                  </a:lnTo>
                  <a:close/>
                </a:path>
              </a:pathLst>
            </a:custGeom>
            <a:solidFill>
              <a:srgbClr val="56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0" y="1365250"/>
          <a:ext cx="12191998" cy="472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# </a:t>
                      </a: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populations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Population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variance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Samples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Statistic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Variance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Formula</a:t>
                      </a:r>
                      <a:r>
                        <a:rPr sz="1400" b="0" spc="-6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for</a:t>
                      </a:r>
                      <a:r>
                        <a:rPr sz="1400" b="0" spc="-6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test</a:t>
                      </a:r>
                      <a:r>
                        <a:rPr sz="1400" b="0" spc="-6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statistic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0" spc="-1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Decision</a:t>
                      </a:r>
                      <a:r>
                        <a:rPr sz="1400" b="0" spc="-35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b="0" spc="-20" dirty="0">
                          <a:solidFill>
                            <a:srgbClr val="FFFFFF"/>
                          </a:solidFill>
                          <a:latin typeface="Leelawadee UI Semilight"/>
                          <a:cs typeface="Leelawadee UI Semilight"/>
                        </a:rPr>
                        <a:t>rule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6A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One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z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spc="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𝜎</a:t>
                      </a:r>
                      <a:r>
                        <a:rPr sz="1000" spc="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ts val="1620"/>
                        </a:lnSpc>
                        <a:spcBef>
                          <a:spcPts val="55"/>
                        </a:spcBef>
                      </a:pP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𝑍</a:t>
                      </a:r>
                      <a:r>
                        <a:rPr sz="2100" spc="142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100" spc="585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39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52705" algn="ctr">
                        <a:lnSpc>
                          <a:spcPts val="1150"/>
                        </a:lnSpc>
                      </a:pP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𝜎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136650">
                        <a:lnSpc>
                          <a:spcPts val="1210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sz="1400" spc="2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-75" baseline="-218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2100" baseline="-21825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92075" marR="2603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There</a:t>
                      </a:r>
                      <a:r>
                        <a:rPr sz="1400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are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several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ways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phrase</a:t>
                      </a:r>
                      <a:r>
                        <a:rPr sz="1400" spc="-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decision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rule</a:t>
                      </a:r>
                      <a:r>
                        <a:rPr sz="1400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they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all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have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the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same</a:t>
                      </a: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meaning.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Reject</a:t>
                      </a:r>
                      <a:r>
                        <a:rPr sz="1400" b="1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1400" b="1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null</a:t>
                      </a:r>
                      <a:r>
                        <a:rPr sz="1400" b="1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if: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AutoNum type="arabicParenR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|test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statistic|</a:t>
                      </a:r>
                      <a:r>
                        <a:rPr sz="1400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|critical</a:t>
                      </a:r>
                      <a:r>
                        <a:rPr sz="1400" spc="-4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value|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34975" marR="469900" indent="-342900">
                        <a:lnSpc>
                          <a:spcPct val="100000"/>
                        </a:lnSpc>
                        <a:buAutoNum type="arabicParenR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absolute</a:t>
                      </a:r>
                      <a:r>
                        <a:rPr sz="1400" spc="-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value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test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statistic</a:t>
                      </a:r>
                      <a:r>
                        <a:rPr sz="1400" spc="-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is</a:t>
                      </a:r>
                      <a:r>
                        <a:rPr sz="1400" spc="-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bigger</a:t>
                      </a:r>
                      <a:r>
                        <a:rPr sz="1400" spc="-3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than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absolute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critical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value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34975" indent="-343535">
                        <a:lnSpc>
                          <a:spcPts val="1655"/>
                        </a:lnSpc>
                        <a:buAutoNum type="arabicParenR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p-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value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some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significance</a:t>
                      </a:r>
                      <a:r>
                        <a:rPr sz="1400" spc="-4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level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408940">
                        <a:lnSpc>
                          <a:spcPts val="1714"/>
                        </a:lnSpc>
                      </a:pPr>
                      <a:r>
                        <a:rPr sz="1450" i="1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most</a:t>
                      </a:r>
                      <a:r>
                        <a:rPr sz="1450" i="1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i="1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often</a:t>
                      </a:r>
                      <a:r>
                        <a:rPr sz="1450" i="1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50" i="1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0.05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 marR="241300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Usually,</a:t>
                      </a:r>
                      <a:r>
                        <a:rPr sz="1400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you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will</a:t>
                      </a:r>
                      <a:r>
                        <a:rPr sz="1400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be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using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the p-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value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1400" spc="-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make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1400" spc="-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decision.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One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unknown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ts val="1620"/>
                        </a:lnSpc>
                        <a:spcBef>
                          <a:spcPts val="55"/>
                        </a:spcBef>
                      </a:pP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00" spc="157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100" spc="585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39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1052830">
                        <a:lnSpc>
                          <a:spcPts val="1145"/>
                        </a:lnSpc>
                      </a:pP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125855">
                        <a:lnSpc>
                          <a:spcPts val="1205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ൗ</a:t>
                      </a:r>
                      <a:r>
                        <a:rPr sz="1400" spc="2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-75" baseline="-218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2100" baseline="-21825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-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809625">
                        <a:lnSpc>
                          <a:spcPts val="1495"/>
                        </a:lnSpc>
                        <a:spcBef>
                          <a:spcPts val="1225"/>
                        </a:spcBef>
                      </a:pPr>
                      <a:r>
                        <a:rPr sz="2100" spc="-37" baseline="-218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8415" algn="ctr">
                        <a:lnSpc>
                          <a:spcPts val="1015"/>
                        </a:lnSpc>
                      </a:pPr>
                      <a:r>
                        <a:rPr sz="1000" spc="4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𝑑𝑖𝑓𝑓𝑒𝑟𝑒𝑛𝑐𝑒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 marL="969010">
                        <a:lnSpc>
                          <a:spcPts val="1375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100" spc="-1672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2100" spc="540" baseline="1190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586740">
                        <a:lnSpc>
                          <a:spcPts val="1375"/>
                        </a:lnSpc>
                        <a:tabLst>
                          <a:tab pos="1010285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400" spc="11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-4444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2100" spc="-37" baseline="-555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ൗ</a:t>
                      </a:r>
                      <a:endParaRPr sz="2100" baseline="-55555">
                        <a:latin typeface="Cambria Math"/>
                        <a:cs typeface="Cambria Math"/>
                      </a:endParaRPr>
                    </a:p>
                    <a:p>
                      <a:pPr marL="13696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Known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independent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z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ts val="1185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405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,</a:t>
                      </a:r>
                      <a:r>
                        <a:rPr sz="1400" b="0" spc="3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spc="-3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  <a:p>
                      <a:pPr marL="90805" algn="ctr">
                        <a:lnSpc>
                          <a:spcPts val="705"/>
                        </a:lnSpc>
                        <a:tabLst>
                          <a:tab pos="418465" algn="l"/>
                        </a:tabLst>
                      </a:pPr>
                      <a:r>
                        <a:rPr sz="10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1EF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𝑍</a:t>
                      </a:r>
                      <a:r>
                        <a:rPr sz="2100" spc="157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100" spc="585" baseline="-41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9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3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1009015">
                        <a:lnSpc>
                          <a:spcPts val="1240"/>
                        </a:lnSpc>
                        <a:spcBef>
                          <a:spcPts val="700"/>
                        </a:spcBef>
                        <a:tabLst>
                          <a:tab pos="1409700" algn="l"/>
                        </a:tabLst>
                      </a:pPr>
                      <a:r>
                        <a:rPr sz="2100" spc="-37" baseline="-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500" spc="-37" baseline="-11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baseline="-11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111250">
                        <a:lnSpc>
                          <a:spcPts val="1120"/>
                        </a:lnSpc>
                        <a:tabLst>
                          <a:tab pos="1511935" algn="l"/>
                        </a:tabLst>
                      </a:pPr>
                      <a:r>
                        <a:rPr sz="1500" spc="97" baseline="-11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240" baseline="-11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-75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100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009015">
                        <a:lnSpc>
                          <a:spcPts val="1560"/>
                        </a:lnSpc>
                        <a:tabLst>
                          <a:tab pos="1409700" algn="l"/>
                        </a:tabLst>
                      </a:pP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spc="-25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Two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1925" marR="156210"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unknown, assumed equal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0" spc="-1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independent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0" dirty="0">
                          <a:solidFill>
                            <a:srgbClr val="56555A"/>
                          </a:solidFill>
                          <a:latin typeface="Leelawadee UI Semilight"/>
                          <a:cs typeface="Leelawadee UI Semilight"/>
                        </a:rPr>
                        <a:t>t</a:t>
                      </a:r>
                      <a:endParaRPr sz="1400">
                        <a:latin typeface="Leelawadee UI Semilight"/>
                        <a:cs typeface="Leelawadee UI Semi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94615" algn="r">
                        <a:lnSpc>
                          <a:spcPts val="985"/>
                        </a:lnSpc>
                        <a:tabLst>
                          <a:tab pos="1272540" algn="l"/>
                        </a:tabLst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27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3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232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19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−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3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spc="-37" baseline="27777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500" baseline="27777">
                        <a:latin typeface="Cambria Math"/>
                        <a:cs typeface="Cambria Math"/>
                      </a:endParaRPr>
                    </a:p>
                    <a:p>
                      <a:pPr marR="102870" algn="r">
                        <a:lnSpc>
                          <a:spcPts val="985"/>
                        </a:lnSpc>
                        <a:tabLst>
                          <a:tab pos="1129030" algn="l"/>
                          <a:tab pos="1621155" algn="l"/>
                          <a:tab pos="2179320" algn="l"/>
                        </a:tabLst>
                      </a:pPr>
                      <a:r>
                        <a:rPr sz="2100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500" spc="472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spc="-75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100" baseline="-3174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2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984885" algn="l"/>
                        </a:tabLst>
                      </a:pPr>
                      <a:r>
                        <a:rPr sz="1500" spc="44" baseline="36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500" baseline="3611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spc="292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400" spc="4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500" spc="30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4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9780">
                        <a:lnSpc>
                          <a:spcPts val="1375"/>
                        </a:lnSpc>
                        <a:spcBef>
                          <a:spcPts val="155"/>
                        </a:spcBef>
                      </a:pPr>
                      <a:r>
                        <a:rPr sz="1500" u="sng" spc="-367" baseline="-16666" dirty="0">
                          <a:solidFill>
                            <a:srgbClr val="56555A"/>
                          </a:solidFill>
                          <a:uFill>
                            <a:solidFill>
                              <a:srgbClr val="56555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400" spc="-5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00" spc="-111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ҧ</a:t>
                      </a:r>
                      <a:r>
                        <a:rPr sz="1400" spc="8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1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36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𝑦ത)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400" spc="-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500" u="sng" spc="-37" baseline="-16666" dirty="0">
                          <a:solidFill>
                            <a:srgbClr val="56555A"/>
                          </a:solidFill>
                          <a:uFill>
                            <a:solidFill>
                              <a:srgbClr val="56555A"/>
                            </a:solidFill>
                          </a:uFill>
                          <a:latin typeface="Cambria Math"/>
                          <a:cs typeface="Cambria Math"/>
                        </a:rPr>
                        <a:t>0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  <a:p>
                      <a:pPr marL="398145">
                        <a:lnSpc>
                          <a:spcPts val="1190"/>
                        </a:lnSpc>
                      </a:pPr>
                      <a:r>
                        <a:rPr sz="14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400" spc="114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  <a:p>
                      <a:pPr marL="1035685">
                        <a:lnSpc>
                          <a:spcPts val="1055"/>
                        </a:lnSpc>
                        <a:tabLst>
                          <a:tab pos="1439545" algn="l"/>
                        </a:tabLst>
                      </a:pP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00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-1984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10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109980">
                        <a:lnSpc>
                          <a:spcPts val="1120"/>
                        </a:lnSpc>
                      </a:pPr>
                      <a:r>
                        <a:rPr sz="1000" spc="8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000" spc="28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100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100" spc="270" baseline="-29761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000" spc="30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000">
                        <a:latin typeface="Cambria Math"/>
                        <a:cs typeface="Cambria Math"/>
                      </a:endParaRPr>
                    </a:p>
                    <a:p>
                      <a:pPr marL="1028065">
                        <a:lnSpc>
                          <a:spcPts val="1560"/>
                        </a:lnSpc>
                        <a:tabLst>
                          <a:tab pos="1428750" algn="l"/>
                        </a:tabLst>
                      </a:pP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500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1400" spc="-25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1500" spc="-37" baseline="-16666" dirty="0">
                          <a:solidFill>
                            <a:srgbClr val="56555A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endParaRPr sz="1500" baseline="-16666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900543" y="2283332"/>
            <a:ext cx="532130" cy="12700"/>
          </a:xfrm>
          <a:custGeom>
            <a:avLst/>
            <a:gdLst/>
            <a:ahLst/>
            <a:cxnLst/>
            <a:rect l="l" t="t" r="r" b="b"/>
            <a:pathLst>
              <a:path w="532129" h="12700">
                <a:moveTo>
                  <a:pt x="531876" y="0"/>
                </a:moveTo>
                <a:lnTo>
                  <a:pt x="0" y="0"/>
                </a:lnTo>
                <a:lnTo>
                  <a:pt x="0" y="12191"/>
                </a:lnTo>
                <a:lnTo>
                  <a:pt x="531876" y="12191"/>
                </a:lnTo>
                <a:lnTo>
                  <a:pt x="531876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02067" y="2905125"/>
            <a:ext cx="532130" cy="12700"/>
          </a:xfrm>
          <a:custGeom>
            <a:avLst/>
            <a:gdLst/>
            <a:ahLst/>
            <a:cxnLst/>
            <a:rect l="l" t="t" r="r" b="b"/>
            <a:pathLst>
              <a:path w="532129" h="12700">
                <a:moveTo>
                  <a:pt x="531876" y="0"/>
                </a:moveTo>
                <a:lnTo>
                  <a:pt x="0" y="0"/>
                </a:lnTo>
                <a:lnTo>
                  <a:pt x="0" y="12191"/>
                </a:lnTo>
                <a:lnTo>
                  <a:pt x="531876" y="12191"/>
                </a:lnTo>
                <a:lnTo>
                  <a:pt x="531876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7494" y="3565905"/>
            <a:ext cx="539750" cy="12700"/>
          </a:xfrm>
          <a:custGeom>
            <a:avLst/>
            <a:gdLst/>
            <a:ahLst/>
            <a:cxnLst/>
            <a:rect l="l" t="t" r="r" b="b"/>
            <a:pathLst>
              <a:path w="539750" h="12700">
                <a:moveTo>
                  <a:pt x="539496" y="0"/>
                </a:moveTo>
                <a:lnTo>
                  <a:pt x="0" y="0"/>
                </a:lnTo>
                <a:lnTo>
                  <a:pt x="0" y="12192"/>
                </a:lnTo>
                <a:lnTo>
                  <a:pt x="539496" y="12192"/>
                </a:lnTo>
                <a:lnTo>
                  <a:pt x="539496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0231" y="4238116"/>
            <a:ext cx="954405" cy="12700"/>
          </a:xfrm>
          <a:custGeom>
            <a:avLst/>
            <a:gdLst/>
            <a:ahLst/>
            <a:cxnLst/>
            <a:rect l="l" t="t" r="r" b="b"/>
            <a:pathLst>
              <a:path w="954404" h="12700">
                <a:moveTo>
                  <a:pt x="954024" y="0"/>
                </a:moveTo>
                <a:lnTo>
                  <a:pt x="0" y="0"/>
                </a:lnTo>
                <a:lnTo>
                  <a:pt x="0" y="12191"/>
                </a:lnTo>
                <a:lnTo>
                  <a:pt x="954024" y="12191"/>
                </a:lnTo>
                <a:lnTo>
                  <a:pt x="954024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7118" y="4600829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37931" y="4600829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1635" y="5417184"/>
            <a:ext cx="1870075" cy="12700"/>
          </a:xfrm>
          <a:custGeom>
            <a:avLst/>
            <a:gdLst/>
            <a:ahLst/>
            <a:cxnLst/>
            <a:rect l="l" t="t" r="r" b="b"/>
            <a:pathLst>
              <a:path w="1870075" h="12700">
                <a:moveTo>
                  <a:pt x="1869947" y="0"/>
                </a:moveTo>
                <a:lnTo>
                  <a:pt x="0" y="0"/>
                </a:lnTo>
                <a:lnTo>
                  <a:pt x="0" y="12191"/>
                </a:lnTo>
                <a:lnTo>
                  <a:pt x="1869947" y="12191"/>
                </a:lnTo>
                <a:lnTo>
                  <a:pt x="1869947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6295" y="5558663"/>
            <a:ext cx="189230" cy="12700"/>
          </a:xfrm>
          <a:custGeom>
            <a:avLst/>
            <a:gdLst/>
            <a:ahLst/>
            <a:cxnLst/>
            <a:rect l="l" t="t" r="r" b="b"/>
            <a:pathLst>
              <a:path w="189229" h="12700">
                <a:moveTo>
                  <a:pt x="188975" y="0"/>
                </a:moveTo>
                <a:lnTo>
                  <a:pt x="0" y="0"/>
                </a:lnTo>
                <a:lnTo>
                  <a:pt x="0" y="12191"/>
                </a:lnTo>
                <a:lnTo>
                  <a:pt x="188975" y="12191"/>
                </a:lnTo>
                <a:lnTo>
                  <a:pt x="188975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7107" y="5558663"/>
            <a:ext cx="195580" cy="12700"/>
          </a:xfrm>
          <a:custGeom>
            <a:avLst/>
            <a:gdLst/>
            <a:ahLst/>
            <a:cxnLst/>
            <a:rect l="l" t="t" r="r" b="b"/>
            <a:pathLst>
              <a:path w="195579" h="12700">
                <a:moveTo>
                  <a:pt x="195072" y="0"/>
                </a:moveTo>
                <a:lnTo>
                  <a:pt x="0" y="0"/>
                </a:lnTo>
                <a:lnTo>
                  <a:pt x="0" y="12191"/>
                </a:lnTo>
                <a:lnTo>
                  <a:pt x="195072" y="12191"/>
                </a:lnTo>
                <a:lnTo>
                  <a:pt x="1950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1492</Words>
  <Application>Microsoft Macintosh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Cambria Math</vt:lpstr>
      <vt:lpstr>Leelawadee UI</vt:lpstr>
      <vt:lpstr>Leelawadee UI Semilight</vt:lpstr>
      <vt:lpstr>Segoe UI</vt:lpstr>
      <vt:lpstr>Times New Roman</vt:lpstr>
      <vt:lpstr>Wingdings</vt:lpstr>
      <vt:lpstr>Office Theme</vt:lpstr>
      <vt:lpstr>Course notes: hypothesis testing</vt:lpstr>
      <vt:lpstr>Scientific method</vt:lpstr>
      <vt:lpstr>Hypotheses</vt:lpstr>
      <vt:lpstr>Examples of hypotheses</vt:lpstr>
      <vt:lpstr>Decisions you can take</vt:lpstr>
      <vt:lpstr>Level of significance and types of tests</vt:lpstr>
      <vt:lpstr>Statistical errors (Type I Error and Type II Error)</vt:lpstr>
      <vt:lpstr>P-value</vt:lpstr>
      <vt:lpstr>Formulae for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Iliya Valchanov</dc:creator>
  <cp:lastModifiedBy>Sunil Gorantla</cp:lastModifiedBy>
  <cp:revision>1</cp:revision>
  <dcterms:created xsi:type="dcterms:W3CDTF">2023-06-01T08:02:12Z</dcterms:created>
  <dcterms:modified xsi:type="dcterms:W3CDTF">2023-06-01T08:03:12Z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2023-06-01T00:00:00Z</vt:filetime>
  </property>
  <property fmtid="{D5CDD505-2E9C-101B-9397-08002B2CF9AE}" pid="5" name="Producer">
    <vt:lpwstr>Microsoft® PowerPoint® 2016</vt:lpwstr>
  </property>
</Properties>
</file>