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76" r:id="rId3"/>
    <p:sldId id="308" r:id="rId4"/>
    <p:sldId id="304" r:id="rId5"/>
    <p:sldId id="303" r:id="rId6"/>
    <p:sldId id="309" r:id="rId7"/>
    <p:sldId id="311" r:id="rId8"/>
    <p:sldId id="305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5652"/>
  </p:normalViewPr>
  <p:slideViewPr>
    <p:cSldViewPr snapToGrid="0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23,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105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4364-CE5E-87B7-02E6-8556A55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D71-FB4D-A172-3FB3-9125C639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5227983" cy="3959352"/>
          </a:xfrm>
        </p:spPr>
        <p:txBody>
          <a:bodyPr>
            <a:normAutofit/>
          </a:bodyPr>
          <a:lstStyle/>
          <a:p>
            <a:r>
              <a:rPr lang="en-US" dirty="0"/>
              <a:t>Decision Tree methods construct a model of decisions made based on actual values of attributes in the data. </a:t>
            </a:r>
          </a:p>
          <a:p>
            <a:r>
              <a:rPr lang="en-US" dirty="0"/>
              <a:t>Decisions fork in tree structures until a prediction decision is made for a given record.</a:t>
            </a:r>
          </a:p>
          <a:p>
            <a:r>
              <a:rPr lang="en-US" dirty="0"/>
              <a:t>Decision trees are trained on data for classification and regression problems.</a:t>
            </a:r>
          </a:p>
        </p:txBody>
      </p:sp>
      <p:pic>
        <p:nvPicPr>
          <p:cNvPr id="3074" name="Picture 2" descr="Decision trees - ML 2 GIFs">
            <a:extLst>
              <a:ext uri="{FF2B5EF4-FFF2-40B4-BE49-F238E27FC236}">
                <a16:creationId xmlns:a16="http://schemas.microsoft.com/office/drawing/2014/main" id="{D311D6A8-9528-FF18-6A9E-FFBFA6FA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2029968"/>
            <a:ext cx="5420139" cy="30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7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356-39FE-C9AA-D30F-69D3BF79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78" y="2811780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Criteria for splitting </a:t>
            </a:r>
            <a:br>
              <a:rPr lang="en-US" dirty="0"/>
            </a:br>
            <a:r>
              <a:rPr lang="en-US" dirty="0"/>
              <a:t>(Information Gain, Gini Impurity)</a:t>
            </a:r>
          </a:p>
        </p:txBody>
      </p:sp>
    </p:spTree>
    <p:extLst>
      <p:ext uri="{BB962C8B-B14F-4D97-AF65-F5344CB8AC3E}">
        <p14:creationId xmlns:p14="http://schemas.microsoft.com/office/powerpoint/2010/main" val="29582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96F1-57FC-0006-DA49-366A13C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E0A2-05FB-3302-7F90-1F98CF3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Entropy</a:t>
            </a:r>
            <a:r>
              <a:rPr lang="en-IN" dirty="0"/>
              <a:t>: A measure of uncertainty or impurity in a dataset.</a:t>
            </a:r>
          </a:p>
          <a:p>
            <a:r>
              <a:rPr lang="en-IN" dirty="0"/>
              <a:t>Formula: Entropy = -</a:t>
            </a:r>
            <a:r>
              <a:rPr lang="el-GR" dirty="0"/>
              <a:t>Σ(</a:t>
            </a:r>
            <a:r>
              <a:rPr lang="en-IN" dirty="0"/>
              <a:t>P(</a:t>
            </a:r>
            <a:r>
              <a:rPr lang="en-IN" dirty="0" err="1"/>
              <a:t>i</a:t>
            </a:r>
            <a:r>
              <a:rPr lang="en-IN" dirty="0"/>
              <a:t>) * log2(P(</a:t>
            </a:r>
            <a:r>
              <a:rPr lang="en-IN" dirty="0" err="1"/>
              <a:t>i</a:t>
            </a:r>
            <a:r>
              <a:rPr lang="en-IN" dirty="0"/>
              <a:t>))) (where P(</a:t>
            </a:r>
            <a:r>
              <a:rPr lang="en-IN" dirty="0" err="1"/>
              <a:t>i</a:t>
            </a:r>
            <a:r>
              <a:rPr lang="en-IN" dirty="0"/>
              <a:t>) is the probability of class </a:t>
            </a:r>
            <a:r>
              <a:rPr lang="en-IN" dirty="0" err="1"/>
              <a:t>i</a:t>
            </a:r>
            <a:r>
              <a:rPr lang="en-IN" dirty="0"/>
              <a:t>).</a:t>
            </a:r>
          </a:p>
          <a:p>
            <a:r>
              <a:rPr lang="en-IN" b="1" dirty="0"/>
              <a:t>Range</a:t>
            </a:r>
            <a:r>
              <a:rPr lang="en-IN" dirty="0"/>
              <a:t>: Entropy ranges from 0 (pure or homogeneous) to log2(n) (maximum heterogeneity).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For a node with 80% "yes" and 20% "no":</a:t>
            </a:r>
          </a:p>
          <a:p>
            <a:pPr lvl="1"/>
            <a:r>
              <a:rPr lang="en-IN" dirty="0"/>
              <a:t>Entropy = -(0.8</a:t>
            </a:r>
            <a:r>
              <a:rPr lang="en-IN" i="1" dirty="0"/>
              <a:t>log2(0.8) + 0.2</a:t>
            </a:r>
            <a:r>
              <a:rPr lang="en-IN" dirty="0"/>
              <a:t>log2(0.2)) ≈ 0.72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5298-59DF-4D11-3DC4-1167A66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Gini Impurity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A3EB-999A-D3B7-EB1E-530192AE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Gini Impurity</a:t>
            </a:r>
            <a:r>
              <a:rPr lang="en-IN" dirty="0"/>
              <a:t>: A measure of how often a randomly chosen element would be incorrectly classified.</a:t>
            </a:r>
          </a:p>
          <a:p>
            <a:r>
              <a:rPr lang="en-IN" dirty="0"/>
              <a:t>Formula: Gini = 1 - </a:t>
            </a:r>
            <a:r>
              <a:rPr lang="el-GR" dirty="0"/>
              <a:t>Σ(</a:t>
            </a:r>
            <a:r>
              <a:rPr lang="en-IN" dirty="0"/>
              <a:t>P(</a:t>
            </a:r>
            <a:r>
              <a:rPr lang="en-IN" dirty="0" err="1"/>
              <a:t>i</a:t>
            </a:r>
            <a:r>
              <a:rPr lang="en-IN" dirty="0"/>
              <a:t>)^2 ).      (where P(</a:t>
            </a:r>
            <a:r>
              <a:rPr lang="en-IN" dirty="0" err="1"/>
              <a:t>i</a:t>
            </a:r>
            <a:r>
              <a:rPr lang="en-IN" dirty="0"/>
              <a:t>) is the probability of class I in category).</a:t>
            </a:r>
          </a:p>
          <a:p>
            <a:r>
              <a:rPr lang="en-IN" b="1" dirty="0"/>
              <a:t>Range</a:t>
            </a:r>
            <a:r>
              <a:rPr lang="en-IN" dirty="0"/>
              <a:t>: Gini Impurity ranges from 0 (perfectly homogeneous) to 0.5 (most heterogeneous in binary classification).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Suppose a node has 80% "yes" and 20% "no".</a:t>
            </a:r>
          </a:p>
          <a:p>
            <a:pPr lvl="1"/>
            <a:r>
              <a:rPr lang="en-IN" dirty="0"/>
              <a:t>Gini = 1 - (0.8^2 + 0.2^2) = 0.32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833-B713-4002-A316-736D440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F5322-FBF2-F64B-0964-C90F3B724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core algorithm to calculate information gain is called ID3. It's a recursive procedure that starts from the root node of the tree and iterates top-down on all non-leaf branches in a greedy manner, calculating at each depth the difference in entropy</a:t>
                </a:r>
              </a:p>
              <a:p>
                <a:br>
                  <a:rPr lang="en-US" sz="2800" i="1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F5322-FBF2-F64B-0964-C90F3B724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83" t="-1597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ED0-35B8-FF29-639E-C3730351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F5DF-A4E8-5CE6-32B1-62A54EB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Parameters: </a:t>
            </a:r>
          </a:p>
          <a:p>
            <a:pPr lvl="1"/>
            <a:r>
              <a:rPr lang="en-US" b="1" dirty="0"/>
              <a:t>Slip points </a:t>
            </a:r>
            <a:r>
              <a:rPr lang="en-US" dirty="0"/>
              <a:t>at each node: The values in the dataset that are used to split the data in into two or more homogeneous sets.</a:t>
            </a:r>
          </a:p>
          <a:p>
            <a:pPr lvl="1"/>
            <a:r>
              <a:rPr lang="en-US" b="1" dirty="0"/>
              <a:t>Feature selection </a:t>
            </a:r>
            <a:r>
              <a:rPr lang="en-US" dirty="0"/>
              <a:t>at each node: The actual features that are chosen to make the split at each node.</a:t>
            </a:r>
          </a:p>
          <a:p>
            <a:pPr lvl="1"/>
            <a:endParaRPr lang="en-US" dirty="0"/>
          </a:p>
          <a:p>
            <a:r>
              <a:rPr lang="en-US" dirty="0"/>
              <a:t>Hyper Parameters:</a:t>
            </a:r>
          </a:p>
          <a:p>
            <a:pPr lvl="1"/>
            <a:r>
              <a:rPr lang="en-US" b="1" dirty="0"/>
              <a:t>Criterion</a:t>
            </a:r>
            <a:r>
              <a:rPr lang="en-US" dirty="0"/>
              <a:t>: Quality of split. (Gini or entropy)</a:t>
            </a:r>
          </a:p>
          <a:p>
            <a:pPr lvl="1"/>
            <a:r>
              <a:rPr lang="en-US" b="1" dirty="0"/>
              <a:t>Max depth</a:t>
            </a:r>
            <a:r>
              <a:rPr lang="en-US" dirty="0"/>
              <a:t>: the maximum depth of the tree</a:t>
            </a:r>
          </a:p>
          <a:p>
            <a:pPr lvl="1"/>
            <a:r>
              <a:rPr lang="en-US" b="1" dirty="0"/>
              <a:t>Min Samples Split</a:t>
            </a:r>
            <a:r>
              <a:rPr lang="en-US" dirty="0"/>
              <a:t>: Minimum number of samples required to make a split.</a:t>
            </a:r>
          </a:p>
          <a:p>
            <a:pPr lvl="1"/>
            <a:r>
              <a:rPr lang="en-US" b="1" dirty="0"/>
              <a:t>Min</a:t>
            </a:r>
            <a:r>
              <a:rPr lang="en-US" dirty="0"/>
              <a:t> </a:t>
            </a:r>
            <a:r>
              <a:rPr lang="en-US" b="1" dirty="0"/>
              <a:t>Samples Leaf: </a:t>
            </a:r>
            <a:r>
              <a:rPr lang="en-US" dirty="0"/>
              <a:t>Minimum number of sample required to be present in the leaf nodes.</a:t>
            </a:r>
          </a:p>
          <a:p>
            <a:pPr lvl="1"/>
            <a:r>
              <a:rPr lang="en-US" b="1" dirty="0"/>
              <a:t>Max Features: </a:t>
            </a:r>
            <a:r>
              <a:rPr lang="en-US" dirty="0"/>
              <a:t>The number of features to consider when looking for best split. This can be used to increase randomness.</a:t>
            </a:r>
          </a:p>
          <a:p>
            <a:pPr lvl="1"/>
            <a:r>
              <a:rPr lang="en-US" b="1" dirty="0"/>
              <a:t>Max Leaf Nodes</a:t>
            </a:r>
            <a:r>
              <a:rPr lang="en-US" dirty="0"/>
              <a:t>: Maximum number of leaf nodes that a tree can have.</a:t>
            </a:r>
          </a:p>
          <a:p>
            <a:pPr lvl="1"/>
            <a:r>
              <a:rPr lang="en-US" b="1" dirty="0"/>
              <a:t>Min Impurity Decrease</a:t>
            </a:r>
            <a:r>
              <a:rPr lang="en-US" dirty="0"/>
              <a:t>: Node will be split if the split induces a decrease of impurity greater than or equal to this value.</a:t>
            </a:r>
          </a:p>
        </p:txBody>
      </p:sp>
    </p:spTree>
    <p:extLst>
      <p:ext uri="{BB962C8B-B14F-4D97-AF65-F5344CB8AC3E}">
        <p14:creationId xmlns:p14="http://schemas.microsoft.com/office/powerpoint/2010/main" val="33296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B9A-CE3E-5E5C-C4D7-D0FA65E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4996329"/>
            <a:ext cx="10943420" cy="1035982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Over Fitting vs Underfitting</a:t>
            </a:r>
          </a:p>
        </p:txBody>
      </p:sp>
      <p:sp>
        <p:nvSpPr>
          <p:cNvPr id="5" name="AutoShape 4" descr="Overfitting - MATLAB &amp; Simulink">
            <a:extLst>
              <a:ext uri="{FF2B5EF4-FFF2-40B4-BE49-F238E27FC236}">
                <a16:creationId xmlns:a16="http://schemas.microsoft.com/office/drawing/2014/main" id="{E6FCCF96-3F5E-13DC-AC1F-7139D486D89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14402" y="457200"/>
            <a:ext cx="2594439" cy="4170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1600" b="1" dirty="0"/>
              <a:t>Overfitting:</a:t>
            </a:r>
            <a:r>
              <a:rPr lang="en-US" sz="1600" dirty="0"/>
              <a:t> occurs when the model learns the information and noise in the training dataset. This means the model is too complex and fit the training data too closely</a:t>
            </a:r>
          </a:p>
          <a:p>
            <a:r>
              <a:rPr lang="en-US" sz="1600" b="1" dirty="0"/>
              <a:t>Underfitting:</a:t>
            </a:r>
            <a:r>
              <a:rPr lang="en-US" sz="1600" dirty="0"/>
              <a:t> refers to a models that can neither model the training data nor generalize the new data. An underfitted model overly simple and fails to capture the underlying trend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442B3-2A0D-229C-F95C-0EEAE5BB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40" r="2" b="2"/>
          <a:stretch/>
        </p:blipFill>
        <p:spPr>
          <a:xfrm>
            <a:off x="4038600" y="-431"/>
            <a:ext cx="7696201" cy="45903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lose up of green clover">
            <a:extLst>
              <a:ext uri="{FF2B5EF4-FFF2-40B4-BE49-F238E27FC236}">
                <a16:creationId xmlns:a16="http://schemas.microsoft.com/office/drawing/2014/main" id="{C1AE1FF0-71B0-2305-1FF1-25D9B585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45" b="33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96C7-B5C2-49CE-3B93-86F872F5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4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537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Cambria Math</vt:lpstr>
      <vt:lpstr>Tw Cen MT</vt:lpstr>
      <vt:lpstr>GradientRiseVTI</vt:lpstr>
      <vt:lpstr>105 Classification Models</vt:lpstr>
      <vt:lpstr>Decision Trees</vt:lpstr>
      <vt:lpstr>Criteria for splitting  (Information Gain, Gini Impurity)</vt:lpstr>
      <vt:lpstr>Entropy</vt:lpstr>
      <vt:lpstr>Gini Impurity</vt:lpstr>
      <vt:lpstr>Information Gain</vt:lpstr>
      <vt:lpstr>Parameters and Hyper-Parameters</vt:lpstr>
      <vt:lpstr>Over Fitting vs Underfitting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18</cp:revision>
  <dcterms:created xsi:type="dcterms:W3CDTF">2024-07-29T10:36:17Z</dcterms:created>
  <dcterms:modified xsi:type="dcterms:W3CDTF">2024-08-23T08:38:12Z</dcterms:modified>
</cp:coreProperties>
</file>