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2" r:id="rId7"/>
    <p:sldId id="261" r:id="rId8"/>
    <p:sldId id="267" r:id="rId9"/>
    <p:sldId id="268"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6530"/>
    <a:srgbClr val="FF0030"/>
    <a:srgbClr val="CE0045"/>
    <a:srgbClr val="CC38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5652"/>
  </p:normalViewPr>
  <p:slideViewPr>
    <p:cSldViewPr snapToGrid="0">
      <p:cViewPr varScale="1">
        <p:scale>
          <a:sx n="102" d="100"/>
          <a:sy n="102" d="100"/>
        </p:scale>
        <p:origin x="15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August 23,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47186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August 23,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17288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August 23,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1902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August 23,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3319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August 23,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7112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August 23,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5698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August 23,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11566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August 23,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181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August 23,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2506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August 23,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9787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August 23,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4751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Friday, August 23,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63782530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CE9E2ED-2BB1-46AE-A037-86EC1BF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CB9E95-2699-C3D3-3085-F0E220FE5193}"/>
              </a:ext>
            </a:extLst>
          </p:cNvPr>
          <p:cNvSpPr>
            <a:spLocks noGrp="1"/>
          </p:cNvSpPr>
          <p:nvPr>
            <p:ph type="ctrTitle"/>
          </p:nvPr>
        </p:nvSpPr>
        <p:spPr>
          <a:xfrm>
            <a:off x="1371600" y="1228550"/>
            <a:ext cx="4350870" cy="2947210"/>
          </a:xfrm>
        </p:spPr>
        <p:txBody>
          <a:bodyPr anchor="t">
            <a:normAutofit/>
          </a:bodyPr>
          <a:lstStyle/>
          <a:p>
            <a:pPr algn="l"/>
            <a:r>
              <a:rPr lang="en-US" dirty="0"/>
              <a:t>101 Machine Learning</a:t>
            </a:r>
          </a:p>
        </p:txBody>
      </p:sp>
      <p:sp>
        <p:nvSpPr>
          <p:cNvPr id="3" name="Subtitle 2">
            <a:extLst>
              <a:ext uri="{FF2B5EF4-FFF2-40B4-BE49-F238E27FC236}">
                <a16:creationId xmlns:a16="http://schemas.microsoft.com/office/drawing/2014/main" id="{FDA27376-0E2C-6F4F-ADB3-EE56FF305519}"/>
              </a:ext>
            </a:extLst>
          </p:cNvPr>
          <p:cNvSpPr>
            <a:spLocks noGrp="1"/>
          </p:cNvSpPr>
          <p:nvPr>
            <p:ph type="subTitle" idx="1"/>
          </p:nvPr>
        </p:nvSpPr>
        <p:spPr>
          <a:xfrm>
            <a:off x="1371600" y="4389120"/>
            <a:ext cx="4210167" cy="1192815"/>
          </a:xfrm>
        </p:spPr>
        <p:txBody>
          <a:bodyPr anchor="b">
            <a:normAutofit/>
          </a:bodyPr>
          <a:lstStyle/>
          <a:p>
            <a:pPr algn="l"/>
            <a:r>
              <a:rPr lang="en-US" sz="1400"/>
              <a:t>Sunil Gorantla</a:t>
            </a:r>
          </a:p>
        </p:txBody>
      </p:sp>
      <p:sp>
        <p:nvSpPr>
          <p:cNvPr id="24" name="Rectangle 23">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BE8FF15-7D47-1D9C-C3C7-077914A95FEF}"/>
              </a:ext>
            </a:extLst>
          </p:cNvPr>
          <p:cNvPicPr>
            <a:picLocks noChangeAspect="1"/>
          </p:cNvPicPr>
          <p:nvPr/>
        </p:nvPicPr>
        <p:blipFill>
          <a:blip r:embed="rId2"/>
          <a:srcRect l="26041" r="7208" b="-2"/>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22424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8CF1B1A9-81D7-475B-9773-FA69E2D6C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erial view of a highway near the ocean">
            <a:extLst>
              <a:ext uri="{FF2B5EF4-FFF2-40B4-BE49-F238E27FC236}">
                <a16:creationId xmlns:a16="http://schemas.microsoft.com/office/drawing/2014/main" id="{CEE85907-4DE1-8D6D-4FF0-A47D8B79C80E}"/>
              </a:ext>
            </a:extLst>
          </p:cNvPr>
          <p:cNvPicPr>
            <a:picLocks noChangeAspect="1"/>
          </p:cNvPicPr>
          <p:nvPr/>
        </p:nvPicPr>
        <p:blipFill>
          <a:blip r:embed="rId2"/>
          <a:srcRect t="11833" b="13167"/>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825938E3-FCDD-4147-B4EC-232316751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808"/>
            <a:ext cx="12188952" cy="3191317"/>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65E03C-B7F5-8B94-05B2-6ADF4C09454A}"/>
              </a:ext>
            </a:extLst>
          </p:cNvPr>
          <p:cNvSpPr>
            <a:spLocks noGrp="1"/>
          </p:cNvSpPr>
          <p:nvPr>
            <p:ph type="title"/>
          </p:nvPr>
        </p:nvSpPr>
        <p:spPr>
          <a:xfrm>
            <a:off x="1524000" y="516834"/>
            <a:ext cx="9144000" cy="1304013"/>
          </a:xfrm>
        </p:spPr>
        <p:txBody>
          <a:bodyPr vert="horz" lIns="0" tIns="0" rIns="0" bIns="0" rtlCol="0" anchor="b">
            <a:normAutofit/>
          </a:bodyPr>
          <a:lstStyle/>
          <a:p>
            <a:pPr algn="ctr"/>
            <a:r>
              <a:rPr lang="en-US" sz="4000" spc="750">
                <a:solidFill>
                  <a:srgbClr val="FFFFFF"/>
                </a:solidFill>
              </a:rPr>
              <a:t>Thank You</a:t>
            </a:r>
          </a:p>
        </p:txBody>
      </p:sp>
      <p:sp>
        <p:nvSpPr>
          <p:cNvPr id="16" name="Rectangle 15">
            <a:extLst>
              <a:ext uri="{FF2B5EF4-FFF2-40B4-BE49-F238E27FC236}">
                <a16:creationId xmlns:a16="http://schemas.microsoft.com/office/drawing/2014/main" id="{9AA75596-FA3D-4A75-A3CB-443E14CB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372"/>
            <a:ext cx="12192000" cy="456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F5FBB9B-488E-47BA-9CA3-8CC9C7D15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3574FE0-C6E5-4148-8CC5-56169A790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547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54DA-B4C7-7318-06FA-F033994069B1}"/>
              </a:ext>
            </a:extLst>
          </p:cNvPr>
          <p:cNvSpPr>
            <a:spLocks noGrp="1"/>
          </p:cNvSpPr>
          <p:nvPr>
            <p:ph type="title"/>
          </p:nvPr>
        </p:nvSpPr>
        <p:spPr>
          <a:xfrm>
            <a:off x="1371600" y="795528"/>
            <a:ext cx="10241280" cy="4590860"/>
          </a:xfrm>
        </p:spPr>
        <p:txBody>
          <a:bodyPr>
            <a:normAutofit/>
          </a:bodyPr>
          <a:lstStyle/>
          <a:p>
            <a:r>
              <a:rPr lang="en-US" dirty="0"/>
              <a:t>- Artificial Intelligence</a:t>
            </a:r>
            <a:br>
              <a:rPr lang="en-US" dirty="0"/>
            </a:br>
            <a:br>
              <a:rPr lang="en-US" dirty="0"/>
            </a:br>
            <a:br>
              <a:rPr lang="en-US" dirty="0"/>
            </a:br>
            <a:r>
              <a:rPr lang="en-US" dirty="0"/>
              <a:t>- Machine Learning</a:t>
            </a:r>
            <a:br>
              <a:rPr lang="en-US" dirty="0"/>
            </a:br>
            <a:br>
              <a:rPr lang="en-US" dirty="0"/>
            </a:br>
            <a:br>
              <a:rPr lang="en-US" dirty="0"/>
            </a:br>
            <a:r>
              <a:rPr lang="en-US" dirty="0"/>
              <a:t>- Deep Learning</a:t>
            </a:r>
          </a:p>
        </p:txBody>
      </p:sp>
    </p:spTree>
    <p:extLst>
      <p:ext uri="{BB962C8B-B14F-4D97-AF65-F5344CB8AC3E}">
        <p14:creationId xmlns:p14="http://schemas.microsoft.com/office/powerpoint/2010/main" val="74511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2D556-083B-FCFE-B80C-ECDCE95EE7A6}"/>
              </a:ext>
            </a:extLst>
          </p:cNvPr>
          <p:cNvSpPr>
            <a:spLocks noGrp="1"/>
          </p:cNvSpPr>
          <p:nvPr>
            <p:ph type="title"/>
          </p:nvPr>
        </p:nvSpPr>
        <p:spPr/>
        <p:txBody>
          <a:bodyPr/>
          <a:lstStyle/>
          <a:p>
            <a:r>
              <a:rPr lang="en-US" dirty="0"/>
              <a:t>Artificial Intelligence</a:t>
            </a:r>
          </a:p>
        </p:txBody>
      </p:sp>
      <p:sp>
        <p:nvSpPr>
          <p:cNvPr id="3" name="Content Placeholder 2">
            <a:extLst>
              <a:ext uri="{FF2B5EF4-FFF2-40B4-BE49-F238E27FC236}">
                <a16:creationId xmlns:a16="http://schemas.microsoft.com/office/drawing/2014/main" id="{D613C56A-4F8E-EB23-58BF-652F7AB1C4E7}"/>
              </a:ext>
            </a:extLst>
          </p:cNvPr>
          <p:cNvSpPr>
            <a:spLocks noGrp="1"/>
          </p:cNvSpPr>
          <p:nvPr>
            <p:ph idx="1"/>
          </p:nvPr>
        </p:nvSpPr>
        <p:spPr/>
        <p:txBody>
          <a:bodyPr/>
          <a:lstStyle/>
          <a:p>
            <a:r>
              <a:rPr lang="en-US" dirty="0"/>
              <a:t>A broad term for getting computer to perform human tasks. The scope of AI is disputed and constantly changing over time. </a:t>
            </a:r>
          </a:p>
          <a:p>
            <a:endParaRPr lang="en-US" dirty="0"/>
          </a:p>
          <a:p>
            <a:r>
              <a:rPr lang="en-US" dirty="0"/>
              <a:t>When would you call a phone, smart phone</a:t>
            </a:r>
          </a:p>
          <a:p>
            <a:endParaRPr lang="en-US" dirty="0"/>
          </a:p>
        </p:txBody>
      </p:sp>
    </p:spTree>
    <p:extLst>
      <p:ext uri="{BB962C8B-B14F-4D97-AF65-F5344CB8AC3E}">
        <p14:creationId xmlns:p14="http://schemas.microsoft.com/office/powerpoint/2010/main" val="3577740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FEB7-6B27-4B85-A717-457E7FEC7C2D}"/>
              </a:ext>
            </a:extLst>
          </p:cNvPr>
          <p:cNvSpPr>
            <a:spLocks noGrp="1"/>
          </p:cNvSpPr>
          <p:nvPr>
            <p:ph type="title"/>
          </p:nvPr>
        </p:nvSpPr>
        <p:spPr/>
        <p:txBody>
          <a:bodyPr/>
          <a:lstStyle/>
          <a:p>
            <a:r>
              <a:rPr lang="en-US" dirty="0"/>
              <a:t>Common Use Cases</a:t>
            </a:r>
          </a:p>
        </p:txBody>
      </p:sp>
      <p:sp>
        <p:nvSpPr>
          <p:cNvPr id="3" name="Content Placeholder 2">
            <a:extLst>
              <a:ext uri="{FF2B5EF4-FFF2-40B4-BE49-F238E27FC236}">
                <a16:creationId xmlns:a16="http://schemas.microsoft.com/office/drawing/2014/main" id="{723D1E19-E1FA-800A-A769-76610DDD495E}"/>
              </a:ext>
            </a:extLst>
          </p:cNvPr>
          <p:cNvSpPr>
            <a:spLocks noGrp="1"/>
          </p:cNvSpPr>
          <p:nvPr>
            <p:ph idx="1"/>
          </p:nvPr>
        </p:nvSpPr>
        <p:spPr/>
        <p:txBody>
          <a:bodyPr/>
          <a:lstStyle/>
          <a:p>
            <a:r>
              <a:rPr lang="en-US" dirty="0"/>
              <a:t>Object Recognition</a:t>
            </a:r>
          </a:p>
          <a:p>
            <a:r>
              <a:rPr lang="en-US" dirty="0"/>
              <a:t>Speech Recognition</a:t>
            </a:r>
          </a:p>
          <a:p>
            <a:r>
              <a:rPr lang="en-US" dirty="0"/>
              <a:t>Natural Language Processing</a:t>
            </a:r>
          </a:p>
          <a:p>
            <a:r>
              <a:rPr lang="en-US" dirty="0"/>
              <a:t>Predictions – given some inputs, what is the expected output of unseen examples.</a:t>
            </a:r>
          </a:p>
          <a:p>
            <a:r>
              <a:rPr lang="en-US" dirty="0"/>
              <a:t>Translation of languages</a:t>
            </a:r>
          </a:p>
          <a:p>
            <a:r>
              <a:rPr lang="en-US" dirty="0"/>
              <a:t>Restoration/Transformation of Images</a:t>
            </a:r>
          </a:p>
        </p:txBody>
      </p:sp>
    </p:spTree>
    <p:extLst>
      <p:ext uri="{BB962C8B-B14F-4D97-AF65-F5344CB8AC3E}">
        <p14:creationId xmlns:p14="http://schemas.microsoft.com/office/powerpoint/2010/main" val="2167133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EC03D-D68E-3513-211C-D9E91FFCA512}"/>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5D5878AF-F2A1-B2B0-29D9-E8A5D8E7655C}"/>
              </a:ext>
            </a:extLst>
          </p:cNvPr>
          <p:cNvSpPr>
            <a:spLocks noGrp="1"/>
          </p:cNvSpPr>
          <p:nvPr>
            <p:ph idx="1"/>
          </p:nvPr>
        </p:nvSpPr>
        <p:spPr/>
        <p:txBody>
          <a:bodyPr/>
          <a:lstStyle/>
          <a:p>
            <a:endParaRPr lang="en-US" dirty="0"/>
          </a:p>
          <a:p>
            <a:r>
              <a:rPr lang="en-US" dirty="0"/>
              <a:t>Popular definition of ML: “An approach to achieve artificial intelligence through systems that can learn from history/experience to find patterns in a set of data”</a:t>
            </a:r>
          </a:p>
          <a:p>
            <a:endParaRPr lang="en-US" dirty="0"/>
          </a:p>
          <a:p>
            <a:r>
              <a:rPr lang="en-US" dirty="0"/>
              <a:t>ML Involves creating algorithms that learn complex functions from data and make predictions on it </a:t>
            </a:r>
          </a:p>
        </p:txBody>
      </p:sp>
    </p:spTree>
    <p:extLst>
      <p:ext uri="{BB962C8B-B14F-4D97-AF65-F5344CB8AC3E}">
        <p14:creationId xmlns:p14="http://schemas.microsoft.com/office/powerpoint/2010/main" val="1879875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A6A7-7DBB-B2B9-F7D9-DC6B4780FB32}"/>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36E8E7D1-A3E7-A892-3FC0-0E331C36BF49}"/>
              </a:ext>
            </a:extLst>
          </p:cNvPr>
          <p:cNvSpPr>
            <a:spLocks noGrp="1"/>
          </p:cNvSpPr>
          <p:nvPr>
            <p:ph sz="half" idx="1"/>
          </p:nvPr>
        </p:nvSpPr>
        <p:spPr/>
        <p:txBody>
          <a:bodyPr>
            <a:normAutofit fontScale="92500"/>
          </a:bodyPr>
          <a:lstStyle/>
          <a:p>
            <a:pPr marL="0" indent="0">
              <a:buNone/>
            </a:pPr>
            <a:r>
              <a:rPr lang="en-US" dirty="0"/>
              <a:t>ML is all about predicting stuff essentially. It is intelligent because:</a:t>
            </a:r>
          </a:p>
          <a:p>
            <a:pPr marL="457200" indent="-457200">
              <a:buFont typeface="+mj-lt"/>
              <a:buAutoNum type="arabicPeriod"/>
            </a:pPr>
            <a:r>
              <a:rPr lang="en-US" dirty="0"/>
              <a:t>It takes some data (to train the system)</a:t>
            </a:r>
          </a:p>
          <a:p>
            <a:pPr marL="457200" indent="-457200">
              <a:buFont typeface="+mj-lt"/>
              <a:buAutoNum type="arabicPeriod"/>
            </a:pPr>
            <a:r>
              <a:rPr lang="en-US" dirty="0"/>
              <a:t>Learns patterns from the data</a:t>
            </a:r>
          </a:p>
          <a:p>
            <a:pPr marL="457200" indent="-457200">
              <a:buFont typeface="+mj-lt"/>
              <a:buAutoNum type="arabicPeriod"/>
            </a:pPr>
            <a:r>
              <a:rPr lang="en-US" dirty="0"/>
              <a:t>Classifies new data it has not seen before for a best guess of what it probably is, based on the knowledge gained from step 2.</a:t>
            </a:r>
          </a:p>
          <a:p>
            <a:endParaRPr lang="en-US" dirty="0"/>
          </a:p>
        </p:txBody>
      </p:sp>
      <p:sp>
        <p:nvSpPr>
          <p:cNvPr id="4" name="Content Placeholder 3">
            <a:extLst>
              <a:ext uri="{FF2B5EF4-FFF2-40B4-BE49-F238E27FC236}">
                <a16:creationId xmlns:a16="http://schemas.microsoft.com/office/drawing/2014/main" id="{77A276A7-FF40-E990-2C6C-CB7B5206B0F6}"/>
              </a:ext>
            </a:extLst>
          </p:cNvPr>
          <p:cNvSpPr>
            <a:spLocks noGrp="1"/>
          </p:cNvSpPr>
          <p:nvPr>
            <p:ph sz="half" idx="2"/>
          </p:nvPr>
        </p:nvSpPr>
        <p:spPr/>
        <p:txBody>
          <a:bodyPr>
            <a:normAutofit fontScale="92500"/>
          </a:bodyPr>
          <a:lstStyle/>
          <a:p>
            <a:pPr marL="0" indent="0">
              <a:buNone/>
            </a:pPr>
            <a:r>
              <a:rPr lang="en-US" dirty="0"/>
              <a:t>The Beauty of ML is that it learns be itself from the data passed to it.</a:t>
            </a:r>
          </a:p>
          <a:p>
            <a:pPr marL="0" indent="0">
              <a:buNone/>
            </a:pPr>
            <a:r>
              <a:rPr lang="en-US" dirty="0"/>
              <a:t>So even though ML right now typically does one thing well, such as objection recognition, that same ML system can then be reused to any future object too (given enough example data) with out rewriting the code.</a:t>
            </a:r>
          </a:p>
          <a:p>
            <a:endParaRPr lang="en-US" dirty="0"/>
          </a:p>
        </p:txBody>
      </p:sp>
    </p:spTree>
    <p:extLst>
      <p:ext uri="{BB962C8B-B14F-4D97-AF65-F5344CB8AC3E}">
        <p14:creationId xmlns:p14="http://schemas.microsoft.com/office/powerpoint/2010/main" val="1437533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F0041-81EB-8AD7-A569-6716BE93A15B}"/>
              </a:ext>
            </a:extLst>
          </p:cNvPr>
          <p:cNvSpPr>
            <a:spLocks noGrp="1"/>
          </p:cNvSpPr>
          <p:nvPr>
            <p:ph type="title"/>
          </p:nvPr>
        </p:nvSpPr>
        <p:spPr/>
        <p:txBody>
          <a:bodyPr/>
          <a:lstStyle/>
          <a:p>
            <a:r>
              <a:rPr lang="en-US" dirty="0"/>
              <a:t>Deep Learning</a:t>
            </a:r>
          </a:p>
        </p:txBody>
      </p:sp>
      <p:sp>
        <p:nvSpPr>
          <p:cNvPr id="3" name="Content Placeholder 2">
            <a:extLst>
              <a:ext uri="{FF2B5EF4-FFF2-40B4-BE49-F238E27FC236}">
                <a16:creationId xmlns:a16="http://schemas.microsoft.com/office/drawing/2014/main" id="{B9A52F50-C6AB-AA31-DCD8-84B3EECBA096}"/>
              </a:ext>
            </a:extLst>
          </p:cNvPr>
          <p:cNvSpPr>
            <a:spLocks noGrp="1"/>
          </p:cNvSpPr>
          <p:nvPr>
            <p:ph idx="1"/>
          </p:nvPr>
        </p:nvSpPr>
        <p:spPr/>
        <p:txBody>
          <a:bodyPr/>
          <a:lstStyle/>
          <a:p>
            <a:endParaRPr lang="en-US" dirty="0"/>
          </a:p>
          <a:p>
            <a:endParaRPr lang="en-US" dirty="0"/>
          </a:p>
          <a:p>
            <a:r>
              <a:rPr lang="en-US" dirty="0"/>
              <a:t>”A specific technique for implementing Machine Learning”</a:t>
            </a:r>
          </a:p>
          <a:p>
            <a:endParaRPr lang="en-US" dirty="0"/>
          </a:p>
          <a:p>
            <a:r>
              <a:rPr lang="en-US" dirty="0"/>
              <a:t>Some examples can be Convolutional Neural Networks</a:t>
            </a:r>
          </a:p>
          <a:p>
            <a:pPr marL="0" indent="0">
              <a:buNone/>
            </a:pPr>
            <a:endParaRPr lang="en-US" dirty="0"/>
          </a:p>
          <a:p>
            <a:endParaRPr lang="en-US" dirty="0"/>
          </a:p>
        </p:txBody>
      </p:sp>
    </p:spTree>
    <p:extLst>
      <p:ext uri="{BB962C8B-B14F-4D97-AF65-F5344CB8AC3E}">
        <p14:creationId xmlns:p14="http://schemas.microsoft.com/office/powerpoint/2010/main" val="4007290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FEDD-8F51-2DC0-6545-57EA11C5CFD0}"/>
              </a:ext>
            </a:extLst>
          </p:cNvPr>
          <p:cNvSpPr>
            <a:spLocks noGrp="1"/>
          </p:cNvSpPr>
          <p:nvPr>
            <p:ph type="title"/>
          </p:nvPr>
        </p:nvSpPr>
        <p:spPr/>
        <p:txBody>
          <a:bodyPr/>
          <a:lstStyle/>
          <a:p>
            <a:r>
              <a:rPr lang="en-US" dirty="0"/>
              <a:t>Summary</a:t>
            </a:r>
          </a:p>
        </p:txBody>
      </p:sp>
      <p:grpSp>
        <p:nvGrpSpPr>
          <p:cNvPr id="18" name="Group 17">
            <a:extLst>
              <a:ext uri="{FF2B5EF4-FFF2-40B4-BE49-F238E27FC236}">
                <a16:creationId xmlns:a16="http://schemas.microsoft.com/office/drawing/2014/main" id="{46E25733-DE0B-5921-23CC-31581BE5378C}"/>
              </a:ext>
            </a:extLst>
          </p:cNvPr>
          <p:cNvGrpSpPr/>
          <p:nvPr/>
        </p:nvGrpSpPr>
        <p:grpSpPr>
          <a:xfrm>
            <a:off x="1873250" y="2851150"/>
            <a:ext cx="8445500" cy="2755900"/>
            <a:chOff x="1828800" y="2520950"/>
            <a:chExt cx="8445500" cy="2755900"/>
          </a:xfrm>
        </p:grpSpPr>
        <p:sp>
          <p:nvSpPr>
            <p:cNvPr id="6" name="Rectangle 5">
              <a:extLst>
                <a:ext uri="{FF2B5EF4-FFF2-40B4-BE49-F238E27FC236}">
                  <a16:creationId xmlns:a16="http://schemas.microsoft.com/office/drawing/2014/main" id="{62511F01-DC0F-D8E0-9ABA-E4956901C316}"/>
                </a:ext>
              </a:extLst>
            </p:cNvPr>
            <p:cNvSpPr/>
            <p:nvPr/>
          </p:nvSpPr>
          <p:spPr>
            <a:xfrm>
              <a:off x="1828800" y="2520950"/>
              <a:ext cx="8445500" cy="2755900"/>
            </a:xfrm>
            <a:prstGeom prst="rect">
              <a:avLst/>
            </a:prstGeom>
            <a:solidFill>
              <a:schemeClr val="accent6">
                <a:lumMod val="40000"/>
                <a:lumOff val="6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t"/>
            <a:lstStyle/>
            <a:p>
              <a:r>
                <a:rPr lang="en-US" sz="2400" dirty="0">
                  <a:solidFill>
                    <a:schemeClr val="tx1"/>
                  </a:solidFill>
                </a:rPr>
                <a:t>Artificial Intelligence</a:t>
              </a:r>
            </a:p>
          </p:txBody>
        </p:sp>
        <p:sp>
          <p:nvSpPr>
            <p:cNvPr id="4" name="Rectangle 3">
              <a:extLst>
                <a:ext uri="{FF2B5EF4-FFF2-40B4-BE49-F238E27FC236}">
                  <a16:creationId xmlns:a16="http://schemas.microsoft.com/office/drawing/2014/main" id="{B6F85BA2-7F9C-E90B-D55B-550484B245AE}"/>
                </a:ext>
              </a:extLst>
            </p:cNvPr>
            <p:cNvSpPr/>
            <p:nvPr/>
          </p:nvSpPr>
          <p:spPr>
            <a:xfrm>
              <a:off x="3587750" y="3187700"/>
              <a:ext cx="6686550" cy="2089150"/>
            </a:xfrm>
            <a:prstGeom prst="rect">
              <a:avLst/>
            </a:prstGeom>
            <a:solidFill>
              <a:schemeClr val="accent6">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r>
                <a:rPr lang="en-US" sz="2400" dirty="0">
                  <a:solidFill>
                    <a:schemeClr val="tx1"/>
                  </a:solidFill>
                </a:rPr>
                <a:t>Machine Learning</a:t>
              </a:r>
            </a:p>
          </p:txBody>
        </p:sp>
        <p:sp>
          <p:nvSpPr>
            <p:cNvPr id="5" name="Rectangle 4">
              <a:extLst>
                <a:ext uri="{FF2B5EF4-FFF2-40B4-BE49-F238E27FC236}">
                  <a16:creationId xmlns:a16="http://schemas.microsoft.com/office/drawing/2014/main" id="{3608AE44-0F34-CBC7-E829-314594F48D11}"/>
                </a:ext>
              </a:extLst>
            </p:cNvPr>
            <p:cNvSpPr/>
            <p:nvPr/>
          </p:nvSpPr>
          <p:spPr>
            <a:xfrm>
              <a:off x="5854700" y="3886200"/>
              <a:ext cx="4419600" cy="1390650"/>
            </a:xfrm>
            <a:prstGeom prst="rect">
              <a:avLst/>
            </a:prstGeom>
            <a:solidFill>
              <a:schemeClr val="accent6">
                <a:lumMod val="75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t"/>
            <a:lstStyle/>
            <a:p>
              <a:r>
                <a:rPr lang="en-US" sz="2400" dirty="0">
                  <a:solidFill>
                    <a:schemeClr val="tx1"/>
                  </a:solidFill>
                </a:rPr>
                <a:t>Deep Learning</a:t>
              </a:r>
            </a:p>
          </p:txBody>
        </p:sp>
        <p:cxnSp>
          <p:nvCxnSpPr>
            <p:cNvPr id="8" name="Curved Connector 7">
              <a:extLst>
                <a:ext uri="{FF2B5EF4-FFF2-40B4-BE49-F238E27FC236}">
                  <a16:creationId xmlns:a16="http://schemas.microsoft.com/office/drawing/2014/main" id="{CA9167EB-7878-CBBA-CE73-610F1F43DBBB}"/>
                </a:ext>
              </a:extLst>
            </p:cNvPr>
            <p:cNvCxnSpPr>
              <a:cxnSpLocks/>
            </p:cNvCxnSpPr>
            <p:nvPr/>
          </p:nvCxnSpPr>
          <p:spPr>
            <a:xfrm rot="10800000">
              <a:off x="5435600" y="4635500"/>
              <a:ext cx="660400" cy="203200"/>
            </a:xfrm>
            <a:prstGeom prst="curvedConnector3">
              <a:avLst>
                <a:gd name="adj1" fmla="val 8846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A9E40A69-F06F-9EA9-E1D0-BDE7759B5898}"/>
                </a:ext>
              </a:extLst>
            </p:cNvPr>
            <p:cNvCxnSpPr>
              <a:cxnSpLocks/>
            </p:cNvCxnSpPr>
            <p:nvPr/>
          </p:nvCxnSpPr>
          <p:spPr>
            <a:xfrm rot="10800000">
              <a:off x="3187700" y="3886200"/>
              <a:ext cx="660400" cy="203200"/>
            </a:xfrm>
            <a:prstGeom prst="curvedConnector3">
              <a:avLst>
                <a:gd name="adj1" fmla="val 8846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3108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0FEDBB-11AF-651C-2D92-93A4173D8BE0}"/>
              </a:ext>
            </a:extLst>
          </p:cNvPr>
          <p:cNvSpPr>
            <a:spLocks noGrp="1"/>
          </p:cNvSpPr>
          <p:nvPr>
            <p:ph type="title"/>
          </p:nvPr>
        </p:nvSpPr>
        <p:spPr>
          <a:xfrm>
            <a:off x="1380236" y="286601"/>
            <a:ext cx="5929422" cy="1852976"/>
          </a:xfrm>
        </p:spPr>
        <p:txBody>
          <a:bodyPr>
            <a:normAutofit/>
          </a:bodyPr>
          <a:lstStyle/>
          <a:p>
            <a:r>
              <a:rPr lang="en-US" sz="4000"/>
              <a:t>Machine learning lifecycle</a:t>
            </a:r>
          </a:p>
        </p:txBody>
      </p:sp>
      <p:sp>
        <p:nvSpPr>
          <p:cNvPr id="23" name="Content Placeholder 2">
            <a:extLst>
              <a:ext uri="{FF2B5EF4-FFF2-40B4-BE49-F238E27FC236}">
                <a16:creationId xmlns:a16="http://schemas.microsoft.com/office/drawing/2014/main" id="{281457FC-AE5B-C462-4714-6653C84D4FF4}"/>
              </a:ext>
            </a:extLst>
          </p:cNvPr>
          <p:cNvSpPr>
            <a:spLocks noGrp="1"/>
          </p:cNvSpPr>
          <p:nvPr>
            <p:ph idx="1"/>
          </p:nvPr>
        </p:nvSpPr>
        <p:spPr>
          <a:xfrm>
            <a:off x="1380237" y="2621381"/>
            <a:ext cx="5929422" cy="3322219"/>
          </a:xfrm>
        </p:spPr>
        <p:txBody>
          <a:bodyPr>
            <a:normAutofit/>
          </a:bodyPr>
          <a:lstStyle/>
          <a:p>
            <a:pPr marL="457200" indent="-457200">
              <a:buFont typeface="+mj-lt"/>
              <a:buAutoNum type="arabicPeriod"/>
            </a:pPr>
            <a:r>
              <a:rPr lang="en-US" sz="1800"/>
              <a:t>Business Goal</a:t>
            </a:r>
          </a:p>
          <a:p>
            <a:pPr marL="457200" indent="-457200">
              <a:buFont typeface="+mj-lt"/>
              <a:buAutoNum type="arabicPeriod"/>
            </a:pPr>
            <a:r>
              <a:rPr lang="en-US" sz="1800"/>
              <a:t>Data Collection</a:t>
            </a:r>
          </a:p>
          <a:p>
            <a:pPr marL="457200" indent="-457200">
              <a:buFont typeface="+mj-lt"/>
              <a:buAutoNum type="arabicPeriod"/>
            </a:pPr>
            <a:r>
              <a:rPr lang="en-US" sz="1800"/>
              <a:t>EDA and Feature engineering</a:t>
            </a:r>
          </a:p>
          <a:p>
            <a:pPr marL="457200" indent="-457200">
              <a:buFont typeface="+mj-lt"/>
              <a:buAutoNum type="arabicPeriod"/>
            </a:pPr>
            <a:r>
              <a:rPr lang="en-US" sz="1800"/>
              <a:t>Model Selection</a:t>
            </a:r>
          </a:p>
          <a:p>
            <a:pPr marL="457200" indent="-457200">
              <a:buFont typeface="+mj-lt"/>
              <a:buAutoNum type="arabicPeriod"/>
            </a:pPr>
            <a:r>
              <a:rPr lang="en-US" sz="1800"/>
              <a:t>Training, Testing Model, and Evaluation</a:t>
            </a:r>
          </a:p>
          <a:p>
            <a:pPr marL="457200" indent="-457200">
              <a:buFont typeface="+mj-lt"/>
              <a:buAutoNum type="arabicPeriod"/>
            </a:pPr>
            <a:r>
              <a:rPr lang="en-US" sz="1800"/>
              <a:t>Recommendations/Deployment</a:t>
            </a:r>
          </a:p>
          <a:p>
            <a:pPr marL="457200" indent="-457200">
              <a:buFont typeface="+mj-lt"/>
              <a:buAutoNum type="arabicPeriod"/>
            </a:pPr>
            <a:r>
              <a:rPr lang="en-US" sz="1800"/>
              <a:t>Monitoring </a:t>
            </a:r>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24750217-5ADA-8AFB-4181-BB842F05EA2F}"/>
              </a:ext>
            </a:extLst>
          </p:cNvPr>
          <p:cNvPicPr>
            <a:picLocks noChangeAspect="1"/>
          </p:cNvPicPr>
          <p:nvPr/>
        </p:nvPicPr>
        <p:blipFill>
          <a:blip r:embed="rId2"/>
          <a:srcRect l="52599" r="8341"/>
          <a:stretch/>
        </p:blipFill>
        <p:spPr>
          <a:xfrm>
            <a:off x="8115300" y="-12515"/>
            <a:ext cx="4076700" cy="6418631"/>
          </a:xfrm>
          <a:prstGeom prst="rect">
            <a:avLst/>
          </a:prstGeom>
        </p:spPr>
      </p:pic>
    </p:spTree>
    <p:extLst>
      <p:ext uri="{BB962C8B-B14F-4D97-AF65-F5344CB8AC3E}">
        <p14:creationId xmlns:p14="http://schemas.microsoft.com/office/powerpoint/2010/main" val="2289029957"/>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242A41"/>
      </a:dk2>
      <a:lt2>
        <a:srgbClr val="E7E8E2"/>
      </a:lt2>
      <a:accent1>
        <a:srgbClr val="654DC3"/>
      </a:accent1>
      <a:accent2>
        <a:srgbClr val="3B54B1"/>
      </a:accent2>
      <a:accent3>
        <a:srgbClr val="4D97C3"/>
      </a:accent3>
      <a:accent4>
        <a:srgbClr val="3BB1AC"/>
      </a:accent4>
      <a:accent5>
        <a:srgbClr val="48B683"/>
      </a:accent5>
      <a:accent6>
        <a:srgbClr val="3BB149"/>
      </a:accent6>
      <a:hlink>
        <a:srgbClr val="319476"/>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A7798FC-A417-364F-A955-1B292627FBEC}">
  <we:reference id="wa200006038" version="1.0.0.3" store="en-US" storeType="OMEX"/>
  <we:alternateReferences>
    <we:reference id="wa200006038" version="1.0.0.3" store="en-US" storeType="OMEX"/>
  </we:alternateReferences>
  <we:properties/>
  <we:bindings/>
  <we:snapshot xmlns:r="http://schemas.openxmlformats.org/officeDocument/2006/relationships"/>
  <we:extLst>
    <a:ext xmlns:a="http://schemas.openxmlformats.org/drawingml/2006/main" uri="{0858819E-0033-43BF-8937-05EC82904868}">
      <we:backgroundApp state="1" runtimeId="Taskpane.Url"/>
    </a:ext>
  </we:extLst>
</we:webextension>
</file>

<file path=docProps/app.xml><?xml version="1.0" encoding="utf-8"?>
<Properties xmlns="http://schemas.openxmlformats.org/officeDocument/2006/extended-properties" xmlns:vt="http://schemas.openxmlformats.org/officeDocument/2006/docPropsVTypes">
  <TotalTime>1810</TotalTime>
  <Words>301</Words>
  <Application>Microsoft Macintosh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GradientRiseVTI</vt:lpstr>
      <vt:lpstr>101 Machine Learning</vt:lpstr>
      <vt:lpstr>- Artificial Intelligence   - Machine Learning   - Deep Learning</vt:lpstr>
      <vt:lpstr>Artificial Intelligence</vt:lpstr>
      <vt:lpstr>Common Use Cases</vt:lpstr>
      <vt:lpstr>Machine Learning</vt:lpstr>
      <vt:lpstr>Machine Learning</vt:lpstr>
      <vt:lpstr>Deep Learning</vt:lpstr>
      <vt:lpstr>Summary</vt:lpstr>
      <vt:lpstr>Machine learning lifecycle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Sunil Gorantla</dc:creator>
  <cp:lastModifiedBy>Sunil Gorantla</cp:lastModifiedBy>
  <cp:revision>8</cp:revision>
  <dcterms:created xsi:type="dcterms:W3CDTF">2024-07-29T10:36:17Z</dcterms:created>
  <dcterms:modified xsi:type="dcterms:W3CDTF">2024-08-23T08:34:39Z</dcterms:modified>
</cp:coreProperties>
</file>