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652"/>
  </p:normalViewPr>
  <p:slideViewPr>
    <p:cSldViewPr snapToGrid="0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August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August 26,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106 Unsupervised Learning – Association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2360-4ABF-118B-D538-B164C9A9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153C-9374-D838-C3D9-0DFB6F5D5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IN" dirty="0"/>
              <a:t>T1: {Bread, Milk, Butter} </a:t>
            </a:r>
          </a:p>
          <a:p>
            <a:pPr lvl="1"/>
            <a:r>
              <a:rPr lang="en-IN" dirty="0"/>
              <a:t>T2: {Bread, Milk} </a:t>
            </a:r>
          </a:p>
          <a:p>
            <a:pPr lvl="1"/>
            <a:r>
              <a:rPr lang="en-IN" dirty="0"/>
              <a:t>T3: {Milk, Butter} </a:t>
            </a:r>
          </a:p>
          <a:p>
            <a:pPr lvl="1"/>
            <a:r>
              <a:rPr lang="en-IN" dirty="0"/>
              <a:t>T4: {Bread, Butter} </a:t>
            </a:r>
          </a:p>
          <a:p>
            <a:pPr lvl="1"/>
            <a:r>
              <a:rPr lang="en-IN" dirty="0"/>
              <a:t>T5: {Bread, Milk, Butter}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7B35-9BB7-AC61-12DE-B49BEEF4F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ECLAT</a:t>
            </a:r>
          </a:p>
          <a:p>
            <a:pPr lvl="1"/>
            <a:r>
              <a:rPr lang="en-IN" dirty="0"/>
              <a:t>Bread: {T1, T2, T4, T5} </a:t>
            </a:r>
          </a:p>
          <a:p>
            <a:pPr lvl="1"/>
            <a:r>
              <a:rPr lang="en-IN" dirty="0"/>
              <a:t>Milk: {T1, T2, T3, T5} </a:t>
            </a:r>
          </a:p>
          <a:p>
            <a:pPr lvl="1"/>
            <a:r>
              <a:rPr lang="en-IN" dirty="0"/>
              <a:t>Butter: {T1, T3, T4, T5}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33F5-BE13-2B98-A682-AA97E588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 1-Itemsets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73E9-2D86-E2A6-F0BA-3310163D1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IN" dirty="0"/>
              <a:t>{Bread}: 4 transactions </a:t>
            </a:r>
          </a:p>
          <a:p>
            <a:pPr lvl="1"/>
            <a:r>
              <a:rPr lang="en-IN" dirty="0"/>
              <a:t>{Milk}: 4 transactions </a:t>
            </a:r>
          </a:p>
          <a:p>
            <a:pPr lvl="1"/>
            <a:r>
              <a:rPr lang="en-IN" dirty="0"/>
              <a:t>{Butter}: 4 transactions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EFFF-7D28-B15A-3B86-D851E023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5070536" cy="3959351"/>
          </a:xfrm>
        </p:spPr>
        <p:txBody>
          <a:bodyPr/>
          <a:lstStyle/>
          <a:p>
            <a:r>
              <a:rPr lang="en-US" dirty="0"/>
              <a:t>ECLAT</a:t>
            </a:r>
          </a:p>
          <a:p>
            <a:r>
              <a:rPr lang="en-IN" dirty="0"/>
              <a:t>Bread: {T1, T2, T4, T5} (4 transactions) </a:t>
            </a:r>
          </a:p>
          <a:p>
            <a:r>
              <a:rPr lang="en-IN" dirty="0"/>
              <a:t>Milk: {T1, T2, T3, T5} (4 transactions) </a:t>
            </a:r>
          </a:p>
          <a:p>
            <a:r>
              <a:rPr lang="en-IN" dirty="0"/>
              <a:t>Butter: {T1, T3, T4, T5} (4 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3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5D5-736C-2092-ECC7-4BB28DF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 2-Itemsets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3699-77A3-AA47-E02F-2234AD694C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IN" dirty="0"/>
              <a:t>{Bread, Milk}: 3 transactions </a:t>
            </a:r>
          </a:p>
          <a:p>
            <a:pPr lvl="1"/>
            <a:r>
              <a:rPr lang="en-IN" dirty="0"/>
              <a:t>{Bread, Butter}: 3 transactions </a:t>
            </a:r>
          </a:p>
          <a:p>
            <a:pPr lvl="1"/>
            <a:r>
              <a:rPr lang="en-IN" dirty="0"/>
              <a:t>{Milk, Butter}: 3 transactions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AFDC4-80C0-9A0D-ED99-9C44D2AD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7441" y="2112265"/>
            <a:ext cx="5962389" cy="3959351"/>
          </a:xfrm>
        </p:spPr>
        <p:txBody>
          <a:bodyPr/>
          <a:lstStyle/>
          <a:p>
            <a:r>
              <a:rPr lang="en-US" dirty="0"/>
              <a:t>ECLAT</a:t>
            </a:r>
          </a:p>
          <a:p>
            <a:pPr lvl="1"/>
            <a:r>
              <a:rPr lang="en-IN" dirty="0"/>
              <a:t>{Bread, Milk}: {T1, T2, T5} (3 transactions) </a:t>
            </a:r>
          </a:p>
          <a:p>
            <a:pPr lvl="1"/>
            <a:r>
              <a:rPr lang="en-IN" dirty="0"/>
              <a:t>{Bread, Butter}: {T1, T4, T5} (3 transactions) </a:t>
            </a:r>
          </a:p>
          <a:p>
            <a:pPr lvl="1"/>
            <a:r>
              <a:rPr lang="en-IN" dirty="0"/>
              <a:t>{Milk, Butter}: {T1, T3, T5} (3 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615E-65A1-60AB-57D7-84F4081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5483-9849-B16A-A05D-8465E2A0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method for discovering interesting relationships (associations) between variables in large datasets.</a:t>
            </a:r>
          </a:p>
          <a:p>
            <a:r>
              <a:rPr lang="en-IN" dirty="0"/>
              <a:t>Commonly used in market basket analysis to identify products that frequently co-occur in transactions.</a:t>
            </a:r>
          </a:p>
          <a:p>
            <a:r>
              <a:rPr lang="en-IN" dirty="0"/>
              <a:t>Example: If a customer buys bread, they are likely to buy butter.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ADC3-9AD6-AFF1-4856-A88102D0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Support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289A-6331-C5EA-A199-3941E5283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Frequent </a:t>
                </a:r>
                <a:r>
                  <a:rPr lang="en-IN" b="1" dirty="0" err="1"/>
                  <a:t>Itemsets</a:t>
                </a:r>
                <a:r>
                  <a:rPr lang="en-IN" b="1" dirty="0"/>
                  <a:t>:</a:t>
                </a:r>
              </a:p>
              <a:p>
                <a:pPr lvl="1"/>
                <a:r>
                  <a:rPr lang="en-IN" dirty="0"/>
                  <a:t>An itemset is a collection of one or more items.</a:t>
                </a:r>
              </a:p>
              <a:p>
                <a:pPr lvl="1"/>
                <a:r>
                  <a:rPr lang="en-IN" dirty="0"/>
                  <a:t>An itemset is considered frequent if it appears in the dataset at least as many times as a pre-specified threshold (minimum support).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Support:</a:t>
                </a:r>
              </a:p>
              <a:p>
                <a:pPr lvl="1"/>
                <a:r>
                  <a:rPr lang="en-IN" dirty="0"/>
                  <a:t>The proportion of transactions that contain the itemset.</a:t>
                </a:r>
              </a:p>
              <a:p>
                <a:pPr lvl="1"/>
                <a:r>
                  <a:rPr lang="en-IN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𝑆𝑢𝑝𝑝𝑜𝑟𝑡</m:t>
                    </m:r>
                    <m:d>
                      <m:d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𝑡𝑟𝑎𝑛𝑠𝑎𝑐𝑡𝑖𝑜𝑛𝑠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𝐶𝑜𝑛𝑡𝑎𝑖𝑛𝑖𝑛𝑔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𝑇𝑟𝑎𝑛𝑠𝑎𝑐𝑡𝑖𝑜𝑛𝑠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289A-6331-C5EA-A199-3941E5283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1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4BE7-F79A-AF08-2BFA-2F91127E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Confidence, lift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1E2F9-9DD9-2204-5537-925083831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Confidence:</a:t>
                </a:r>
              </a:p>
              <a:p>
                <a:pPr lvl="1"/>
                <a:r>
                  <a:rPr lang="en-IN" dirty="0"/>
                  <a:t>The likelihood that a transaction containing itemset X also contains itemset 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Lift:</a:t>
                </a:r>
              </a:p>
              <a:p>
                <a:pPr lvl="1"/>
                <a:r>
                  <a:rPr lang="en-IN" dirty="0"/>
                  <a:t>The ratio of the observed support to the expected support under independence.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Lift &gt; 1 indicates a positive association between X and 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1E2F9-9DD9-2204-5537-925083831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1" t="-1278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0F9-D818-7B3D-8638-4903DE04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DC06-28BF-D554-5BED-FF24EFBD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1:</a:t>
            </a:r>
            <a:r>
              <a:rPr lang="en-IN" dirty="0"/>
              <a:t> Generate candidate </a:t>
            </a:r>
            <a:r>
              <a:rPr lang="en-IN" dirty="0" err="1"/>
              <a:t>itemsets</a:t>
            </a:r>
            <a:r>
              <a:rPr lang="en-IN" dirty="0"/>
              <a:t> of length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2:</a:t>
            </a:r>
            <a:r>
              <a:rPr lang="en-IN" dirty="0"/>
              <a:t> Prune the </a:t>
            </a:r>
            <a:r>
              <a:rPr lang="en-IN" dirty="0" err="1"/>
              <a:t>itemsets</a:t>
            </a:r>
            <a:r>
              <a:rPr lang="en-IN" dirty="0"/>
              <a:t> that do not meet the minimum support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3:</a:t>
            </a:r>
            <a:r>
              <a:rPr lang="en-IN" dirty="0"/>
              <a:t> Generate candidate </a:t>
            </a:r>
            <a:r>
              <a:rPr lang="en-IN" dirty="0" err="1"/>
              <a:t>itemsets</a:t>
            </a:r>
            <a:r>
              <a:rPr lang="en-IN" dirty="0"/>
              <a:t> of length 2 from the frequent </a:t>
            </a:r>
            <a:r>
              <a:rPr lang="en-IN" dirty="0" err="1"/>
              <a:t>itemsets</a:t>
            </a:r>
            <a:r>
              <a:rPr lang="en-IN" dirty="0"/>
              <a:t> of length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4:</a:t>
            </a:r>
            <a:r>
              <a:rPr lang="en-IN" dirty="0"/>
              <a:t> Repeat until no more frequent </a:t>
            </a:r>
            <a:r>
              <a:rPr lang="en-IN" dirty="0" err="1"/>
              <a:t>itemsets</a:t>
            </a:r>
            <a:r>
              <a:rPr lang="en-IN" dirty="0"/>
              <a:t> can be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5:</a:t>
            </a:r>
            <a:r>
              <a:rPr lang="en-IN" dirty="0"/>
              <a:t> Generate association rules from the frequent </a:t>
            </a:r>
            <a:r>
              <a:rPr lang="en-IN" dirty="0" err="1"/>
              <a:t>itemsets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57D-D2E7-7093-BF23-7675245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67B4-4481-82F1-CD16-9DFB94C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ECLAT (Equivalence Class Clustering and bottom-up Lattice Traversal) is an efficient algorithm for finding frequent </a:t>
            </a:r>
            <a:r>
              <a:rPr lang="en-IN" dirty="0" err="1"/>
              <a:t>itemsets</a:t>
            </a:r>
            <a:r>
              <a:rPr lang="en-IN" dirty="0"/>
              <a:t>.</a:t>
            </a:r>
          </a:p>
          <a:p>
            <a:r>
              <a:rPr lang="en-IN" dirty="0"/>
              <a:t>Unlike </a:t>
            </a:r>
            <a:r>
              <a:rPr lang="en-IN" dirty="0" err="1"/>
              <a:t>Apriori</a:t>
            </a:r>
            <a:r>
              <a:rPr lang="en-IN" dirty="0"/>
              <a:t>, which uses horizontal data layout (</a:t>
            </a:r>
            <a:r>
              <a:rPr lang="en-IN" dirty="0" err="1"/>
              <a:t>itemsets</a:t>
            </a:r>
            <a:r>
              <a:rPr lang="en-IN" dirty="0"/>
              <a:t>), ECLAT uses vertical data layout (transaction IDs).</a:t>
            </a:r>
          </a:p>
          <a:p>
            <a:r>
              <a:rPr lang="en-IN" dirty="0"/>
              <a:t>Developed as an alternative to </a:t>
            </a:r>
            <a:r>
              <a:rPr lang="en-IN" dirty="0" err="1"/>
              <a:t>Apriori</a:t>
            </a:r>
            <a:r>
              <a:rPr lang="en-IN" dirty="0"/>
              <a:t> to handle large datasets more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E744-EE33-FD91-FECC-CF0BDE3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 and Support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C66D5-D955-8634-7F5D-886D58A92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Transaction ID Sets (TID Sets):</a:t>
                </a:r>
                <a:r>
                  <a:rPr lang="en-IN" dirty="0"/>
                  <a:t>In ECLAT, each item is represented by the set of transaction IDs where it appears.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The algorithm computes intersections of TID sets to find frequent </a:t>
                </a:r>
                <a:r>
                  <a:rPr lang="en-IN" dirty="0" err="1"/>
                  <a:t>itemsets</a:t>
                </a:r>
                <a:r>
                  <a:rPr lang="en-IN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Support:</a:t>
                </a:r>
              </a:p>
              <a:p>
                <a:pPr lvl="1"/>
                <a:r>
                  <a:rPr lang="en-IN" dirty="0"/>
                  <a:t>The support of an itemset is determined by the size of its TID set.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𝑇𝐼𝐷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𝑇𝑟𝑎𝑛𝑠𝑎𝑐𝑡𝑖𝑜𝑛𝑠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C66D5-D955-8634-7F5D-886D58A92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5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76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C1C7-A43C-3267-807B-6DBE34C5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D2A8-560C-1D08-A3D3-8F807E6F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Step 1:</a:t>
            </a:r>
            <a:r>
              <a:rPr lang="en-IN" dirty="0"/>
              <a:t> Convert the dataset into a vertical format where each item is associated with a TID set.</a:t>
            </a:r>
          </a:p>
          <a:p>
            <a:r>
              <a:rPr lang="en-IN" b="1" dirty="0"/>
              <a:t>Step 2:</a:t>
            </a:r>
            <a:r>
              <a:rPr lang="en-IN" dirty="0"/>
              <a:t> Calculate the support for individual items by counting the number of transactions in their TID sets.</a:t>
            </a:r>
          </a:p>
          <a:p>
            <a:r>
              <a:rPr lang="en-IN" b="1" dirty="0"/>
              <a:t>Step 3:</a:t>
            </a:r>
            <a:r>
              <a:rPr lang="en-IN" dirty="0"/>
              <a:t> Generate larger </a:t>
            </a:r>
            <a:r>
              <a:rPr lang="en-IN" dirty="0" err="1"/>
              <a:t>itemsets</a:t>
            </a:r>
            <a:r>
              <a:rPr lang="en-IN" dirty="0"/>
              <a:t> by intersecting TID sets of smaller </a:t>
            </a:r>
            <a:r>
              <a:rPr lang="en-IN" dirty="0" err="1"/>
              <a:t>itemsets</a:t>
            </a:r>
            <a:r>
              <a:rPr lang="en-IN" dirty="0"/>
              <a:t> (e.g., pairwise intersections for 2-itemsets).</a:t>
            </a:r>
          </a:p>
          <a:p>
            <a:r>
              <a:rPr lang="en-IN" b="1" dirty="0"/>
              <a:t>Step 4:</a:t>
            </a:r>
            <a:r>
              <a:rPr lang="en-IN" dirty="0"/>
              <a:t> Prune </a:t>
            </a:r>
            <a:r>
              <a:rPr lang="en-IN" dirty="0" err="1"/>
              <a:t>itemsets</a:t>
            </a:r>
            <a:r>
              <a:rPr lang="en-IN" dirty="0"/>
              <a:t> that do not meet the minimum support threshold.</a:t>
            </a:r>
          </a:p>
          <a:p>
            <a:r>
              <a:rPr lang="en-IN" b="1" dirty="0"/>
              <a:t>Step 5:</a:t>
            </a:r>
            <a:r>
              <a:rPr lang="en-IN" dirty="0"/>
              <a:t> Continue this process until no larger frequent </a:t>
            </a:r>
            <a:r>
              <a:rPr lang="en-IN" dirty="0" err="1"/>
              <a:t>itemsets</a:t>
            </a:r>
            <a:r>
              <a:rPr lang="en-IN" dirty="0"/>
              <a:t> can be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D9D87-A79B-2AA8-83E8-BFD48EB6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98958-CD45-F074-0C4C-AE751B82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72359"/>
              </p:ext>
            </p:extLst>
          </p:nvPr>
        </p:nvGraphicFramePr>
        <p:xfrm>
          <a:off x="4859995" y="1040744"/>
          <a:ext cx="6501385" cy="4784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721">
                  <a:extLst>
                    <a:ext uri="{9D8B030D-6E8A-4147-A177-3AD203B41FA5}">
                      <a16:colId xmlns:a16="http://schemas.microsoft.com/office/drawing/2014/main" val="3840051401"/>
                    </a:ext>
                  </a:extLst>
                </a:gridCol>
                <a:gridCol w="3414664">
                  <a:extLst>
                    <a:ext uri="{9D8B030D-6E8A-4147-A177-3AD203B41FA5}">
                      <a16:colId xmlns:a16="http://schemas.microsoft.com/office/drawing/2014/main" val="1743870966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Transaction ID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Items Purchased</a:t>
                      </a:r>
                      <a:endParaRPr lang="en-IN" sz="3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3253404442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{Bread, Milk, Butter}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4094156142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T2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{Bread, Milk}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412855139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T3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{Milk, Butter}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429357709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T4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{Bread, Butter}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664598837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T5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{Bread, Milk, Butter}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17060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22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692</Words>
  <Application>Microsoft Macintosh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Narrow</vt:lpstr>
      <vt:lpstr>Arial</vt:lpstr>
      <vt:lpstr>Cambria Math</vt:lpstr>
      <vt:lpstr>Tw Cen MT</vt:lpstr>
      <vt:lpstr>GradientRiseVTI</vt:lpstr>
      <vt:lpstr>106 Unsupervised Learning – Association Rules</vt:lpstr>
      <vt:lpstr>Introduction</vt:lpstr>
      <vt:lpstr>Frequency and Support</vt:lpstr>
      <vt:lpstr>Confidence, lift</vt:lpstr>
      <vt:lpstr>Algorithm</vt:lpstr>
      <vt:lpstr>ECLAT</vt:lpstr>
      <vt:lpstr>TID and Support</vt:lpstr>
      <vt:lpstr>Algorithm</vt:lpstr>
      <vt:lpstr>Example</vt:lpstr>
      <vt:lpstr>Data Layout</vt:lpstr>
      <vt:lpstr>Frequent 1-Itemsets Generation</vt:lpstr>
      <vt:lpstr>Frequent 2-Itemsets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30</cp:revision>
  <dcterms:created xsi:type="dcterms:W3CDTF">2024-07-29T10:36:17Z</dcterms:created>
  <dcterms:modified xsi:type="dcterms:W3CDTF">2024-08-26T03:01:43Z</dcterms:modified>
</cp:coreProperties>
</file>