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Roboto"/>
      <p:regular r:id="rId23"/>
      <p:bold r:id="rId24"/>
      <p:italic r:id="rId25"/>
      <p:boldItalic r:id="rId26"/>
    </p:embeddedFont>
    <p:embeddedFont>
      <p:font typeface="Average"/>
      <p:regular r:id="rId27"/>
    </p:embeddedFont>
    <p:embeddedFont>
      <p:font typeface="Oswald"/>
      <p:regular r:id="rId28"/>
      <p:bold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oboto-bold.fntdata"/><Relationship Id="rId23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boldItalic.fntdata"/><Relationship Id="rId25" Type="http://schemas.openxmlformats.org/officeDocument/2006/relationships/font" Target="fonts/Roboto-italic.fntdata"/><Relationship Id="rId28" Type="http://schemas.openxmlformats.org/officeDocument/2006/relationships/font" Target="fonts/Oswald-regular.fntdata"/><Relationship Id="rId27" Type="http://schemas.openxmlformats.org/officeDocument/2006/relationships/font" Target="fonts/Average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swald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591dd29ca7_0_10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591dd29ca7_0_10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591dd29ca7_0_10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591dd29ca7_0_10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91dd29ca7_0_10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591dd29ca7_0_10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591dd29ca7_0_10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591dd29ca7_0_10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591dd29ca7_0_10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591dd29ca7_0_10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591dd29ca7_0_1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591dd29ca7_0_1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5705b09f0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5705b09f0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591dd29ca7_0_1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591dd29ca7_0_1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591dd29ca7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591dd29ca7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591dd29ca7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591dd29ca7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591dd29ca7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591dd29ca7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591dd29ca7_0_10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591dd29ca7_0_1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591dd29ca7_0_10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591dd29ca7_0_1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591dd29ca7_0_10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591dd29ca7_0_10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591dd29ca7_0_10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591dd29ca7_0_10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591dd29ca7_0_10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591dd29ca7_0_10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Converting Text to Unicode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2018701021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2018701022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Additional Mapping Rules</a:t>
            </a:r>
            <a:endParaRPr/>
          </a:p>
        </p:txBody>
      </p:sp>
      <p:sp>
        <p:nvSpPr>
          <p:cNvPr id="139" name="Google Shape;139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b="1" lang="en-GB" sz="2200"/>
              <a:t>ि करण → किरण</a:t>
            </a:r>
            <a:endParaRPr b="1" sz="22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2200"/>
              <a:t>In above word the </a:t>
            </a:r>
            <a:r>
              <a:rPr b="1" lang="en-GB" sz="2200"/>
              <a:t>ि</a:t>
            </a:r>
            <a:r>
              <a:rPr lang="en-GB" sz="2200"/>
              <a:t> is attaching to previous character. So we need to move that halant till we get a full character/consonant.</a:t>
            </a:r>
            <a:endParaRPr sz="2200"/>
          </a:p>
          <a:p>
            <a:pPr indent="-368300" lvl="0" marL="457200" rtl="0" algn="l">
              <a:spcBef>
                <a:spcPts val="1600"/>
              </a:spcBef>
              <a:spcAft>
                <a:spcPts val="0"/>
              </a:spcAft>
              <a:buSzPts val="2200"/>
              <a:buChar char="●"/>
            </a:pPr>
            <a:r>
              <a:rPr b="1" lang="en-GB" sz="2200"/>
              <a:t>दशर्न → दर्शन</a:t>
            </a:r>
            <a:endParaRPr b="1" sz="22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2200"/>
              <a:t>The </a:t>
            </a:r>
            <a:r>
              <a:rPr b="1" lang="en-GB" sz="2200"/>
              <a:t>र्</a:t>
            </a:r>
            <a:r>
              <a:rPr lang="en-GB" sz="2200"/>
              <a:t>  matra attaching to next character, so we need to</a:t>
            </a:r>
            <a:endParaRPr sz="22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2200"/>
              <a:t>backward the र् matra </a:t>
            </a:r>
            <a:r>
              <a:rPr lang="en-GB" sz="2200"/>
              <a:t>until</a:t>
            </a:r>
            <a:r>
              <a:rPr lang="en-GB" sz="2200"/>
              <a:t> we get a consonant.</a:t>
            </a:r>
            <a:endParaRPr sz="22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Cont..</a:t>
            </a:r>
            <a:endParaRPr/>
          </a:p>
        </p:txBody>
      </p:sp>
      <p:sp>
        <p:nvSpPr>
          <p:cNvPr id="145" name="Google Shape;145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b="1" lang="en-GB" sz="2200"/>
              <a:t>सावभ र्ोम → सार्वभौम</a:t>
            </a:r>
            <a:endParaRPr b="1" sz="22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2200"/>
              <a:t>Same like above problem, but here we have two problems. One is with </a:t>
            </a:r>
            <a:r>
              <a:rPr b="1" lang="en-GB" sz="2200"/>
              <a:t>र्</a:t>
            </a:r>
            <a:r>
              <a:rPr lang="en-GB" sz="2200"/>
              <a:t> matra another is </a:t>
            </a:r>
            <a:r>
              <a:rPr b="1" lang="en-GB" sz="2200"/>
              <a:t>ौ</a:t>
            </a:r>
            <a:r>
              <a:rPr lang="en-GB" sz="2200"/>
              <a:t> matra. We should attach the </a:t>
            </a:r>
            <a:r>
              <a:rPr b="1" lang="en-GB" sz="2200"/>
              <a:t>र्</a:t>
            </a:r>
            <a:r>
              <a:rPr lang="en-GB" sz="2200"/>
              <a:t> matra before the  consonant and attach the </a:t>
            </a:r>
            <a:r>
              <a:rPr b="1" lang="en-GB" sz="2200"/>
              <a:t>ौ</a:t>
            </a:r>
            <a:r>
              <a:rPr lang="en-GB" sz="2200"/>
              <a:t> after the consonant.</a:t>
            </a:r>
            <a:endParaRPr sz="2200"/>
          </a:p>
          <a:p>
            <a:pPr indent="-368300" lvl="0" marL="457200" rtl="0" algn="l">
              <a:spcBef>
                <a:spcPts val="1600"/>
              </a:spcBef>
              <a:spcAft>
                <a:spcPts val="0"/>
              </a:spcAft>
              <a:buSzPts val="2200"/>
              <a:buChar char="●"/>
            </a:pPr>
            <a:r>
              <a:rPr b="1" lang="en-GB" sz="2200"/>
              <a:t>राष्ट ीयता → राष्टीयता</a:t>
            </a:r>
            <a:endParaRPr b="1" sz="22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2200"/>
              <a:t>The </a:t>
            </a:r>
            <a:r>
              <a:rPr b="1" lang="en-GB" sz="2200"/>
              <a:t>ी</a:t>
            </a:r>
            <a:r>
              <a:rPr lang="en-GB" sz="2200"/>
              <a:t> matra move forward until we get a consonant.</a:t>
            </a:r>
            <a:endParaRPr sz="22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Cont...</a:t>
            </a:r>
            <a:endParaRPr/>
          </a:p>
        </p:txBody>
      </p:sp>
      <p:sp>
        <p:nvSpPr>
          <p:cNvPr id="151" name="Google Shape;151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b="1" lang="en-GB" sz="2200"/>
              <a:t>ह</a:t>
            </a:r>
            <a:r>
              <a:rPr b="1" lang="en-GB" sz="2200"/>
              <a:t>ू</a:t>
            </a:r>
            <a:r>
              <a:rPr b="1" lang="en-GB" sz="2200"/>
              <a:t> ँ → हूँ</a:t>
            </a:r>
            <a:endParaRPr b="1"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b="1" lang="en-GB" sz="2200"/>
              <a:t>ज ैसे → जैसे</a:t>
            </a:r>
            <a:endParaRPr b="1"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b="1" lang="en-GB" sz="2200"/>
              <a:t>सार्वभ ौम → सार्वभौम</a:t>
            </a:r>
            <a:endParaRPr b="1"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b="1" lang="en-GB" sz="2200"/>
              <a:t>सहअिस्तत्ववाद → सहअस्तित्ववाद</a:t>
            </a:r>
            <a:endParaRPr b="1" sz="22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2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Normalization Rules</a:t>
            </a:r>
            <a:endParaRPr/>
          </a:p>
        </p:txBody>
      </p:sp>
      <p:sp>
        <p:nvSpPr>
          <p:cNvPr id="157" name="Google Shape;157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 sz="2200"/>
              <a:t>For आ, its giving अ (Unicode) + ा (Unicode) but its not correct type of rendering. Whenever will get अ + ा, directly replace with आ. 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 sz="2200"/>
              <a:t>And same type of problem. Whenever will get अ + ा + ै, normalize it with औ.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 sz="2200"/>
              <a:t>If we get ा + ै replace with ाै.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 sz="2200"/>
              <a:t>Whenever will get ा+ े  replace with ो.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 sz="2200"/>
              <a:t>If we get a character ए + े replace with ऐ.</a:t>
            </a:r>
            <a:endParaRPr sz="22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2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Sample Output</a:t>
            </a:r>
            <a:endParaRPr/>
          </a:p>
        </p:txBody>
      </p:sp>
      <p:pic>
        <p:nvPicPr>
          <p:cNvPr id="163" name="Google Shape;16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9725" y="1017725"/>
            <a:ext cx="6524549" cy="375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Observations</a:t>
            </a:r>
            <a:endParaRPr/>
          </a:p>
        </p:txBody>
      </p:sp>
      <p:sp>
        <p:nvSpPr>
          <p:cNvPr id="169" name="Google Shape;169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 sz="2200"/>
              <a:t>Most of the problems solved, but observed some </a:t>
            </a:r>
            <a:r>
              <a:rPr lang="en-GB" sz="2200"/>
              <a:t>ambiguous</a:t>
            </a:r>
            <a:r>
              <a:rPr lang="en-GB" sz="2200"/>
              <a:t> problems like below: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 sz="2200"/>
              <a:t>For character </a:t>
            </a:r>
            <a:r>
              <a:rPr b="1" lang="en-GB" sz="2200"/>
              <a:t>इ</a:t>
            </a:r>
            <a:r>
              <a:rPr lang="en-GB" sz="2200"/>
              <a:t>, nbspace is assigned in SHREE. And nbspace also assigned to normal space.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 sz="2200"/>
              <a:t>In Chanakya , some full characters like </a:t>
            </a:r>
            <a:r>
              <a:rPr b="1" lang="en-GB" sz="2200"/>
              <a:t>श, ण, ग </a:t>
            </a:r>
            <a:r>
              <a:rPr lang="en-GB" sz="2200"/>
              <a:t>represented</a:t>
            </a:r>
            <a:r>
              <a:rPr lang="en-GB" sz="2200"/>
              <a:t> by multiple characters. </a:t>
            </a:r>
            <a:endParaRPr sz="22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2200"/>
              <a:t>	</a:t>
            </a:r>
            <a:r>
              <a:rPr b="1" lang="en-GB" sz="2200"/>
              <a:t>श → श् + ा, ण → ण् + ा, ग → ग् + ा</a:t>
            </a:r>
            <a:endParaRPr b="1" sz="22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Cont</a:t>
            </a:r>
            <a:r>
              <a:rPr lang="en-GB"/>
              <a:t>...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 sz="2200"/>
              <a:t>And one more observation is that PDF’s in different font file types like Truetype font, Type 1, Open type.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 sz="2200"/>
              <a:t>Python2.7 and Python3 variations for Unicode.</a:t>
            </a:r>
            <a:endParaRPr sz="22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2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9"/>
          <p:cNvSpPr txBox="1"/>
          <p:nvPr>
            <p:ph type="title"/>
          </p:nvPr>
        </p:nvSpPr>
        <p:spPr>
          <a:xfrm>
            <a:off x="311700" y="2285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/>
              <a:t>Thank You!</a:t>
            </a:r>
            <a:endParaRPr sz="4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Abstract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 sz="2200"/>
              <a:t>Sometimes text is available in font based encoding means the text is not in readable format. Such texts cannot be run through Machine Translation, Search engines, Dialogue systems etc.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b="1" lang="en-GB" sz="2200"/>
              <a:t>Unicode</a:t>
            </a:r>
            <a:r>
              <a:rPr lang="en-GB" sz="2200"/>
              <a:t>, Inc.. which provides a solution to the localization problem of the world’s font based languages.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 sz="2200"/>
              <a:t>The goal here is to develop a converter which takes the different font encodings and convert into Unicode format.</a:t>
            </a:r>
            <a:endParaRPr sz="2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Set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 sz="2200"/>
              <a:t>Presently handling two types font encodings, those are </a:t>
            </a:r>
            <a:r>
              <a:rPr b="1" lang="en-GB" sz="2200"/>
              <a:t>SHREE</a:t>
            </a:r>
            <a:r>
              <a:rPr lang="en-GB" sz="2200"/>
              <a:t> and </a:t>
            </a:r>
            <a:r>
              <a:rPr b="1" lang="en-GB" sz="2200"/>
              <a:t>Chanakya</a:t>
            </a:r>
            <a:r>
              <a:rPr lang="en-GB" sz="2200"/>
              <a:t>.</a:t>
            </a:r>
            <a:endParaRPr sz="2200"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 sz="2200"/>
              <a:t>We have around 15 to 20 PDF files with SHREE, Chanakya font encodings. A single PDF file contains more than one font encoding, means headings in one font encoding and the paragraphs in different font encoding.</a:t>
            </a:r>
            <a:endParaRPr sz="2200"/>
          </a:p>
          <a:p>
            <a:pPr indent="0" lvl="0" marL="45720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Our Approach</a:t>
            </a:r>
            <a:endParaRPr/>
          </a:p>
        </p:txBody>
      </p:sp>
      <p:grpSp>
        <p:nvGrpSpPr>
          <p:cNvPr id="78" name="Google Shape;78;p16"/>
          <p:cNvGrpSpPr/>
          <p:nvPr/>
        </p:nvGrpSpPr>
        <p:grpSpPr>
          <a:xfrm>
            <a:off x="6254516" y="1318143"/>
            <a:ext cx="2604522" cy="2460300"/>
            <a:chOff x="6254516" y="1318143"/>
            <a:chExt cx="2604522" cy="2460300"/>
          </a:xfrm>
        </p:grpSpPr>
        <p:sp>
          <p:nvSpPr>
            <p:cNvPr id="79" name="Google Shape;79;p16"/>
            <p:cNvSpPr/>
            <p:nvPr/>
          </p:nvSpPr>
          <p:spPr>
            <a:xfrm rot="2700000">
              <a:off x="7239866" y="1053398"/>
              <a:ext cx="489601" cy="2989789"/>
            </a:xfrm>
            <a:prstGeom prst="roundRect">
              <a:avLst>
                <a:gd fmla="val 50000" name="adj"/>
              </a:avLst>
            </a:prstGeom>
            <a:solidFill>
              <a:srgbClr val="307B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16"/>
            <p:cNvSpPr/>
            <p:nvPr/>
          </p:nvSpPr>
          <p:spPr>
            <a:xfrm>
              <a:off x="6443962" y="3255512"/>
              <a:ext cx="326100" cy="326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900">
                  <a:solidFill>
                    <a:srgbClr val="307BF3"/>
                  </a:solidFill>
                  <a:latin typeface="Roboto"/>
                  <a:ea typeface="Roboto"/>
                  <a:cs typeface="Roboto"/>
                  <a:sym typeface="Roboto"/>
                </a:rPr>
                <a:t>5</a:t>
              </a:r>
              <a:endParaRPr b="1" sz="900">
                <a:solidFill>
                  <a:srgbClr val="307BF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1" name="Google Shape;81;p16"/>
            <p:cNvSpPr txBox="1"/>
            <p:nvPr/>
          </p:nvSpPr>
          <p:spPr>
            <a:xfrm rot="-2700000">
              <a:off x="6347368" y="2228549"/>
              <a:ext cx="2572313" cy="34280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Mapping and Normalization Rules</a:t>
              </a:r>
              <a:endParaRPr b="1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2" name="Google Shape;82;p16"/>
            <p:cNvSpPr txBox="1"/>
            <p:nvPr/>
          </p:nvSpPr>
          <p:spPr>
            <a:xfrm rot="-2700000">
              <a:off x="6788358" y="2571061"/>
              <a:ext cx="2242660" cy="4425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t/>
              </a:r>
              <a:endParaRPr b="1" sz="8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83" name="Google Shape;83;p16"/>
          <p:cNvGrpSpPr/>
          <p:nvPr/>
        </p:nvGrpSpPr>
        <p:grpSpPr>
          <a:xfrm>
            <a:off x="4761418" y="1318143"/>
            <a:ext cx="2604522" cy="2460300"/>
            <a:chOff x="4761418" y="1318143"/>
            <a:chExt cx="2604522" cy="2460300"/>
          </a:xfrm>
        </p:grpSpPr>
        <p:sp>
          <p:nvSpPr>
            <p:cNvPr id="84" name="Google Shape;84;p16"/>
            <p:cNvSpPr/>
            <p:nvPr/>
          </p:nvSpPr>
          <p:spPr>
            <a:xfrm rot="2700000">
              <a:off x="5746767" y="1053398"/>
              <a:ext cx="489601" cy="2989789"/>
            </a:xfrm>
            <a:prstGeom prst="roundRect">
              <a:avLst>
                <a:gd fmla="val 50000" name="adj"/>
              </a:avLst>
            </a:prstGeom>
            <a:solidFill>
              <a:srgbClr val="0E65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16"/>
            <p:cNvSpPr/>
            <p:nvPr/>
          </p:nvSpPr>
          <p:spPr>
            <a:xfrm>
              <a:off x="4950863" y="3255512"/>
              <a:ext cx="326100" cy="326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900">
                  <a:solidFill>
                    <a:srgbClr val="0E65F0"/>
                  </a:solidFill>
                  <a:latin typeface="Roboto"/>
                  <a:ea typeface="Roboto"/>
                  <a:cs typeface="Roboto"/>
                  <a:sym typeface="Roboto"/>
                </a:rPr>
                <a:t>4</a:t>
              </a:r>
              <a:endParaRPr b="1" sz="900">
                <a:solidFill>
                  <a:srgbClr val="0E65F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6" name="Google Shape;86;p16"/>
            <p:cNvSpPr txBox="1"/>
            <p:nvPr/>
          </p:nvSpPr>
          <p:spPr>
            <a:xfrm rot="-2700000">
              <a:off x="4896424" y="2302799"/>
              <a:ext cx="2362302" cy="34280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Map each </a:t>
              </a:r>
              <a:r>
                <a:rPr b="1" lang="en-GB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character</a:t>
              </a:r>
              <a:r>
                <a:rPr b="1" lang="en-GB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 to Unicode</a:t>
              </a:r>
              <a:endParaRPr b="1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7" name="Google Shape;87;p16"/>
            <p:cNvSpPr txBox="1"/>
            <p:nvPr/>
          </p:nvSpPr>
          <p:spPr>
            <a:xfrm rot="-2700000">
              <a:off x="5295260" y="2571061"/>
              <a:ext cx="2242660" cy="4425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t/>
              </a:r>
              <a:endParaRPr b="1" sz="8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88" name="Google Shape;88;p16"/>
          <p:cNvGrpSpPr/>
          <p:nvPr/>
        </p:nvGrpSpPr>
        <p:grpSpPr>
          <a:xfrm>
            <a:off x="3269751" y="1318143"/>
            <a:ext cx="2604522" cy="2460300"/>
            <a:chOff x="3269751" y="1318143"/>
            <a:chExt cx="2604522" cy="2460300"/>
          </a:xfrm>
        </p:grpSpPr>
        <p:sp>
          <p:nvSpPr>
            <p:cNvPr id="89" name="Google Shape;89;p16"/>
            <p:cNvSpPr/>
            <p:nvPr/>
          </p:nvSpPr>
          <p:spPr>
            <a:xfrm rot="2700000">
              <a:off x="4255100" y="1053398"/>
              <a:ext cx="489601" cy="2989789"/>
            </a:xfrm>
            <a:prstGeom prst="roundRect">
              <a:avLst>
                <a:gd fmla="val 50000" name="adj"/>
              </a:avLst>
            </a:prstGeom>
            <a:solidFill>
              <a:srgbClr val="0D5D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6"/>
            <p:cNvSpPr/>
            <p:nvPr/>
          </p:nvSpPr>
          <p:spPr>
            <a:xfrm>
              <a:off x="3459197" y="3255512"/>
              <a:ext cx="326100" cy="326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900">
                  <a:solidFill>
                    <a:srgbClr val="0D5DDF"/>
                  </a:solidFill>
                  <a:latin typeface="Roboto"/>
                  <a:ea typeface="Roboto"/>
                  <a:cs typeface="Roboto"/>
                  <a:sym typeface="Roboto"/>
                </a:rPr>
                <a:t>3</a:t>
              </a:r>
              <a:endParaRPr b="1" sz="900">
                <a:solidFill>
                  <a:srgbClr val="0D5DD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1" name="Google Shape;91;p16"/>
            <p:cNvSpPr txBox="1"/>
            <p:nvPr/>
          </p:nvSpPr>
          <p:spPr>
            <a:xfrm rot="-2700000">
              <a:off x="3404724" y="2302799"/>
              <a:ext cx="2362302" cy="34280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Tokenize the input text</a:t>
              </a:r>
              <a:endParaRPr b="1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2" name="Google Shape;92;p16"/>
            <p:cNvSpPr txBox="1"/>
            <p:nvPr/>
          </p:nvSpPr>
          <p:spPr>
            <a:xfrm rot="-2700000">
              <a:off x="3803593" y="2571061"/>
              <a:ext cx="2242660" cy="4425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t/>
              </a:r>
              <a:endParaRPr b="1" sz="8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3" name="Google Shape;93;p16"/>
          <p:cNvGrpSpPr/>
          <p:nvPr/>
        </p:nvGrpSpPr>
        <p:grpSpPr>
          <a:xfrm>
            <a:off x="1776626" y="1318143"/>
            <a:ext cx="2604522" cy="2460300"/>
            <a:chOff x="1776626" y="1318143"/>
            <a:chExt cx="2604522" cy="2460300"/>
          </a:xfrm>
        </p:grpSpPr>
        <p:grpSp>
          <p:nvGrpSpPr>
            <p:cNvPr id="94" name="Google Shape;94;p16"/>
            <p:cNvGrpSpPr/>
            <p:nvPr/>
          </p:nvGrpSpPr>
          <p:grpSpPr>
            <a:xfrm>
              <a:off x="1776626" y="1318143"/>
              <a:ext cx="2604522" cy="2460300"/>
              <a:chOff x="1776626" y="1318143"/>
              <a:chExt cx="2604522" cy="2460300"/>
            </a:xfrm>
          </p:grpSpPr>
          <p:sp>
            <p:nvSpPr>
              <p:cNvPr id="95" name="Google Shape;95;p16"/>
              <p:cNvSpPr/>
              <p:nvPr/>
            </p:nvSpPr>
            <p:spPr>
              <a:xfrm rot="2700000">
                <a:off x="2761975" y="1053398"/>
                <a:ext cx="489601" cy="2989789"/>
              </a:xfrm>
              <a:prstGeom prst="roundRect">
                <a:avLst>
                  <a:gd fmla="val 50000" name="adj"/>
                </a:avLst>
              </a:prstGeom>
              <a:solidFill>
                <a:srgbClr val="0C58D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" name="Google Shape;96;p16"/>
              <p:cNvSpPr txBox="1"/>
              <p:nvPr/>
            </p:nvSpPr>
            <p:spPr>
              <a:xfrm rot="-2700000">
                <a:off x="1899549" y="2297849"/>
                <a:ext cx="2376303" cy="34280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GB" sz="12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Preparing Mapping Dictionary</a:t>
                </a:r>
                <a:endParaRPr b="1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97" name="Google Shape;97;p16"/>
              <p:cNvSpPr txBox="1"/>
              <p:nvPr/>
            </p:nvSpPr>
            <p:spPr>
              <a:xfrm rot="-2700000">
                <a:off x="2310468" y="2571061"/>
                <a:ext cx="2242660" cy="4425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t/>
                </a:r>
                <a:endParaRPr b="1" sz="8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98" name="Google Shape;98;p16"/>
            <p:cNvSpPr/>
            <p:nvPr/>
          </p:nvSpPr>
          <p:spPr>
            <a:xfrm>
              <a:off x="1966072" y="3255512"/>
              <a:ext cx="326100" cy="326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900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 b="1" sz="9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9" name="Google Shape;99;p16"/>
          <p:cNvGrpSpPr/>
          <p:nvPr/>
        </p:nvGrpSpPr>
        <p:grpSpPr>
          <a:xfrm>
            <a:off x="284959" y="1318143"/>
            <a:ext cx="2604522" cy="2460300"/>
            <a:chOff x="284959" y="1318143"/>
            <a:chExt cx="2604522" cy="2460300"/>
          </a:xfrm>
        </p:grpSpPr>
        <p:sp>
          <p:nvSpPr>
            <p:cNvPr id="100" name="Google Shape;100;p16"/>
            <p:cNvSpPr/>
            <p:nvPr/>
          </p:nvSpPr>
          <p:spPr>
            <a:xfrm rot="2700000">
              <a:off x="1270309" y="1053398"/>
              <a:ext cx="489601" cy="2989789"/>
            </a:xfrm>
            <a:prstGeom prst="roundRect">
              <a:avLst>
                <a:gd fmla="val 50000" name="adj"/>
              </a:avLst>
            </a:prstGeom>
            <a:solidFill>
              <a:srgbClr val="0944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16"/>
            <p:cNvSpPr/>
            <p:nvPr/>
          </p:nvSpPr>
          <p:spPr>
            <a:xfrm>
              <a:off x="472955" y="3255512"/>
              <a:ext cx="326100" cy="326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900">
                  <a:solidFill>
                    <a:srgbClr val="0944A1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b="1" sz="900">
                <a:solidFill>
                  <a:srgbClr val="0944A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2" name="Google Shape;102;p16"/>
            <p:cNvSpPr txBox="1"/>
            <p:nvPr/>
          </p:nvSpPr>
          <p:spPr>
            <a:xfrm rot="-2700000">
              <a:off x="414317" y="2300549"/>
              <a:ext cx="2368666" cy="34280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Text Extraction from PDF files</a:t>
              </a:r>
              <a:endParaRPr b="1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3" name="Google Shape;103;p16"/>
            <p:cNvSpPr txBox="1"/>
            <p:nvPr/>
          </p:nvSpPr>
          <p:spPr>
            <a:xfrm rot="-2700000">
              <a:off x="818801" y="2571061"/>
              <a:ext cx="2242660" cy="4425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t/>
              </a:r>
              <a:endParaRPr b="1" sz="8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Extraction</a:t>
            </a:r>
            <a:endParaRPr/>
          </a:p>
        </p:txBody>
      </p:sp>
      <p:sp>
        <p:nvSpPr>
          <p:cNvPr id="109" name="Google Shape;10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 sz="2200"/>
              <a:t>Converted these PDF files into txt files by using </a:t>
            </a:r>
            <a:r>
              <a:rPr b="1" lang="en-GB" sz="2200"/>
              <a:t>PDFtoText Miner.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 sz="2200"/>
              <a:t>Each PDF file contains approximately 6000 lines of text.</a:t>
            </a:r>
            <a:endParaRPr sz="2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Preparing Mapping Dictionary</a:t>
            </a:r>
            <a:endParaRPr/>
          </a:p>
        </p:txBody>
      </p:sp>
      <p:sp>
        <p:nvSpPr>
          <p:cNvPr id="115" name="Google Shape;11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 sz="2200"/>
              <a:t>Created a mapping dictionary. It contains the mappings from glyph in specific font encoding to Unicode in Devanagari.</a:t>
            </a:r>
            <a:endParaRPr sz="2200"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 sz="2200"/>
              <a:t>Extracted the 210 glyphs from SHREE font and 223 from Chanakya font.</a:t>
            </a:r>
            <a:endParaRPr sz="2200"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 sz="2200"/>
              <a:t>The unicode range of SHREE glyphs is U+0020 to U+02C7 and Chanakya is U+00BC to U+02C7.</a:t>
            </a:r>
            <a:endParaRPr sz="2200"/>
          </a:p>
          <a:p>
            <a:pPr indent="0" lvl="0" marL="45720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Sample Mapping Dictionary</a:t>
            </a:r>
            <a:endParaRPr/>
          </a:p>
        </p:txBody>
      </p:sp>
      <p:pic>
        <p:nvPicPr>
          <p:cNvPr id="121" name="Google Shape;12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9275" y="1329875"/>
            <a:ext cx="7124050" cy="304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Mapping Text to Unicode</a:t>
            </a:r>
            <a:endParaRPr/>
          </a:p>
        </p:txBody>
      </p:sp>
      <p:sp>
        <p:nvSpPr>
          <p:cNvPr id="127" name="Google Shape;12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 sz="2200"/>
              <a:t>Created the mapping dictionaries for different font encodings. Each dictionary contains a character symbol, corresponding glyph in that specific font encoding and corresponding Devanagari Unicode for that glyph.</a:t>
            </a:r>
            <a:endParaRPr sz="2200"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 sz="2200"/>
              <a:t>Take the text, tokenize by character level and by using above mapping rules map each character to </a:t>
            </a:r>
            <a:r>
              <a:rPr lang="en-GB" sz="2200"/>
              <a:t>its</a:t>
            </a:r>
            <a:r>
              <a:rPr lang="en-GB" sz="2200"/>
              <a:t> corresponding Unicode in Devanagari.</a:t>
            </a:r>
            <a:endParaRPr sz="22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Cont...</a:t>
            </a:r>
            <a:endParaRPr/>
          </a:p>
        </p:txBody>
      </p:sp>
      <p:sp>
        <p:nvSpPr>
          <p:cNvPr id="133" name="Google Shape;13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 sz="2200"/>
              <a:t>By this step will get just Unicode mapped output.  In this output will get lot of miss-mappings.</a:t>
            </a:r>
            <a:endParaRPr sz="2200"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 sz="2200"/>
              <a:t>By writing some additional </a:t>
            </a:r>
            <a:r>
              <a:rPr b="1" lang="en-GB" sz="2200"/>
              <a:t>mapping rules</a:t>
            </a:r>
            <a:r>
              <a:rPr lang="en-GB" sz="2200"/>
              <a:t> and </a:t>
            </a:r>
            <a:r>
              <a:rPr b="1" lang="en-GB" sz="2200"/>
              <a:t>normalization rules</a:t>
            </a:r>
            <a:r>
              <a:rPr lang="en-GB" sz="2200"/>
              <a:t> resolve the wrong mappings. </a:t>
            </a:r>
            <a:endParaRPr sz="2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