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61" r:id="rId4"/>
    <p:sldId id="260" r:id="rId5"/>
    <p:sldId id="273" r:id="rId6"/>
    <p:sldId id="274" r:id="rId7"/>
    <p:sldId id="263" r:id="rId8"/>
    <p:sldId id="264" r:id="rId9"/>
    <p:sldId id="265" r:id="rId10"/>
    <p:sldId id="266" r:id="rId11"/>
    <p:sldId id="267" r:id="rId12"/>
    <p:sldId id="268" r:id="rId13"/>
    <p:sldId id="275" r:id="rId14"/>
    <p:sldId id="276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svg"/><Relationship Id="rId1" Type="http://schemas.openxmlformats.org/officeDocument/2006/relationships/image" Target="../media/image5.png"/><Relationship Id="rId6" Type="http://schemas.openxmlformats.org/officeDocument/2006/relationships/image" Target="../media/image7.sv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svg"/><Relationship Id="rId1" Type="http://schemas.openxmlformats.org/officeDocument/2006/relationships/image" Target="../media/image1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svg"/><Relationship Id="rId1" Type="http://schemas.openxmlformats.org/officeDocument/2006/relationships/image" Target="../media/image5.png"/><Relationship Id="rId6" Type="http://schemas.openxmlformats.org/officeDocument/2006/relationships/image" Target="../media/image7.sv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svg"/><Relationship Id="rId1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7676AE-0CCE-4721-8542-151223BB26B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DDCE8CE3-6A5B-4D8C-B380-6959A7B982D3}">
      <dgm:prSet phldrT="[Text]"/>
      <dgm:spPr/>
      <dgm:t>
        <a:bodyPr/>
        <a:lstStyle/>
        <a:p>
          <a:r>
            <a:rPr lang="en-US" dirty="0">
              <a:latin typeface="Bahnschrift SemiLight" pitchFamily="34" charset="0"/>
            </a:rPr>
            <a:t>The project aims </a:t>
          </a:r>
          <a:r>
            <a:rPr lang="en-US" dirty="0" smtClean="0">
              <a:latin typeface="Bahnschrift SemiLight" pitchFamily="34" charset="0"/>
            </a:rPr>
            <a:t>to detect malaria disease based on the data set given consisting of parasitized and uninfected Images.</a:t>
          </a:r>
          <a:endParaRPr lang="en-IN" dirty="0">
            <a:latin typeface="Bahnschrift SemiLight" pitchFamily="34" charset="0"/>
          </a:endParaRPr>
        </a:p>
      </dgm:t>
    </dgm:pt>
    <dgm:pt modelId="{CB43F840-2220-43FB-BD61-2A75F0777D73}" type="parTrans" cxnId="{1945DE00-EFBF-4D9A-8136-678CDCE4BD4B}">
      <dgm:prSet/>
      <dgm:spPr/>
      <dgm:t>
        <a:bodyPr/>
        <a:lstStyle/>
        <a:p>
          <a:endParaRPr lang="en-IN"/>
        </a:p>
      </dgm:t>
    </dgm:pt>
    <dgm:pt modelId="{9B85B7CF-11B7-468B-B141-A1FCB3815283}" type="sibTrans" cxnId="{1945DE00-EFBF-4D9A-8136-678CDCE4BD4B}">
      <dgm:prSet/>
      <dgm:spPr/>
      <dgm:t>
        <a:bodyPr/>
        <a:lstStyle/>
        <a:p>
          <a:endParaRPr lang="en-IN"/>
        </a:p>
      </dgm:t>
    </dgm:pt>
    <dgm:pt modelId="{F579BE5E-17FC-494A-ADF2-E5183EB65ABE}">
      <dgm:prSet phldrT="[Text]"/>
      <dgm:spPr/>
      <dgm:t>
        <a:bodyPr/>
        <a:lstStyle/>
        <a:p>
          <a:r>
            <a:rPr lang="en-US" dirty="0" smtClean="0">
              <a:latin typeface="Bahnschrift SemiLight" pitchFamily="34" charset="0"/>
            </a:rPr>
            <a:t>Firstly, we have trained and tested the VGG16 model using back propagation technique then we have implemented the </a:t>
          </a:r>
          <a:r>
            <a:rPr lang="en-US" dirty="0" err="1" smtClean="0">
              <a:latin typeface="Bahnschrift SemiLight" pitchFamily="34" charset="0"/>
            </a:rPr>
            <a:t>MobileNet</a:t>
          </a:r>
          <a:r>
            <a:rPr lang="en-US" dirty="0" smtClean="0">
              <a:latin typeface="Bahnschrift SemiLight" pitchFamily="34" charset="0"/>
            </a:rPr>
            <a:t>(150CNN) model.</a:t>
          </a:r>
          <a:endParaRPr lang="en-US" dirty="0">
            <a:latin typeface="Bahnschrift SemiLight" pitchFamily="34" charset="0"/>
          </a:endParaRPr>
        </a:p>
      </dgm:t>
    </dgm:pt>
    <dgm:pt modelId="{5E8861A4-C056-4D1A-96D0-D2618E07FFEA}" type="sibTrans" cxnId="{27727AB6-F63A-4D5A-A449-C520AF0E4C2D}">
      <dgm:prSet/>
      <dgm:spPr/>
      <dgm:t>
        <a:bodyPr/>
        <a:lstStyle/>
        <a:p>
          <a:endParaRPr lang="en-IN"/>
        </a:p>
      </dgm:t>
    </dgm:pt>
    <dgm:pt modelId="{51138CDB-4896-4EC4-B17F-5D73982F4703}" type="parTrans" cxnId="{27727AB6-F63A-4D5A-A449-C520AF0E4C2D}">
      <dgm:prSet/>
      <dgm:spPr/>
      <dgm:t>
        <a:bodyPr/>
        <a:lstStyle/>
        <a:p>
          <a:endParaRPr lang="en-IN"/>
        </a:p>
      </dgm:t>
    </dgm:pt>
    <dgm:pt modelId="{72434938-036B-4C0C-9268-EAB26E8A9826}">
      <dgm:prSet phldrT="[Text]"/>
      <dgm:spPr/>
      <dgm:t>
        <a:bodyPr/>
        <a:lstStyle/>
        <a:p>
          <a:r>
            <a:rPr lang="en-US" dirty="0" smtClean="0">
              <a:latin typeface="Bahnschrift SemiLight" pitchFamily="34" charset="0"/>
            </a:rPr>
            <a:t>At</a:t>
          </a:r>
          <a:r>
            <a:rPr lang="en-US" baseline="0" dirty="0" smtClean="0">
              <a:latin typeface="Bahnschrift SemiLight" pitchFamily="34" charset="0"/>
            </a:rPr>
            <a:t> last,  the image is </a:t>
          </a:r>
          <a:r>
            <a:rPr lang="en-US" b="0" i="0" u="none" dirty="0" smtClean="0">
              <a:latin typeface="Bahnschrift SemiLight" pitchFamily="34" charset="0"/>
            </a:rPr>
            <a:t>Parasitized if output is ‘0’ and Uninfected if output is ‘1’.</a:t>
          </a:r>
          <a:endParaRPr lang="en-US" b="0" dirty="0" smtClean="0">
            <a:latin typeface="Bahnschrift SemiLight" pitchFamily="34" charset="0"/>
          </a:endParaRPr>
        </a:p>
        <a:p>
          <a:r>
            <a:rPr lang="en-US" baseline="0" dirty="0" smtClean="0"/>
            <a:t> </a:t>
          </a:r>
          <a:endParaRPr lang="en-US" dirty="0"/>
        </a:p>
      </dgm:t>
    </dgm:pt>
    <dgm:pt modelId="{1B160051-2361-4EBC-B2F0-9270175A5B43}" type="parTrans" cxnId="{D9C57097-7CE3-4B3C-936F-79374C776CBE}">
      <dgm:prSet/>
      <dgm:spPr/>
      <dgm:t>
        <a:bodyPr/>
        <a:lstStyle/>
        <a:p>
          <a:endParaRPr lang="en-IN"/>
        </a:p>
      </dgm:t>
    </dgm:pt>
    <dgm:pt modelId="{062E87E0-90C2-4FE8-B913-F3E05EB552D1}" type="sibTrans" cxnId="{D9C57097-7CE3-4B3C-936F-79374C776CBE}">
      <dgm:prSet/>
      <dgm:spPr/>
      <dgm:t>
        <a:bodyPr/>
        <a:lstStyle/>
        <a:p>
          <a:endParaRPr lang="en-IN"/>
        </a:p>
      </dgm:t>
    </dgm:pt>
    <dgm:pt modelId="{DB3009FC-C42A-4E5D-AB4E-F06F0BC199D9}" type="pres">
      <dgm:prSet presAssocID="{3F7676AE-0CCE-4721-8542-151223BB26B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CD9AFDC6-5A05-4CBD-89B8-1636D41D6B17}" type="pres">
      <dgm:prSet presAssocID="{3F7676AE-0CCE-4721-8542-151223BB26B8}" presName="Name1" presStyleCnt="0"/>
      <dgm:spPr/>
    </dgm:pt>
    <dgm:pt modelId="{CDB0426F-AE6D-4B76-952A-2B6CDF1D026A}" type="pres">
      <dgm:prSet presAssocID="{3F7676AE-0CCE-4721-8542-151223BB26B8}" presName="cycle" presStyleCnt="0"/>
      <dgm:spPr/>
    </dgm:pt>
    <dgm:pt modelId="{F25CD4AD-92BB-4B82-980A-9F33A83AE0FB}" type="pres">
      <dgm:prSet presAssocID="{3F7676AE-0CCE-4721-8542-151223BB26B8}" presName="srcNode" presStyleLbl="node1" presStyleIdx="0" presStyleCnt="3"/>
      <dgm:spPr/>
    </dgm:pt>
    <dgm:pt modelId="{A626A1C1-97E0-4C24-80A5-FE5C69DCBF92}" type="pres">
      <dgm:prSet presAssocID="{3F7676AE-0CCE-4721-8542-151223BB26B8}" presName="conn" presStyleLbl="parChTrans1D2" presStyleIdx="0" presStyleCnt="1"/>
      <dgm:spPr/>
      <dgm:t>
        <a:bodyPr/>
        <a:lstStyle/>
        <a:p>
          <a:endParaRPr lang="en-US"/>
        </a:p>
      </dgm:t>
    </dgm:pt>
    <dgm:pt modelId="{67337ACF-706B-4429-ADBD-DFB309F401E8}" type="pres">
      <dgm:prSet presAssocID="{3F7676AE-0CCE-4721-8542-151223BB26B8}" presName="extraNode" presStyleLbl="node1" presStyleIdx="0" presStyleCnt="3"/>
      <dgm:spPr/>
    </dgm:pt>
    <dgm:pt modelId="{21BA26BB-5250-47F5-B5E4-FBE22F484811}" type="pres">
      <dgm:prSet presAssocID="{3F7676AE-0CCE-4721-8542-151223BB26B8}" presName="dstNode" presStyleLbl="node1" presStyleIdx="0" presStyleCnt="3"/>
      <dgm:spPr/>
    </dgm:pt>
    <dgm:pt modelId="{03CB38B0-ADC0-4BB5-837D-B6A6AC870D64}" type="pres">
      <dgm:prSet presAssocID="{DDCE8CE3-6A5B-4D8C-B380-6959A7B982D3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76FE7B-E3CF-4626-B9E6-6991904BBACF}" type="pres">
      <dgm:prSet presAssocID="{DDCE8CE3-6A5B-4D8C-B380-6959A7B982D3}" presName="accent_1" presStyleCnt="0"/>
      <dgm:spPr/>
    </dgm:pt>
    <dgm:pt modelId="{B90808AB-51F4-4A28-B7F1-E611C89C5885}" type="pres">
      <dgm:prSet presAssocID="{DDCE8CE3-6A5B-4D8C-B380-6959A7B982D3}" presName="accentRepeatNode" presStyleLbl="solidFgAcc1" presStyleIdx="0" presStyleCnt="3" custLinFactNeighborY="-2017"/>
      <dgm:spPr>
        <a:prstGeom prst="flowChartProcess">
          <a:avLst/>
        </a:prstGeom>
      </dgm:spPr>
    </dgm:pt>
    <dgm:pt modelId="{C6F7FDAD-A10B-4487-8A6A-EB45672FAA81}" type="pres">
      <dgm:prSet presAssocID="{F579BE5E-17FC-494A-ADF2-E5183EB65AB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CABCDB-408C-4A3E-80F5-62EAA713CD82}" type="pres">
      <dgm:prSet presAssocID="{F579BE5E-17FC-494A-ADF2-E5183EB65ABE}" presName="accent_2" presStyleCnt="0"/>
      <dgm:spPr/>
    </dgm:pt>
    <dgm:pt modelId="{89B2F744-6B1C-4E7B-B65A-7EDDE89B7691}" type="pres">
      <dgm:prSet presAssocID="{F579BE5E-17FC-494A-ADF2-E5183EB65ABE}" presName="accentRepeatNode" presStyleLbl="solidFgAcc1" presStyleIdx="1" presStyleCnt="3"/>
      <dgm:spPr>
        <a:prstGeom prst="flowChartProcess">
          <a:avLst/>
        </a:prstGeom>
      </dgm:spPr>
    </dgm:pt>
    <dgm:pt modelId="{D93DB1DE-21D7-4001-87DF-925096E2322F}" type="pres">
      <dgm:prSet presAssocID="{72434938-036B-4C0C-9268-EAB26E8A9826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272939-6299-483B-BD19-FD3B60E6D1DB}" type="pres">
      <dgm:prSet presAssocID="{72434938-036B-4C0C-9268-EAB26E8A9826}" presName="accent_3" presStyleCnt="0"/>
      <dgm:spPr/>
    </dgm:pt>
    <dgm:pt modelId="{292D793A-4FE2-4B22-BC8D-439AD96A2DDA}" type="pres">
      <dgm:prSet presAssocID="{72434938-036B-4C0C-9268-EAB26E8A9826}" presName="accentRepeatNode" presStyleLbl="solidFgAcc1" presStyleIdx="2" presStyleCnt="3"/>
      <dgm:spPr>
        <a:prstGeom prst="rect">
          <a:avLst/>
        </a:prstGeom>
      </dgm:spPr>
    </dgm:pt>
  </dgm:ptLst>
  <dgm:cxnLst>
    <dgm:cxn modelId="{E3F76F68-3343-49A8-9F01-9D85166DB41D}" type="presOf" srcId="{9B85B7CF-11B7-468B-B141-A1FCB3815283}" destId="{A626A1C1-97E0-4C24-80A5-FE5C69DCBF92}" srcOrd="0" destOrd="0" presId="urn:microsoft.com/office/officeart/2008/layout/VerticalCurvedList"/>
    <dgm:cxn modelId="{C75A5C54-083E-4C3F-9FC3-4786D654BDAE}" type="presOf" srcId="{F579BE5E-17FC-494A-ADF2-E5183EB65ABE}" destId="{C6F7FDAD-A10B-4487-8A6A-EB45672FAA81}" srcOrd="0" destOrd="0" presId="urn:microsoft.com/office/officeart/2008/layout/VerticalCurvedList"/>
    <dgm:cxn modelId="{D9C57097-7CE3-4B3C-936F-79374C776CBE}" srcId="{3F7676AE-0CCE-4721-8542-151223BB26B8}" destId="{72434938-036B-4C0C-9268-EAB26E8A9826}" srcOrd="2" destOrd="0" parTransId="{1B160051-2361-4EBC-B2F0-9270175A5B43}" sibTransId="{062E87E0-90C2-4FE8-B913-F3E05EB552D1}"/>
    <dgm:cxn modelId="{31D78E5A-B756-40D9-ADDC-07BC1AA0CAA4}" type="presOf" srcId="{DDCE8CE3-6A5B-4D8C-B380-6959A7B982D3}" destId="{03CB38B0-ADC0-4BB5-837D-B6A6AC870D64}" srcOrd="0" destOrd="0" presId="urn:microsoft.com/office/officeart/2008/layout/VerticalCurvedList"/>
    <dgm:cxn modelId="{1945DE00-EFBF-4D9A-8136-678CDCE4BD4B}" srcId="{3F7676AE-0CCE-4721-8542-151223BB26B8}" destId="{DDCE8CE3-6A5B-4D8C-B380-6959A7B982D3}" srcOrd="0" destOrd="0" parTransId="{CB43F840-2220-43FB-BD61-2A75F0777D73}" sibTransId="{9B85B7CF-11B7-468B-B141-A1FCB3815283}"/>
    <dgm:cxn modelId="{0D66DDD2-E101-42D7-9CD6-9102F505BFEB}" type="presOf" srcId="{3F7676AE-0CCE-4721-8542-151223BB26B8}" destId="{DB3009FC-C42A-4E5D-AB4E-F06F0BC199D9}" srcOrd="0" destOrd="0" presId="urn:microsoft.com/office/officeart/2008/layout/VerticalCurvedList"/>
    <dgm:cxn modelId="{27727AB6-F63A-4D5A-A449-C520AF0E4C2D}" srcId="{3F7676AE-0CCE-4721-8542-151223BB26B8}" destId="{F579BE5E-17FC-494A-ADF2-E5183EB65ABE}" srcOrd="1" destOrd="0" parTransId="{51138CDB-4896-4EC4-B17F-5D73982F4703}" sibTransId="{5E8861A4-C056-4D1A-96D0-D2618E07FFEA}"/>
    <dgm:cxn modelId="{26233204-F7E3-4662-917A-ADA412D83DED}" type="presOf" srcId="{72434938-036B-4C0C-9268-EAB26E8A9826}" destId="{D93DB1DE-21D7-4001-87DF-925096E2322F}" srcOrd="0" destOrd="0" presId="urn:microsoft.com/office/officeart/2008/layout/VerticalCurvedList"/>
    <dgm:cxn modelId="{D23A2854-089F-49D9-946B-37911A101390}" type="presParOf" srcId="{DB3009FC-C42A-4E5D-AB4E-F06F0BC199D9}" destId="{CD9AFDC6-5A05-4CBD-89B8-1636D41D6B17}" srcOrd="0" destOrd="0" presId="urn:microsoft.com/office/officeart/2008/layout/VerticalCurvedList"/>
    <dgm:cxn modelId="{76D24E44-40BF-4829-B352-39C493971939}" type="presParOf" srcId="{CD9AFDC6-5A05-4CBD-89B8-1636D41D6B17}" destId="{CDB0426F-AE6D-4B76-952A-2B6CDF1D026A}" srcOrd="0" destOrd="0" presId="urn:microsoft.com/office/officeart/2008/layout/VerticalCurvedList"/>
    <dgm:cxn modelId="{53400835-12DF-4143-A208-6A8A0B183821}" type="presParOf" srcId="{CDB0426F-AE6D-4B76-952A-2B6CDF1D026A}" destId="{F25CD4AD-92BB-4B82-980A-9F33A83AE0FB}" srcOrd="0" destOrd="0" presId="urn:microsoft.com/office/officeart/2008/layout/VerticalCurvedList"/>
    <dgm:cxn modelId="{30BE5FCE-A93A-4AF7-AD0A-7F741C1C5D57}" type="presParOf" srcId="{CDB0426F-AE6D-4B76-952A-2B6CDF1D026A}" destId="{A626A1C1-97E0-4C24-80A5-FE5C69DCBF92}" srcOrd="1" destOrd="0" presId="urn:microsoft.com/office/officeart/2008/layout/VerticalCurvedList"/>
    <dgm:cxn modelId="{CBA337B4-C1D7-46C0-86BF-EAFEAE4C46A7}" type="presParOf" srcId="{CDB0426F-AE6D-4B76-952A-2B6CDF1D026A}" destId="{67337ACF-706B-4429-ADBD-DFB309F401E8}" srcOrd="2" destOrd="0" presId="urn:microsoft.com/office/officeart/2008/layout/VerticalCurvedList"/>
    <dgm:cxn modelId="{6168201F-2312-4840-980A-B4756475CF07}" type="presParOf" srcId="{CDB0426F-AE6D-4B76-952A-2B6CDF1D026A}" destId="{21BA26BB-5250-47F5-B5E4-FBE22F484811}" srcOrd="3" destOrd="0" presId="urn:microsoft.com/office/officeart/2008/layout/VerticalCurvedList"/>
    <dgm:cxn modelId="{72DFE15D-43EE-4C35-8B17-C5D38D3905D6}" type="presParOf" srcId="{CD9AFDC6-5A05-4CBD-89B8-1636D41D6B17}" destId="{03CB38B0-ADC0-4BB5-837D-B6A6AC870D64}" srcOrd="1" destOrd="0" presId="urn:microsoft.com/office/officeart/2008/layout/VerticalCurvedList"/>
    <dgm:cxn modelId="{F5BB76AD-7FFB-4649-A3C7-0DA69E3171B8}" type="presParOf" srcId="{CD9AFDC6-5A05-4CBD-89B8-1636D41D6B17}" destId="{CE76FE7B-E3CF-4626-B9E6-6991904BBACF}" srcOrd="2" destOrd="0" presId="urn:microsoft.com/office/officeart/2008/layout/VerticalCurvedList"/>
    <dgm:cxn modelId="{E4BC14F8-29E3-4EE8-B23B-D179F99D1467}" type="presParOf" srcId="{CE76FE7B-E3CF-4626-B9E6-6991904BBACF}" destId="{B90808AB-51F4-4A28-B7F1-E611C89C5885}" srcOrd="0" destOrd="0" presId="urn:microsoft.com/office/officeart/2008/layout/VerticalCurvedList"/>
    <dgm:cxn modelId="{622EB24A-9FA7-482F-8C4F-A8A4CC8B11B8}" type="presParOf" srcId="{CD9AFDC6-5A05-4CBD-89B8-1636D41D6B17}" destId="{C6F7FDAD-A10B-4487-8A6A-EB45672FAA81}" srcOrd="3" destOrd="0" presId="urn:microsoft.com/office/officeart/2008/layout/VerticalCurvedList"/>
    <dgm:cxn modelId="{F7AB4D2B-F1C7-4848-BFDA-0F904895B9F3}" type="presParOf" srcId="{CD9AFDC6-5A05-4CBD-89B8-1636D41D6B17}" destId="{79CABCDB-408C-4A3E-80F5-62EAA713CD82}" srcOrd="4" destOrd="0" presId="urn:microsoft.com/office/officeart/2008/layout/VerticalCurvedList"/>
    <dgm:cxn modelId="{39BF5565-59BA-47F9-BFC5-2D4379FA7850}" type="presParOf" srcId="{79CABCDB-408C-4A3E-80F5-62EAA713CD82}" destId="{89B2F744-6B1C-4E7B-B65A-7EDDE89B7691}" srcOrd="0" destOrd="0" presId="urn:microsoft.com/office/officeart/2008/layout/VerticalCurvedList"/>
    <dgm:cxn modelId="{1C63E4B9-007B-4A67-81AD-0B04E5F01769}" type="presParOf" srcId="{CD9AFDC6-5A05-4CBD-89B8-1636D41D6B17}" destId="{D93DB1DE-21D7-4001-87DF-925096E2322F}" srcOrd="5" destOrd="0" presId="urn:microsoft.com/office/officeart/2008/layout/VerticalCurvedList"/>
    <dgm:cxn modelId="{E46CE71B-5023-47DE-8F05-11B908BBA5FE}" type="presParOf" srcId="{CD9AFDC6-5A05-4CBD-89B8-1636D41D6B17}" destId="{A5272939-6299-483B-BD19-FD3B60E6D1DB}" srcOrd="6" destOrd="0" presId="urn:microsoft.com/office/officeart/2008/layout/VerticalCurvedList"/>
    <dgm:cxn modelId="{8A19C035-D8A2-4927-A759-8DF42ECB62F5}" type="presParOf" srcId="{A5272939-6299-483B-BD19-FD3B60E6D1DB}" destId="{292D793A-4FE2-4B22-BC8D-439AD96A2DD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4CA64E-8122-4B02-BD04-8B8E562DF311}" type="doc">
      <dgm:prSet loTypeId="urn:microsoft.com/office/officeart/2018/2/layout/IconVerticalSolidList" loCatId="icon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87D9BC-61C9-48ED-827A-68FC0B00DB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dirty="0" smtClean="0">
              <a:latin typeface="Bahnschrift SemiLight" pitchFamily="34" charset="0"/>
            </a:rPr>
            <a:t>The technology used in our project is Deep Learning and Convolution Neural Network.</a:t>
          </a:r>
          <a:r>
            <a:rPr lang="en-US" b="1" i="0" u="none" dirty="0" smtClean="0">
              <a:latin typeface="Bahnschrift SemiLight" pitchFamily="34" charset="0"/>
            </a:rPr>
            <a:t> </a:t>
          </a:r>
          <a:r>
            <a:rPr lang="en-US" b="0" i="0" u="none" dirty="0" smtClean="0">
              <a:latin typeface="Bahnschrift SemiLight" pitchFamily="34" charset="0"/>
            </a:rPr>
            <a:t>Deep Learning functions just like human brain does. No explicit programming is done.</a:t>
          </a:r>
          <a:endParaRPr lang="en-US" dirty="0">
            <a:latin typeface="Bahnschrift SemiLight" pitchFamily="34" charset="0"/>
          </a:endParaRPr>
        </a:p>
      </dgm:t>
    </dgm:pt>
    <dgm:pt modelId="{B8820707-F7F8-4832-9E52-73E07746FA6A}" type="parTrans" cxnId="{4B3B14F5-E9F6-4A4E-A89D-6D696762813D}">
      <dgm:prSet/>
      <dgm:spPr/>
      <dgm:t>
        <a:bodyPr/>
        <a:lstStyle/>
        <a:p>
          <a:endParaRPr lang="en-US"/>
        </a:p>
      </dgm:t>
    </dgm:pt>
    <dgm:pt modelId="{3D8113D7-2EE6-49BF-888D-2DEA27A0E1EF}" type="sibTrans" cxnId="{4B3B14F5-E9F6-4A4E-A89D-6D696762813D}">
      <dgm:prSet/>
      <dgm:spPr/>
      <dgm:t>
        <a:bodyPr/>
        <a:lstStyle/>
        <a:p>
          <a:endParaRPr lang="en-US"/>
        </a:p>
      </dgm:t>
    </dgm:pt>
    <dgm:pt modelId="{D15B8769-BDC4-4342-AEFE-E80CE74F83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dirty="0" smtClean="0">
              <a:latin typeface="Bahnschrift SemiLight" pitchFamily="34" charset="0"/>
            </a:rPr>
            <a:t>A CNN  is a feed-forward neural network, often used to </a:t>
          </a:r>
          <a:r>
            <a:rPr lang="en-US" b="0" i="0" u="none" dirty="0" err="1" smtClean="0">
              <a:latin typeface="Bahnschrift SemiLight" pitchFamily="34" charset="0"/>
            </a:rPr>
            <a:t>analyse</a:t>
          </a:r>
          <a:r>
            <a:rPr lang="en-US" b="0" i="0" u="none" dirty="0" smtClean="0">
              <a:latin typeface="Bahnschrift SemiLight" pitchFamily="34" charset="0"/>
            </a:rPr>
            <a:t> visual images with a grid-like matrix by processing data. It is also known as </a:t>
          </a:r>
          <a:r>
            <a:rPr lang="en-US" b="0" i="0" u="none" dirty="0" err="1" smtClean="0">
              <a:latin typeface="Bahnschrift SemiLight" pitchFamily="34" charset="0"/>
            </a:rPr>
            <a:t>ConvNet</a:t>
          </a:r>
          <a:r>
            <a:rPr lang="en-US" b="0" i="0" u="none" dirty="0" smtClean="0">
              <a:latin typeface="Bahnschrift SemiLight" pitchFamily="34" charset="0"/>
            </a:rPr>
            <a:t>. A convolution neural network is used for classification and detection of objects in an image.</a:t>
          </a:r>
          <a:endParaRPr lang="en-US" b="0" dirty="0" smtClean="0">
            <a:latin typeface="Bahnschrift SemiLight" pitchFamily="34" charset="0"/>
          </a:endParaRPr>
        </a:p>
        <a:p>
          <a:pPr rtl="0">
            <a:lnSpc>
              <a:spcPct val="100000"/>
            </a:lnSpc>
          </a:pPr>
          <a:endParaRPr lang="en-US" dirty="0"/>
        </a:p>
      </dgm:t>
    </dgm:pt>
    <dgm:pt modelId="{B4DEC561-EDF5-4448-8E7B-AA8C31C6B7D4}" type="parTrans" cxnId="{4E8C6CAD-ADE7-4E2B-8374-D768604BA385}">
      <dgm:prSet/>
      <dgm:spPr/>
      <dgm:t>
        <a:bodyPr/>
        <a:lstStyle/>
        <a:p>
          <a:endParaRPr lang="en-US"/>
        </a:p>
      </dgm:t>
    </dgm:pt>
    <dgm:pt modelId="{2AA0B533-4CA1-45B1-AAAF-9DD4AB4CA768}" type="sibTrans" cxnId="{4E8C6CAD-ADE7-4E2B-8374-D768604BA385}">
      <dgm:prSet/>
      <dgm:spPr/>
      <dgm:t>
        <a:bodyPr/>
        <a:lstStyle/>
        <a:p>
          <a:endParaRPr lang="en-US"/>
        </a:p>
      </dgm:t>
    </dgm:pt>
    <dgm:pt modelId="{3C4155A9-AA4E-4C30-882D-40F5FAFB1C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Bahnschrift SemiLight" pitchFamily="34" charset="0"/>
            </a:rPr>
            <a:t>In this project, </a:t>
          </a:r>
          <a:r>
            <a:rPr lang="en-US" dirty="0" smtClean="0">
              <a:latin typeface="Bahnschrift SemiLight" pitchFamily="34" charset="0"/>
            </a:rPr>
            <a:t>we have used 150CNN  model of CNN to do the classification of images whether they are parasitized or uninfected.  </a:t>
          </a:r>
          <a:endParaRPr lang="en-US" dirty="0">
            <a:latin typeface="Bahnschrift SemiLight" pitchFamily="34" charset="0"/>
          </a:endParaRPr>
        </a:p>
      </dgm:t>
    </dgm:pt>
    <dgm:pt modelId="{4CB40C99-0044-41F6-8C29-79ADC8F18585}" type="parTrans" cxnId="{21A15722-B3F0-40C5-9BB4-9A57FE656274}">
      <dgm:prSet/>
      <dgm:spPr/>
      <dgm:t>
        <a:bodyPr/>
        <a:lstStyle/>
        <a:p>
          <a:endParaRPr lang="en-US"/>
        </a:p>
      </dgm:t>
    </dgm:pt>
    <dgm:pt modelId="{6E74E4CC-95B8-4E37-9B8B-D62DDB8B26F1}" type="sibTrans" cxnId="{21A15722-B3F0-40C5-9BB4-9A57FE656274}">
      <dgm:prSet/>
      <dgm:spPr/>
      <dgm:t>
        <a:bodyPr/>
        <a:lstStyle/>
        <a:p>
          <a:endParaRPr lang="en-US"/>
        </a:p>
      </dgm:t>
    </dgm:pt>
    <dgm:pt modelId="{3597C70F-BCDD-4B3A-8B9A-B080D0A822FB}" type="pres">
      <dgm:prSet presAssocID="{3B4CA64E-8122-4B02-BD04-8B8E562DF31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28FE35-80E2-474F-8BD4-BAEBC71AC1A7}" type="pres">
      <dgm:prSet presAssocID="{DB87D9BC-61C9-48ED-827A-68FC0B00DBDB}" presName="compNode" presStyleCnt="0"/>
      <dgm:spPr/>
    </dgm:pt>
    <dgm:pt modelId="{0F091ABB-606C-430B-A779-0A7F6F34FE98}" type="pres">
      <dgm:prSet presAssocID="{DB87D9BC-61C9-48ED-827A-68FC0B00DBDB}" presName="bgRect" presStyleLbl="bgShp" presStyleIdx="0" presStyleCnt="3"/>
      <dgm:spPr/>
    </dgm:pt>
    <dgm:pt modelId="{92C44954-9E6B-4E8E-8DE6-E893EFF34933}" type="pres">
      <dgm:prSet presAssocID="{DB87D9BC-61C9-48ED-827A-68FC0B00DBDB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F37989B-91F6-42F9-B0A3-42C7FFAA6CBE}" type="pres">
      <dgm:prSet presAssocID="{DB87D9BC-61C9-48ED-827A-68FC0B00DBDB}" presName="spaceRect" presStyleCnt="0"/>
      <dgm:spPr/>
    </dgm:pt>
    <dgm:pt modelId="{3B701B4D-273B-45E5-BBE5-E8DF7EA89067}" type="pres">
      <dgm:prSet presAssocID="{DB87D9BC-61C9-48ED-827A-68FC0B00DBDB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316CBDD-B0E7-468B-AC69-D8B63EA5EF30}" type="pres">
      <dgm:prSet presAssocID="{3D8113D7-2EE6-49BF-888D-2DEA27A0E1EF}" presName="sibTrans" presStyleCnt="0"/>
      <dgm:spPr/>
    </dgm:pt>
    <dgm:pt modelId="{4AE0CD8A-E4F6-434D-8AAF-E3A71CBA4454}" type="pres">
      <dgm:prSet presAssocID="{D15B8769-BDC4-4342-AEFE-E80CE74F83FE}" presName="compNode" presStyleCnt="0"/>
      <dgm:spPr/>
    </dgm:pt>
    <dgm:pt modelId="{398C6308-B0FD-438F-B698-95E2E7D15DCE}" type="pres">
      <dgm:prSet presAssocID="{D15B8769-BDC4-4342-AEFE-E80CE74F83FE}" presName="bgRect" presStyleLbl="bgShp" presStyleIdx="1" presStyleCnt="3"/>
      <dgm:spPr/>
    </dgm:pt>
    <dgm:pt modelId="{DF880C59-04C7-453C-85B5-7BEB5D47FCF1}" type="pres">
      <dgm:prSet presAssocID="{D15B8769-BDC4-4342-AEFE-E80CE74F83FE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PC"/>
        </a:ext>
      </dgm:extLst>
    </dgm:pt>
    <dgm:pt modelId="{DF2ED6DC-749C-42D0-8728-5D38AB650EF9}" type="pres">
      <dgm:prSet presAssocID="{D15B8769-BDC4-4342-AEFE-E80CE74F83FE}" presName="spaceRect" presStyleCnt="0"/>
      <dgm:spPr/>
    </dgm:pt>
    <dgm:pt modelId="{A06D7044-2A60-4951-ACE3-0146DBD5D94E}" type="pres">
      <dgm:prSet presAssocID="{D15B8769-BDC4-4342-AEFE-E80CE74F83FE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5C4D20C-F823-44AE-B763-E8A091397F22}" type="pres">
      <dgm:prSet presAssocID="{2AA0B533-4CA1-45B1-AAAF-9DD4AB4CA768}" presName="sibTrans" presStyleCnt="0"/>
      <dgm:spPr/>
    </dgm:pt>
    <dgm:pt modelId="{CAA5A0A5-F35C-43C1-815B-5D6082683CA5}" type="pres">
      <dgm:prSet presAssocID="{3C4155A9-AA4E-4C30-882D-40F5FAFB1C03}" presName="compNode" presStyleCnt="0"/>
      <dgm:spPr/>
    </dgm:pt>
    <dgm:pt modelId="{09270B7F-4BB0-4A90-85A2-8D00B328420C}" type="pres">
      <dgm:prSet presAssocID="{3C4155A9-AA4E-4C30-882D-40F5FAFB1C03}" presName="bgRect" presStyleLbl="bgShp" presStyleIdx="2" presStyleCnt="3"/>
      <dgm:spPr/>
    </dgm:pt>
    <dgm:pt modelId="{E6CEA486-708F-4B61-A0A1-2310D45C358E}" type="pres">
      <dgm:prSet presAssocID="{3C4155A9-AA4E-4C30-882D-40F5FAFB1C03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Memo"/>
        </a:ext>
      </dgm:extLst>
    </dgm:pt>
    <dgm:pt modelId="{60D0C376-726B-4F96-AB41-07122FAFEA23}" type="pres">
      <dgm:prSet presAssocID="{3C4155A9-AA4E-4C30-882D-40F5FAFB1C03}" presName="spaceRect" presStyleCnt="0"/>
      <dgm:spPr/>
    </dgm:pt>
    <dgm:pt modelId="{32CE8A6D-0E36-4934-B770-0DC76A55F412}" type="pres">
      <dgm:prSet presAssocID="{3C4155A9-AA4E-4C30-882D-40F5FAFB1C03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CBD7FCD7-805B-4CB6-A063-07A8B5CE540B}" type="presOf" srcId="{3B4CA64E-8122-4B02-BD04-8B8E562DF311}" destId="{3597C70F-BCDD-4B3A-8B9A-B080D0A822FB}" srcOrd="0" destOrd="0" presId="urn:microsoft.com/office/officeart/2018/2/layout/IconVerticalSolidList"/>
    <dgm:cxn modelId="{4B3B14F5-E9F6-4A4E-A89D-6D696762813D}" srcId="{3B4CA64E-8122-4B02-BD04-8B8E562DF311}" destId="{DB87D9BC-61C9-48ED-827A-68FC0B00DBDB}" srcOrd="0" destOrd="0" parTransId="{B8820707-F7F8-4832-9E52-73E07746FA6A}" sibTransId="{3D8113D7-2EE6-49BF-888D-2DEA27A0E1EF}"/>
    <dgm:cxn modelId="{6520E986-2464-4B66-80E5-8E9D7AAE1E5B}" type="presOf" srcId="{3C4155A9-AA4E-4C30-882D-40F5FAFB1C03}" destId="{32CE8A6D-0E36-4934-B770-0DC76A55F412}" srcOrd="0" destOrd="0" presId="urn:microsoft.com/office/officeart/2018/2/layout/IconVerticalSolidList"/>
    <dgm:cxn modelId="{911B2EB9-AD39-4D0C-A5AE-61CA0A59B2FA}" type="presOf" srcId="{DB87D9BC-61C9-48ED-827A-68FC0B00DBDB}" destId="{3B701B4D-273B-45E5-BBE5-E8DF7EA89067}" srcOrd="0" destOrd="0" presId="urn:microsoft.com/office/officeart/2018/2/layout/IconVerticalSolidList"/>
    <dgm:cxn modelId="{21A15722-B3F0-40C5-9BB4-9A57FE656274}" srcId="{3B4CA64E-8122-4B02-BD04-8B8E562DF311}" destId="{3C4155A9-AA4E-4C30-882D-40F5FAFB1C03}" srcOrd="2" destOrd="0" parTransId="{4CB40C99-0044-41F6-8C29-79ADC8F18585}" sibTransId="{6E74E4CC-95B8-4E37-9B8B-D62DDB8B26F1}"/>
    <dgm:cxn modelId="{4E8C6CAD-ADE7-4E2B-8374-D768604BA385}" srcId="{3B4CA64E-8122-4B02-BD04-8B8E562DF311}" destId="{D15B8769-BDC4-4342-AEFE-E80CE74F83FE}" srcOrd="1" destOrd="0" parTransId="{B4DEC561-EDF5-4448-8E7B-AA8C31C6B7D4}" sibTransId="{2AA0B533-4CA1-45B1-AAAF-9DD4AB4CA768}"/>
    <dgm:cxn modelId="{34FE829E-7EAC-4AB0-97B0-13A9BCAFD65C}" type="presOf" srcId="{D15B8769-BDC4-4342-AEFE-E80CE74F83FE}" destId="{A06D7044-2A60-4951-ACE3-0146DBD5D94E}" srcOrd="0" destOrd="0" presId="urn:microsoft.com/office/officeart/2018/2/layout/IconVerticalSolidList"/>
    <dgm:cxn modelId="{EFFABEF6-9ABC-48E5-A259-520F810398AA}" type="presParOf" srcId="{3597C70F-BCDD-4B3A-8B9A-B080D0A822FB}" destId="{0528FE35-80E2-474F-8BD4-BAEBC71AC1A7}" srcOrd="0" destOrd="0" presId="urn:microsoft.com/office/officeart/2018/2/layout/IconVerticalSolidList"/>
    <dgm:cxn modelId="{1B7AE0D8-00DB-40DD-B604-A7715FF82352}" type="presParOf" srcId="{0528FE35-80E2-474F-8BD4-BAEBC71AC1A7}" destId="{0F091ABB-606C-430B-A779-0A7F6F34FE98}" srcOrd="0" destOrd="0" presId="urn:microsoft.com/office/officeart/2018/2/layout/IconVerticalSolidList"/>
    <dgm:cxn modelId="{81046F9E-A435-46D5-B714-ED655E33B3D8}" type="presParOf" srcId="{0528FE35-80E2-474F-8BD4-BAEBC71AC1A7}" destId="{92C44954-9E6B-4E8E-8DE6-E893EFF34933}" srcOrd="1" destOrd="0" presId="urn:microsoft.com/office/officeart/2018/2/layout/IconVerticalSolidList"/>
    <dgm:cxn modelId="{E0C4B8C8-038C-4471-A2E4-823FB70A32E8}" type="presParOf" srcId="{0528FE35-80E2-474F-8BD4-BAEBC71AC1A7}" destId="{8F37989B-91F6-42F9-B0A3-42C7FFAA6CBE}" srcOrd="2" destOrd="0" presId="urn:microsoft.com/office/officeart/2018/2/layout/IconVerticalSolidList"/>
    <dgm:cxn modelId="{75716504-6224-4500-9A14-EE1D7CD21041}" type="presParOf" srcId="{0528FE35-80E2-474F-8BD4-BAEBC71AC1A7}" destId="{3B701B4D-273B-45E5-BBE5-E8DF7EA89067}" srcOrd="3" destOrd="0" presId="urn:microsoft.com/office/officeart/2018/2/layout/IconVerticalSolidList"/>
    <dgm:cxn modelId="{55EA9AC2-518F-4C1B-B33B-96EC71432949}" type="presParOf" srcId="{3597C70F-BCDD-4B3A-8B9A-B080D0A822FB}" destId="{E316CBDD-B0E7-468B-AC69-D8B63EA5EF30}" srcOrd="1" destOrd="0" presId="urn:microsoft.com/office/officeart/2018/2/layout/IconVerticalSolidList"/>
    <dgm:cxn modelId="{41AB2500-1341-4A0D-ADC1-ED5BA814265E}" type="presParOf" srcId="{3597C70F-BCDD-4B3A-8B9A-B080D0A822FB}" destId="{4AE0CD8A-E4F6-434D-8AAF-E3A71CBA4454}" srcOrd="2" destOrd="0" presId="urn:microsoft.com/office/officeart/2018/2/layout/IconVerticalSolidList"/>
    <dgm:cxn modelId="{2DC5F7E8-1E4F-4FD8-AC18-EBB23FD016EA}" type="presParOf" srcId="{4AE0CD8A-E4F6-434D-8AAF-E3A71CBA4454}" destId="{398C6308-B0FD-438F-B698-95E2E7D15DCE}" srcOrd="0" destOrd="0" presId="urn:microsoft.com/office/officeart/2018/2/layout/IconVerticalSolidList"/>
    <dgm:cxn modelId="{3DB26FD6-714B-423E-9955-D490C70B7FC1}" type="presParOf" srcId="{4AE0CD8A-E4F6-434D-8AAF-E3A71CBA4454}" destId="{DF880C59-04C7-453C-85B5-7BEB5D47FCF1}" srcOrd="1" destOrd="0" presId="urn:microsoft.com/office/officeart/2018/2/layout/IconVerticalSolidList"/>
    <dgm:cxn modelId="{82A5089E-6792-4E43-9193-95A62E2BDA43}" type="presParOf" srcId="{4AE0CD8A-E4F6-434D-8AAF-E3A71CBA4454}" destId="{DF2ED6DC-749C-42D0-8728-5D38AB650EF9}" srcOrd="2" destOrd="0" presId="urn:microsoft.com/office/officeart/2018/2/layout/IconVerticalSolidList"/>
    <dgm:cxn modelId="{A8AB0B99-10DC-4706-AC66-324E10785E13}" type="presParOf" srcId="{4AE0CD8A-E4F6-434D-8AAF-E3A71CBA4454}" destId="{A06D7044-2A60-4951-ACE3-0146DBD5D94E}" srcOrd="3" destOrd="0" presId="urn:microsoft.com/office/officeart/2018/2/layout/IconVerticalSolidList"/>
    <dgm:cxn modelId="{815D7DA5-ACBD-4FA9-B41D-E984233CDA00}" type="presParOf" srcId="{3597C70F-BCDD-4B3A-8B9A-B080D0A822FB}" destId="{C5C4D20C-F823-44AE-B763-E8A091397F22}" srcOrd="3" destOrd="0" presId="urn:microsoft.com/office/officeart/2018/2/layout/IconVerticalSolidList"/>
    <dgm:cxn modelId="{408E3A76-835E-461F-9B7A-27C3658E9AF1}" type="presParOf" srcId="{3597C70F-BCDD-4B3A-8B9A-B080D0A822FB}" destId="{CAA5A0A5-F35C-43C1-815B-5D6082683CA5}" srcOrd="4" destOrd="0" presId="urn:microsoft.com/office/officeart/2018/2/layout/IconVerticalSolidList"/>
    <dgm:cxn modelId="{C1462577-6092-44A0-BA5A-726AEADD0534}" type="presParOf" srcId="{CAA5A0A5-F35C-43C1-815B-5D6082683CA5}" destId="{09270B7F-4BB0-4A90-85A2-8D00B328420C}" srcOrd="0" destOrd="0" presId="urn:microsoft.com/office/officeart/2018/2/layout/IconVerticalSolidList"/>
    <dgm:cxn modelId="{2E9ED585-A3D4-4399-A030-D2CBAA98514C}" type="presParOf" srcId="{CAA5A0A5-F35C-43C1-815B-5D6082683CA5}" destId="{E6CEA486-708F-4B61-A0A1-2310D45C358E}" srcOrd="1" destOrd="0" presId="urn:microsoft.com/office/officeart/2018/2/layout/IconVerticalSolidList"/>
    <dgm:cxn modelId="{D0452428-4B27-48CF-9E91-7832AAF80390}" type="presParOf" srcId="{CAA5A0A5-F35C-43C1-815B-5D6082683CA5}" destId="{60D0C376-726B-4F96-AB41-07122FAFEA23}" srcOrd="2" destOrd="0" presId="urn:microsoft.com/office/officeart/2018/2/layout/IconVerticalSolidList"/>
    <dgm:cxn modelId="{CBE6E2C6-3876-40B4-B966-C8DFEB06DE89}" type="presParOf" srcId="{CAA5A0A5-F35C-43C1-815B-5D6082683CA5}" destId="{32CE8A6D-0E36-4934-B770-0DC76A55F4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4CE160-3EE9-43F6-A8E4-F54077376B12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#1" csCatId="colorful" phldr="1"/>
      <dgm:spPr/>
    </dgm:pt>
    <dgm:pt modelId="{6A8636AC-7F17-4B64-9B6B-A0F8419BE9A5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i="0" dirty="0">
              <a:latin typeface="Bahnschrift SemiLight" pitchFamily="34" charset="0"/>
            </a:rPr>
            <a:t>Interface of the application</a:t>
          </a:r>
        </a:p>
      </dgm:t>
    </dgm:pt>
    <dgm:pt modelId="{450C5865-8015-4785-BD3F-819A1F35E420}" type="parTrans" cxnId="{4247CC99-A00E-4B34-9F4C-10B57D8C798F}">
      <dgm:prSet/>
      <dgm:spPr/>
      <dgm:t>
        <a:bodyPr/>
        <a:lstStyle/>
        <a:p>
          <a:endParaRPr lang="en-IN"/>
        </a:p>
      </dgm:t>
    </dgm:pt>
    <dgm:pt modelId="{B2ED00A3-7734-41FA-8953-EE61EA64EB38}" type="sibTrans" cxnId="{4247CC99-A00E-4B34-9F4C-10B57D8C798F}">
      <dgm:prSet phldrT="01" phldr="0"/>
      <dgm:spPr/>
      <dgm:t>
        <a:bodyPr/>
        <a:lstStyle/>
        <a:p>
          <a:r>
            <a:rPr lang="en-IN"/>
            <a:t>01</a:t>
          </a:r>
        </a:p>
      </dgm:t>
    </dgm:pt>
    <dgm:pt modelId="{41A19D1B-25ED-4697-9DFB-52A3DB0776D1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IN" sz="1200" dirty="0" smtClean="0">
              <a:latin typeface="Bahnschrift SemiLight" pitchFamily="34" charset="0"/>
            </a:rPr>
            <a:t>Input dataset and perform augmentation and split it.</a:t>
          </a:r>
          <a:endParaRPr lang="en-IN" sz="1200" dirty="0">
            <a:latin typeface="Bahnschrift SemiLight" pitchFamily="34" charset="0"/>
          </a:endParaRPr>
        </a:p>
      </dgm:t>
    </dgm:pt>
    <dgm:pt modelId="{19956823-1A9D-4613-9050-F5CDE72E4028}" type="parTrans" cxnId="{679205BB-6599-4CA6-B052-C1DACCD30564}">
      <dgm:prSet/>
      <dgm:spPr/>
      <dgm:t>
        <a:bodyPr/>
        <a:lstStyle/>
        <a:p>
          <a:endParaRPr lang="en-IN"/>
        </a:p>
      </dgm:t>
    </dgm:pt>
    <dgm:pt modelId="{357FE472-9C78-4443-A74E-36E5FA36E1E6}" type="sibTrans" cxnId="{679205BB-6599-4CA6-B052-C1DACCD30564}">
      <dgm:prSet phldrT="02" phldr="0"/>
      <dgm:spPr/>
      <dgm:t>
        <a:bodyPr/>
        <a:lstStyle/>
        <a:p>
          <a:r>
            <a:rPr lang="en-IN"/>
            <a:t>02</a:t>
          </a:r>
        </a:p>
      </dgm:t>
    </dgm:pt>
    <dgm:pt modelId="{BC89CF00-2DAD-4C16-AE83-93570C188669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dirty="0" smtClean="0">
              <a:latin typeface="Bahnschrift SemiLight" pitchFamily="34" charset="0"/>
            </a:rPr>
            <a:t>Testing</a:t>
          </a:r>
          <a:r>
            <a:rPr lang="en-IN" sz="1400" baseline="0" dirty="0" smtClean="0">
              <a:latin typeface="Bahnschrift SemiLight" pitchFamily="34" charset="0"/>
            </a:rPr>
            <a:t> of the model.</a:t>
          </a:r>
          <a:endParaRPr lang="en-IN" sz="1400" dirty="0">
            <a:latin typeface="Bahnschrift SemiLight" pitchFamily="34" charset="0"/>
          </a:endParaRPr>
        </a:p>
      </dgm:t>
    </dgm:pt>
    <dgm:pt modelId="{CE67A96E-6A66-4F6D-BFC4-664A193B5D86}" type="parTrans" cxnId="{93F6B80C-689A-4174-A11E-6D92D4F0E2FC}">
      <dgm:prSet/>
      <dgm:spPr/>
      <dgm:t>
        <a:bodyPr/>
        <a:lstStyle/>
        <a:p>
          <a:endParaRPr lang="en-IN"/>
        </a:p>
      </dgm:t>
    </dgm:pt>
    <dgm:pt modelId="{4D309DD2-4E1C-47E4-BB61-561C79FC6F1E}" type="sibTrans" cxnId="{93F6B80C-689A-4174-A11E-6D92D4F0E2FC}">
      <dgm:prSet phldrT="04" phldr="0"/>
      <dgm:spPr/>
      <dgm:t>
        <a:bodyPr/>
        <a:lstStyle/>
        <a:p>
          <a:r>
            <a:rPr lang="en-IN"/>
            <a:t>04</a:t>
          </a:r>
        </a:p>
      </dgm:t>
    </dgm:pt>
    <dgm:pt modelId="{7C76A8E7-45FD-4DE4-A615-C96B75389FA8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dirty="0" smtClean="0">
              <a:latin typeface="Bahnschrift SemiLight" pitchFamily="34" charset="0"/>
            </a:rPr>
            <a:t>Experimental result.</a:t>
          </a:r>
          <a:endParaRPr lang="en-IN" sz="1400" dirty="0">
            <a:latin typeface="Bahnschrift SemiLight" pitchFamily="34" charset="0"/>
          </a:endParaRPr>
        </a:p>
      </dgm:t>
    </dgm:pt>
    <dgm:pt modelId="{201CA24C-EB63-41FB-A1FE-EF959742E428}" type="parTrans" cxnId="{FD1E20E6-C2AB-4C34-8467-06F723983D5C}">
      <dgm:prSet/>
      <dgm:spPr/>
      <dgm:t>
        <a:bodyPr/>
        <a:lstStyle/>
        <a:p>
          <a:endParaRPr lang="en-IN"/>
        </a:p>
      </dgm:t>
    </dgm:pt>
    <dgm:pt modelId="{F9613973-0631-4B9D-A87D-B417ECA80986}" type="sibTrans" cxnId="{FD1E20E6-C2AB-4C34-8467-06F723983D5C}">
      <dgm:prSet phldrT="05" phldr="0"/>
      <dgm:spPr/>
      <dgm:t>
        <a:bodyPr/>
        <a:lstStyle/>
        <a:p>
          <a:r>
            <a:rPr lang="en-IN"/>
            <a:t>05</a:t>
          </a:r>
        </a:p>
      </dgm:t>
    </dgm:pt>
    <dgm:pt modelId="{77B49D19-C9B5-43DA-9442-1AC8EC994BAF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dirty="0" smtClean="0">
              <a:latin typeface="Bahnschrift SemiLight" pitchFamily="34" charset="0"/>
            </a:rPr>
            <a:t>Training of the model.</a:t>
          </a:r>
          <a:endParaRPr lang="en-IN" sz="1400" dirty="0">
            <a:latin typeface="Bahnschrift SemiLight" pitchFamily="34" charset="0"/>
          </a:endParaRPr>
        </a:p>
      </dgm:t>
    </dgm:pt>
    <dgm:pt modelId="{B2D7E357-60CC-40A5-B64A-9A25A6472B16}" type="sibTrans" cxnId="{B47506D1-8675-4F74-8754-F6CE7ED13ED2}">
      <dgm:prSet phldrT="03" phldr="0"/>
      <dgm:spPr/>
      <dgm:t>
        <a:bodyPr/>
        <a:lstStyle/>
        <a:p>
          <a:r>
            <a:rPr lang="en-IN"/>
            <a:t>03</a:t>
          </a:r>
        </a:p>
      </dgm:t>
    </dgm:pt>
    <dgm:pt modelId="{E4F7A333-0131-4E11-B91F-31A1BB7C1734}" type="parTrans" cxnId="{B47506D1-8675-4F74-8754-F6CE7ED13ED2}">
      <dgm:prSet/>
      <dgm:spPr/>
      <dgm:t>
        <a:bodyPr/>
        <a:lstStyle/>
        <a:p>
          <a:endParaRPr lang="en-IN"/>
        </a:p>
      </dgm:t>
    </dgm:pt>
    <dgm:pt modelId="{367D148B-9546-4C85-B2A1-5DA7EA021DA6}" type="pres">
      <dgm:prSet presAssocID="{144CE160-3EE9-43F6-A8E4-F54077376B12}" presName="Name0" presStyleCnt="0">
        <dgm:presLayoutVars>
          <dgm:animLvl val="lvl"/>
          <dgm:resizeHandles val="exact"/>
        </dgm:presLayoutVars>
      </dgm:prSet>
      <dgm:spPr/>
    </dgm:pt>
    <dgm:pt modelId="{0CE8A9F1-8029-4F7B-93CB-E21372AB9DE0}" type="pres">
      <dgm:prSet presAssocID="{6A8636AC-7F17-4B64-9B6B-A0F8419BE9A5}" presName="compositeNode" presStyleCnt="0">
        <dgm:presLayoutVars>
          <dgm:bulletEnabled val="1"/>
        </dgm:presLayoutVars>
      </dgm:prSet>
      <dgm:spPr/>
    </dgm:pt>
    <dgm:pt modelId="{B5DC6731-5D44-471B-9FB6-EF1D6E933669}" type="pres">
      <dgm:prSet presAssocID="{6A8636AC-7F17-4B64-9B6B-A0F8419BE9A5}" presName="bgRect" presStyleLbl="alignNode1" presStyleIdx="0" presStyleCnt="5"/>
      <dgm:spPr/>
      <dgm:t>
        <a:bodyPr/>
        <a:lstStyle/>
        <a:p>
          <a:endParaRPr lang="en-US"/>
        </a:p>
      </dgm:t>
    </dgm:pt>
    <dgm:pt modelId="{0F283760-DF4A-49E8-91AB-93AB2DC18258}" type="pres">
      <dgm:prSet presAssocID="{B2ED00A3-7734-41FA-8953-EE61EA64EB38}" presName="sibTransNodeRect" presStyleLbl="align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468DF0-826B-47E1-AFEB-38C4EF1E365F}" type="pres">
      <dgm:prSet presAssocID="{6A8636AC-7F17-4B64-9B6B-A0F8419BE9A5}" presName="nodeRect" presStyleLbl="alig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7392DB-78E0-40EE-8CB8-BF208C573B85}" type="pres">
      <dgm:prSet presAssocID="{B2ED00A3-7734-41FA-8953-EE61EA64EB38}" presName="sibTrans" presStyleCnt="0"/>
      <dgm:spPr/>
    </dgm:pt>
    <dgm:pt modelId="{8C3E2564-7900-4DC2-AB38-1FDE9B71ECD4}" type="pres">
      <dgm:prSet presAssocID="{41A19D1B-25ED-4697-9DFB-52A3DB0776D1}" presName="compositeNode" presStyleCnt="0">
        <dgm:presLayoutVars>
          <dgm:bulletEnabled val="1"/>
        </dgm:presLayoutVars>
      </dgm:prSet>
      <dgm:spPr/>
    </dgm:pt>
    <dgm:pt modelId="{3AD973C1-52A2-42C6-B455-EB55321F9385}" type="pres">
      <dgm:prSet presAssocID="{41A19D1B-25ED-4697-9DFB-52A3DB0776D1}" presName="bgRect" presStyleLbl="alignNode1" presStyleIdx="1" presStyleCnt="5"/>
      <dgm:spPr/>
      <dgm:t>
        <a:bodyPr/>
        <a:lstStyle/>
        <a:p>
          <a:endParaRPr lang="en-US"/>
        </a:p>
      </dgm:t>
    </dgm:pt>
    <dgm:pt modelId="{6E7B8662-E4BC-46CB-98EF-1060DFB10B4D}" type="pres">
      <dgm:prSet presAssocID="{357FE472-9C78-4443-A74E-36E5FA36E1E6}" presName="sibTransNodeRect" presStyleLbl="align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05D1AA-B851-4A99-A65E-4930EA53D355}" type="pres">
      <dgm:prSet presAssocID="{41A19D1B-25ED-4697-9DFB-52A3DB0776D1}" presName="nodeRect" presStyleLbl="alig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A3CAFB-88C6-4144-A09C-EBAC6B9B7853}" type="pres">
      <dgm:prSet presAssocID="{357FE472-9C78-4443-A74E-36E5FA36E1E6}" presName="sibTrans" presStyleCnt="0"/>
      <dgm:spPr/>
    </dgm:pt>
    <dgm:pt modelId="{2B924C4E-971C-4589-93C4-D88B75535280}" type="pres">
      <dgm:prSet presAssocID="{77B49D19-C9B5-43DA-9442-1AC8EC994BAF}" presName="compositeNode" presStyleCnt="0">
        <dgm:presLayoutVars>
          <dgm:bulletEnabled val="1"/>
        </dgm:presLayoutVars>
      </dgm:prSet>
      <dgm:spPr/>
    </dgm:pt>
    <dgm:pt modelId="{673FB572-DF18-4C61-9E3D-6A9A63978DED}" type="pres">
      <dgm:prSet presAssocID="{77B49D19-C9B5-43DA-9442-1AC8EC994BAF}" presName="bgRect" presStyleLbl="alignNode1" presStyleIdx="2" presStyleCnt="5"/>
      <dgm:spPr/>
      <dgm:t>
        <a:bodyPr/>
        <a:lstStyle/>
        <a:p>
          <a:endParaRPr lang="en-US"/>
        </a:p>
      </dgm:t>
    </dgm:pt>
    <dgm:pt modelId="{BADB06A9-94B6-494A-9B76-5F5E65803592}" type="pres">
      <dgm:prSet presAssocID="{B2D7E357-60CC-40A5-B64A-9A25A6472B16}" presName="sibTransNodeRect" presStyleLbl="align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5760FB-E730-43DA-AAC3-4A3979E96AF7}" type="pres">
      <dgm:prSet presAssocID="{77B49D19-C9B5-43DA-9442-1AC8EC994BAF}" presName="nodeRect" presStyleLbl="alig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5CAEF4-37BE-4368-BA6E-2FF580ECDA0B}" type="pres">
      <dgm:prSet presAssocID="{B2D7E357-60CC-40A5-B64A-9A25A6472B16}" presName="sibTrans" presStyleCnt="0"/>
      <dgm:spPr/>
    </dgm:pt>
    <dgm:pt modelId="{27FB40D7-0158-4214-8B54-DA87295F4977}" type="pres">
      <dgm:prSet presAssocID="{BC89CF00-2DAD-4C16-AE83-93570C188669}" presName="compositeNode" presStyleCnt="0">
        <dgm:presLayoutVars>
          <dgm:bulletEnabled val="1"/>
        </dgm:presLayoutVars>
      </dgm:prSet>
      <dgm:spPr/>
    </dgm:pt>
    <dgm:pt modelId="{1C409A86-BE22-4CCF-AD98-3A8E029C0EA1}" type="pres">
      <dgm:prSet presAssocID="{BC89CF00-2DAD-4C16-AE83-93570C188669}" presName="bgRect" presStyleLbl="alignNode1" presStyleIdx="3" presStyleCnt="5"/>
      <dgm:spPr/>
      <dgm:t>
        <a:bodyPr/>
        <a:lstStyle/>
        <a:p>
          <a:endParaRPr lang="en-US"/>
        </a:p>
      </dgm:t>
    </dgm:pt>
    <dgm:pt modelId="{96CF94E8-6353-4E10-888A-0ACBEADEAD46}" type="pres">
      <dgm:prSet presAssocID="{4D309DD2-4E1C-47E4-BB61-561C79FC6F1E}" presName="sibTransNodeRect" presStyleLbl="align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AB4B3-F6FD-4B4E-B627-AEF7B7655E42}" type="pres">
      <dgm:prSet presAssocID="{BC89CF00-2DAD-4C16-AE83-93570C188669}" presName="nodeRect" presStyleLbl="alig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912314-AD78-4658-B593-E4474D036179}" type="pres">
      <dgm:prSet presAssocID="{4D309DD2-4E1C-47E4-BB61-561C79FC6F1E}" presName="sibTrans" presStyleCnt="0"/>
      <dgm:spPr/>
    </dgm:pt>
    <dgm:pt modelId="{C2FCADFC-5776-476A-B51C-6A3A95B99CE4}" type="pres">
      <dgm:prSet presAssocID="{7C76A8E7-45FD-4DE4-A615-C96B75389FA8}" presName="compositeNode" presStyleCnt="0">
        <dgm:presLayoutVars>
          <dgm:bulletEnabled val="1"/>
        </dgm:presLayoutVars>
      </dgm:prSet>
      <dgm:spPr/>
    </dgm:pt>
    <dgm:pt modelId="{E8CAD9DF-CDE7-4E8E-9670-8B1AC2CEAEA5}" type="pres">
      <dgm:prSet presAssocID="{7C76A8E7-45FD-4DE4-A615-C96B75389FA8}" presName="bgRect" presStyleLbl="alignNode1" presStyleIdx="4" presStyleCnt="5"/>
      <dgm:spPr/>
      <dgm:t>
        <a:bodyPr/>
        <a:lstStyle/>
        <a:p>
          <a:endParaRPr lang="en-US"/>
        </a:p>
      </dgm:t>
    </dgm:pt>
    <dgm:pt modelId="{000E638D-6569-4E49-9164-48EFC2E42885}" type="pres">
      <dgm:prSet presAssocID="{F9613973-0631-4B9D-A87D-B417ECA80986}" presName="sibTransNodeRect" presStyleLbl="align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DE817C-0B64-429F-BE6B-2B1BEBF6EEAF}" type="pres">
      <dgm:prSet presAssocID="{7C76A8E7-45FD-4DE4-A615-C96B75389FA8}" presName="nodeRect" presStyleLbl="alig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90B0E4-D93A-456B-99B2-2D29F71FD02A}" type="presOf" srcId="{4D309DD2-4E1C-47E4-BB61-561C79FC6F1E}" destId="{96CF94E8-6353-4E10-888A-0ACBEADEAD46}" srcOrd="0" destOrd="0" presId="urn:microsoft.com/office/officeart/2016/7/layout/LinearBlockProcessNumbered"/>
    <dgm:cxn modelId="{4879722C-51F3-4F6B-BD31-47765CE5775D}" type="presOf" srcId="{B2D7E357-60CC-40A5-B64A-9A25A6472B16}" destId="{BADB06A9-94B6-494A-9B76-5F5E65803592}" srcOrd="0" destOrd="0" presId="urn:microsoft.com/office/officeart/2016/7/layout/LinearBlockProcessNumbered"/>
    <dgm:cxn modelId="{D5DEB3C1-3C10-4530-9ED8-E89253471EE0}" type="presOf" srcId="{7C76A8E7-45FD-4DE4-A615-C96B75389FA8}" destId="{E8CAD9DF-CDE7-4E8E-9670-8B1AC2CEAEA5}" srcOrd="0" destOrd="0" presId="urn:microsoft.com/office/officeart/2016/7/layout/LinearBlockProcessNumbered"/>
    <dgm:cxn modelId="{F1FB5E6A-6810-4186-BDBE-0A12734DD595}" type="presOf" srcId="{77B49D19-C9B5-43DA-9442-1AC8EC994BAF}" destId="{085760FB-E730-43DA-AAC3-4A3979E96AF7}" srcOrd="1" destOrd="0" presId="urn:microsoft.com/office/officeart/2016/7/layout/LinearBlockProcessNumbered"/>
    <dgm:cxn modelId="{00089A82-A96E-45FD-8837-B99F752CA7E6}" type="presOf" srcId="{6A8636AC-7F17-4B64-9B6B-A0F8419BE9A5}" destId="{B5DC6731-5D44-471B-9FB6-EF1D6E933669}" srcOrd="0" destOrd="0" presId="urn:microsoft.com/office/officeart/2016/7/layout/LinearBlockProcessNumbered"/>
    <dgm:cxn modelId="{4AA57B94-B2A7-47FD-B7CF-C26FD7521607}" type="presOf" srcId="{6A8636AC-7F17-4B64-9B6B-A0F8419BE9A5}" destId="{0D468DF0-826B-47E1-AFEB-38C4EF1E365F}" srcOrd="1" destOrd="0" presId="urn:microsoft.com/office/officeart/2016/7/layout/LinearBlockProcessNumbered"/>
    <dgm:cxn modelId="{B94E3ADC-6BBE-4B23-946E-764422BEABDA}" type="presOf" srcId="{B2ED00A3-7734-41FA-8953-EE61EA64EB38}" destId="{0F283760-DF4A-49E8-91AB-93AB2DC18258}" srcOrd="0" destOrd="0" presId="urn:microsoft.com/office/officeart/2016/7/layout/LinearBlockProcessNumbered"/>
    <dgm:cxn modelId="{93F6B80C-689A-4174-A11E-6D92D4F0E2FC}" srcId="{144CE160-3EE9-43F6-A8E4-F54077376B12}" destId="{BC89CF00-2DAD-4C16-AE83-93570C188669}" srcOrd="3" destOrd="0" parTransId="{CE67A96E-6A66-4F6D-BFC4-664A193B5D86}" sibTransId="{4D309DD2-4E1C-47E4-BB61-561C79FC6F1E}"/>
    <dgm:cxn modelId="{679205BB-6599-4CA6-B052-C1DACCD30564}" srcId="{144CE160-3EE9-43F6-A8E4-F54077376B12}" destId="{41A19D1B-25ED-4697-9DFB-52A3DB0776D1}" srcOrd="1" destOrd="0" parTransId="{19956823-1A9D-4613-9050-F5CDE72E4028}" sibTransId="{357FE472-9C78-4443-A74E-36E5FA36E1E6}"/>
    <dgm:cxn modelId="{FD058E1A-90B3-4F49-9C92-C37CDFA7EB55}" type="presOf" srcId="{144CE160-3EE9-43F6-A8E4-F54077376B12}" destId="{367D148B-9546-4C85-B2A1-5DA7EA021DA6}" srcOrd="0" destOrd="0" presId="urn:microsoft.com/office/officeart/2016/7/layout/LinearBlockProcessNumbered"/>
    <dgm:cxn modelId="{9691E74B-3F3A-416F-8401-0C26EFE88992}" type="presOf" srcId="{357FE472-9C78-4443-A74E-36E5FA36E1E6}" destId="{6E7B8662-E4BC-46CB-98EF-1060DFB10B4D}" srcOrd="0" destOrd="0" presId="urn:microsoft.com/office/officeart/2016/7/layout/LinearBlockProcessNumbered"/>
    <dgm:cxn modelId="{474A1725-1244-4336-97C2-01F9D2B9FA1B}" type="presOf" srcId="{BC89CF00-2DAD-4C16-AE83-93570C188669}" destId="{1C409A86-BE22-4CCF-AD98-3A8E029C0EA1}" srcOrd="0" destOrd="0" presId="urn:microsoft.com/office/officeart/2016/7/layout/LinearBlockProcessNumbered"/>
    <dgm:cxn modelId="{6C39599A-A75D-4DB9-ABD3-156FD1A2887D}" type="presOf" srcId="{BC89CF00-2DAD-4C16-AE83-93570C188669}" destId="{000AB4B3-F6FD-4B4E-B627-AEF7B7655E42}" srcOrd="1" destOrd="0" presId="urn:microsoft.com/office/officeart/2016/7/layout/LinearBlockProcessNumbered"/>
    <dgm:cxn modelId="{4247CC99-A00E-4B34-9F4C-10B57D8C798F}" srcId="{144CE160-3EE9-43F6-A8E4-F54077376B12}" destId="{6A8636AC-7F17-4B64-9B6B-A0F8419BE9A5}" srcOrd="0" destOrd="0" parTransId="{450C5865-8015-4785-BD3F-819A1F35E420}" sibTransId="{B2ED00A3-7734-41FA-8953-EE61EA64EB38}"/>
    <dgm:cxn modelId="{EFBF046B-6511-4DE7-883C-993B663C8B3B}" type="presOf" srcId="{F9613973-0631-4B9D-A87D-B417ECA80986}" destId="{000E638D-6569-4E49-9164-48EFC2E42885}" srcOrd="0" destOrd="0" presId="urn:microsoft.com/office/officeart/2016/7/layout/LinearBlockProcessNumbered"/>
    <dgm:cxn modelId="{FF2AA9BC-1A20-466C-BB07-825AF371E261}" type="presOf" srcId="{41A19D1B-25ED-4697-9DFB-52A3DB0776D1}" destId="{3AD973C1-52A2-42C6-B455-EB55321F9385}" srcOrd="0" destOrd="0" presId="urn:microsoft.com/office/officeart/2016/7/layout/LinearBlockProcessNumbered"/>
    <dgm:cxn modelId="{8CB1C4D4-F5D6-4F97-B476-1CEAABA5B164}" type="presOf" srcId="{77B49D19-C9B5-43DA-9442-1AC8EC994BAF}" destId="{673FB572-DF18-4C61-9E3D-6A9A63978DED}" srcOrd="0" destOrd="0" presId="urn:microsoft.com/office/officeart/2016/7/layout/LinearBlockProcessNumbered"/>
    <dgm:cxn modelId="{B47506D1-8675-4F74-8754-F6CE7ED13ED2}" srcId="{144CE160-3EE9-43F6-A8E4-F54077376B12}" destId="{77B49D19-C9B5-43DA-9442-1AC8EC994BAF}" srcOrd="2" destOrd="0" parTransId="{E4F7A333-0131-4E11-B91F-31A1BB7C1734}" sibTransId="{B2D7E357-60CC-40A5-B64A-9A25A6472B16}"/>
    <dgm:cxn modelId="{A71A82BB-E5D3-4C52-8B5D-A8F835FD6EAA}" type="presOf" srcId="{7C76A8E7-45FD-4DE4-A615-C96B75389FA8}" destId="{9EDE817C-0B64-429F-BE6B-2B1BEBF6EEAF}" srcOrd="1" destOrd="0" presId="urn:microsoft.com/office/officeart/2016/7/layout/LinearBlockProcessNumbered"/>
    <dgm:cxn modelId="{FD1E20E6-C2AB-4C34-8467-06F723983D5C}" srcId="{144CE160-3EE9-43F6-A8E4-F54077376B12}" destId="{7C76A8E7-45FD-4DE4-A615-C96B75389FA8}" srcOrd="4" destOrd="0" parTransId="{201CA24C-EB63-41FB-A1FE-EF959742E428}" sibTransId="{F9613973-0631-4B9D-A87D-B417ECA80986}"/>
    <dgm:cxn modelId="{9AF12ADC-E6AF-4F39-96DD-0F4A8867BEE2}" type="presOf" srcId="{41A19D1B-25ED-4697-9DFB-52A3DB0776D1}" destId="{C205D1AA-B851-4A99-A65E-4930EA53D355}" srcOrd="1" destOrd="0" presId="urn:microsoft.com/office/officeart/2016/7/layout/LinearBlockProcessNumbered"/>
    <dgm:cxn modelId="{2FF5013B-1EA8-4046-B010-A3F7C3D41174}" type="presParOf" srcId="{367D148B-9546-4C85-B2A1-5DA7EA021DA6}" destId="{0CE8A9F1-8029-4F7B-93CB-E21372AB9DE0}" srcOrd="0" destOrd="0" presId="urn:microsoft.com/office/officeart/2016/7/layout/LinearBlockProcessNumbered"/>
    <dgm:cxn modelId="{BA29239A-18D3-4889-9842-74B09CF0A12D}" type="presParOf" srcId="{0CE8A9F1-8029-4F7B-93CB-E21372AB9DE0}" destId="{B5DC6731-5D44-471B-9FB6-EF1D6E933669}" srcOrd="0" destOrd="0" presId="urn:microsoft.com/office/officeart/2016/7/layout/LinearBlockProcessNumbered"/>
    <dgm:cxn modelId="{03A6F0BA-D8C8-4B2C-A98C-D394492F673B}" type="presParOf" srcId="{0CE8A9F1-8029-4F7B-93CB-E21372AB9DE0}" destId="{0F283760-DF4A-49E8-91AB-93AB2DC18258}" srcOrd="1" destOrd="0" presId="urn:microsoft.com/office/officeart/2016/7/layout/LinearBlockProcessNumbered"/>
    <dgm:cxn modelId="{EBD374DA-8C26-4ADC-985C-8CF8E19C1A5D}" type="presParOf" srcId="{0CE8A9F1-8029-4F7B-93CB-E21372AB9DE0}" destId="{0D468DF0-826B-47E1-AFEB-38C4EF1E365F}" srcOrd="2" destOrd="0" presId="urn:microsoft.com/office/officeart/2016/7/layout/LinearBlockProcessNumbered"/>
    <dgm:cxn modelId="{2AA91CF1-51F1-4013-90B6-9F481809B0BF}" type="presParOf" srcId="{367D148B-9546-4C85-B2A1-5DA7EA021DA6}" destId="{787392DB-78E0-40EE-8CB8-BF208C573B85}" srcOrd="1" destOrd="0" presId="urn:microsoft.com/office/officeart/2016/7/layout/LinearBlockProcessNumbered"/>
    <dgm:cxn modelId="{C9F94B87-BEC2-4CA0-9063-D4387E9D3C94}" type="presParOf" srcId="{367D148B-9546-4C85-B2A1-5DA7EA021DA6}" destId="{8C3E2564-7900-4DC2-AB38-1FDE9B71ECD4}" srcOrd="2" destOrd="0" presId="urn:microsoft.com/office/officeart/2016/7/layout/LinearBlockProcessNumbered"/>
    <dgm:cxn modelId="{CD7D18A5-F9C2-45AC-9CB8-36EAA730684A}" type="presParOf" srcId="{8C3E2564-7900-4DC2-AB38-1FDE9B71ECD4}" destId="{3AD973C1-52A2-42C6-B455-EB55321F9385}" srcOrd="0" destOrd="0" presId="urn:microsoft.com/office/officeart/2016/7/layout/LinearBlockProcessNumbered"/>
    <dgm:cxn modelId="{B808A12E-ED0B-4FC7-89C2-469571ABA68B}" type="presParOf" srcId="{8C3E2564-7900-4DC2-AB38-1FDE9B71ECD4}" destId="{6E7B8662-E4BC-46CB-98EF-1060DFB10B4D}" srcOrd="1" destOrd="0" presId="urn:microsoft.com/office/officeart/2016/7/layout/LinearBlockProcessNumbered"/>
    <dgm:cxn modelId="{22A78F39-BC2B-4009-BF39-11B24455317A}" type="presParOf" srcId="{8C3E2564-7900-4DC2-AB38-1FDE9B71ECD4}" destId="{C205D1AA-B851-4A99-A65E-4930EA53D355}" srcOrd="2" destOrd="0" presId="urn:microsoft.com/office/officeart/2016/7/layout/LinearBlockProcessNumbered"/>
    <dgm:cxn modelId="{BED0CC55-AD81-4CD0-9468-24DAAB5BD5DC}" type="presParOf" srcId="{367D148B-9546-4C85-B2A1-5DA7EA021DA6}" destId="{C7A3CAFB-88C6-4144-A09C-EBAC6B9B7853}" srcOrd="3" destOrd="0" presId="urn:microsoft.com/office/officeart/2016/7/layout/LinearBlockProcessNumbered"/>
    <dgm:cxn modelId="{B940D6BE-4C48-4FF3-A702-E5DBBC782645}" type="presParOf" srcId="{367D148B-9546-4C85-B2A1-5DA7EA021DA6}" destId="{2B924C4E-971C-4589-93C4-D88B75535280}" srcOrd="4" destOrd="0" presId="urn:microsoft.com/office/officeart/2016/7/layout/LinearBlockProcessNumbered"/>
    <dgm:cxn modelId="{FE874095-55DA-44C2-B2FA-BDEE3C104799}" type="presParOf" srcId="{2B924C4E-971C-4589-93C4-D88B75535280}" destId="{673FB572-DF18-4C61-9E3D-6A9A63978DED}" srcOrd="0" destOrd="0" presId="urn:microsoft.com/office/officeart/2016/7/layout/LinearBlockProcessNumbered"/>
    <dgm:cxn modelId="{C2D827B2-BD0E-4AA2-9FA2-47CA92CB7912}" type="presParOf" srcId="{2B924C4E-971C-4589-93C4-D88B75535280}" destId="{BADB06A9-94B6-494A-9B76-5F5E65803592}" srcOrd="1" destOrd="0" presId="urn:microsoft.com/office/officeart/2016/7/layout/LinearBlockProcessNumbered"/>
    <dgm:cxn modelId="{7C4D6C60-FA76-4623-A67D-424B3597880B}" type="presParOf" srcId="{2B924C4E-971C-4589-93C4-D88B75535280}" destId="{085760FB-E730-43DA-AAC3-4A3979E96AF7}" srcOrd="2" destOrd="0" presId="urn:microsoft.com/office/officeart/2016/7/layout/LinearBlockProcessNumbered"/>
    <dgm:cxn modelId="{8D952346-E1AA-49EF-AB3E-C77A04568A21}" type="presParOf" srcId="{367D148B-9546-4C85-B2A1-5DA7EA021DA6}" destId="{215CAEF4-37BE-4368-BA6E-2FF580ECDA0B}" srcOrd="5" destOrd="0" presId="urn:microsoft.com/office/officeart/2016/7/layout/LinearBlockProcessNumbered"/>
    <dgm:cxn modelId="{82CF9DF7-DA0F-4831-AE96-EC992E0425EC}" type="presParOf" srcId="{367D148B-9546-4C85-B2A1-5DA7EA021DA6}" destId="{27FB40D7-0158-4214-8B54-DA87295F4977}" srcOrd="6" destOrd="0" presId="urn:microsoft.com/office/officeart/2016/7/layout/LinearBlockProcessNumbered"/>
    <dgm:cxn modelId="{CD7C9F85-0F3C-408A-8FED-4B8C548333D5}" type="presParOf" srcId="{27FB40D7-0158-4214-8B54-DA87295F4977}" destId="{1C409A86-BE22-4CCF-AD98-3A8E029C0EA1}" srcOrd="0" destOrd="0" presId="urn:microsoft.com/office/officeart/2016/7/layout/LinearBlockProcessNumbered"/>
    <dgm:cxn modelId="{AE375ADE-FA8E-48EE-BDDD-8AC9E0F285FB}" type="presParOf" srcId="{27FB40D7-0158-4214-8B54-DA87295F4977}" destId="{96CF94E8-6353-4E10-888A-0ACBEADEAD46}" srcOrd="1" destOrd="0" presId="urn:microsoft.com/office/officeart/2016/7/layout/LinearBlockProcessNumbered"/>
    <dgm:cxn modelId="{04E78D96-8903-42D0-80A5-A82DBAB949E5}" type="presParOf" srcId="{27FB40D7-0158-4214-8B54-DA87295F4977}" destId="{000AB4B3-F6FD-4B4E-B627-AEF7B7655E42}" srcOrd="2" destOrd="0" presId="urn:microsoft.com/office/officeart/2016/7/layout/LinearBlockProcessNumbered"/>
    <dgm:cxn modelId="{784DB2AA-6919-42E4-9FFF-7AF6F8EE67D7}" type="presParOf" srcId="{367D148B-9546-4C85-B2A1-5DA7EA021DA6}" destId="{F3912314-AD78-4658-B593-E4474D036179}" srcOrd="7" destOrd="0" presId="urn:microsoft.com/office/officeart/2016/7/layout/LinearBlockProcessNumbered"/>
    <dgm:cxn modelId="{390CCA19-6D76-48C6-8CD9-C972769AA6B3}" type="presParOf" srcId="{367D148B-9546-4C85-B2A1-5DA7EA021DA6}" destId="{C2FCADFC-5776-476A-B51C-6A3A95B99CE4}" srcOrd="8" destOrd="0" presId="urn:microsoft.com/office/officeart/2016/7/layout/LinearBlockProcessNumbered"/>
    <dgm:cxn modelId="{87F5C875-2029-4BBA-BBEF-99D42308B8EB}" type="presParOf" srcId="{C2FCADFC-5776-476A-B51C-6A3A95B99CE4}" destId="{E8CAD9DF-CDE7-4E8E-9670-8B1AC2CEAEA5}" srcOrd="0" destOrd="0" presId="urn:microsoft.com/office/officeart/2016/7/layout/LinearBlockProcessNumbered"/>
    <dgm:cxn modelId="{00E89B13-735E-415A-BA52-8FC581E8E486}" type="presParOf" srcId="{C2FCADFC-5776-476A-B51C-6A3A95B99CE4}" destId="{000E638D-6569-4E49-9164-48EFC2E42885}" srcOrd="1" destOrd="0" presId="urn:microsoft.com/office/officeart/2016/7/layout/LinearBlockProcessNumbered"/>
    <dgm:cxn modelId="{5FA66EF0-7D4F-4E8F-B3D9-093F1F065A8E}" type="presParOf" srcId="{C2FCADFC-5776-476A-B51C-6A3A95B99CE4}" destId="{9EDE817C-0B64-429F-BE6B-2B1BEBF6EEA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648CA2-82EC-4204-8C69-78A9B64F02E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CCF14FB-5F3F-4F21-B1E6-733F67CCF523}">
      <dgm:prSet/>
      <dgm:spPr/>
      <dgm:t>
        <a:bodyPr/>
        <a:lstStyle/>
        <a:p>
          <a:r>
            <a:rPr lang="en-US" dirty="0" smtClean="0"/>
            <a:t>IMPLEMENTING OUR PROJECT USING OTHER MODELS SUCH AS RESNET50, ALEXNET, ETC FOR BETTER ACCURACY.</a:t>
          </a:r>
          <a:endParaRPr lang="en-US" dirty="0"/>
        </a:p>
      </dgm:t>
    </dgm:pt>
    <dgm:pt modelId="{D997C2A2-5F9B-4896-A9E4-CD5638B77B98}" type="parTrans" cxnId="{BFB9F05E-14F9-4727-840A-320B95E1062E}">
      <dgm:prSet/>
      <dgm:spPr/>
      <dgm:t>
        <a:bodyPr/>
        <a:lstStyle/>
        <a:p>
          <a:endParaRPr lang="en-US"/>
        </a:p>
      </dgm:t>
    </dgm:pt>
    <dgm:pt modelId="{2A85F1C4-4652-49EC-BA57-025EB7FBC56B}" type="sibTrans" cxnId="{BFB9F05E-14F9-4727-840A-320B95E1062E}">
      <dgm:prSet/>
      <dgm:spPr/>
      <dgm:t>
        <a:bodyPr/>
        <a:lstStyle/>
        <a:p>
          <a:endParaRPr lang="en-US"/>
        </a:p>
      </dgm:t>
    </dgm:pt>
    <dgm:pt modelId="{EEABEA95-F21B-43E5-AE5C-9CF0CE904E53}">
      <dgm:prSet/>
      <dgm:spPr/>
      <dgm:t>
        <a:bodyPr/>
        <a:lstStyle/>
        <a:p>
          <a:r>
            <a:rPr lang="en-US" dirty="0" smtClean="0"/>
            <a:t>USINGN THE MODEL FOR MULTI-STAGE MALARIA DETECTION.</a:t>
          </a:r>
          <a:endParaRPr lang="en-US" dirty="0"/>
        </a:p>
      </dgm:t>
    </dgm:pt>
    <dgm:pt modelId="{9F6AE3D1-1663-4284-B5D8-D08513D22848}" type="parTrans" cxnId="{AB5C8C87-1B14-4843-BD55-70C040BB5F4D}">
      <dgm:prSet/>
      <dgm:spPr/>
      <dgm:t>
        <a:bodyPr/>
        <a:lstStyle/>
        <a:p>
          <a:endParaRPr lang="en-US"/>
        </a:p>
      </dgm:t>
    </dgm:pt>
    <dgm:pt modelId="{D02697D6-87F0-457A-9C73-3A50CD096762}" type="sibTrans" cxnId="{AB5C8C87-1B14-4843-BD55-70C040BB5F4D}">
      <dgm:prSet/>
      <dgm:spPr/>
      <dgm:t>
        <a:bodyPr/>
        <a:lstStyle/>
        <a:p>
          <a:endParaRPr lang="en-US"/>
        </a:p>
      </dgm:t>
    </dgm:pt>
    <dgm:pt modelId="{14EC0923-AD62-4132-8B4B-6D3BEBCAD9DF}">
      <dgm:prSet/>
      <dgm:spPr/>
      <dgm:t>
        <a:bodyPr/>
        <a:lstStyle/>
        <a:p>
          <a:r>
            <a:rPr lang="en-US" dirty="0"/>
            <a:t>Training the model </a:t>
          </a:r>
          <a:r>
            <a:rPr lang="en-US" dirty="0" smtClean="0"/>
            <a:t>for DETECTION OF OTHER DISEASES AS WELL.</a:t>
          </a:r>
          <a:endParaRPr lang="en-US" dirty="0"/>
        </a:p>
      </dgm:t>
    </dgm:pt>
    <dgm:pt modelId="{0FA027EB-ACEB-41E1-BF98-24F98B984345}" type="parTrans" cxnId="{AD2A40C5-464B-4A0E-950F-343BA1589ACF}">
      <dgm:prSet/>
      <dgm:spPr/>
      <dgm:t>
        <a:bodyPr/>
        <a:lstStyle/>
        <a:p>
          <a:endParaRPr lang="en-US"/>
        </a:p>
      </dgm:t>
    </dgm:pt>
    <dgm:pt modelId="{BEEA54FA-1732-42AA-B430-E3F9198BA3E6}" type="sibTrans" cxnId="{AD2A40C5-464B-4A0E-950F-343BA1589ACF}">
      <dgm:prSet/>
      <dgm:spPr/>
      <dgm:t>
        <a:bodyPr/>
        <a:lstStyle/>
        <a:p>
          <a:endParaRPr lang="en-US"/>
        </a:p>
      </dgm:t>
    </dgm:pt>
    <dgm:pt modelId="{67E24C8D-0C01-4597-9175-62B309B4543F}" type="pres">
      <dgm:prSet presAssocID="{6C648CA2-82EC-4204-8C69-78A9B64F02E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9F43F8-93DF-465C-8630-A21C11CFB588}" type="pres">
      <dgm:prSet presAssocID="{8CCF14FB-5F3F-4F21-B1E6-733F67CCF523}" presName="compNode" presStyleCnt="0"/>
      <dgm:spPr/>
    </dgm:pt>
    <dgm:pt modelId="{DBF2EF1E-3287-45A8-BCBE-E1DA9817333B}" type="pres">
      <dgm:prSet presAssocID="{8CCF14FB-5F3F-4F21-B1E6-733F67CCF523}" presName="iconBgRect" presStyleLbl="bgShp" presStyleIdx="0" presStyleCnt="3" custFlipVert="1" custScaleY="82873" custLinFactX="100000" custLinFactY="100000" custLinFactNeighborX="151826" custLinFactNeighborY="104202"/>
      <dgm:spPr/>
    </dgm:pt>
    <dgm:pt modelId="{D4EE0986-DE9A-4983-9648-D5B723872AF0}" type="pres">
      <dgm:prSet presAssocID="{8CCF14FB-5F3F-4F21-B1E6-733F67CCF523}" presName="iconRect" presStyleLbl="node1" presStyleIdx="0" presStyleCnt="3" custLinFactY="100000" custLinFactNeighborX="-10586" custLinFactNeighborY="110870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844ABA5C-5D93-44D6-B637-6256C1625569}" type="pres">
      <dgm:prSet presAssocID="{8CCF14FB-5F3F-4F21-B1E6-733F67CCF523}" presName="spaceRect" presStyleCnt="0"/>
      <dgm:spPr/>
    </dgm:pt>
    <dgm:pt modelId="{E2BE2AF8-5893-4229-9661-F4E969EC7169}" type="pres">
      <dgm:prSet presAssocID="{8CCF14FB-5F3F-4F21-B1E6-733F67CCF523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B7C05C8-8979-4191-9895-6AEE7680FB84}" type="pres">
      <dgm:prSet presAssocID="{2A85F1C4-4652-49EC-BA57-025EB7FBC56B}" presName="sibTrans" presStyleCnt="0"/>
      <dgm:spPr/>
    </dgm:pt>
    <dgm:pt modelId="{E10E312E-1367-4550-A046-ED883D064B03}" type="pres">
      <dgm:prSet presAssocID="{EEABEA95-F21B-43E5-AE5C-9CF0CE904E53}" presName="compNode" presStyleCnt="0"/>
      <dgm:spPr/>
    </dgm:pt>
    <dgm:pt modelId="{7986A197-420B-4526-BBD0-CB7F4A3F4AE5}" type="pres">
      <dgm:prSet presAssocID="{EEABEA95-F21B-43E5-AE5C-9CF0CE904E53}" presName="iconBgRect" presStyleLbl="bgShp" presStyleIdx="1" presStyleCnt="3" custLinFactX="49107" custLinFactY="86072" custLinFactNeighborX="100000" custLinFactNeighborY="100000"/>
      <dgm:spPr/>
    </dgm:pt>
    <dgm:pt modelId="{3699DAC7-DCF0-4DA2-889F-8E561B545BAB}" type="pres">
      <dgm:prSet presAssocID="{EEABEA95-F21B-43E5-AE5C-9CF0CE904E53}" presName="iconRect" presStyleLbl="node1" presStyleIdx="1" presStyleCnt="3" custFlipVert="0" custFlipHor="0" custScaleX="16743" custScaleY="34025" custLinFactY="200000" custLinFactNeighborX="49547" custLinFactNeighborY="268062"/>
      <dgm:spPr>
        <a:ln>
          <a:noFill/>
        </a:ln>
      </dgm:spPr>
      <dgm:t>
        <a:bodyPr/>
        <a:lstStyle/>
        <a:p>
          <a:endParaRPr lang="en-IN"/>
        </a:p>
      </dgm:t>
      <dgm:extLst/>
    </dgm:pt>
    <dgm:pt modelId="{2094AFA2-0CCC-4266-AF56-208542B051D5}" type="pres">
      <dgm:prSet presAssocID="{EEABEA95-F21B-43E5-AE5C-9CF0CE904E53}" presName="spaceRect" presStyleCnt="0"/>
      <dgm:spPr/>
    </dgm:pt>
    <dgm:pt modelId="{7EA3C64E-822B-4B57-89D9-0C5A4E7368A1}" type="pres">
      <dgm:prSet presAssocID="{EEABEA95-F21B-43E5-AE5C-9CF0CE904E53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AE07B11-CD20-414A-974E-D03B64C8147C}" type="pres">
      <dgm:prSet presAssocID="{D02697D6-87F0-457A-9C73-3A50CD096762}" presName="sibTrans" presStyleCnt="0"/>
      <dgm:spPr/>
    </dgm:pt>
    <dgm:pt modelId="{862CD765-9F16-4BD7-A317-7609AB4CFE85}" type="pres">
      <dgm:prSet presAssocID="{14EC0923-AD62-4132-8B4B-6D3BEBCAD9DF}" presName="compNode" presStyleCnt="0"/>
      <dgm:spPr/>
    </dgm:pt>
    <dgm:pt modelId="{1D39B1F7-2C2C-4D44-9FC2-5D2C38C6C35E}" type="pres">
      <dgm:prSet presAssocID="{14EC0923-AD62-4132-8B4B-6D3BEBCAD9DF}" presName="iconBgRect" presStyleLbl="bgShp" presStyleIdx="2" presStyleCnt="3" custLinFactY="15095" custLinFactNeighborX="-5662" custLinFactNeighborY="100000"/>
      <dgm:spPr/>
    </dgm:pt>
    <dgm:pt modelId="{AAF95335-9EE6-4DC2-A9CA-8E641B2306C9}" type="pres">
      <dgm:prSet presAssocID="{14EC0923-AD62-4132-8B4B-6D3BEBCAD9DF}" presName="iconRect" presStyleLbl="node1" presStyleIdx="2" presStyleCnt="3" custFlipVert="1" custFlipHor="1" custScaleX="5278" custScaleY="16377" custLinFactX="-200000" custLinFactY="100000" custLinFactNeighborX="-277292" custLinFactNeighborY="188470"/>
      <dgm:spPr>
        <a:ln>
          <a:noFill/>
        </a:ln>
      </dgm:spPr>
      <dgm:t>
        <a:bodyPr/>
        <a:lstStyle/>
        <a:p>
          <a:endParaRPr lang="en-IN"/>
        </a:p>
      </dgm:t>
      <dgm:extLst/>
    </dgm:pt>
    <dgm:pt modelId="{A7C93F63-2839-4BC9-9CDD-8E5814E15B82}" type="pres">
      <dgm:prSet presAssocID="{14EC0923-AD62-4132-8B4B-6D3BEBCAD9DF}" presName="spaceRect" presStyleCnt="0"/>
      <dgm:spPr/>
    </dgm:pt>
    <dgm:pt modelId="{89D58113-063F-4DF3-9882-A875F03672CA}" type="pres">
      <dgm:prSet presAssocID="{14EC0923-AD62-4132-8B4B-6D3BEBCAD9DF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2A40C5-464B-4A0E-950F-343BA1589ACF}" srcId="{6C648CA2-82EC-4204-8C69-78A9B64F02EC}" destId="{14EC0923-AD62-4132-8B4B-6D3BEBCAD9DF}" srcOrd="2" destOrd="0" parTransId="{0FA027EB-ACEB-41E1-BF98-24F98B984345}" sibTransId="{BEEA54FA-1732-42AA-B430-E3F9198BA3E6}"/>
    <dgm:cxn modelId="{5E584C32-FDA7-428F-8161-C93EF74C0C1F}" type="presOf" srcId="{6C648CA2-82EC-4204-8C69-78A9B64F02EC}" destId="{67E24C8D-0C01-4597-9175-62B309B4543F}" srcOrd="0" destOrd="0" presId="urn:microsoft.com/office/officeart/2018/5/layout/IconCircleLabelList"/>
    <dgm:cxn modelId="{EDBE4C0D-52D7-47D9-AEFB-F36AFEFC3F18}" type="presOf" srcId="{14EC0923-AD62-4132-8B4B-6D3BEBCAD9DF}" destId="{89D58113-063F-4DF3-9882-A875F03672CA}" srcOrd="0" destOrd="0" presId="urn:microsoft.com/office/officeart/2018/5/layout/IconCircleLabelList"/>
    <dgm:cxn modelId="{4B05E0E3-ED9E-42AA-B2D1-EF5C6927F5F1}" type="presOf" srcId="{EEABEA95-F21B-43E5-AE5C-9CF0CE904E53}" destId="{7EA3C64E-822B-4B57-89D9-0C5A4E7368A1}" srcOrd="0" destOrd="0" presId="urn:microsoft.com/office/officeart/2018/5/layout/IconCircleLabelList"/>
    <dgm:cxn modelId="{AB5C8C87-1B14-4843-BD55-70C040BB5F4D}" srcId="{6C648CA2-82EC-4204-8C69-78A9B64F02EC}" destId="{EEABEA95-F21B-43E5-AE5C-9CF0CE904E53}" srcOrd="1" destOrd="0" parTransId="{9F6AE3D1-1663-4284-B5D8-D08513D22848}" sibTransId="{D02697D6-87F0-457A-9C73-3A50CD096762}"/>
    <dgm:cxn modelId="{403B284E-483B-4238-BA20-20F5800B8E75}" type="presOf" srcId="{8CCF14FB-5F3F-4F21-B1E6-733F67CCF523}" destId="{E2BE2AF8-5893-4229-9661-F4E969EC7169}" srcOrd="0" destOrd="0" presId="urn:microsoft.com/office/officeart/2018/5/layout/IconCircleLabelList"/>
    <dgm:cxn modelId="{BFB9F05E-14F9-4727-840A-320B95E1062E}" srcId="{6C648CA2-82EC-4204-8C69-78A9B64F02EC}" destId="{8CCF14FB-5F3F-4F21-B1E6-733F67CCF523}" srcOrd="0" destOrd="0" parTransId="{D997C2A2-5F9B-4896-A9E4-CD5638B77B98}" sibTransId="{2A85F1C4-4652-49EC-BA57-025EB7FBC56B}"/>
    <dgm:cxn modelId="{8B062FDE-4905-4D6B-91B2-6EB1163B159F}" type="presParOf" srcId="{67E24C8D-0C01-4597-9175-62B309B4543F}" destId="{BF9F43F8-93DF-465C-8630-A21C11CFB588}" srcOrd="0" destOrd="0" presId="urn:microsoft.com/office/officeart/2018/5/layout/IconCircleLabelList"/>
    <dgm:cxn modelId="{7AF7BBAC-AB15-4F99-BC4A-B16364041C5F}" type="presParOf" srcId="{BF9F43F8-93DF-465C-8630-A21C11CFB588}" destId="{DBF2EF1E-3287-45A8-BCBE-E1DA9817333B}" srcOrd="0" destOrd="0" presId="urn:microsoft.com/office/officeart/2018/5/layout/IconCircleLabelList"/>
    <dgm:cxn modelId="{36A1C071-8B90-4543-8BE2-DF41FC5DA703}" type="presParOf" srcId="{BF9F43F8-93DF-465C-8630-A21C11CFB588}" destId="{D4EE0986-DE9A-4983-9648-D5B723872AF0}" srcOrd="1" destOrd="0" presId="urn:microsoft.com/office/officeart/2018/5/layout/IconCircleLabelList"/>
    <dgm:cxn modelId="{CDFD2ED0-BD74-4647-9C13-1E34433A77AB}" type="presParOf" srcId="{BF9F43F8-93DF-465C-8630-A21C11CFB588}" destId="{844ABA5C-5D93-44D6-B637-6256C1625569}" srcOrd="2" destOrd="0" presId="urn:microsoft.com/office/officeart/2018/5/layout/IconCircleLabelList"/>
    <dgm:cxn modelId="{1A0BEC7C-8287-42DE-B262-BCAE4E8F378F}" type="presParOf" srcId="{BF9F43F8-93DF-465C-8630-A21C11CFB588}" destId="{E2BE2AF8-5893-4229-9661-F4E969EC7169}" srcOrd="3" destOrd="0" presId="urn:microsoft.com/office/officeart/2018/5/layout/IconCircleLabelList"/>
    <dgm:cxn modelId="{1DD8B552-746E-4DA8-A756-F244F93D8990}" type="presParOf" srcId="{67E24C8D-0C01-4597-9175-62B309B4543F}" destId="{0B7C05C8-8979-4191-9895-6AEE7680FB84}" srcOrd="1" destOrd="0" presId="urn:microsoft.com/office/officeart/2018/5/layout/IconCircleLabelList"/>
    <dgm:cxn modelId="{CBC8E5A0-7A8C-4CBD-A8DA-451BE0EB2C13}" type="presParOf" srcId="{67E24C8D-0C01-4597-9175-62B309B4543F}" destId="{E10E312E-1367-4550-A046-ED883D064B03}" srcOrd="2" destOrd="0" presId="urn:microsoft.com/office/officeart/2018/5/layout/IconCircleLabelList"/>
    <dgm:cxn modelId="{CF83A1D5-4A36-40EA-83E6-F60DB2A51746}" type="presParOf" srcId="{E10E312E-1367-4550-A046-ED883D064B03}" destId="{7986A197-420B-4526-BBD0-CB7F4A3F4AE5}" srcOrd="0" destOrd="0" presId="urn:microsoft.com/office/officeart/2018/5/layout/IconCircleLabelList"/>
    <dgm:cxn modelId="{5F371641-1A03-4779-B799-030F673D6F4D}" type="presParOf" srcId="{E10E312E-1367-4550-A046-ED883D064B03}" destId="{3699DAC7-DCF0-4DA2-889F-8E561B545BAB}" srcOrd="1" destOrd="0" presId="urn:microsoft.com/office/officeart/2018/5/layout/IconCircleLabelList"/>
    <dgm:cxn modelId="{C6D6673B-C8E6-4BCD-B975-E69311450F35}" type="presParOf" srcId="{E10E312E-1367-4550-A046-ED883D064B03}" destId="{2094AFA2-0CCC-4266-AF56-208542B051D5}" srcOrd="2" destOrd="0" presId="urn:microsoft.com/office/officeart/2018/5/layout/IconCircleLabelList"/>
    <dgm:cxn modelId="{855664A8-4050-4B60-B514-6C8EB44FA776}" type="presParOf" srcId="{E10E312E-1367-4550-A046-ED883D064B03}" destId="{7EA3C64E-822B-4B57-89D9-0C5A4E7368A1}" srcOrd="3" destOrd="0" presId="urn:microsoft.com/office/officeart/2018/5/layout/IconCircleLabelList"/>
    <dgm:cxn modelId="{FCA4C4B8-3AE1-4ACB-952A-CB90078BFDB9}" type="presParOf" srcId="{67E24C8D-0C01-4597-9175-62B309B4543F}" destId="{AAE07B11-CD20-414A-974E-D03B64C8147C}" srcOrd="3" destOrd="0" presId="urn:microsoft.com/office/officeart/2018/5/layout/IconCircleLabelList"/>
    <dgm:cxn modelId="{8A6F4404-1643-445B-9869-07D230EF181C}" type="presParOf" srcId="{67E24C8D-0C01-4597-9175-62B309B4543F}" destId="{862CD765-9F16-4BD7-A317-7609AB4CFE85}" srcOrd="4" destOrd="0" presId="urn:microsoft.com/office/officeart/2018/5/layout/IconCircleLabelList"/>
    <dgm:cxn modelId="{2C731E41-BB25-470D-83CE-4755D8D12DF4}" type="presParOf" srcId="{862CD765-9F16-4BD7-A317-7609AB4CFE85}" destId="{1D39B1F7-2C2C-4D44-9FC2-5D2C38C6C35E}" srcOrd="0" destOrd="0" presId="urn:microsoft.com/office/officeart/2018/5/layout/IconCircleLabelList"/>
    <dgm:cxn modelId="{690464BC-FD5F-4177-A955-AA4A6AB0B767}" type="presParOf" srcId="{862CD765-9F16-4BD7-A317-7609AB4CFE85}" destId="{AAF95335-9EE6-4DC2-A9CA-8E641B2306C9}" srcOrd="1" destOrd="0" presId="urn:microsoft.com/office/officeart/2018/5/layout/IconCircleLabelList"/>
    <dgm:cxn modelId="{C35DD8B7-EAE3-4E2E-8AA3-20AAF22FF053}" type="presParOf" srcId="{862CD765-9F16-4BD7-A317-7609AB4CFE85}" destId="{A7C93F63-2839-4BC9-9CDD-8E5814E15B82}" srcOrd="2" destOrd="0" presId="urn:microsoft.com/office/officeart/2018/5/layout/IconCircleLabelList"/>
    <dgm:cxn modelId="{36655C6E-6F65-4B1D-B64E-AA5D8F9163A3}" type="presParOf" srcId="{862CD765-9F16-4BD7-A317-7609AB4CFE85}" destId="{89D58113-063F-4DF3-9882-A875F03672C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26A1C1-97E0-4C24-80A5-FE5C69DCBF92}">
      <dsp:nvSpPr>
        <dsp:cNvPr id="0" name=""/>
        <dsp:cNvSpPr/>
      </dsp:nvSpPr>
      <dsp:spPr>
        <a:xfrm>
          <a:off x="-5942436" y="-909580"/>
          <a:ext cx="7076022" cy="7076022"/>
        </a:xfrm>
        <a:prstGeom prst="blockArc">
          <a:avLst>
            <a:gd name="adj1" fmla="val 18900000"/>
            <a:gd name="adj2" fmla="val 2700000"/>
            <a:gd name="adj3" fmla="val 305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B38B0-ADC0-4BB5-837D-B6A6AC870D64}">
      <dsp:nvSpPr>
        <dsp:cNvPr id="0" name=""/>
        <dsp:cNvSpPr/>
      </dsp:nvSpPr>
      <dsp:spPr>
        <a:xfrm>
          <a:off x="729652" y="525686"/>
          <a:ext cx="7231214" cy="10513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52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Bahnschrift SemiLight" pitchFamily="34" charset="0"/>
            </a:rPr>
            <a:t>The project aims </a:t>
          </a:r>
          <a:r>
            <a:rPr lang="en-US" sz="2000" kern="1200" dirty="0" smtClean="0">
              <a:latin typeface="Bahnschrift SemiLight" pitchFamily="34" charset="0"/>
            </a:rPr>
            <a:t>to detect malaria disease based on the data set given consisting of parasitized and uninfected Images.</a:t>
          </a:r>
          <a:endParaRPr lang="en-IN" sz="2000" kern="1200" dirty="0">
            <a:latin typeface="Bahnschrift SemiLight" pitchFamily="34" charset="0"/>
          </a:endParaRPr>
        </a:p>
      </dsp:txBody>
      <dsp:txXfrm>
        <a:off x="729652" y="525686"/>
        <a:ext cx="7231214" cy="1051372"/>
      </dsp:txXfrm>
    </dsp:sp>
    <dsp:sp modelId="{B90808AB-51F4-4A28-B7F1-E611C89C5885}">
      <dsp:nvSpPr>
        <dsp:cNvPr id="0" name=""/>
        <dsp:cNvSpPr/>
      </dsp:nvSpPr>
      <dsp:spPr>
        <a:xfrm>
          <a:off x="72544" y="367756"/>
          <a:ext cx="1314215" cy="1314215"/>
        </a:xfrm>
        <a:prstGeom prst="flowChartProcess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F7FDAD-A10B-4487-8A6A-EB45672FAA81}">
      <dsp:nvSpPr>
        <dsp:cNvPr id="0" name=""/>
        <dsp:cNvSpPr/>
      </dsp:nvSpPr>
      <dsp:spPr>
        <a:xfrm>
          <a:off x="1111826" y="2102744"/>
          <a:ext cx="6849040" cy="1051372"/>
        </a:xfrm>
        <a:prstGeom prst="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52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ahnschrift SemiLight" pitchFamily="34" charset="0"/>
            </a:rPr>
            <a:t>Firstly, we have trained and tested the VGG16 model using back propagation technique then we have implemented the </a:t>
          </a:r>
          <a:r>
            <a:rPr lang="en-US" sz="2000" kern="1200" dirty="0" err="1" smtClean="0">
              <a:latin typeface="Bahnschrift SemiLight" pitchFamily="34" charset="0"/>
            </a:rPr>
            <a:t>MobileNet</a:t>
          </a:r>
          <a:r>
            <a:rPr lang="en-US" sz="2000" kern="1200" dirty="0" smtClean="0">
              <a:latin typeface="Bahnschrift SemiLight" pitchFamily="34" charset="0"/>
            </a:rPr>
            <a:t>(150CNN) model.</a:t>
          </a:r>
          <a:endParaRPr lang="en-US" sz="2000" kern="1200" dirty="0">
            <a:latin typeface="Bahnschrift SemiLight" pitchFamily="34" charset="0"/>
          </a:endParaRPr>
        </a:p>
      </dsp:txBody>
      <dsp:txXfrm>
        <a:off x="1111826" y="2102744"/>
        <a:ext cx="6849040" cy="1051372"/>
      </dsp:txXfrm>
    </dsp:sp>
    <dsp:sp modelId="{89B2F744-6B1C-4E7B-B65A-7EDDE89B7691}">
      <dsp:nvSpPr>
        <dsp:cNvPr id="0" name=""/>
        <dsp:cNvSpPr/>
      </dsp:nvSpPr>
      <dsp:spPr>
        <a:xfrm>
          <a:off x="454718" y="1971323"/>
          <a:ext cx="1314215" cy="1314215"/>
        </a:xfrm>
        <a:prstGeom prst="flowChartProcess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3DB1DE-21D7-4001-87DF-925096E2322F}">
      <dsp:nvSpPr>
        <dsp:cNvPr id="0" name=""/>
        <dsp:cNvSpPr/>
      </dsp:nvSpPr>
      <dsp:spPr>
        <a:xfrm>
          <a:off x="729652" y="3679803"/>
          <a:ext cx="7231214" cy="1051372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52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ahnschrift SemiLight" pitchFamily="34" charset="0"/>
            </a:rPr>
            <a:t>At</a:t>
          </a:r>
          <a:r>
            <a:rPr lang="en-US" sz="2000" kern="1200" baseline="0" dirty="0" smtClean="0">
              <a:latin typeface="Bahnschrift SemiLight" pitchFamily="34" charset="0"/>
            </a:rPr>
            <a:t> last,  the image is </a:t>
          </a:r>
          <a:r>
            <a:rPr lang="en-US" sz="2000" b="0" i="0" u="none" kern="1200" dirty="0" smtClean="0">
              <a:latin typeface="Bahnschrift SemiLight" pitchFamily="34" charset="0"/>
            </a:rPr>
            <a:t>Parasitized if output is ‘0’ and Uninfected if output is ‘1’.</a:t>
          </a:r>
          <a:endParaRPr lang="en-US" sz="2000" b="0" kern="1200" dirty="0" smtClean="0">
            <a:latin typeface="Bahnschrift SemiLight" pitchFamily="34" charset="0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 </a:t>
          </a:r>
          <a:endParaRPr lang="en-US" sz="2000" kern="1200" dirty="0"/>
        </a:p>
      </dsp:txBody>
      <dsp:txXfrm>
        <a:off x="729652" y="3679803"/>
        <a:ext cx="7231214" cy="1051372"/>
      </dsp:txXfrm>
    </dsp:sp>
    <dsp:sp modelId="{292D793A-4FE2-4B22-BC8D-439AD96A2DDA}">
      <dsp:nvSpPr>
        <dsp:cNvPr id="0" name=""/>
        <dsp:cNvSpPr/>
      </dsp:nvSpPr>
      <dsp:spPr>
        <a:xfrm>
          <a:off x="72544" y="3548381"/>
          <a:ext cx="1314215" cy="13142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91ABB-606C-430B-A779-0A7F6F34FE98}">
      <dsp:nvSpPr>
        <dsp:cNvPr id="0" name=""/>
        <dsp:cNvSpPr/>
      </dsp:nvSpPr>
      <dsp:spPr>
        <a:xfrm>
          <a:off x="0" y="2226"/>
          <a:ext cx="7515860" cy="11389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2C44954-9E6B-4E8E-8DE6-E893EFF34933}">
      <dsp:nvSpPr>
        <dsp:cNvPr id="0" name=""/>
        <dsp:cNvSpPr/>
      </dsp:nvSpPr>
      <dsp:spPr>
        <a:xfrm>
          <a:off x="344541" y="258496"/>
          <a:ext cx="627051" cy="62643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B701B4D-273B-45E5-BBE5-E8DF7EA89067}">
      <dsp:nvSpPr>
        <dsp:cNvPr id="0" name=""/>
        <dsp:cNvSpPr/>
      </dsp:nvSpPr>
      <dsp:spPr>
        <a:xfrm>
          <a:off x="1316135" y="2226"/>
          <a:ext cx="6025019" cy="1140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60" tIns="120660" rIns="120660" bIns="120660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u="none" kern="1200" dirty="0" smtClean="0">
              <a:latin typeface="Bahnschrift SemiLight" pitchFamily="34" charset="0"/>
            </a:rPr>
            <a:t>The technology used in our project is Deep Learning and Convolution Neural Network.</a:t>
          </a:r>
          <a:r>
            <a:rPr lang="en-US" sz="1400" b="1" i="0" u="none" kern="1200" dirty="0" smtClean="0">
              <a:latin typeface="Bahnschrift SemiLight" pitchFamily="34" charset="0"/>
            </a:rPr>
            <a:t> </a:t>
          </a:r>
          <a:r>
            <a:rPr lang="en-US" sz="1400" b="0" i="0" u="none" kern="1200" dirty="0" smtClean="0">
              <a:latin typeface="Bahnschrift SemiLight" pitchFamily="34" charset="0"/>
            </a:rPr>
            <a:t>Deep Learning functions just like human brain does. No explicit programming is done.</a:t>
          </a:r>
          <a:endParaRPr lang="en-US" sz="1400" kern="1200" dirty="0">
            <a:latin typeface="Bahnschrift SemiLight" pitchFamily="34" charset="0"/>
          </a:endParaRPr>
        </a:p>
      </dsp:txBody>
      <dsp:txXfrm>
        <a:off x="1316135" y="2226"/>
        <a:ext cx="6025019" cy="1140094"/>
      </dsp:txXfrm>
    </dsp:sp>
    <dsp:sp modelId="{398C6308-B0FD-438F-B698-95E2E7D15DCE}">
      <dsp:nvSpPr>
        <dsp:cNvPr id="0" name=""/>
        <dsp:cNvSpPr/>
      </dsp:nvSpPr>
      <dsp:spPr>
        <a:xfrm>
          <a:off x="0" y="1370339"/>
          <a:ext cx="7515860" cy="11389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F880C59-04C7-453C-85B5-7BEB5D47FCF1}">
      <dsp:nvSpPr>
        <dsp:cNvPr id="0" name=""/>
        <dsp:cNvSpPr/>
      </dsp:nvSpPr>
      <dsp:spPr>
        <a:xfrm>
          <a:off x="344541" y="1626610"/>
          <a:ext cx="627051" cy="626439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06D7044-2A60-4951-ACE3-0146DBD5D94E}">
      <dsp:nvSpPr>
        <dsp:cNvPr id="0" name=""/>
        <dsp:cNvSpPr/>
      </dsp:nvSpPr>
      <dsp:spPr>
        <a:xfrm>
          <a:off x="1316135" y="1370339"/>
          <a:ext cx="6025019" cy="1140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60" tIns="120660" rIns="120660" bIns="120660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u="none" kern="1200" dirty="0" smtClean="0">
              <a:latin typeface="Bahnschrift SemiLight" pitchFamily="34" charset="0"/>
            </a:rPr>
            <a:t>A CNN  is a feed-forward neural network, often used to </a:t>
          </a:r>
          <a:r>
            <a:rPr lang="en-US" sz="1400" b="0" i="0" u="none" kern="1200" dirty="0" err="1" smtClean="0">
              <a:latin typeface="Bahnschrift SemiLight" pitchFamily="34" charset="0"/>
            </a:rPr>
            <a:t>analyse</a:t>
          </a:r>
          <a:r>
            <a:rPr lang="en-US" sz="1400" b="0" i="0" u="none" kern="1200" dirty="0" smtClean="0">
              <a:latin typeface="Bahnschrift SemiLight" pitchFamily="34" charset="0"/>
            </a:rPr>
            <a:t> visual images with a grid-like matrix by processing data. It is also known as </a:t>
          </a:r>
          <a:r>
            <a:rPr lang="en-US" sz="1400" b="0" i="0" u="none" kern="1200" dirty="0" err="1" smtClean="0">
              <a:latin typeface="Bahnschrift SemiLight" pitchFamily="34" charset="0"/>
            </a:rPr>
            <a:t>ConvNet</a:t>
          </a:r>
          <a:r>
            <a:rPr lang="en-US" sz="1400" b="0" i="0" u="none" kern="1200" dirty="0" smtClean="0">
              <a:latin typeface="Bahnschrift SemiLight" pitchFamily="34" charset="0"/>
            </a:rPr>
            <a:t>. A convolution neural network is used for classification and detection of objects in an image.</a:t>
          </a:r>
          <a:endParaRPr lang="en-US" sz="1400" b="0" kern="1200" dirty="0" smtClean="0">
            <a:latin typeface="Bahnschrift SemiLight" pitchFamily="34" charset="0"/>
          </a:endParaRPr>
        </a:p>
        <a:p>
          <a:pPr lvl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1316135" y="1370339"/>
        <a:ext cx="6025019" cy="1140094"/>
      </dsp:txXfrm>
    </dsp:sp>
    <dsp:sp modelId="{09270B7F-4BB0-4A90-85A2-8D00B328420C}">
      <dsp:nvSpPr>
        <dsp:cNvPr id="0" name=""/>
        <dsp:cNvSpPr/>
      </dsp:nvSpPr>
      <dsp:spPr>
        <a:xfrm>
          <a:off x="0" y="2738452"/>
          <a:ext cx="7515860" cy="11389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6CEA486-708F-4B61-A0A1-2310D45C358E}">
      <dsp:nvSpPr>
        <dsp:cNvPr id="0" name=""/>
        <dsp:cNvSpPr/>
      </dsp:nvSpPr>
      <dsp:spPr>
        <a:xfrm>
          <a:off x="344541" y="2994723"/>
          <a:ext cx="627051" cy="626439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2CE8A6D-0E36-4934-B770-0DC76A55F412}">
      <dsp:nvSpPr>
        <dsp:cNvPr id="0" name=""/>
        <dsp:cNvSpPr/>
      </dsp:nvSpPr>
      <dsp:spPr>
        <a:xfrm>
          <a:off x="1316135" y="2738452"/>
          <a:ext cx="6025019" cy="1140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60" tIns="120660" rIns="120660" bIns="120660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latin typeface="Bahnschrift SemiLight" pitchFamily="34" charset="0"/>
            </a:rPr>
            <a:t>In this project, </a:t>
          </a:r>
          <a:r>
            <a:rPr lang="en-US" sz="1400" kern="1200" dirty="0" smtClean="0">
              <a:latin typeface="Bahnschrift SemiLight" pitchFamily="34" charset="0"/>
            </a:rPr>
            <a:t>we have used 150CNN  model of CNN to do the classification of images whether they are parasitized or uninfected.  </a:t>
          </a:r>
          <a:endParaRPr lang="en-US" sz="1400" kern="1200" dirty="0">
            <a:latin typeface="Bahnschrift SemiLight" pitchFamily="34" charset="0"/>
          </a:endParaRPr>
        </a:p>
      </dsp:txBody>
      <dsp:txXfrm>
        <a:off x="1316135" y="2738452"/>
        <a:ext cx="6025019" cy="11400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DC6731-5D44-471B-9FB6-EF1D6E933669}">
      <dsp:nvSpPr>
        <dsp:cNvPr id="0" name=""/>
        <dsp:cNvSpPr/>
      </dsp:nvSpPr>
      <dsp:spPr>
        <a:xfrm>
          <a:off x="4332" y="1234154"/>
          <a:ext cx="1354311" cy="16251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776" tIns="0" rIns="133776" bIns="330200" numCol="1" spcCol="1270" anchor="t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i="0" kern="1200" dirty="0">
              <a:latin typeface="Bahnschrift SemiLight" pitchFamily="34" charset="0"/>
            </a:rPr>
            <a:t>Interface of the application</a:t>
          </a:r>
        </a:p>
      </dsp:txBody>
      <dsp:txXfrm>
        <a:off x="4332" y="1884223"/>
        <a:ext cx="1354311" cy="975104"/>
      </dsp:txXfrm>
    </dsp:sp>
    <dsp:sp modelId="{0F283760-DF4A-49E8-91AB-93AB2DC18258}">
      <dsp:nvSpPr>
        <dsp:cNvPr id="0" name=""/>
        <dsp:cNvSpPr/>
      </dsp:nvSpPr>
      <dsp:spPr>
        <a:xfrm>
          <a:off x="4332" y="1234154"/>
          <a:ext cx="1354311" cy="65006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776" tIns="165100" rIns="133776" bIns="16510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/>
            <a:t>01</a:t>
          </a:r>
        </a:p>
      </dsp:txBody>
      <dsp:txXfrm>
        <a:off x="4332" y="1234154"/>
        <a:ext cx="1354311" cy="650069"/>
      </dsp:txXfrm>
    </dsp:sp>
    <dsp:sp modelId="{3AD973C1-52A2-42C6-B455-EB55321F9385}">
      <dsp:nvSpPr>
        <dsp:cNvPr id="0" name=""/>
        <dsp:cNvSpPr/>
      </dsp:nvSpPr>
      <dsp:spPr>
        <a:xfrm>
          <a:off x="1466988" y="1234154"/>
          <a:ext cx="1354311" cy="162517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776" tIns="0" rIns="133776" bIns="330200" numCol="1" spcCol="1270" anchor="t" anchorCtr="0">
          <a:noAutofit/>
        </a:bodyPr>
        <a:lstStyle/>
        <a:p>
          <a:pPr lvl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latin typeface="Bahnschrift SemiLight" pitchFamily="34" charset="0"/>
            </a:rPr>
            <a:t>Input dataset and perform augmentation and split it.</a:t>
          </a:r>
          <a:endParaRPr lang="en-IN" sz="1200" kern="1200" dirty="0">
            <a:latin typeface="Bahnschrift SemiLight" pitchFamily="34" charset="0"/>
          </a:endParaRPr>
        </a:p>
      </dsp:txBody>
      <dsp:txXfrm>
        <a:off x="1466988" y="1884223"/>
        <a:ext cx="1354311" cy="975104"/>
      </dsp:txXfrm>
    </dsp:sp>
    <dsp:sp modelId="{6E7B8662-E4BC-46CB-98EF-1060DFB10B4D}">
      <dsp:nvSpPr>
        <dsp:cNvPr id="0" name=""/>
        <dsp:cNvSpPr/>
      </dsp:nvSpPr>
      <dsp:spPr>
        <a:xfrm>
          <a:off x="1466988" y="1234154"/>
          <a:ext cx="1354311" cy="65006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776" tIns="165100" rIns="133776" bIns="16510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/>
            <a:t>02</a:t>
          </a:r>
        </a:p>
      </dsp:txBody>
      <dsp:txXfrm>
        <a:off x="1466988" y="1234154"/>
        <a:ext cx="1354311" cy="650069"/>
      </dsp:txXfrm>
    </dsp:sp>
    <dsp:sp modelId="{673FB572-DF18-4C61-9E3D-6A9A63978DED}">
      <dsp:nvSpPr>
        <dsp:cNvPr id="0" name=""/>
        <dsp:cNvSpPr/>
      </dsp:nvSpPr>
      <dsp:spPr>
        <a:xfrm>
          <a:off x="2929644" y="1234154"/>
          <a:ext cx="1354311" cy="162517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776" tIns="0" rIns="133776" bIns="330200" numCol="1" spcCol="1270" anchor="t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>
              <a:latin typeface="Bahnschrift SemiLight" pitchFamily="34" charset="0"/>
            </a:rPr>
            <a:t>Training of the model.</a:t>
          </a:r>
          <a:endParaRPr lang="en-IN" sz="1400" kern="1200" dirty="0">
            <a:latin typeface="Bahnschrift SemiLight" pitchFamily="34" charset="0"/>
          </a:endParaRPr>
        </a:p>
      </dsp:txBody>
      <dsp:txXfrm>
        <a:off x="2929644" y="1884223"/>
        <a:ext cx="1354311" cy="975104"/>
      </dsp:txXfrm>
    </dsp:sp>
    <dsp:sp modelId="{BADB06A9-94B6-494A-9B76-5F5E65803592}">
      <dsp:nvSpPr>
        <dsp:cNvPr id="0" name=""/>
        <dsp:cNvSpPr/>
      </dsp:nvSpPr>
      <dsp:spPr>
        <a:xfrm>
          <a:off x="2929644" y="1234154"/>
          <a:ext cx="1354311" cy="65006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776" tIns="165100" rIns="133776" bIns="16510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/>
            <a:t>03</a:t>
          </a:r>
        </a:p>
      </dsp:txBody>
      <dsp:txXfrm>
        <a:off x="2929644" y="1234154"/>
        <a:ext cx="1354311" cy="650069"/>
      </dsp:txXfrm>
    </dsp:sp>
    <dsp:sp modelId="{1C409A86-BE22-4CCF-AD98-3A8E029C0EA1}">
      <dsp:nvSpPr>
        <dsp:cNvPr id="0" name=""/>
        <dsp:cNvSpPr/>
      </dsp:nvSpPr>
      <dsp:spPr>
        <a:xfrm>
          <a:off x="4392300" y="1234154"/>
          <a:ext cx="1354311" cy="162517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776" tIns="0" rIns="133776" bIns="330200" numCol="1" spcCol="1270" anchor="t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>
              <a:latin typeface="Bahnschrift SemiLight" pitchFamily="34" charset="0"/>
            </a:rPr>
            <a:t>Testing</a:t>
          </a:r>
          <a:r>
            <a:rPr lang="en-IN" sz="1400" kern="1200" baseline="0" dirty="0" smtClean="0">
              <a:latin typeface="Bahnschrift SemiLight" pitchFamily="34" charset="0"/>
            </a:rPr>
            <a:t> of the model.</a:t>
          </a:r>
          <a:endParaRPr lang="en-IN" sz="1400" kern="1200" dirty="0">
            <a:latin typeface="Bahnschrift SemiLight" pitchFamily="34" charset="0"/>
          </a:endParaRPr>
        </a:p>
      </dsp:txBody>
      <dsp:txXfrm>
        <a:off x="4392300" y="1884223"/>
        <a:ext cx="1354311" cy="975104"/>
      </dsp:txXfrm>
    </dsp:sp>
    <dsp:sp modelId="{96CF94E8-6353-4E10-888A-0ACBEADEAD46}">
      <dsp:nvSpPr>
        <dsp:cNvPr id="0" name=""/>
        <dsp:cNvSpPr/>
      </dsp:nvSpPr>
      <dsp:spPr>
        <a:xfrm>
          <a:off x="4392300" y="1234154"/>
          <a:ext cx="1354311" cy="65006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776" tIns="165100" rIns="133776" bIns="16510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/>
            <a:t>04</a:t>
          </a:r>
        </a:p>
      </dsp:txBody>
      <dsp:txXfrm>
        <a:off x="4392300" y="1234154"/>
        <a:ext cx="1354311" cy="650069"/>
      </dsp:txXfrm>
    </dsp:sp>
    <dsp:sp modelId="{E8CAD9DF-CDE7-4E8E-9670-8B1AC2CEAEA5}">
      <dsp:nvSpPr>
        <dsp:cNvPr id="0" name=""/>
        <dsp:cNvSpPr/>
      </dsp:nvSpPr>
      <dsp:spPr>
        <a:xfrm>
          <a:off x="5854956" y="1234154"/>
          <a:ext cx="1354311" cy="162517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776" tIns="0" rIns="133776" bIns="330200" numCol="1" spcCol="1270" anchor="t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>
              <a:latin typeface="Bahnschrift SemiLight" pitchFamily="34" charset="0"/>
            </a:rPr>
            <a:t>Experimental result.</a:t>
          </a:r>
          <a:endParaRPr lang="en-IN" sz="1400" kern="1200" dirty="0">
            <a:latin typeface="Bahnschrift SemiLight" pitchFamily="34" charset="0"/>
          </a:endParaRPr>
        </a:p>
      </dsp:txBody>
      <dsp:txXfrm>
        <a:off x="5854956" y="1884223"/>
        <a:ext cx="1354311" cy="975104"/>
      </dsp:txXfrm>
    </dsp:sp>
    <dsp:sp modelId="{000E638D-6569-4E49-9164-48EFC2E42885}">
      <dsp:nvSpPr>
        <dsp:cNvPr id="0" name=""/>
        <dsp:cNvSpPr/>
      </dsp:nvSpPr>
      <dsp:spPr>
        <a:xfrm>
          <a:off x="5854956" y="1234154"/>
          <a:ext cx="1354311" cy="65006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776" tIns="165100" rIns="133776" bIns="16510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/>
            <a:t>05</a:t>
          </a:r>
        </a:p>
      </dsp:txBody>
      <dsp:txXfrm>
        <a:off x="5854956" y="1234154"/>
        <a:ext cx="1354311" cy="6500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2EF1E-3287-45A8-BCBE-E1DA9817333B}">
      <dsp:nvSpPr>
        <dsp:cNvPr id="0" name=""/>
        <dsp:cNvSpPr/>
      </dsp:nvSpPr>
      <dsp:spPr>
        <a:xfrm flipV="1">
          <a:off x="4299029" y="3080085"/>
          <a:ext cx="1509750" cy="103688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EE0986-DE9A-4983-9648-D5B723872AF0}">
      <dsp:nvSpPr>
        <dsp:cNvPr id="0" name=""/>
        <dsp:cNvSpPr/>
      </dsp:nvSpPr>
      <dsp:spPr>
        <a:xfrm>
          <a:off x="727134" y="2803325"/>
          <a:ext cx="866250" cy="86625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E2AF8-5893-4229-9661-F4E969EC7169}">
      <dsp:nvSpPr>
        <dsp:cNvPr id="0" name=""/>
        <dsp:cNvSpPr/>
      </dsp:nvSpPr>
      <dsp:spPr>
        <a:xfrm>
          <a:off x="14461" y="2505626"/>
          <a:ext cx="24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IMPLEMENTING OUR PROJECT USING OTHER MODELS SUCH AS RESNET50, ALEXNET, ETC FOR BETTER ACCURACY.</a:t>
          </a:r>
          <a:endParaRPr lang="en-US" sz="1200" kern="1200" dirty="0"/>
        </a:p>
      </dsp:txBody>
      <dsp:txXfrm>
        <a:off x="14461" y="2505626"/>
        <a:ext cx="2475000" cy="720000"/>
      </dsp:txXfrm>
    </dsp:sp>
    <dsp:sp modelId="{7986A197-420B-4526-BBD0-CB7F4A3F4AE5}">
      <dsp:nvSpPr>
        <dsp:cNvPr id="0" name=""/>
        <dsp:cNvSpPr/>
      </dsp:nvSpPr>
      <dsp:spPr>
        <a:xfrm>
          <a:off x="5656353" y="2607222"/>
          <a:ext cx="1509750" cy="15097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9DAC7-DCF0-4DA2-889F-8E561B545BAB}">
      <dsp:nvSpPr>
        <dsp:cNvPr id="0" name=""/>
        <dsp:cNvSpPr/>
      </dsp:nvSpPr>
      <dsp:spPr>
        <a:xfrm>
          <a:off x="4516768" y="3822230"/>
          <a:ext cx="145036" cy="2947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A3C64E-822B-4B57-89D9-0C5A4E7368A1}">
      <dsp:nvSpPr>
        <dsp:cNvPr id="0" name=""/>
        <dsp:cNvSpPr/>
      </dsp:nvSpPr>
      <dsp:spPr>
        <a:xfrm>
          <a:off x="2922586" y="2688486"/>
          <a:ext cx="24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USINGN THE MODEL FOR MULTI-STAGE MALARIA DETECTION.</a:t>
          </a:r>
          <a:endParaRPr lang="en-US" sz="1200" kern="1200" dirty="0"/>
        </a:p>
      </dsp:txBody>
      <dsp:txXfrm>
        <a:off x="2922586" y="2688486"/>
        <a:ext cx="2475000" cy="720000"/>
      </dsp:txXfrm>
    </dsp:sp>
    <dsp:sp modelId="{1D39B1F7-2C2C-4D44-9FC2-5D2C38C6C35E}">
      <dsp:nvSpPr>
        <dsp:cNvPr id="0" name=""/>
        <dsp:cNvSpPr/>
      </dsp:nvSpPr>
      <dsp:spPr>
        <a:xfrm>
          <a:off x="6227853" y="2446132"/>
          <a:ext cx="1509750" cy="15097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F95335-9EE6-4DC2-A9CA-8E641B2306C9}">
      <dsp:nvSpPr>
        <dsp:cNvPr id="0" name=""/>
        <dsp:cNvSpPr/>
      </dsp:nvSpPr>
      <dsp:spPr>
        <a:xfrm flipH="1" flipV="1">
          <a:off x="2910808" y="3891299"/>
          <a:ext cx="45720" cy="14186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D58113-063F-4DF3-9882-A875F03672CA}">
      <dsp:nvSpPr>
        <dsp:cNvPr id="0" name=""/>
        <dsp:cNvSpPr/>
      </dsp:nvSpPr>
      <dsp:spPr>
        <a:xfrm>
          <a:off x="5830711" y="2688486"/>
          <a:ext cx="24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Training the model </a:t>
          </a:r>
          <a:r>
            <a:rPr lang="en-US" sz="1200" kern="1200" dirty="0" smtClean="0"/>
            <a:t>for DETECTION OF OTHER DISEASES AS WELL.</a:t>
          </a:r>
          <a:endParaRPr lang="en-US" sz="1200" kern="1200" dirty="0"/>
        </a:p>
      </dsp:txBody>
      <dsp:txXfrm>
        <a:off x="5830711" y="2688486"/>
        <a:ext cx="247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=""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51E1-AB2E-4868-B8E6-8BD71A6A72F5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1F11-BBBC-4D8B-BF29-F6208D8144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51E1-AB2E-4868-B8E6-8BD71A6A72F5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1F11-BBBC-4D8B-BF29-F6208D8144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51E1-AB2E-4868-B8E6-8BD71A6A72F5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1F11-BBBC-4D8B-BF29-F6208D8144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51E1-AB2E-4868-B8E6-8BD71A6A72F5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1F11-BBBC-4D8B-BF29-F6208D8144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51E1-AB2E-4868-B8E6-8BD71A6A72F5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1F11-BBBC-4D8B-BF29-F6208D8144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51E1-AB2E-4868-B8E6-8BD71A6A72F5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1F11-BBBC-4D8B-BF29-F6208D8144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51E1-AB2E-4868-B8E6-8BD71A6A72F5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1F11-BBBC-4D8B-BF29-F6208D8144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51E1-AB2E-4868-B8E6-8BD71A6A72F5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1F11-BBBC-4D8B-BF29-F6208D8144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51E1-AB2E-4868-B8E6-8BD71A6A72F5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1F11-BBBC-4D8B-BF29-F6208D8144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51E1-AB2E-4868-B8E6-8BD71A6A72F5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1F11-BBBC-4D8B-BF29-F6208D8144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51E1-AB2E-4868-B8E6-8BD71A6A72F5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1F11-BBBC-4D8B-BF29-F6208D8144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351E1-AB2E-4868-B8E6-8BD71A6A72F5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61F11-BBBC-4D8B-BF29-F6208D8144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1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66630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image" Target="../media/image13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4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1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746" y="73250"/>
            <a:ext cx="6727825" cy="99616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MALARIA DISEASE DETECTION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A1676E4B-3EFB-47A9-AC68-AA48F6EBD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596" y="2554606"/>
            <a:ext cx="7116796" cy="1076326"/>
          </a:xfrm>
        </p:spPr>
        <p:txBody>
          <a:bodyPr>
            <a:noAutofit/>
          </a:bodyPr>
          <a:lstStyle/>
          <a:p>
            <a:pPr algn="ctr"/>
            <a:r>
              <a:rPr lang="en-IN" sz="1600" b="1" i="1" dirty="0" smtClean="0">
                <a:solidFill>
                  <a:schemeClr val="tx1"/>
                </a:solidFill>
              </a:rPr>
              <a:t>Under the Supervision of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Dr </a:t>
            </a:r>
            <a:r>
              <a:rPr lang="en-US" sz="1600" b="1" dirty="0" err="1" smtClean="0">
                <a:solidFill>
                  <a:schemeClr val="tx1"/>
                </a:solidFill>
              </a:rPr>
              <a:t>Parul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Yadav</a:t>
            </a:r>
            <a:r>
              <a:rPr lang="en-US" sz="1600" b="1" dirty="0" smtClean="0">
                <a:solidFill>
                  <a:schemeClr val="tx1"/>
                </a:solidFill>
              </a:rPr>
              <a:t> 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       Dr </a:t>
            </a:r>
            <a:r>
              <a:rPr lang="en-US" sz="1600" b="1" dirty="0" err="1" smtClean="0">
                <a:solidFill>
                  <a:schemeClr val="tx1"/>
                </a:solidFill>
              </a:rPr>
              <a:t>Jasvant</a:t>
            </a:r>
            <a:r>
              <a:rPr lang="en-US" sz="1600" b="1" dirty="0" smtClean="0">
                <a:solidFill>
                  <a:schemeClr val="tx1"/>
                </a:solidFill>
              </a:rPr>
              <a:t> Kumar</a:t>
            </a:r>
            <a:r>
              <a:rPr lang="en-US" sz="1600" dirty="0" smtClean="0">
                <a:solidFill>
                  <a:schemeClr val="tx1"/>
                </a:solidFill>
              </a:rPr>
              <a:t> </a:t>
            </a:r>
            <a:r>
              <a:rPr lang="en-US" sz="1600" b="1" dirty="0" smtClean="0">
                <a:solidFill>
                  <a:schemeClr val="tx1"/>
                </a:solidFill>
              </a:rPr>
              <a:t> </a:t>
            </a:r>
            <a:endParaRPr lang="en-IN" sz="1600" i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565CAAE-3DC2-7321-A7D9-F833445846C1}"/>
              </a:ext>
            </a:extLst>
          </p:cNvPr>
          <p:cNvSpPr txBox="1"/>
          <p:nvPr/>
        </p:nvSpPr>
        <p:spPr>
          <a:xfrm>
            <a:off x="2409171" y="1069410"/>
            <a:ext cx="38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Group </a:t>
            </a:r>
            <a:r>
              <a:rPr lang="en-IN" b="1" dirty="0" smtClean="0"/>
              <a:t>17  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9973570-CD22-A5C7-1114-03699D7C9CCD}"/>
              </a:ext>
            </a:extLst>
          </p:cNvPr>
          <p:cNvSpPr txBox="1"/>
          <p:nvPr/>
        </p:nvSpPr>
        <p:spPr>
          <a:xfrm>
            <a:off x="2663081" y="1571840"/>
            <a:ext cx="3817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b="1" dirty="0" err="1" smtClean="0"/>
              <a:t>Preksha</a:t>
            </a:r>
            <a:r>
              <a:rPr lang="en-IN" sz="1600" b="1" dirty="0" smtClean="0"/>
              <a:t> </a:t>
            </a:r>
            <a:r>
              <a:rPr lang="en-IN" sz="1600" b="1" dirty="0" err="1" smtClean="0"/>
              <a:t>Rai</a:t>
            </a:r>
            <a:r>
              <a:rPr lang="en-IN" sz="1600" b="1" dirty="0" smtClean="0"/>
              <a:t>- </a:t>
            </a:r>
            <a:r>
              <a:rPr lang="en-IN" sz="1600" b="1" dirty="0" err="1" smtClean="0"/>
              <a:t>B.Tech</a:t>
            </a:r>
            <a:r>
              <a:rPr lang="en-IN" sz="1600" b="1" dirty="0" smtClean="0"/>
              <a:t> CSE 1805231039</a:t>
            </a:r>
            <a:endParaRPr lang="en-IN" sz="1600" b="1" dirty="0"/>
          </a:p>
          <a:p>
            <a:pPr algn="just"/>
            <a:r>
              <a:rPr lang="en-IN" sz="1600" b="1" dirty="0" err="1" smtClean="0"/>
              <a:t>Poonam</a:t>
            </a:r>
            <a:r>
              <a:rPr lang="en-IN" sz="1600" b="1" dirty="0" smtClean="0"/>
              <a:t> </a:t>
            </a:r>
            <a:r>
              <a:rPr lang="en-IN" sz="1600" b="1" dirty="0" err="1" smtClean="0"/>
              <a:t>Agrawal</a:t>
            </a:r>
            <a:r>
              <a:rPr lang="en-IN" sz="1600" b="1" dirty="0" smtClean="0"/>
              <a:t>- </a:t>
            </a:r>
            <a:r>
              <a:rPr lang="en-IN" sz="1600" b="1" dirty="0" err="1" smtClean="0"/>
              <a:t>B.Tech</a:t>
            </a:r>
            <a:r>
              <a:rPr lang="en-IN" sz="1600" b="1" dirty="0" smtClean="0"/>
              <a:t> CSE 1805213036</a:t>
            </a:r>
            <a:endParaRPr lang="en-IN" sz="1600" b="1" dirty="0"/>
          </a:p>
          <a:p>
            <a:pPr algn="just"/>
            <a:r>
              <a:rPr lang="en-IN" sz="1600" b="1" dirty="0" err="1" smtClean="0"/>
              <a:t>Anjali</a:t>
            </a:r>
            <a:r>
              <a:rPr lang="en-IN" sz="1600" b="1" dirty="0" smtClean="0"/>
              <a:t> </a:t>
            </a:r>
            <a:r>
              <a:rPr lang="en-IN" sz="1600" b="1" dirty="0" err="1" smtClean="0"/>
              <a:t>Shivhare</a:t>
            </a:r>
            <a:r>
              <a:rPr lang="en-IN" sz="1600" b="1" dirty="0" smtClean="0"/>
              <a:t>- </a:t>
            </a:r>
            <a:r>
              <a:rPr lang="en-IN" sz="1600" b="1" dirty="0" err="1"/>
              <a:t>B.Tech</a:t>
            </a:r>
            <a:r>
              <a:rPr lang="en-IN" sz="1600" b="1" dirty="0"/>
              <a:t> </a:t>
            </a:r>
            <a:r>
              <a:rPr lang="en-IN" sz="1600" b="1" dirty="0" smtClean="0"/>
              <a:t>CSE 1805213010</a:t>
            </a:r>
            <a:endParaRPr lang="en-IN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CF538D1-6CCE-8B68-51AA-C7CE3E841FAD}"/>
              </a:ext>
            </a:extLst>
          </p:cNvPr>
          <p:cNvSpPr txBox="1"/>
          <p:nvPr/>
        </p:nvSpPr>
        <p:spPr>
          <a:xfrm>
            <a:off x="0" y="5478135"/>
            <a:ext cx="8759707" cy="1379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26135" marR="826135" algn="ctr"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Department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Science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Engineering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26135" marR="826135" algn="ctr">
              <a:spcBef>
                <a:spcPts val="715"/>
              </a:spcBef>
              <a:spcAft>
                <a:spcPts val="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Institute</a:t>
            </a:r>
            <a:r>
              <a:rPr lang="en-US" sz="1800" b="1" kern="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b="1" kern="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Engineering</a:t>
            </a:r>
            <a:r>
              <a:rPr lang="en-US" sz="1800" b="1" kern="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b="1" kern="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Technology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26135" marR="826135" algn="ctr">
              <a:spcBef>
                <a:spcPts val="72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Dr.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A.P.J.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Abdul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Kalam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Technical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University,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Lucknow,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Uttar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Pradesh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9" name="image1.jpeg">
            <a:extLst>
              <a:ext uri="{FF2B5EF4-FFF2-40B4-BE49-F238E27FC236}">
                <a16:creationId xmlns="" xmlns:a16="http://schemas.microsoft.com/office/drawing/2014/main" id="{E63136AF-A5EC-1F4F-1D3F-9EB12E0E3B1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43306" y="3500438"/>
            <a:ext cx="1785950" cy="200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SemiLight" pitchFamily="34" charset="0"/>
              </a:rPr>
              <a:t>The total size of the dataset is </a:t>
            </a:r>
            <a:r>
              <a:rPr lang="en-US" dirty="0" smtClean="0">
                <a:latin typeface="Bahnschrift SemiLight" pitchFamily="34" charset="0"/>
              </a:rPr>
              <a:t>27,560.</a:t>
            </a:r>
          </a:p>
          <a:p>
            <a:r>
              <a:rPr lang="en-US" dirty="0" smtClean="0">
                <a:latin typeface="Bahnschrift SemiLight" pitchFamily="34" charset="0"/>
              </a:rPr>
              <a:t>TRAINING:</a:t>
            </a:r>
          </a:p>
          <a:p>
            <a:pPr>
              <a:buNone/>
            </a:pPr>
            <a:r>
              <a:rPr lang="en-US" dirty="0">
                <a:latin typeface="Bahnschrift SemiLight" pitchFamily="34" charset="0"/>
              </a:rPr>
              <a:t> </a:t>
            </a:r>
            <a:r>
              <a:rPr lang="en-US" dirty="0" smtClean="0">
                <a:latin typeface="Bahnschrift SemiLight" pitchFamily="34" charset="0"/>
              </a:rPr>
              <a:t>   </a:t>
            </a:r>
            <a:r>
              <a:rPr lang="en-US" dirty="0">
                <a:latin typeface="Bahnschrift SemiLight" pitchFamily="34" charset="0"/>
              </a:rPr>
              <a:t>Parasitized: </a:t>
            </a:r>
            <a:r>
              <a:rPr lang="en-US" dirty="0" smtClean="0">
                <a:latin typeface="Bahnschrift SemiLight" pitchFamily="34" charset="0"/>
              </a:rPr>
              <a:t>11,024 Uninfected</a:t>
            </a:r>
            <a:r>
              <a:rPr lang="en-US" dirty="0">
                <a:latin typeface="Bahnschrift SemiLight" pitchFamily="34" charset="0"/>
              </a:rPr>
              <a:t>: </a:t>
            </a:r>
            <a:r>
              <a:rPr lang="en-US" dirty="0" smtClean="0">
                <a:latin typeface="Bahnschrift SemiLight" pitchFamily="34" charset="0"/>
              </a:rPr>
              <a:t>11,024.</a:t>
            </a:r>
          </a:p>
          <a:p>
            <a:r>
              <a:rPr lang="en-US" dirty="0" smtClean="0">
                <a:latin typeface="Bahnschrift SemiLight" pitchFamily="34" charset="0"/>
              </a:rPr>
              <a:t>TESTING:</a:t>
            </a:r>
          </a:p>
          <a:p>
            <a:pPr>
              <a:buNone/>
            </a:pPr>
            <a:r>
              <a:rPr lang="en-US" dirty="0" smtClean="0">
                <a:latin typeface="Bahnschrift SemiLight" pitchFamily="34" charset="0"/>
              </a:rPr>
              <a:t>    Parasitized</a:t>
            </a:r>
            <a:r>
              <a:rPr lang="en-US" dirty="0">
                <a:latin typeface="Bahnschrift SemiLight" pitchFamily="34" charset="0"/>
              </a:rPr>
              <a:t>: </a:t>
            </a:r>
            <a:r>
              <a:rPr lang="en-US" dirty="0" smtClean="0">
                <a:latin typeface="Bahnschrift SemiLight" pitchFamily="34" charset="0"/>
              </a:rPr>
              <a:t>2,756 </a:t>
            </a:r>
            <a:r>
              <a:rPr lang="en-US" dirty="0">
                <a:latin typeface="Bahnschrift SemiLight" pitchFamily="34" charset="0"/>
              </a:rPr>
              <a:t>U</a:t>
            </a:r>
            <a:r>
              <a:rPr lang="en-US" dirty="0" smtClean="0">
                <a:latin typeface="Bahnschrift SemiLight" pitchFamily="34" charset="0"/>
              </a:rPr>
              <a:t>ninfected</a:t>
            </a:r>
            <a:r>
              <a:rPr lang="en-US" dirty="0">
                <a:latin typeface="Bahnschrift SemiLight" pitchFamily="34" charset="0"/>
              </a:rPr>
              <a:t>: </a:t>
            </a:r>
            <a:r>
              <a:rPr lang="en-US" dirty="0" smtClean="0">
                <a:latin typeface="Bahnschrift SemiLight" pitchFamily="34" charset="0"/>
              </a:rPr>
              <a:t>2,756.</a:t>
            </a:r>
          </a:p>
          <a:p>
            <a:r>
              <a:rPr lang="en-US" dirty="0" smtClean="0">
                <a:latin typeface="Bahnschrift SemiLight" pitchFamily="34" charset="0"/>
              </a:rPr>
              <a:t>Before passing the image to the model, it is augmented using techniques such as rescaling, shear, zoom and horizontal flip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D90730-3C2B-4AB3-A65A-557C0CC48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566" y="705176"/>
            <a:ext cx="2875884" cy="132080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TRAINING OF THE MODEL</a:t>
            </a:r>
            <a:endParaRPr lang="en-US" sz="40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Content Placeholder 49">
            <a:extLst>
              <a:ext uri="{FF2B5EF4-FFF2-40B4-BE49-F238E27FC236}">
                <a16:creationId xmlns="" xmlns:a16="http://schemas.microsoft.com/office/drawing/2014/main" id="{156055FC-7AB1-4A61-BAC2-D33F4D60D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2160590"/>
            <a:ext cx="2786082" cy="3880773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</a:pPr>
            <a:r>
              <a:rPr lang="en-US" dirty="0" err="1" smtClean="0">
                <a:latin typeface="Bahnschrift SemiLight" pitchFamily="34" charset="0"/>
              </a:rPr>
              <a:t>MobileNet</a:t>
            </a:r>
            <a:r>
              <a:rPr lang="en-US" dirty="0" smtClean="0">
                <a:latin typeface="Bahnschrift SemiLight" pitchFamily="34" charset="0"/>
              </a:rPr>
              <a:t> model has 27 Convolution layers. </a:t>
            </a:r>
            <a:endParaRPr lang="en-US" dirty="0">
              <a:latin typeface="Bahnschrift SemiLight" pitchFamily="34" charset="0"/>
            </a:endParaRPr>
          </a:p>
          <a:p>
            <a:pPr marL="0" indent="0">
              <a:lnSpc>
                <a:spcPct val="90000"/>
              </a:lnSpc>
            </a:pPr>
            <a:r>
              <a:rPr lang="en-US" sz="3600" dirty="0" smtClean="0">
                <a:latin typeface="Bahnschrift SemiLight" pitchFamily="34" charset="0"/>
              </a:rPr>
              <a:t>It consists of 13 </a:t>
            </a:r>
            <a:r>
              <a:rPr lang="en-US" sz="3600" dirty="0" err="1" smtClean="0">
                <a:latin typeface="Bahnschrift SemiLight" pitchFamily="34" charset="0"/>
              </a:rPr>
              <a:t>depthwise</a:t>
            </a:r>
            <a:r>
              <a:rPr lang="en-US" sz="3600" dirty="0" smtClean="0">
                <a:latin typeface="Bahnschrift SemiLight" pitchFamily="34" charset="0"/>
              </a:rPr>
              <a:t> Convolution, 1 Average Pool layer, 1 fully connected layer and a final layer for </a:t>
            </a:r>
            <a:r>
              <a:rPr lang="en-US" sz="3600" dirty="0" err="1" smtClean="0">
                <a:latin typeface="Bahnschrift SemiLight" pitchFamily="34" charset="0"/>
              </a:rPr>
              <a:t>softmax</a:t>
            </a:r>
            <a:r>
              <a:rPr lang="en-US" sz="3600" dirty="0" smtClean="0">
                <a:latin typeface="Bahnschrift SemiLight" pitchFamily="34" charset="0"/>
              </a:rPr>
              <a:t> function.</a:t>
            </a:r>
          </a:p>
          <a:p>
            <a:pPr marL="0" indent="0">
              <a:lnSpc>
                <a:spcPct val="90000"/>
              </a:lnSpc>
            </a:pPr>
            <a:r>
              <a:rPr lang="en-US" sz="3600" dirty="0" smtClean="0">
                <a:latin typeface="Bahnschrift SemiLight" pitchFamily="34" charset="0"/>
              </a:rPr>
              <a:t>VGG16 model is composed of 13 Convolution layers, 5 max-pooling layers and 3 fully connected layers.</a:t>
            </a:r>
          </a:p>
          <a:p>
            <a:pPr marL="0" indent="0">
              <a:lnSpc>
                <a:spcPct val="90000"/>
              </a:lnSpc>
            </a:pPr>
            <a:r>
              <a:rPr lang="en-US" sz="3600" dirty="0" smtClean="0">
                <a:latin typeface="Bahnschrift SemiLight" pitchFamily="34" charset="0"/>
              </a:rPr>
              <a:t>The models are trained using back propagation and the loss function is </a:t>
            </a:r>
            <a:r>
              <a:rPr lang="en-US" sz="3600" dirty="0" err="1" smtClean="0">
                <a:latin typeface="Bahnschrift SemiLight" pitchFamily="34" charset="0"/>
              </a:rPr>
              <a:t>minimised</a:t>
            </a:r>
            <a:r>
              <a:rPr lang="en-US" sz="3600" dirty="0" smtClean="0">
                <a:latin typeface="Bahnschrift SemiLight" pitchFamily="34" charset="0"/>
              </a:rPr>
              <a:t>.</a:t>
            </a:r>
          </a:p>
          <a:p>
            <a:pPr marL="0" indent="0">
              <a:lnSpc>
                <a:spcPct val="90000"/>
              </a:lnSpc>
            </a:pPr>
            <a:r>
              <a:rPr lang="en-US" sz="3600" dirty="0" smtClean="0">
                <a:latin typeface="Bahnschrift SemiLight" pitchFamily="34" charset="0"/>
              </a:rPr>
              <a:t>Firstly, we have implemented the </a:t>
            </a:r>
            <a:r>
              <a:rPr lang="en-US" sz="3600" dirty="0" err="1" smtClean="0">
                <a:latin typeface="Bahnschrift SemiLight" pitchFamily="34" charset="0"/>
              </a:rPr>
              <a:t>exisiting</a:t>
            </a:r>
            <a:r>
              <a:rPr lang="en-US" sz="3600" dirty="0" smtClean="0">
                <a:latin typeface="Bahnschrift SemiLight" pitchFamily="34" charset="0"/>
              </a:rPr>
              <a:t> model , that is, VGG16 then constructed 150CNN from </a:t>
            </a:r>
            <a:r>
              <a:rPr lang="en-US" sz="3600" dirty="0" err="1" smtClean="0">
                <a:latin typeface="Bahnschrift SemiLight" pitchFamily="34" charset="0"/>
              </a:rPr>
              <a:t>MobileNet</a:t>
            </a:r>
            <a:r>
              <a:rPr lang="en-US" sz="3600" dirty="0" smtClean="0">
                <a:latin typeface="Bahnschrift SemiLight" pitchFamily="34" charset="0"/>
              </a:rPr>
              <a:t> by changing the </a:t>
            </a:r>
            <a:r>
              <a:rPr lang="en-US" sz="3600" dirty="0" smtClean="0">
                <a:latin typeface="Bahnschrift SemiLight" pitchFamily="34" charset="0"/>
              </a:rPr>
              <a:t> </a:t>
            </a:r>
            <a:r>
              <a:rPr lang="en-US" sz="3600" dirty="0" smtClean="0">
                <a:latin typeface="Bahnschrift SemiLight" pitchFamily="34" charset="0"/>
              </a:rPr>
              <a:t>40 layers.</a:t>
            </a:r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2BB7E719-D585-4B50-8460-80B021E2BE02}"/>
              </a:ext>
            </a:extLst>
          </p:cNvPr>
          <p:cNvCxnSpPr/>
          <p:nvPr/>
        </p:nvCxnSpPr>
        <p:spPr>
          <a:xfrm flipV="1">
            <a:off x="3356810" y="1311443"/>
            <a:ext cx="1541505" cy="1792705"/>
          </a:xfrm>
          <a:prstGeom prst="straightConnector1">
            <a:avLst/>
          </a:prstGeom>
          <a:ln w="889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8073DBAC-CFAD-4972-9B67-190DF553A9C8}"/>
              </a:ext>
            </a:extLst>
          </p:cNvPr>
          <p:cNvCxnSpPr/>
          <p:nvPr/>
        </p:nvCxnSpPr>
        <p:spPr>
          <a:xfrm flipV="1">
            <a:off x="3600450" y="3585412"/>
            <a:ext cx="2237874" cy="192505"/>
          </a:xfrm>
          <a:prstGeom prst="straightConnector1">
            <a:avLst/>
          </a:prstGeom>
          <a:ln w="889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E33A2177-7648-4741-9AAD-E143F6CB4D2C}"/>
              </a:ext>
            </a:extLst>
          </p:cNvPr>
          <p:cNvCxnSpPr/>
          <p:nvPr/>
        </p:nvCxnSpPr>
        <p:spPr>
          <a:xfrm>
            <a:off x="3438025" y="4523874"/>
            <a:ext cx="1741571" cy="1359568"/>
          </a:xfrm>
          <a:prstGeom prst="straightConnector1">
            <a:avLst/>
          </a:prstGeom>
          <a:ln w="889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6" name="AutoShape 2" descr="AI vs. Machine Learning vs. Deep Learning vs. Neural Networks: What's the  Difference? |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AI vs. Machine Learning vs. Deep Learning vs. Neural Networks: What's the  Difference? |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AI vs. Machine Learning vs. Deep Learning vs. Neural Networks: What's the  Difference? |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Fine-tuned VGG19 CNN architecture.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 descr="deep_im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8" y="285729"/>
            <a:ext cx="2214578" cy="1573516"/>
          </a:xfrm>
          <a:prstGeom prst="rect">
            <a:avLst/>
          </a:prstGeom>
        </p:spPr>
      </p:pic>
      <p:pic>
        <p:nvPicPr>
          <p:cNvPr id="15" name="Picture 14" descr="cnn_im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84" y="2643182"/>
            <a:ext cx="3220922" cy="1214446"/>
          </a:xfrm>
          <a:prstGeom prst="rect">
            <a:avLst/>
          </a:prstGeom>
        </p:spPr>
      </p:pic>
      <p:sp>
        <p:nvSpPr>
          <p:cNvPr id="5122" name="AutoShape 2" descr="VGG-16 | CNN model - GeeksforGee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" name="AutoShape 4" descr="VGG-16 | CNN model - GeeksforGee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 descr="vgg1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6" y="4643446"/>
            <a:ext cx="32289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19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OF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 </a:t>
            </a:r>
            <a:r>
              <a:rPr lang="en-US" dirty="0">
                <a:latin typeface="Bahnschrift SemiLight" pitchFamily="34" charset="0"/>
              </a:rPr>
              <a:t>T</a:t>
            </a:r>
            <a:r>
              <a:rPr lang="en-US" dirty="0" smtClean="0">
                <a:latin typeface="Bahnschrift SemiLight" pitchFamily="34" charset="0"/>
              </a:rPr>
              <a:t>he </a:t>
            </a:r>
            <a:r>
              <a:rPr lang="en-US" dirty="0">
                <a:latin typeface="Bahnschrift SemiLight" pitchFamily="34" charset="0"/>
              </a:rPr>
              <a:t>image of input size : </a:t>
            </a:r>
            <a:r>
              <a:rPr lang="en-US" dirty="0" smtClean="0">
                <a:latin typeface="Bahnschrift SemiLight" pitchFamily="34" charset="0"/>
              </a:rPr>
              <a:t>(150,150,3</a:t>
            </a:r>
            <a:r>
              <a:rPr lang="en-US" dirty="0">
                <a:latin typeface="Bahnschrift SemiLight" pitchFamily="34" charset="0"/>
              </a:rPr>
              <a:t>) is provided</a:t>
            </a:r>
            <a:r>
              <a:rPr lang="en-US" dirty="0" smtClean="0">
                <a:latin typeface="Bahnschrift SemiLight" pitchFamily="34" charset="0"/>
              </a:rPr>
              <a:t>.</a:t>
            </a:r>
          </a:p>
          <a:p>
            <a:r>
              <a:rPr lang="en-US" dirty="0">
                <a:latin typeface="Bahnschrift SemiLight" pitchFamily="34" charset="0"/>
              </a:rPr>
              <a:t>After the data augmentation, the image is </a:t>
            </a:r>
            <a:r>
              <a:rPr lang="en-US" dirty="0" smtClean="0">
                <a:latin typeface="Bahnschrift SemiLight" pitchFamily="34" charset="0"/>
              </a:rPr>
              <a:t>fed </a:t>
            </a:r>
            <a:r>
              <a:rPr lang="en-US" dirty="0">
                <a:latin typeface="Bahnschrift SemiLight" pitchFamily="34" charset="0"/>
              </a:rPr>
              <a:t>to the </a:t>
            </a:r>
            <a:r>
              <a:rPr lang="en-US" dirty="0" smtClean="0">
                <a:latin typeface="Bahnschrift SemiLight" pitchFamily="34" charset="0"/>
              </a:rPr>
              <a:t>150CNN model.</a:t>
            </a:r>
          </a:p>
          <a:p>
            <a:r>
              <a:rPr lang="en-US" dirty="0">
                <a:latin typeface="Bahnschrift SemiLight" pitchFamily="34" charset="0"/>
              </a:rPr>
              <a:t>The input image is passed through various convolution layers</a:t>
            </a:r>
            <a:r>
              <a:rPr lang="en-US" dirty="0" smtClean="0">
                <a:latin typeface="Bahnschrift SemiLight" pitchFamily="34" charset="0"/>
              </a:rPr>
              <a:t>, max </a:t>
            </a:r>
            <a:r>
              <a:rPr lang="en-US" dirty="0">
                <a:latin typeface="Bahnschrift SemiLight" pitchFamily="34" charset="0"/>
              </a:rPr>
              <a:t>pooling layers and </a:t>
            </a:r>
            <a:r>
              <a:rPr lang="en-US" dirty="0" smtClean="0">
                <a:latin typeface="Bahnschrift SemiLight" pitchFamily="34" charset="0"/>
              </a:rPr>
              <a:t>Batch Pooling layers to </a:t>
            </a:r>
            <a:r>
              <a:rPr lang="en-US" dirty="0">
                <a:latin typeface="Bahnschrift SemiLight" pitchFamily="34" charset="0"/>
              </a:rPr>
              <a:t>finally classify it as to whether parasitized or uninfected</a:t>
            </a:r>
            <a:r>
              <a:rPr lang="en-US" dirty="0" smtClean="0">
                <a:latin typeface="Bahnschrift SemiLight" pitchFamily="34" charset="0"/>
              </a:rPr>
              <a:t>.</a:t>
            </a:r>
          </a:p>
          <a:p>
            <a:r>
              <a:rPr lang="en-US" dirty="0">
                <a:latin typeface="Bahnschrift SemiLight" pitchFamily="34" charset="0"/>
              </a:rPr>
              <a:t>The result is displayed at ‘0’ if Parasitized or ‘1’ if </a:t>
            </a:r>
            <a:r>
              <a:rPr lang="en-US" dirty="0" smtClean="0">
                <a:latin typeface="Bahnschrift SemiLight" pitchFamily="34" charset="0"/>
              </a:rPr>
              <a:t>Uninfected</a:t>
            </a:r>
            <a:r>
              <a:rPr lang="en-US" dirty="0">
                <a:latin typeface="Bahnschrift SemiLight" pitchFamily="34" charset="0"/>
              </a:rPr>
              <a:t>. </a:t>
            </a:r>
            <a:endParaRPr lang="en-US" b="0" dirty="0" smtClean="0">
              <a:latin typeface="Bahnschrift SemiLight" pitchFamily="34" charset="0"/>
            </a:endParaRP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WORK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428869"/>
          <a:ext cx="8229600" cy="1571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728037"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Accuracy(%)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 Accuracy(%)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 Loss</a:t>
                      </a:r>
                      <a:endParaRPr lang="en-US" dirty="0"/>
                    </a:p>
                  </a:txBody>
                  <a:tcPr/>
                </a:tc>
              </a:tr>
              <a:tr h="421799">
                <a:tc>
                  <a:txBody>
                    <a:bodyPr/>
                    <a:lstStyle/>
                    <a:p>
                      <a:r>
                        <a:rPr lang="en-US" dirty="0" smtClean="0"/>
                        <a:t>VGG16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0.2976</a:t>
                      </a:r>
                      <a:endParaRPr lang="en-US" dirty="0"/>
                    </a:p>
                  </a:txBody>
                  <a:tcPr/>
                </a:tc>
              </a:tr>
              <a:tr h="421799">
                <a:tc>
                  <a:txBody>
                    <a:bodyPr/>
                    <a:lstStyle/>
                    <a:p>
                      <a:r>
                        <a:rPr lang="en-US" dirty="0" smtClean="0"/>
                        <a:t>150CNN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0.2387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 rot="10800000" flipV="1">
            <a:off x="2643174" y="1674215"/>
            <a:ext cx="3929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Comparison of Model’s accuracy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4286256"/>
            <a:ext cx="457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150CNN model turned out to be better than VGG16 in terms of accuracy and performance. 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Accuracy of 150CNN : 93.06%</a:t>
            </a:r>
          </a:p>
          <a:p>
            <a:pPr algn="just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</a:t>
            </a:r>
            <a:endParaRPr lang="en-US" dirty="0"/>
          </a:p>
        </p:txBody>
      </p:sp>
      <p:pic>
        <p:nvPicPr>
          <p:cNvPr id="4" name="Content Placeholder 3" descr="WhatsApp Image 2022-06-03 at 11.34.15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3571868" cy="3218573"/>
          </a:xfrm>
        </p:spPr>
      </p:pic>
      <p:pic>
        <p:nvPicPr>
          <p:cNvPr id="5" name="Picture 4" descr="WhatsApp Image 2022-06-03 at 11.34.16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68" y="1714488"/>
            <a:ext cx="4572032" cy="27860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000108"/>
            <a:ext cx="3428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 Accuracy Plot of 150CNN Model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00694" y="1071546"/>
            <a:ext cx="2937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Loss Plot of 150CNN Model  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4282" y="4429132"/>
            <a:ext cx="3571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 It is the plot of accuracy </a:t>
            </a:r>
            <a:r>
              <a:rPr lang="en-US" dirty="0" err="1" smtClean="0"/>
              <a:t>vs</a:t>
            </a:r>
            <a:r>
              <a:rPr lang="en-US" dirty="0" smtClean="0"/>
              <a:t> epoch comparing training accuracy and validation accuracy of 150CNN.  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00628" y="4500570"/>
            <a:ext cx="38576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It is the plot of loss </a:t>
            </a:r>
            <a:r>
              <a:rPr lang="en-US" dirty="0" err="1" smtClean="0"/>
              <a:t>vs</a:t>
            </a:r>
            <a:r>
              <a:rPr lang="en-US" dirty="0" smtClean="0"/>
              <a:t> epoch comparing training loss and validation loss of 150CNN.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FORMAT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88840"/>
            <a:ext cx="5099955" cy="295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9F4444CE-BC8D-4D61-B303-4C05614E62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7702DF-AC0E-4020-9A1D-326C5849D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609601"/>
            <a:ext cx="7648121" cy="1099457"/>
          </a:xfrm>
        </p:spPr>
        <p:txBody>
          <a:bodyPr>
            <a:normAutofit/>
          </a:bodyPr>
          <a:lstStyle/>
          <a:p>
            <a:r>
              <a:rPr lang="en-IN" sz="4400" dirty="0" smtClean="0">
                <a:solidFill>
                  <a:schemeClr val="accent4">
                    <a:lumMod val="75000"/>
                  </a:schemeClr>
                </a:solidFill>
              </a:rPr>
              <a:t>FUTURE SCOPE</a:t>
            </a:r>
            <a:endParaRPr lang="en-IN" sz="4400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E0C0381E-864F-47DD-A2FF-EE17030D9F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841470"/>
              </p:ext>
            </p:extLst>
          </p:nvPr>
        </p:nvGraphicFramePr>
        <p:xfrm>
          <a:off x="487279" y="1925053"/>
          <a:ext cx="8320172" cy="4116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Isosceles Triangle 11">
            <a:extLst>
              <a:ext uri="{FF2B5EF4-FFF2-40B4-BE49-F238E27FC236}">
                <a16:creationId xmlns="" xmlns:a16="http://schemas.microsoft.com/office/drawing/2014/main" id="{73772B81-181F-48B7-8826-4D9686D15D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="" xmlns:a16="http://schemas.microsoft.com/office/drawing/2014/main" id="{B2205F6E-03C6-4E92-877C-E2482F6599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8807451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0" descr="cnn_ic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472" y="2071678"/>
            <a:ext cx="1915144" cy="1314453"/>
          </a:xfrm>
          <a:prstGeom prst="rect">
            <a:avLst/>
          </a:prstGeom>
        </p:spPr>
      </p:pic>
      <p:pic>
        <p:nvPicPr>
          <p:cNvPr id="15" name="Picture 14" descr="malaria_img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1868" y="1928802"/>
            <a:ext cx="1928819" cy="1928819"/>
          </a:xfrm>
          <a:prstGeom prst="rect">
            <a:avLst/>
          </a:prstGeom>
        </p:spPr>
      </p:pic>
      <p:pic>
        <p:nvPicPr>
          <p:cNvPr id="16" name="Picture 15" descr="disease_img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2264" y="2214554"/>
            <a:ext cx="1643074" cy="164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30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3E8462A-FEBA-4848-81CC-3F8DA3E477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8">
            <a:extLst>
              <a:ext uri="{FF2B5EF4-FFF2-40B4-BE49-F238E27FC236}">
                <a16:creationId xmlns="" xmlns:a16="http://schemas.microsoft.com/office/drawing/2014/main" id="{2109F83F-40FE-4DB3-84CC-09FB3340D0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1DE492D7-C3C3-48FF-80C8-37021EA026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>
              <a:extLst>
                <a:ext uri="{FF2B5EF4-FFF2-40B4-BE49-F238E27FC236}">
                  <a16:creationId xmlns="" xmlns:a16="http://schemas.microsoft.com/office/drawing/2014/main" id="{0B30FF97-2E9A-490A-AED2-90BA2E0EC1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>
              <a:extLst>
                <a:ext uri="{FF2B5EF4-FFF2-40B4-BE49-F238E27FC236}">
                  <a16:creationId xmlns="" xmlns:a16="http://schemas.microsoft.com/office/drawing/2014/main" id="{B6D53C7D-A312-47B6-A66A-230A19CFAC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="" xmlns:a16="http://schemas.microsoft.com/office/drawing/2014/main" id="{9329D58C-0D2E-4A2B-AD6A-9CEE506784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>
              <a:extLst>
                <a:ext uri="{FF2B5EF4-FFF2-40B4-BE49-F238E27FC236}">
                  <a16:creationId xmlns="" xmlns:a16="http://schemas.microsoft.com/office/drawing/2014/main" id="{9D446EDE-C690-4461-8BF2-7634808FC8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>
              <a:extLst>
                <a:ext uri="{FF2B5EF4-FFF2-40B4-BE49-F238E27FC236}">
                  <a16:creationId xmlns="" xmlns:a16="http://schemas.microsoft.com/office/drawing/2014/main" id="{323F3D34-6531-4AD7-A8C6-195A090281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>
              <a:extLst>
                <a:ext uri="{FF2B5EF4-FFF2-40B4-BE49-F238E27FC236}">
                  <a16:creationId xmlns="" xmlns:a16="http://schemas.microsoft.com/office/drawing/2014/main" id="{B9B0AE3F-2350-435F-A9B0-C310BF8763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="" xmlns:a16="http://schemas.microsoft.com/office/drawing/2014/main" id="{4EFA655C-9E50-4C14-A89E-AD7B648E4E2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="" xmlns:a16="http://schemas.microsoft.com/office/drawing/2014/main" id="{3E843863-7D25-4C01-9A17-E817CB6D99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7941F9B1-B01B-4A84-89D9-B169AEB4E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="" xmlns:a16="http://schemas.microsoft.com/office/drawing/2014/main" id="{8F4F986C-D1B7-4D79-9330-1682D988E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4732" y="2184530"/>
            <a:ext cx="7455944" cy="248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2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MALARIA DISEASE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Bahnschrift SemiLight" pitchFamily="34" charset="0"/>
              </a:rPr>
              <a:t>Malaria is a dangerous disease that is caused by parasites that are transmitted to people through the bites of contaminated female Anopheles mosquitoes. </a:t>
            </a:r>
            <a:endParaRPr lang="en-US" dirty="0" smtClean="0">
              <a:latin typeface="Bahnschrift SemiLight" pitchFamily="34" charset="0"/>
            </a:endParaRPr>
          </a:p>
          <a:p>
            <a:r>
              <a:rPr lang="en-US" dirty="0" smtClean="0">
                <a:latin typeface="Bahnschrift SemiLight" pitchFamily="34" charset="0"/>
              </a:rPr>
              <a:t>According </a:t>
            </a:r>
            <a:r>
              <a:rPr lang="en-US" dirty="0">
                <a:latin typeface="Bahnschrift SemiLight" pitchFamily="34" charset="0"/>
              </a:rPr>
              <a:t>to the World Health Organization, In Africa 228 million active instances, and 405000 deaths in 2020. Malaria is very severe in Africa as clearly visible from the data. </a:t>
            </a:r>
            <a:endParaRPr lang="en-US" dirty="0" smtClean="0">
              <a:latin typeface="Bahnschrift SemiLight" pitchFamily="34" charset="0"/>
            </a:endParaRPr>
          </a:p>
          <a:p>
            <a:r>
              <a:rPr lang="en-US" dirty="0">
                <a:latin typeface="Bahnschrift SemiLight" pitchFamily="34" charset="0"/>
              </a:rPr>
              <a:t>So, these facts have encouraged us to take up this project work. Malaria Detection using </a:t>
            </a:r>
            <a:r>
              <a:rPr lang="en-US" dirty="0" smtClean="0">
                <a:latin typeface="Bahnschrift SemiLight" pitchFamily="34" charset="0"/>
              </a:rPr>
              <a:t>ML(Deep Learning) </a:t>
            </a:r>
            <a:r>
              <a:rPr lang="en-US" dirty="0">
                <a:latin typeface="Bahnschrift SemiLight" pitchFamily="34" charset="0"/>
              </a:rPr>
              <a:t>would not only benefit Healthcare but also help in our academics as Machine Learning is the new boon in the industry.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6A3914-3482-4BBB-A3C1-D0C4BEE6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 smtClean="0">
                <a:solidFill>
                  <a:schemeClr val="tx1"/>
                </a:solidFill>
              </a:rPr>
              <a:t>PROBLEM STATEMENT</a:t>
            </a:r>
            <a:endParaRPr lang="en-IN" sz="4400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5089A866-FB75-4B42-91C8-B86D8B3389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1280945"/>
              </p:ext>
            </p:extLst>
          </p:nvPr>
        </p:nvGraphicFramePr>
        <p:xfrm>
          <a:off x="396240" y="1357298"/>
          <a:ext cx="8033412" cy="5256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Graphic 7" descr="Angel face outline with solid fill">
            <a:extLst>
              <a:ext uri="{FF2B5EF4-FFF2-40B4-BE49-F238E27FC236}">
                <a16:creationId xmlns="" xmlns:a16="http://schemas.microsoft.com/office/drawing/2014/main" id="{2E980EC4-0410-48D0-9A4E-CED1AF2768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5786" y="5072074"/>
            <a:ext cx="845820" cy="1168400"/>
          </a:xfrm>
          <a:prstGeom prst="rect">
            <a:avLst/>
          </a:prstGeom>
        </p:spPr>
      </p:pic>
      <p:pic>
        <p:nvPicPr>
          <p:cNvPr id="10" name="Graphic 9" descr="Presentation with media with solid fill">
            <a:extLst>
              <a:ext uri="{FF2B5EF4-FFF2-40B4-BE49-F238E27FC236}">
                <a16:creationId xmlns="" xmlns:a16="http://schemas.microsoft.com/office/drawing/2014/main" id="{039FA657-D9A0-45D7-A403-E7F9FA0E6A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2910" y="1928802"/>
            <a:ext cx="957581" cy="1168400"/>
          </a:xfrm>
          <a:prstGeom prst="rect">
            <a:avLst/>
          </a:prstGeom>
        </p:spPr>
      </p:pic>
      <p:pic>
        <p:nvPicPr>
          <p:cNvPr id="12" name="Graphic 11" descr="Badge Tick1 with solid fill">
            <a:extLst>
              <a:ext uri="{FF2B5EF4-FFF2-40B4-BE49-F238E27FC236}">
                <a16:creationId xmlns="" xmlns:a16="http://schemas.microsoft.com/office/drawing/2014/main" id="{D245296D-861F-4248-B6F4-3C2D84195B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0100" y="3357562"/>
            <a:ext cx="84582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6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589280"/>
            <a:ext cx="7195820" cy="1320800"/>
          </a:xfrm>
        </p:spPr>
        <p:txBody>
          <a:bodyPr anchor="ctr">
            <a:normAutofit fontScale="90000"/>
          </a:bodyPr>
          <a:lstStyle/>
          <a:p>
            <a:r>
              <a:rPr lang="en-US" dirty="0" smtClean="0"/>
              <a:t>MALARIA DISEASE DETECTION USING DEEP LEARNING</a:t>
            </a:r>
            <a:endParaRPr lang="en-US" sz="44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B047BD0E-55C4-4D2C-AD42-0383C91DBE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444807"/>
              </p:ext>
            </p:extLst>
          </p:nvPr>
        </p:nvGraphicFramePr>
        <p:xfrm>
          <a:off x="785786" y="2143116"/>
          <a:ext cx="7515860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740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METHODOLOGY FLOWCHART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42" name="Picture 2" descr="https://lh3.googleusercontent.com/a728LWbM-iB0FObWl7UZ1RpV6s-c2b7vsTe6GF-B4WE-nUxKCTJWGb0U5Nh1pMQ-gd9gDhQbnh05y-bbCCBDVOmp9kVaBgu_Z4tSR31Qe4UCmI9Gj3PhZ2_UShcwZQY5myU_1S58qMASW1jDAQ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071546"/>
            <a:ext cx="5072098" cy="56436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150CNN</a:t>
            </a:r>
            <a:endParaRPr lang="en-US" dirty="0"/>
          </a:p>
        </p:txBody>
      </p:sp>
      <p:pic>
        <p:nvPicPr>
          <p:cNvPr id="4" name="Content Placeholder 3" descr="mobilenet_flowchart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3174" y="1142984"/>
            <a:ext cx="3500462" cy="5715016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1">
            <a:extLst>
              <a:ext uri="{FF2B5EF4-FFF2-40B4-BE49-F238E27FC236}">
                <a16:creationId xmlns="" xmlns:a16="http://schemas.microsoft.com/office/drawing/2014/main" id="{9F4444CE-BC8D-4D61-B303-4C05614E62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893D20-6C43-4CCA-8433-6C495BB9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609601"/>
            <a:ext cx="7648121" cy="109945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MODULES</a:t>
            </a:r>
            <a:endParaRPr lang="en-IN" sz="4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4A8D3714-4012-4ABF-BE15-A4C1D83FAD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7076622"/>
              </p:ext>
            </p:extLst>
          </p:nvPr>
        </p:nvGraphicFramePr>
        <p:xfrm>
          <a:off x="965200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9" name="Isosceles Triangle 73">
            <a:extLst>
              <a:ext uri="{FF2B5EF4-FFF2-40B4-BE49-F238E27FC236}">
                <a16:creationId xmlns="" xmlns:a16="http://schemas.microsoft.com/office/drawing/2014/main" id="{73772B81-181F-48B7-8826-4D9686D15D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Isosceles Triangle 75">
            <a:extLst>
              <a:ext uri="{FF2B5EF4-FFF2-40B4-BE49-F238E27FC236}">
                <a16:creationId xmlns="" xmlns:a16="http://schemas.microsoft.com/office/drawing/2014/main" id="{B2205F6E-03C6-4E92-877C-E2482F6599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8807451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464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0B5F7E3B-C5F1-40E0-A491-558BAFBC1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3181353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565D2D-493E-44BD-80EA-20FB459E7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816638"/>
            <a:ext cx="2793255" cy="5224724"/>
          </a:xfrm>
        </p:spPr>
        <p:txBody>
          <a:bodyPr anchor="ctr">
            <a:normAutofit/>
          </a:bodyPr>
          <a:lstStyle/>
          <a:p>
            <a:r>
              <a:rPr lang="en-IN" dirty="0" smtClean="0"/>
              <a:t>INTERFACE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E8A046-A69A-4D42-92F2-5FF98443B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721" y="816638"/>
            <a:ext cx="4355635" cy="5224724"/>
          </a:xfrm>
        </p:spPr>
        <p:txBody>
          <a:bodyPr anchor="ctr">
            <a:normAutofit/>
          </a:bodyPr>
          <a:lstStyle/>
          <a:p>
            <a:r>
              <a:rPr lang="en-US" sz="2400" b="0" i="0" dirty="0" smtClean="0">
                <a:effectLst/>
                <a:latin typeface="Bahnschrift SemiLight" pitchFamily="34" charset="0"/>
              </a:rPr>
              <a:t>We have used Google </a:t>
            </a:r>
            <a:r>
              <a:rPr lang="en-US" sz="2400" b="0" i="0" dirty="0" err="1" smtClean="0">
                <a:effectLst/>
                <a:latin typeface="Bahnschrift SemiLight" pitchFamily="34" charset="0"/>
              </a:rPr>
              <a:t>Colab</a:t>
            </a:r>
            <a:r>
              <a:rPr lang="en-US" sz="2400" b="0" i="0" dirty="0" smtClean="0">
                <a:effectLst/>
                <a:latin typeface="Bahnschrift SemiLight" pitchFamily="34" charset="0"/>
              </a:rPr>
              <a:t> to run our code. </a:t>
            </a:r>
          </a:p>
          <a:p>
            <a:r>
              <a:rPr lang="en-US" sz="2400" dirty="0" err="1" smtClean="0"/>
              <a:t>Colab</a:t>
            </a:r>
            <a:r>
              <a:rPr lang="en-US" sz="2400" dirty="0" smtClean="0"/>
              <a:t> allows anybody to write and execute arbitrary python code through the browser, and is especially well suited to machine learning, data analysis and education.</a:t>
            </a:r>
            <a:endParaRPr lang="en-US" sz="2400" dirty="0">
              <a:latin typeface="Bahnschrift SemiLight" pitchFamily="34" charset="0"/>
            </a:endParaRPr>
          </a:p>
          <a:p>
            <a:r>
              <a:rPr lang="en-US" sz="2400" dirty="0" smtClean="0">
                <a:latin typeface="Bahnschrift SemiLight" pitchFamily="34" charset="0"/>
              </a:rPr>
              <a:t>The output is displayed through a web application.</a:t>
            </a:r>
          </a:p>
        </p:txBody>
      </p:sp>
    </p:spTree>
    <p:extLst>
      <p:ext uri="{BB962C8B-B14F-4D97-AF65-F5344CB8AC3E}">
        <p14:creationId xmlns:p14="http://schemas.microsoft.com/office/powerpoint/2010/main" val="2148188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DBEDDD-1D34-44B2-AF73-834BE54B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INPUT FORMAT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44" y="1700808"/>
            <a:ext cx="7225192" cy="3970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1603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1713</TotalTime>
  <Words>587</Words>
  <Application>Microsoft Office PowerPoint</Application>
  <PresentationFormat>On-screen Show (4:3)</PresentationFormat>
  <Paragraphs>93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MALARIA DISEASE DETECTION</vt:lpstr>
      <vt:lpstr>MALARIA DISEASE</vt:lpstr>
      <vt:lpstr>PROBLEM STATEMENT</vt:lpstr>
      <vt:lpstr>MALARIA DISEASE DETECTION USING DEEP LEARNING</vt:lpstr>
      <vt:lpstr>METHODOLOGY FLOWCHART </vt:lpstr>
      <vt:lpstr>150CNN</vt:lpstr>
      <vt:lpstr>MODULES</vt:lpstr>
      <vt:lpstr>INTERFACE OF THE PROJECT</vt:lpstr>
      <vt:lpstr>INPUT FORMAT</vt:lpstr>
      <vt:lpstr>DATASET</vt:lpstr>
      <vt:lpstr>TRAINING OF THE MODEL</vt:lpstr>
      <vt:lpstr>TESTING OF THE MODEL</vt:lpstr>
      <vt:lpstr>EXPERIMENTAL WORK</vt:lpstr>
      <vt:lpstr>PLOT</vt:lpstr>
      <vt:lpstr>OUTPUT FORMAT</vt:lpstr>
      <vt:lpstr>FUTURE SCOPE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MALARIA DISEASE DETECTION</dc:title>
  <dc:creator>Admin</dc:creator>
  <cp:lastModifiedBy>91630</cp:lastModifiedBy>
  <cp:revision>61</cp:revision>
  <dcterms:created xsi:type="dcterms:W3CDTF">2022-05-26T08:54:15Z</dcterms:created>
  <dcterms:modified xsi:type="dcterms:W3CDTF">2022-06-04T06:26:08Z</dcterms:modified>
</cp:coreProperties>
</file>