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1694505" y="419059"/>
            <a:ext cx="8802990" cy="14884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9249" y="1898925"/>
            <a:ext cx="10613502" cy="13741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694505" y="419059"/>
            <a:ext cx="8802990" cy="14884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bg object 17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sp>
          <p:nvSpPr>
            <p:cNvPr id="39" name="Line"/>
            <p:cNvSpPr/>
            <p:nvPr/>
          </p:nvSpPr>
          <p:spPr>
            <a:xfrm flipH="1">
              <a:off x="2069020" y="-1"/>
              <a:ext cx="912824" cy="912825"/>
            </a:xfrm>
            <a:prstGeom prst="line">
              <a:avLst/>
            </a:prstGeom>
            <a:noFill/>
            <a:ln w="9524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Line"/>
            <p:cNvSpPr/>
            <p:nvPr/>
          </p:nvSpPr>
          <p:spPr>
            <a:xfrm flipH="1">
              <a:off x="0" y="227024"/>
              <a:ext cx="2981845" cy="2981845"/>
            </a:xfrm>
            <a:prstGeom prst="line">
              <a:avLst/>
            </a:prstGeom>
            <a:noFill/>
            <a:ln w="9524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Line"/>
            <p:cNvSpPr/>
            <p:nvPr/>
          </p:nvSpPr>
          <p:spPr>
            <a:xfrm flipH="1">
              <a:off x="1085322" y="321749"/>
              <a:ext cx="1896523" cy="1896521"/>
            </a:xfrm>
            <a:prstGeom prst="line">
              <a:avLst/>
            </a:prstGeom>
            <a:noFill/>
            <a:ln w="9524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" name="bg object 18"/>
          <p:cNvGrpSpPr/>
          <p:nvPr/>
        </p:nvGrpSpPr>
        <p:grpSpPr>
          <a:xfrm>
            <a:off x="10443078" y="3131067"/>
            <a:ext cx="1745722" cy="1821922"/>
            <a:chOff x="0" y="0"/>
            <a:chExt cx="1745721" cy="1821920"/>
          </a:xfrm>
        </p:grpSpPr>
        <p:sp>
          <p:nvSpPr>
            <p:cNvPr id="43" name="Line"/>
            <p:cNvSpPr/>
            <p:nvPr/>
          </p:nvSpPr>
          <p:spPr>
            <a:xfrm flipH="1">
              <a:off x="0" y="-1"/>
              <a:ext cx="1745722" cy="1745723"/>
            </a:xfrm>
            <a:prstGeom prst="line">
              <a:avLst/>
            </a:prstGeom>
            <a:noFill/>
            <a:ln w="28574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" name="Line"/>
            <p:cNvSpPr/>
            <p:nvPr/>
          </p:nvSpPr>
          <p:spPr>
            <a:xfrm flipH="1">
              <a:off x="475723" y="551922"/>
              <a:ext cx="1269999" cy="1269999"/>
            </a:xfrm>
            <a:prstGeom prst="line">
              <a:avLst/>
            </a:prstGeom>
            <a:noFill/>
            <a:ln w="28574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" name="Title Text"/>
          <p:cNvSpPr txBox="1"/>
          <p:nvPr>
            <p:ph type="title"/>
          </p:nvPr>
        </p:nvSpPr>
        <p:spPr>
          <a:xfrm>
            <a:off x="1694505" y="419059"/>
            <a:ext cx="8802990" cy="148844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-1" y="-1"/>
            <a:ext cx="12191977" cy="68579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337974" y="6377940"/>
            <a:ext cx="244426" cy="2416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FFFFFF"/>
          </a:solidFill>
          <a:uFillTx/>
          <a:latin typeface="TeXGyreAdventor"/>
          <a:ea typeface="TeXGyreAdventor"/>
          <a:cs typeface="TeXGyreAdventor"/>
          <a:sym typeface="TeXGyreAdventor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chinelearningmastery.com/what-is-information-entropy/" TargetMode="External"/><Relationship Id="rId3" Type="http://schemas.openxmlformats.org/officeDocument/2006/relationships/hyperlink" Target="https://machinelearningmastery.com/divergence-between-probability-distributions/" TargetMode="External"/><Relationship Id="rId4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7.tif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3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5F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object 2"/>
          <p:cNvGrpSpPr/>
          <p:nvPr/>
        </p:nvGrpSpPr>
        <p:grpSpPr>
          <a:xfrm>
            <a:off x="6108161" y="8465"/>
            <a:ext cx="6080640" cy="6163721"/>
            <a:chOff x="0" y="0"/>
            <a:chExt cx="6080639" cy="6163719"/>
          </a:xfrm>
        </p:grpSpPr>
        <p:grpSp>
          <p:nvGrpSpPr>
            <p:cNvPr id="66" name="object 3"/>
            <p:cNvGrpSpPr/>
            <p:nvPr/>
          </p:nvGrpSpPr>
          <p:grpSpPr>
            <a:xfrm>
              <a:off x="-1" y="-1"/>
              <a:ext cx="6080640" cy="6163721"/>
              <a:chOff x="0" y="0"/>
              <a:chExt cx="6080639" cy="6163719"/>
            </a:xfrm>
          </p:grpSpPr>
          <p:sp>
            <p:nvSpPr>
              <p:cNvPr id="63" name="Line"/>
              <p:cNvSpPr/>
              <p:nvPr/>
            </p:nvSpPr>
            <p:spPr>
              <a:xfrm flipH="1">
                <a:off x="2119820" y="-1"/>
                <a:ext cx="3809995" cy="381000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" name="Line"/>
              <p:cNvSpPr/>
              <p:nvPr/>
            </p:nvSpPr>
            <p:spPr>
              <a:xfrm flipH="1">
                <a:off x="-1" y="83077"/>
                <a:ext cx="6080640" cy="6080643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" name="Line"/>
              <p:cNvSpPr/>
              <p:nvPr/>
            </p:nvSpPr>
            <p:spPr>
              <a:xfrm flipH="1">
                <a:off x="1127647" y="220131"/>
                <a:ext cx="4952992" cy="495299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9" name="object 4"/>
            <p:cNvGrpSpPr/>
            <p:nvPr/>
          </p:nvGrpSpPr>
          <p:grpSpPr>
            <a:xfrm>
              <a:off x="1227648" y="23810"/>
              <a:ext cx="4852991" cy="4920713"/>
              <a:chOff x="0" y="0"/>
              <a:chExt cx="4852990" cy="4920712"/>
            </a:xfrm>
          </p:grpSpPr>
          <p:sp>
            <p:nvSpPr>
              <p:cNvPr id="67" name="Line"/>
              <p:cNvSpPr/>
              <p:nvPr/>
            </p:nvSpPr>
            <p:spPr>
              <a:xfrm flipH="1">
                <a:off x="0" y="-1"/>
                <a:ext cx="4852991" cy="4852989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8" name="Line"/>
              <p:cNvSpPr/>
              <p:nvPr/>
            </p:nvSpPr>
            <p:spPr>
              <a:xfrm flipH="1">
                <a:off x="509598" y="577319"/>
                <a:ext cx="4343393" cy="4343393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71" name="object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R="4825" indent="2088451" defTabSz="868680">
              <a:defRPr spc="-95" sz="4560"/>
            </a:pPr>
            <a:r>
              <a:t>A PROJECT ON  MULTILABEL IMAGE</a:t>
            </a:r>
            <a:r>
              <a:rPr spc="-190"/>
              <a:t> </a:t>
            </a:r>
            <a:r>
              <a:t>CLASSIFIER</a:t>
            </a:r>
          </a:p>
        </p:txBody>
      </p:sp>
      <p:sp>
        <p:nvSpPr>
          <p:cNvPr id="72" name="object 6"/>
          <p:cNvSpPr txBox="1"/>
          <p:nvPr/>
        </p:nvSpPr>
        <p:spPr>
          <a:xfrm>
            <a:off x="3059956" y="2306982"/>
            <a:ext cx="5495243" cy="142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7305" indent="779779">
              <a:lnSpc>
                <a:spcPct val="121900"/>
              </a:lnSpc>
              <a:spcBef>
                <a:spcPts val="100"/>
              </a:spcBef>
              <a:defRPr spc="-10" sz="19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  <a:r>
              <a:t>Submitted By:-  Gaurish Gupta</a:t>
            </a:r>
            <a:r>
              <a:rPr spc="-65"/>
              <a:t> </a:t>
            </a:r>
            <a:r>
              <a:t>1805210021</a:t>
            </a:r>
          </a:p>
          <a:p>
            <a:pPr algn="ctr">
              <a:spcBef>
                <a:spcPts val="500"/>
              </a:spcBef>
              <a:defRPr spc="-10" sz="19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  <a:r>
              <a:t>Kashika Adarsh</a:t>
            </a:r>
            <a:r>
              <a:rPr spc="-70"/>
              <a:t> </a:t>
            </a:r>
            <a:r>
              <a:t>1805210024</a:t>
            </a:r>
          </a:p>
          <a:p>
            <a:pPr indent="3810" algn="ctr">
              <a:spcBef>
                <a:spcPts val="500"/>
              </a:spcBef>
              <a:defRPr spc="-10" sz="19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  <a:r>
              <a:t>Varun Saini</a:t>
            </a:r>
            <a:r>
              <a:rPr spc="-25"/>
              <a:t> </a:t>
            </a:r>
            <a:r>
              <a:t>1805210062</a:t>
            </a:r>
          </a:p>
          <a:p>
            <a:pPr algn="ctr">
              <a:spcBef>
                <a:spcPts val="500"/>
              </a:spcBef>
              <a:defRPr spc="-10" sz="19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  <a:r>
              <a:t>Nikhil Jamwal</a:t>
            </a:r>
            <a:r>
              <a:rPr spc="-45"/>
              <a:t> </a:t>
            </a:r>
            <a:r>
              <a:t>1805210030</a:t>
            </a:r>
          </a:p>
        </p:txBody>
      </p:sp>
      <p:sp>
        <p:nvSpPr>
          <p:cNvPr id="73" name="object 7"/>
          <p:cNvSpPr txBox="1"/>
          <p:nvPr/>
        </p:nvSpPr>
        <p:spPr>
          <a:xfrm>
            <a:off x="3657153" y="4789759"/>
            <a:ext cx="4878071" cy="158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spcBef>
                <a:spcPts val="100"/>
              </a:spcBef>
              <a:tabLst>
                <a:tab pos="838200" algn="l"/>
              </a:tabLst>
              <a:defRPr spc="-5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Under the </a:t>
            </a:r>
            <a:r>
              <a:rPr spc="-55"/>
              <a:t>Guidance</a:t>
            </a:r>
            <a:r>
              <a:rPr spc="-320"/>
              <a:t> </a:t>
            </a:r>
            <a:r>
              <a:rPr spc="-80"/>
              <a:t>Of:-  </a:t>
            </a:r>
            <a:r>
              <a:rPr spc="-34"/>
              <a:t>Dr.	</a:t>
            </a:r>
            <a:r>
              <a:rPr spc="40"/>
              <a:t>Manik</a:t>
            </a:r>
            <a:r>
              <a:rPr spc="-125"/>
              <a:t> </a:t>
            </a:r>
            <a:r>
              <a:rPr spc="-60"/>
              <a:t>Chandra</a:t>
            </a:r>
          </a:p>
          <a:p>
            <a:pPr algn="ctr">
              <a:defRPr spc="-104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Ms. </a:t>
            </a:r>
            <a:r>
              <a:rPr spc="0"/>
              <a:t>Mudita Sharan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object 2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grpSp>
          <p:nvGrpSpPr>
            <p:cNvPr id="156" name="object 3"/>
            <p:cNvGrpSpPr/>
            <p:nvPr/>
          </p:nvGrpSpPr>
          <p:grpSpPr>
            <a:xfrm>
              <a:off x="0" y="-1"/>
              <a:ext cx="2981845" cy="3208870"/>
              <a:chOff x="0" y="0"/>
              <a:chExt cx="2981844" cy="3208868"/>
            </a:xfrm>
          </p:grpSpPr>
          <p:sp>
            <p:nvSpPr>
              <p:cNvPr id="153" name="Line"/>
              <p:cNvSpPr/>
              <p:nvPr/>
            </p:nvSpPr>
            <p:spPr>
              <a:xfrm flipH="1">
                <a:off x="2069020" y="-1"/>
                <a:ext cx="912824" cy="91282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4" name="Line"/>
              <p:cNvSpPr/>
              <p:nvPr/>
            </p:nvSpPr>
            <p:spPr>
              <a:xfrm flipH="1">
                <a:off x="0" y="227024"/>
                <a:ext cx="2981845" cy="298184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Line"/>
              <p:cNvSpPr/>
              <p:nvPr/>
            </p:nvSpPr>
            <p:spPr>
              <a:xfrm flipH="1">
                <a:off x="1085322" y="321749"/>
                <a:ext cx="1896523" cy="189652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9" name="object 4"/>
            <p:cNvGrpSpPr/>
            <p:nvPr/>
          </p:nvGrpSpPr>
          <p:grpSpPr>
            <a:xfrm>
              <a:off x="1236123" y="167748"/>
              <a:ext cx="1745722" cy="1821922"/>
              <a:chOff x="0" y="0"/>
              <a:chExt cx="1745721" cy="1821920"/>
            </a:xfrm>
          </p:grpSpPr>
          <p:sp>
            <p:nvSpPr>
              <p:cNvPr id="157" name="Line"/>
              <p:cNvSpPr/>
              <p:nvPr/>
            </p:nvSpPr>
            <p:spPr>
              <a:xfrm flipH="1">
                <a:off x="0" y="-1"/>
                <a:ext cx="1745722" cy="1745723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Line"/>
              <p:cNvSpPr/>
              <p:nvPr/>
            </p:nvSpPr>
            <p:spPr>
              <a:xfrm flipH="1">
                <a:off x="475723" y="551922"/>
                <a:ext cx="1269999" cy="126999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61" name="object 5"/>
          <p:cNvSpPr txBox="1"/>
          <p:nvPr>
            <p:ph type="title"/>
          </p:nvPr>
        </p:nvSpPr>
        <p:spPr>
          <a:xfrm>
            <a:off x="609600" y="448322"/>
            <a:ext cx="2667000" cy="628378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40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WORKING -</a:t>
            </a:r>
          </a:p>
        </p:txBody>
      </p:sp>
      <p:sp>
        <p:nvSpPr>
          <p:cNvPr id="162" name="object 6"/>
          <p:cNvSpPr txBox="1"/>
          <p:nvPr/>
        </p:nvSpPr>
        <p:spPr>
          <a:xfrm>
            <a:off x="444242" y="1503106"/>
            <a:ext cx="10530207" cy="4092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94030" indent="-481965">
              <a:spcBef>
                <a:spcPts val="100"/>
              </a:spcBef>
              <a:buSzPct val="100000"/>
              <a:buAutoNum type="arabicPeriod" startAt="1"/>
              <a:tabLst>
                <a:tab pos="482600" algn="l"/>
                <a:tab pos="4826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 and Pre-process the</a:t>
            </a:r>
            <a:r>
              <a:rPr spc="-25"/>
              <a:t> </a:t>
            </a:r>
            <a:r>
              <a:t>data</a:t>
            </a:r>
            <a:r>
              <a:t>.</a:t>
            </a:r>
          </a:p>
          <a:p>
            <a:pPr marL="494030" indent="-481965">
              <a:buSzPct val="100000"/>
              <a:buAutoNum type="arabicPeriod" startAt="1"/>
              <a:tabLst>
                <a:tab pos="482600" algn="l"/>
                <a:tab pos="4826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Define the model</a:t>
            </a:r>
            <a:r>
              <a:rPr spc="-20"/>
              <a:t> </a:t>
            </a:r>
            <a:r>
              <a:rPr spc="-10"/>
              <a:t>architecture</a:t>
            </a:r>
            <a:r>
              <a:rPr spc="-10"/>
              <a:t>.</a:t>
            </a:r>
          </a:p>
          <a:p>
            <a:pPr marL="494030" indent="-481965">
              <a:buSzPct val="100000"/>
              <a:buAutoNum type="arabicPeriod" startAt="1"/>
              <a:tabLst>
                <a:tab pos="482600" algn="l"/>
                <a:tab pos="4826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 and Test the</a:t>
            </a:r>
            <a:r>
              <a:rPr spc="-25"/>
              <a:t> </a:t>
            </a:r>
            <a:r>
              <a:t>model</a:t>
            </a:r>
            <a:r>
              <a:t>.</a:t>
            </a:r>
          </a:p>
          <a:p>
            <a:pPr marL="494030" indent="-481965">
              <a:buSzPct val="100000"/>
              <a:buAutoNum type="arabicPeriod" startAt="1"/>
              <a:tabLst>
                <a:tab pos="482600" algn="l"/>
                <a:tab pos="4826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Prediction and filter</a:t>
            </a:r>
            <a:r>
              <a:rPr spc="-30"/>
              <a:t> </a:t>
            </a:r>
            <a:r>
              <a:t>images</a:t>
            </a:r>
            <a:r>
              <a:t>.</a:t>
            </a:r>
          </a:p>
          <a:p>
            <a:pPr marL="494030" indent="-481965">
              <a:buSzPct val="100000"/>
              <a:buAutoNum type="arabicPeriod" startAt="1"/>
              <a:tabLst>
                <a:tab pos="482600" algn="l"/>
                <a:tab pos="482600" algn="l"/>
              </a:tabLst>
              <a:defRPr spc="-5" sz="24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</a:p>
          <a:p>
            <a:pPr indent="12064">
              <a:tabLst>
                <a:tab pos="482600" algn="l"/>
                <a:tab pos="482600" algn="l"/>
              </a:tabLst>
              <a:defRPr spc="-5" sz="24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</a:p>
          <a:p>
            <a:pPr marR="3173095" indent="36830">
              <a:lnSpc>
                <a:spcPct val="200000"/>
              </a:lnSpc>
              <a:tabLst>
                <a:tab pos="482600" algn="l"/>
                <a:tab pos="482600" algn="l"/>
              </a:tabLst>
              <a:defRPr sz="2400">
                <a:solidFill>
                  <a:srgbClr val="FFFFFF"/>
                </a:solidFill>
                <a:latin typeface="TeXGyreAdventor"/>
                <a:ea typeface="TeXGyreAdventor"/>
                <a:cs typeface="TeXGyreAdventor"/>
                <a:sym typeface="TeXGyreAdventor"/>
              </a:defRPr>
            </a:pPr>
            <a:r>
              <a:t>  </a:t>
            </a:r>
            <a:r>
              <a:rPr spc="-5">
                <a:latin typeface="+mn-lt"/>
                <a:ea typeface="+mn-ea"/>
                <a:cs typeface="+mn-cs"/>
                <a:sym typeface="Calibri"/>
              </a:rPr>
              <a:t>DEPLOYMENT</a:t>
            </a:r>
            <a:r>
              <a:rPr spc="-10"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-</a:t>
            </a:r>
          </a:p>
          <a:p>
            <a:pPr marL="494030" indent="-413384">
              <a:buSzPct val="100000"/>
              <a:buFont typeface="Arial"/>
              <a:buChar char="●"/>
              <a:tabLst>
                <a:tab pos="482600" algn="l"/>
                <a:tab pos="482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will be deployed using MERN</a:t>
            </a:r>
            <a:r>
              <a:rPr spc="-25"/>
              <a:t> </a:t>
            </a:r>
            <a:r>
              <a:t>Stack.</a:t>
            </a:r>
          </a:p>
          <a:p>
            <a:pPr marL="494030" indent="-413384">
              <a:buSzPct val="100000"/>
              <a:buFont typeface="Arial"/>
              <a:buChar char="●"/>
              <a:tabLst>
                <a:tab pos="482600" algn="l"/>
                <a:tab pos="482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Users can enter multiple images at </a:t>
            </a:r>
            <a:r>
              <a:rPr spc="0"/>
              <a:t>a </a:t>
            </a:r>
            <a:r>
              <a:t>single click and there are</a:t>
            </a:r>
            <a:r>
              <a:rPr spc="-90"/>
              <a:t>                                    </a:t>
            </a:r>
            <a:r>
              <a:t>some predefined filters as well in the frontend to make it</a:t>
            </a:r>
            <a:r>
              <a:rPr spc="-50"/>
              <a:t> </a:t>
            </a:r>
            <a:r>
              <a:t>clear.</a:t>
            </a:r>
          </a:p>
        </p:txBody>
      </p:sp>
      <p:grpSp>
        <p:nvGrpSpPr>
          <p:cNvPr id="165" name="Image Gallery"/>
          <p:cNvGrpSpPr/>
          <p:nvPr/>
        </p:nvGrpSpPr>
        <p:grpSpPr>
          <a:xfrm>
            <a:off x="9182393" y="724960"/>
            <a:ext cx="2794001" cy="5925846"/>
            <a:chOff x="0" y="0"/>
            <a:chExt cx="2794000" cy="5925845"/>
          </a:xfrm>
        </p:grpSpPr>
        <p:pic>
          <p:nvPicPr>
            <p:cNvPr id="163" name="Screenshot 2022-05-27 at 10.03.38 AM.png" descr="Screenshot 2022-05-27 at 10.03.38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6820" t="0" r="6820" b="0"/>
            <a:stretch>
              <a:fillRect/>
            </a:stretch>
          </p:blipFill>
          <p:spPr>
            <a:xfrm>
              <a:off x="0" y="0"/>
              <a:ext cx="2794000" cy="51634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Rectangle"/>
            <p:cNvSpPr/>
            <p:nvPr/>
          </p:nvSpPr>
          <p:spPr>
            <a:xfrm>
              <a:off x="0" y="5239698"/>
              <a:ext cx="2794000" cy="686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/>
          <p:nvPr>
            <p:ph type="title"/>
          </p:nvPr>
        </p:nvSpPr>
        <p:spPr>
          <a:xfrm>
            <a:off x="773712" y="381000"/>
            <a:ext cx="8802991" cy="677108"/>
          </a:xfrm>
          <a:prstGeom prst="rect">
            <a:avLst/>
          </a:prstGeom>
        </p:spPr>
        <p:txBody>
          <a:bodyPr/>
          <a:lstStyle>
            <a:lvl1pPr>
              <a:defRPr sz="4400" u="sng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ACTIVATION FUNCTION:-</a:t>
            </a:r>
          </a:p>
        </p:txBody>
      </p:sp>
      <p:sp>
        <p:nvSpPr>
          <p:cNvPr id="168" name="Text Placeholder 2"/>
          <p:cNvSpPr txBox="1"/>
          <p:nvPr>
            <p:ph type="body" idx="1"/>
          </p:nvPr>
        </p:nvSpPr>
        <p:spPr>
          <a:xfrm>
            <a:off x="773712" y="1219200"/>
            <a:ext cx="10580089" cy="4001096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Sigmoid Function-</a:t>
            </a:r>
          </a:p>
          <a:p>
            <a:pPr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Sigmoid function is a mathematical function which has a characteristic S-shaped curve. There are a number of common sigmoid functions, such as the </a:t>
            </a:r>
            <a:r>
              <a:rPr b="1"/>
              <a:t>logistic function</a:t>
            </a:r>
            <a:r>
              <a:t>, the </a:t>
            </a:r>
            <a:r>
              <a:rPr b="1"/>
              <a:t>hyperbolic tangent</a:t>
            </a:r>
            <a:r>
              <a:t>, and the </a:t>
            </a:r>
            <a:r>
              <a:rPr b="1"/>
              <a:t>arctangent.</a:t>
            </a:r>
            <a:endParaRPr b="1"/>
          </a:p>
          <a:p>
            <a:pPr>
              <a:defRPr b="1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                 </a:t>
            </a:r>
          </a:p>
        </p:txBody>
      </p:sp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4038600"/>
            <a:ext cx="4331688" cy="2420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mplementation"/>
          <p:cNvSpPr txBox="1"/>
          <p:nvPr>
            <p:ph type="title"/>
          </p:nvPr>
        </p:nvSpPr>
        <p:spPr>
          <a:xfrm>
            <a:off x="1694505" y="419059"/>
            <a:ext cx="8802990" cy="978311"/>
          </a:xfrm>
          <a:prstGeom prst="rect">
            <a:avLst/>
          </a:prstGeom>
        </p:spPr>
        <p:txBody>
          <a:bodyPr/>
          <a:lstStyle>
            <a:lvl1pPr>
              <a:defRPr b="1" u="sng"/>
            </a:lvl1pPr>
          </a:lstStyle>
          <a:p>
            <a:pPr/>
            <a:r>
              <a:t>Implementation</a:t>
            </a:r>
          </a:p>
        </p:txBody>
      </p:sp>
      <p:grpSp>
        <p:nvGrpSpPr>
          <p:cNvPr id="174" name="Image Gallery"/>
          <p:cNvGrpSpPr/>
          <p:nvPr/>
        </p:nvGrpSpPr>
        <p:grpSpPr>
          <a:xfrm>
            <a:off x="877352" y="1443649"/>
            <a:ext cx="3368879" cy="5959106"/>
            <a:chOff x="0" y="0"/>
            <a:chExt cx="3368878" cy="5959104"/>
          </a:xfrm>
        </p:grpSpPr>
        <p:pic>
          <p:nvPicPr>
            <p:cNvPr id="172" name="Screenshot 2022-05-27 at 10.30.26 AM.png" descr="Screenshot 2022-05-27 at 10.30.26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8" t="0" r="138" b="0"/>
            <a:stretch>
              <a:fillRect/>
            </a:stretch>
          </p:blipFill>
          <p:spPr>
            <a:xfrm>
              <a:off x="0" y="0"/>
              <a:ext cx="3368879" cy="5196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3" name="Rectangle"/>
            <p:cNvSpPr/>
            <p:nvPr/>
          </p:nvSpPr>
          <p:spPr>
            <a:xfrm>
              <a:off x="0" y="5272957"/>
              <a:ext cx="3368879" cy="686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  <p:sp>
        <p:nvSpPr>
          <p:cNvPr id="175" name="The model is implemented using 3 CNN Layers.…"/>
          <p:cNvSpPr txBox="1"/>
          <p:nvPr/>
        </p:nvSpPr>
        <p:spPr>
          <a:xfrm>
            <a:off x="5037104" y="1254506"/>
            <a:ext cx="6689109" cy="2199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20842" indent="-320842">
              <a:spcBef>
                <a:spcPts val="800"/>
              </a:spcBef>
              <a:buSzPct val="100000"/>
              <a:buAutoNum type="arabicPeriod" startAt="1"/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model is implemented using 3 CNN Layers.</a:t>
            </a:r>
          </a:p>
          <a:p>
            <a:pPr marL="320842" indent="-320842">
              <a:spcBef>
                <a:spcPts val="800"/>
              </a:spcBef>
              <a:buSzPct val="100000"/>
              <a:buAutoNum type="arabicPeriod" startAt="1"/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Conv2D, Maxpool2D, Flatten and Dense as layers.</a:t>
            </a:r>
          </a:p>
          <a:p>
            <a:pPr marL="320842" indent="-320842">
              <a:spcBef>
                <a:spcPts val="800"/>
              </a:spcBef>
              <a:buSzPct val="100000"/>
              <a:buAutoNum type="arabicPeriod" startAt="1"/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Whole Model is implemented using Kernel size of 5*5.</a:t>
            </a:r>
          </a:p>
          <a:p>
            <a:pPr marL="320842" indent="-320842">
              <a:spcBef>
                <a:spcPts val="800"/>
              </a:spcBef>
              <a:buSzPct val="100000"/>
              <a:buAutoNum type="arabicPeriod" startAt="1"/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relu as Activation function as every layer.</a:t>
            </a:r>
          </a:p>
          <a:p>
            <a:pPr marL="320842" indent="-320842">
              <a:spcBef>
                <a:spcPts val="800"/>
              </a:spcBef>
              <a:buSzPct val="100000"/>
              <a:buAutoNum type="arabicPeriod" startAt="1"/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Sigmoid for last layer.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64629" y="3719406"/>
            <a:ext cx="5434060" cy="29028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/>
          <p:nvPr>
            <p:ph type="title"/>
          </p:nvPr>
        </p:nvSpPr>
        <p:spPr>
          <a:xfrm>
            <a:off x="789249" y="410487"/>
            <a:ext cx="8802990" cy="808713"/>
          </a:xfrm>
          <a:prstGeom prst="rect">
            <a:avLst/>
          </a:prstGeom>
        </p:spPr>
        <p:txBody>
          <a:bodyPr/>
          <a:lstStyle/>
          <a:p>
            <a:pPr defTabSz="603504">
              <a:defRPr sz="2904" u="sng">
                <a:latin typeface="+mn-lt"/>
                <a:ea typeface="+mn-ea"/>
                <a:cs typeface="+mn-cs"/>
                <a:sym typeface="Calibri"/>
              </a:defRPr>
            </a:pPr>
            <a:r>
              <a:t>LOSS FUNCTION:-</a:t>
            </a:r>
            <a:br/>
          </a:p>
        </p:txBody>
      </p:sp>
      <p:sp>
        <p:nvSpPr>
          <p:cNvPr id="179" name="Text Placeholder 2"/>
          <p:cNvSpPr txBox="1"/>
          <p:nvPr>
            <p:ph type="body" idx="1"/>
          </p:nvPr>
        </p:nvSpPr>
        <p:spPr>
          <a:xfrm>
            <a:off x="789249" y="1371600"/>
            <a:ext cx="10613502" cy="3477875"/>
          </a:xfrm>
          <a:prstGeom prst="rect">
            <a:avLst/>
          </a:prstGeom>
        </p:spPr>
        <p:txBody>
          <a:bodyPr/>
          <a:lstStyle/>
          <a:p>
            <a:pPr>
              <a:defRPr b="1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pc="-100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Binary Cross Entropy Function-</a:t>
            </a:r>
          </a:p>
          <a:p>
            <a:pPr>
              <a:defRPr spc="-10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Cross-entropy is commonly used in machine learning as a loss function.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Cross-entropy is a measure from the field of information theory, building upon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entropy</a:t>
            </a:r>
            <a:r>
              <a:t> and generally calculating the difference between two probability distributions. It is closely related to but is different from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KL divergence</a:t>
            </a:r>
            <a:r>
              <a:t> that calculates the relative entropy between two probability distributions, whereas cross-entropy can be thought to calculate the total entropy between the distributions.</a:t>
            </a:r>
          </a:p>
        </p:txBody>
      </p:sp>
      <p:pic>
        <p:nvPicPr>
          <p:cNvPr id="180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62199" y="4847313"/>
            <a:ext cx="7467601" cy="160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Backend Intergration &amp; Deployment"/>
          <p:cNvSpPr txBox="1"/>
          <p:nvPr>
            <p:ph type="title"/>
          </p:nvPr>
        </p:nvSpPr>
        <p:spPr>
          <a:xfrm>
            <a:off x="873217" y="419059"/>
            <a:ext cx="11088804" cy="1488440"/>
          </a:xfrm>
          <a:prstGeom prst="rect">
            <a:avLst/>
          </a:prstGeom>
        </p:spPr>
        <p:txBody>
          <a:bodyPr/>
          <a:lstStyle>
            <a:lvl1pPr>
              <a:defRPr b="1" u="sng"/>
            </a:lvl1pPr>
          </a:lstStyle>
          <a:p>
            <a:pPr/>
            <a:r>
              <a:t>Backend Intergration &amp; Deployment</a:t>
            </a:r>
          </a:p>
        </p:txBody>
      </p:sp>
      <p:sp>
        <p:nvSpPr>
          <p:cNvPr id="183" name="object 6"/>
          <p:cNvSpPr txBox="1"/>
          <p:nvPr/>
        </p:nvSpPr>
        <p:spPr>
          <a:xfrm>
            <a:off x="730258" y="2505818"/>
            <a:ext cx="9675495" cy="234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6715" marR="840739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MERN Stack is being used for web application.</a:t>
            </a:r>
          </a:p>
          <a:p>
            <a:pPr marL="386715" marR="840739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API rate limiter is present on the server side.</a:t>
            </a:r>
          </a:p>
          <a:p>
            <a:pPr marL="386715" marR="840739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Caching has been done on client side.</a:t>
            </a:r>
          </a:p>
          <a:p>
            <a:pPr marL="386715" marR="840739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Application will be deployed on Heroku.</a:t>
            </a:r>
          </a:p>
        </p:txBody>
      </p:sp>
      <p:grpSp>
        <p:nvGrpSpPr>
          <p:cNvPr id="186" name="Image Gallery"/>
          <p:cNvGrpSpPr/>
          <p:nvPr/>
        </p:nvGrpSpPr>
        <p:grpSpPr>
          <a:xfrm>
            <a:off x="7766315" y="2396435"/>
            <a:ext cx="4101462" cy="3329287"/>
            <a:chOff x="0" y="0"/>
            <a:chExt cx="4101460" cy="3329285"/>
          </a:xfrm>
        </p:grpSpPr>
        <p:pic>
          <p:nvPicPr>
            <p:cNvPr id="184" name="Screenshot 2022-05-27 at 11.06.14 AM.png" descr="Screenshot 2022-05-27 at 11.06.14 AM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2828" r="0" b="2828"/>
            <a:stretch>
              <a:fillRect/>
            </a:stretch>
          </p:blipFill>
          <p:spPr>
            <a:xfrm>
              <a:off x="0" y="0"/>
              <a:ext cx="4101461" cy="25669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Rectangle"/>
            <p:cNvSpPr/>
            <p:nvPr/>
          </p:nvSpPr>
          <p:spPr>
            <a:xfrm>
              <a:off x="0" y="2643138"/>
              <a:ext cx="4101461" cy="686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object 2"/>
          <p:cNvGrpSpPr/>
          <p:nvPr/>
        </p:nvGrpSpPr>
        <p:grpSpPr>
          <a:xfrm>
            <a:off x="6108161" y="8465"/>
            <a:ext cx="6080640" cy="6163721"/>
            <a:chOff x="0" y="0"/>
            <a:chExt cx="6080639" cy="6163719"/>
          </a:xfrm>
        </p:grpSpPr>
        <p:grpSp>
          <p:nvGrpSpPr>
            <p:cNvPr id="191" name="object 3"/>
            <p:cNvGrpSpPr/>
            <p:nvPr/>
          </p:nvGrpSpPr>
          <p:grpSpPr>
            <a:xfrm>
              <a:off x="-1" y="-1"/>
              <a:ext cx="6080640" cy="6163721"/>
              <a:chOff x="0" y="0"/>
              <a:chExt cx="6080639" cy="6163719"/>
            </a:xfrm>
          </p:grpSpPr>
          <p:sp>
            <p:nvSpPr>
              <p:cNvPr id="188" name="Line"/>
              <p:cNvSpPr/>
              <p:nvPr/>
            </p:nvSpPr>
            <p:spPr>
              <a:xfrm flipH="1">
                <a:off x="2119820" y="-1"/>
                <a:ext cx="3809995" cy="381000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Line"/>
              <p:cNvSpPr/>
              <p:nvPr/>
            </p:nvSpPr>
            <p:spPr>
              <a:xfrm flipH="1">
                <a:off x="-1" y="83077"/>
                <a:ext cx="6080640" cy="6080643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0" name="Line"/>
              <p:cNvSpPr/>
              <p:nvPr/>
            </p:nvSpPr>
            <p:spPr>
              <a:xfrm flipH="1">
                <a:off x="1127647" y="220131"/>
                <a:ext cx="4952992" cy="495299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4" name="object 4"/>
            <p:cNvGrpSpPr/>
            <p:nvPr/>
          </p:nvGrpSpPr>
          <p:grpSpPr>
            <a:xfrm>
              <a:off x="1227648" y="23810"/>
              <a:ext cx="4852991" cy="4920713"/>
              <a:chOff x="0" y="0"/>
              <a:chExt cx="4852990" cy="4920712"/>
            </a:xfrm>
          </p:grpSpPr>
          <p:sp>
            <p:nvSpPr>
              <p:cNvPr id="192" name="Line"/>
              <p:cNvSpPr/>
              <p:nvPr/>
            </p:nvSpPr>
            <p:spPr>
              <a:xfrm flipH="1">
                <a:off x="0" y="-1"/>
                <a:ext cx="4852991" cy="4852989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3" name="Line"/>
              <p:cNvSpPr/>
              <p:nvPr/>
            </p:nvSpPr>
            <p:spPr>
              <a:xfrm flipH="1">
                <a:off x="509598" y="577319"/>
                <a:ext cx="4343393" cy="4343393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96" name="object 5"/>
          <p:cNvSpPr txBox="1"/>
          <p:nvPr>
            <p:ph type="title"/>
          </p:nvPr>
        </p:nvSpPr>
        <p:spPr>
          <a:xfrm>
            <a:off x="2398271" y="609600"/>
            <a:ext cx="6527166" cy="754054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b="1" u="sng">
                <a:latin typeface="+mn-lt"/>
                <a:ea typeface="+mn-ea"/>
                <a:cs typeface="+mn-cs"/>
                <a:sym typeface="Calibri"/>
              </a:defRPr>
            </a:pPr>
            <a:r>
              <a:t>Tools And Technologies</a:t>
            </a:r>
            <a:r>
              <a:rPr spc="-200"/>
              <a:t> </a:t>
            </a:r>
            <a:r>
              <a:t>-</a:t>
            </a:r>
          </a:p>
        </p:txBody>
      </p:sp>
      <p:sp>
        <p:nvSpPr>
          <p:cNvPr id="197" name="object 6"/>
          <p:cNvSpPr txBox="1"/>
          <p:nvPr/>
        </p:nvSpPr>
        <p:spPr>
          <a:xfrm>
            <a:off x="949455" y="2063874"/>
            <a:ext cx="5098889" cy="2829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00684" indent="-388619">
              <a:spcBef>
                <a:spcPts val="100"/>
              </a:spcBef>
              <a:buSzPct val="78571"/>
              <a:buAutoNum type="arabicPeriod" startAt="1"/>
              <a:tabLst>
                <a:tab pos="393700" algn="l"/>
                <a:tab pos="393700" algn="l"/>
              </a:tabLst>
              <a:defRPr spc="-11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Python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Jupyter</a:t>
            </a:r>
            <a:r>
              <a:rPr spc="-17"/>
              <a:t> </a:t>
            </a:r>
            <a:r>
              <a:rPr spc="-11"/>
              <a:t>Notebook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 Algorithm </a:t>
            </a:r>
            <a:r>
              <a:rPr spc="0"/>
              <a:t>-</a:t>
            </a:r>
            <a:r>
              <a:rPr spc="-99"/>
              <a:t> </a:t>
            </a:r>
            <a:r>
              <a:rPr spc="-11"/>
              <a:t>CNN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Keras and Tensorflow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VGG19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Matplotlib</a:t>
            </a:r>
          </a:p>
          <a:p>
            <a:pPr marL="400684" indent="-388619">
              <a:buSzPct val="78571"/>
              <a:buAutoNum type="arabicPeriod" startAt="1"/>
              <a:tabLst>
                <a:tab pos="393700" algn="l"/>
                <a:tab pos="393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MERN</a:t>
            </a:r>
            <a:r>
              <a:rPr spc="-17"/>
              <a:t> </a:t>
            </a:r>
            <a:r>
              <a:t>Stack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1638" y="1618842"/>
            <a:ext cx="1511301" cy="151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91078" y="1609913"/>
            <a:ext cx="1511301" cy="787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1638" y="3385332"/>
            <a:ext cx="1511301" cy="796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91782" y="2644978"/>
            <a:ext cx="2434015" cy="26169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90058" y="5509560"/>
            <a:ext cx="4127298" cy="990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71638" y="4334795"/>
            <a:ext cx="1511301" cy="92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Experimental Results"/>
          <p:cNvSpPr txBox="1"/>
          <p:nvPr>
            <p:ph type="title"/>
          </p:nvPr>
        </p:nvSpPr>
        <p:spPr>
          <a:xfrm>
            <a:off x="2500196" y="205788"/>
            <a:ext cx="8802990" cy="1488440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 </a:t>
            </a:r>
          </a:p>
        </p:txBody>
      </p:sp>
      <p:sp>
        <p:nvSpPr>
          <p:cNvPr id="206" name="The Kaggle Dataset in consists of more than 50000 images to train and test our model…"/>
          <p:cNvSpPr txBox="1"/>
          <p:nvPr>
            <p:ph type="body" sz="quarter" idx="1"/>
          </p:nvPr>
        </p:nvSpPr>
        <p:spPr>
          <a:xfrm>
            <a:off x="789249" y="1875229"/>
            <a:ext cx="10613502" cy="1374140"/>
          </a:xfrm>
          <a:prstGeom prst="rect">
            <a:avLst/>
          </a:prstGeom>
        </p:spPr>
        <p:txBody>
          <a:bodyPr/>
          <a:lstStyle/>
          <a:p>
            <a:pPr>
              <a:defRPr sz="2300">
                <a:solidFill>
                  <a:srgbClr val="FFFFFF"/>
                </a:solidFill>
              </a:defRPr>
            </a:pPr>
            <a:r>
              <a:t>The Kaggle Dataset in consists of more than 50000 images to train and test our model 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 We used ten thousand images for the purpose as the constraints of system software.</a:t>
            </a:r>
          </a:p>
          <a:p>
            <a:pPr>
              <a:defRPr sz="2300">
                <a:solidFill>
                  <a:srgbClr val="FFFFFF"/>
                </a:solidFill>
              </a:defRPr>
            </a:pPr>
            <a:r>
              <a:t>For which we trained our model using 85% of images for training and rest images for testing purposes.</a:t>
            </a:r>
          </a:p>
        </p:txBody>
      </p:sp>
      <p:grpSp>
        <p:nvGrpSpPr>
          <p:cNvPr id="209" name="Image Gallery"/>
          <p:cNvGrpSpPr/>
          <p:nvPr/>
        </p:nvGrpSpPr>
        <p:grpSpPr>
          <a:xfrm>
            <a:off x="5879056" y="3645117"/>
            <a:ext cx="4604384" cy="2975540"/>
            <a:chOff x="0" y="0"/>
            <a:chExt cx="4604382" cy="2975539"/>
          </a:xfrm>
        </p:grpSpPr>
        <p:pic>
          <p:nvPicPr>
            <p:cNvPr id="207" name="image.jpeg" descr="image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5067" r="0" b="5067"/>
            <a:stretch>
              <a:fillRect/>
            </a:stretch>
          </p:blipFill>
          <p:spPr>
            <a:xfrm>
              <a:off x="0" y="0"/>
              <a:ext cx="4604383" cy="25052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Caption"/>
            <p:cNvSpPr/>
            <p:nvPr/>
          </p:nvSpPr>
          <p:spPr>
            <a:xfrm>
              <a:off x="0" y="2581492"/>
              <a:ext cx="4604383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  <p:grpSp>
        <p:nvGrpSpPr>
          <p:cNvPr id="212" name="Image Gallery"/>
          <p:cNvGrpSpPr/>
          <p:nvPr/>
        </p:nvGrpSpPr>
        <p:grpSpPr>
          <a:xfrm>
            <a:off x="1102394" y="3428999"/>
            <a:ext cx="2968888" cy="3407776"/>
            <a:chOff x="0" y="0"/>
            <a:chExt cx="2968887" cy="3407774"/>
          </a:xfrm>
        </p:grpSpPr>
        <p:pic>
          <p:nvPicPr>
            <p:cNvPr id="210" name="AvengersEndgame.jpeg" descr="AvengersEndgam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34037"/>
            <a:stretch>
              <a:fillRect/>
            </a:stretch>
          </p:blipFill>
          <p:spPr>
            <a:xfrm>
              <a:off x="0" y="0"/>
              <a:ext cx="2968888" cy="2937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1" name="Caption"/>
            <p:cNvSpPr/>
            <p:nvPr/>
          </p:nvSpPr>
          <p:spPr>
            <a:xfrm>
              <a:off x="0" y="3013727"/>
              <a:ext cx="2968888" cy="3940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Caption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object 2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grpSp>
          <p:nvGrpSpPr>
            <p:cNvPr id="217" name="object 3"/>
            <p:cNvGrpSpPr/>
            <p:nvPr/>
          </p:nvGrpSpPr>
          <p:grpSpPr>
            <a:xfrm>
              <a:off x="0" y="-1"/>
              <a:ext cx="2981845" cy="3208870"/>
              <a:chOff x="0" y="0"/>
              <a:chExt cx="2981844" cy="3208868"/>
            </a:xfrm>
          </p:grpSpPr>
          <p:sp>
            <p:nvSpPr>
              <p:cNvPr id="214" name="Line"/>
              <p:cNvSpPr/>
              <p:nvPr/>
            </p:nvSpPr>
            <p:spPr>
              <a:xfrm flipH="1">
                <a:off x="2069020" y="-1"/>
                <a:ext cx="912824" cy="91282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Line"/>
              <p:cNvSpPr/>
              <p:nvPr/>
            </p:nvSpPr>
            <p:spPr>
              <a:xfrm flipH="1">
                <a:off x="0" y="227024"/>
                <a:ext cx="2981845" cy="298184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6" name="Line"/>
              <p:cNvSpPr/>
              <p:nvPr/>
            </p:nvSpPr>
            <p:spPr>
              <a:xfrm flipH="1">
                <a:off x="1085322" y="321749"/>
                <a:ext cx="1896523" cy="189652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0" name="object 4"/>
            <p:cNvGrpSpPr/>
            <p:nvPr/>
          </p:nvGrpSpPr>
          <p:grpSpPr>
            <a:xfrm>
              <a:off x="1236123" y="167748"/>
              <a:ext cx="1745722" cy="1821922"/>
              <a:chOff x="0" y="0"/>
              <a:chExt cx="1745721" cy="1821920"/>
            </a:xfrm>
          </p:grpSpPr>
          <p:sp>
            <p:nvSpPr>
              <p:cNvPr id="218" name="Line"/>
              <p:cNvSpPr/>
              <p:nvPr/>
            </p:nvSpPr>
            <p:spPr>
              <a:xfrm flipH="1">
                <a:off x="0" y="-1"/>
                <a:ext cx="1745722" cy="1745723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9" name="Line"/>
              <p:cNvSpPr/>
              <p:nvPr/>
            </p:nvSpPr>
            <p:spPr>
              <a:xfrm flipH="1">
                <a:off x="475723" y="551922"/>
                <a:ext cx="1269999" cy="126999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22" name="object 5"/>
          <p:cNvSpPr txBox="1"/>
          <p:nvPr>
            <p:ph type="title"/>
          </p:nvPr>
        </p:nvSpPr>
        <p:spPr>
          <a:xfrm>
            <a:off x="3886200" y="685800"/>
            <a:ext cx="3077211" cy="674545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43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23" name="object 6"/>
          <p:cNvSpPr txBox="1"/>
          <p:nvPr/>
        </p:nvSpPr>
        <p:spPr>
          <a:xfrm>
            <a:off x="789459" y="2165285"/>
            <a:ext cx="10124442" cy="3771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5080" algn="just">
              <a:spcBef>
                <a:spcPts val="100"/>
              </a:spcBef>
              <a:buSzPct val="100000"/>
              <a:buFont typeface="Times New Roman"/>
              <a:buChar char="•"/>
              <a:tabLst>
                <a:tab pos="1397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After implementing the model and deploying it, the user can upload multiple posters of a movie to get accurate genre information.</a:t>
            </a:r>
          </a:p>
          <a:p>
            <a:pPr marR="5080" algn="just">
              <a:spcBef>
                <a:spcPts val="100"/>
              </a:spcBef>
              <a:tabLst>
                <a:tab pos="1397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291465">
              <a:buSzPct val="100000"/>
              <a:buFont typeface="Arial"/>
              <a:buChar char="•"/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It will help user to find out genre from posters instead of searching it online.</a:t>
            </a:r>
          </a:p>
          <a:p>
            <a:pPr marR="291465"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56210" indent="-144145">
              <a:buSzPct val="100000"/>
              <a:buFont typeface="Arial"/>
              <a:buChar char="•"/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will be useful to all kinds of movie</a:t>
            </a:r>
            <a:r>
              <a:rPr spc="-15"/>
              <a:t> posters.</a:t>
            </a:r>
            <a:endParaRPr spc="-15"/>
          </a:p>
          <a:p>
            <a:pPr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pc="-15"/>
          </a:p>
          <a:p>
            <a:pPr marL="156210" indent="-144145">
              <a:buSzPct val="100000"/>
              <a:buFont typeface="Arial"/>
              <a:buChar char="•"/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pc="-15"/>
              <a:t>Users can use our app to save their time or in case of no network connection.</a:t>
            </a:r>
            <a:endParaRPr spc="-15"/>
          </a:p>
          <a:p>
            <a:pPr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12700" marR="1261744">
              <a:buSzPct val="100000"/>
              <a:buFont typeface="Arial"/>
              <a:buChar char="•"/>
              <a:tabLst>
                <a:tab pos="1524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  <a:r>
              <a:t>We will be evaluating the datasets by checking the loss and accuracy of the  implemented</a:t>
            </a:r>
            <a:r>
              <a:rPr spc="-10"/>
              <a:t> </a:t>
            </a:r>
            <a:r>
              <a:t>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object 2"/>
          <p:cNvGrpSpPr/>
          <p:nvPr/>
        </p:nvGrpSpPr>
        <p:grpSpPr>
          <a:xfrm>
            <a:off x="6108161" y="8465"/>
            <a:ext cx="6080640" cy="6163721"/>
            <a:chOff x="0" y="0"/>
            <a:chExt cx="6080639" cy="6163719"/>
          </a:xfrm>
        </p:grpSpPr>
        <p:grpSp>
          <p:nvGrpSpPr>
            <p:cNvPr id="228" name="object 3"/>
            <p:cNvGrpSpPr/>
            <p:nvPr/>
          </p:nvGrpSpPr>
          <p:grpSpPr>
            <a:xfrm>
              <a:off x="-1" y="-1"/>
              <a:ext cx="6080640" cy="6163721"/>
              <a:chOff x="0" y="0"/>
              <a:chExt cx="6080639" cy="6163719"/>
            </a:xfrm>
          </p:grpSpPr>
          <p:sp>
            <p:nvSpPr>
              <p:cNvPr id="225" name="Line"/>
              <p:cNvSpPr/>
              <p:nvPr/>
            </p:nvSpPr>
            <p:spPr>
              <a:xfrm flipH="1">
                <a:off x="2119820" y="-1"/>
                <a:ext cx="3809995" cy="381000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" name="Line"/>
              <p:cNvSpPr/>
              <p:nvPr/>
            </p:nvSpPr>
            <p:spPr>
              <a:xfrm flipH="1">
                <a:off x="-1" y="83077"/>
                <a:ext cx="6080640" cy="6080643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" name="Line"/>
              <p:cNvSpPr/>
              <p:nvPr/>
            </p:nvSpPr>
            <p:spPr>
              <a:xfrm flipH="1">
                <a:off x="1127647" y="220131"/>
                <a:ext cx="4952992" cy="495299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1" name="object 4"/>
            <p:cNvGrpSpPr/>
            <p:nvPr/>
          </p:nvGrpSpPr>
          <p:grpSpPr>
            <a:xfrm>
              <a:off x="1227648" y="23810"/>
              <a:ext cx="4852991" cy="4920713"/>
              <a:chOff x="0" y="0"/>
              <a:chExt cx="4852990" cy="4920712"/>
            </a:xfrm>
          </p:grpSpPr>
          <p:sp>
            <p:nvSpPr>
              <p:cNvPr id="229" name="Line"/>
              <p:cNvSpPr/>
              <p:nvPr/>
            </p:nvSpPr>
            <p:spPr>
              <a:xfrm flipH="1">
                <a:off x="0" y="-1"/>
                <a:ext cx="4852991" cy="4852989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" name="Line"/>
              <p:cNvSpPr/>
              <p:nvPr/>
            </p:nvSpPr>
            <p:spPr>
              <a:xfrm flipH="1">
                <a:off x="509598" y="577319"/>
                <a:ext cx="4343393" cy="4343393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33" name="object 5"/>
          <p:cNvSpPr txBox="1"/>
          <p:nvPr>
            <p:ph type="title"/>
          </p:nvPr>
        </p:nvSpPr>
        <p:spPr>
          <a:xfrm>
            <a:off x="3429000" y="990600"/>
            <a:ext cx="3549650" cy="70532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 sz="4500">
                <a:latin typeface="+mn-lt"/>
                <a:ea typeface="+mn-ea"/>
                <a:cs typeface="+mn-cs"/>
                <a:sym typeface="Calibri"/>
              </a:defRPr>
            </a:pPr>
            <a:r>
              <a:t>FUTURE</a:t>
            </a:r>
            <a:r>
              <a:rPr sz="4400"/>
              <a:t> SCOPE</a:t>
            </a:r>
          </a:p>
        </p:txBody>
      </p:sp>
      <p:sp>
        <p:nvSpPr>
          <p:cNvPr id="234" name="object 6"/>
          <p:cNvSpPr txBox="1"/>
          <p:nvPr/>
        </p:nvSpPr>
        <p:spPr>
          <a:xfrm>
            <a:off x="838199" y="2534822"/>
            <a:ext cx="9878753" cy="239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23215" indent="-311150">
              <a:spcBef>
                <a:spcPts val="1100"/>
              </a:spcBef>
              <a:buSzPct val="78571"/>
              <a:buFont typeface="Arial"/>
              <a:buChar char="•"/>
              <a:tabLst>
                <a:tab pos="317500" algn="l"/>
                <a:tab pos="3175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Auto training of the</a:t>
            </a:r>
            <a:r>
              <a:rPr spc="-30"/>
              <a:t> </a:t>
            </a:r>
            <a:r>
              <a:t>model</a:t>
            </a:r>
          </a:p>
          <a:p>
            <a:pPr marL="323215" indent="-311150">
              <a:spcBef>
                <a:spcPts val="1000"/>
              </a:spcBef>
              <a:buSzPct val="78571"/>
              <a:buFont typeface="Arial"/>
              <a:buChar char="•"/>
              <a:tabLst>
                <a:tab pos="317500" algn="l"/>
                <a:tab pos="3175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 to add most frequent genre on</a:t>
            </a:r>
            <a:r>
              <a:rPr spc="-40"/>
              <a:t> </a:t>
            </a:r>
            <a:r>
              <a:rPr spc="-10"/>
              <a:t>front-end</a:t>
            </a:r>
          </a:p>
          <a:p>
            <a:pPr marL="323215" indent="-311150">
              <a:spcBef>
                <a:spcPts val="1000"/>
              </a:spcBef>
              <a:buSzPct val="78571"/>
              <a:buFont typeface="Arial"/>
              <a:buChar char="•"/>
              <a:tabLst>
                <a:tab pos="317500" algn="l"/>
                <a:tab pos="3175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the model light-weight to be deployed in mobile</a:t>
            </a:r>
            <a:r>
              <a:rPr spc="-85"/>
              <a:t> </a:t>
            </a:r>
            <a:r>
              <a:t>applications.</a:t>
            </a:r>
          </a:p>
          <a:p>
            <a:pPr marL="323215" indent="-311150">
              <a:spcBef>
                <a:spcPts val="1000"/>
              </a:spcBef>
              <a:buSzPct val="78571"/>
              <a:buFont typeface="Arial"/>
              <a:buChar char="•"/>
              <a:tabLst>
                <a:tab pos="317500" algn="l"/>
                <a:tab pos="3175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train the model on very large dataset.</a:t>
            </a:r>
          </a:p>
          <a:p>
            <a:pPr marL="323215" indent="-311150">
              <a:spcBef>
                <a:spcPts val="1000"/>
              </a:spcBef>
              <a:buSzPct val="78571"/>
              <a:buFont typeface="Arial"/>
              <a:buChar char="•"/>
              <a:tabLst>
                <a:tab pos="317500" algn="l"/>
                <a:tab pos="3175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Auto Collect the other posters of a movie and functions on them.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/>
          <p:nvPr>
            <p:ph type="ctrTitle"/>
          </p:nvPr>
        </p:nvSpPr>
        <p:spPr>
          <a:xfrm>
            <a:off x="2743200" y="457200"/>
            <a:ext cx="6477000" cy="830998"/>
          </a:xfrm>
          <a:prstGeom prst="rect">
            <a:avLst/>
          </a:prstGeom>
        </p:spPr>
        <p:txBody>
          <a:bodyPr/>
          <a:lstStyle>
            <a:lvl1pPr algn="ctr">
              <a:defRPr sz="5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37" name="Subtitle 2"/>
          <p:cNvSpPr txBox="1"/>
          <p:nvPr>
            <p:ph type="subTitle" idx="1"/>
          </p:nvPr>
        </p:nvSpPr>
        <p:spPr>
          <a:xfrm>
            <a:off x="381000" y="1813173"/>
            <a:ext cx="11582400" cy="4308872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[1] CNN-RNN: A Unified Framework for Multi-Label Image Classification </a:t>
            </a:r>
            <a:r>
              <a:rPr b="1" i="1"/>
              <a:t>Jiang Wang, Yi Yang, Junhua Mao,</a:t>
            </a:r>
          </a:p>
          <a:p>
            <a:pPr>
              <a:defRPr b="1" i="1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Zhiheng Huang, Chang Huang, Wei Xu</a:t>
            </a:r>
            <a:r>
              <a:rPr b="0" i="0"/>
              <a:t>; Proceedings of the IEEE Conference on Computer Vision</a:t>
            </a: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and Pattern Recognition (CVPR), 2016, pp. 2285-2294</a:t>
            </a: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[2] Learning Spatial Regularization With Image-Level Supervisions for Multi-Label Image Classification</a:t>
            </a: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</a:t>
            </a:r>
            <a:r>
              <a:rPr b="1" i="1"/>
              <a:t>Feng Zhu, Hongsheng Li, Wanli Ouyang, Nenghai Yu, Xiaogang Wang; </a:t>
            </a:r>
            <a:r>
              <a:t>Proceedings of the</a:t>
            </a:r>
            <a:r>
              <a:rPr b="1" i="1"/>
              <a:t> </a:t>
            </a:r>
            <a:endParaRPr b="1" i="1"/>
          </a:p>
          <a:p>
            <a:pPr>
              <a:defRPr b="1" i="1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</a:t>
            </a:r>
            <a:r>
              <a:rPr b="0" i="0"/>
              <a:t> IEEE Conference on Computer Vision and Pattern Recognition (CVPR), 2017, pp. 5513-5522</a:t>
            </a:r>
            <a:endParaRPr b="0" i="0"/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[3] Multi-Label Image Classification by Feature Attention Network </a:t>
            </a:r>
            <a:r>
              <a:rPr b="1"/>
              <a:t>Zheng Yan; Weiwei Liu; Shiping Wen;</a:t>
            </a:r>
            <a:endParaRPr b="1"/>
          </a:p>
          <a:p>
            <a:pPr>
              <a:defRPr b="1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Yin Yang</a:t>
            </a:r>
            <a:r>
              <a:rPr b="0"/>
              <a:t>;Published in the IEEE access, 18 July 2019</a:t>
            </a:r>
            <a:endParaRPr b="0"/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[4] Improving Pairwise Ranking for Multi-Label Image Classification; </a:t>
            </a:r>
            <a:r>
              <a:rPr b="1" i="1"/>
              <a:t>Yuncheng Li, YALE SONG, Jiebo Luo;</a:t>
            </a:r>
            <a:endParaRPr b="1" i="1"/>
          </a:p>
          <a:p>
            <a:pPr>
              <a:defRPr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Proceedings of the IEEE Conference on Computer Vision and pattern Recognition (CVPR), 2017, pp. 3617-3625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object 2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grpSp>
          <p:nvGrpSpPr>
            <p:cNvPr id="78" name="object 3"/>
            <p:cNvGrpSpPr/>
            <p:nvPr/>
          </p:nvGrpSpPr>
          <p:grpSpPr>
            <a:xfrm>
              <a:off x="0" y="-1"/>
              <a:ext cx="2981845" cy="3208870"/>
              <a:chOff x="0" y="0"/>
              <a:chExt cx="2981844" cy="3208868"/>
            </a:xfrm>
          </p:grpSpPr>
          <p:sp>
            <p:nvSpPr>
              <p:cNvPr id="75" name="Line"/>
              <p:cNvSpPr/>
              <p:nvPr/>
            </p:nvSpPr>
            <p:spPr>
              <a:xfrm flipH="1">
                <a:off x="2069020" y="-1"/>
                <a:ext cx="912824" cy="91282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" name="Line"/>
              <p:cNvSpPr/>
              <p:nvPr/>
            </p:nvSpPr>
            <p:spPr>
              <a:xfrm flipH="1">
                <a:off x="0" y="227024"/>
                <a:ext cx="2981845" cy="298184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7" name="Line"/>
              <p:cNvSpPr/>
              <p:nvPr/>
            </p:nvSpPr>
            <p:spPr>
              <a:xfrm flipH="1">
                <a:off x="1085322" y="321749"/>
                <a:ext cx="1896523" cy="189652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1" name="object 4"/>
            <p:cNvGrpSpPr/>
            <p:nvPr/>
          </p:nvGrpSpPr>
          <p:grpSpPr>
            <a:xfrm>
              <a:off x="1236123" y="167748"/>
              <a:ext cx="1745722" cy="1821922"/>
              <a:chOff x="0" y="0"/>
              <a:chExt cx="1745721" cy="1821920"/>
            </a:xfrm>
          </p:grpSpPr>
          <p:sp>
            <p:nvSpPr>
              <p:cNvPr id="79" name="Line"/>
              <p:cNvSpPr/>
              <p:nvPr/>
            </p:nvSpPr>
            <p:spPr>
              <a:xfrm flipH="1">
                <a:off x="0" y="-1"/>
                <a:ext cx="1745722" cy="1745723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0" name="Line"/>
              <p:cNvSpPr/>
              <p:nvPr/>
            </p:nvSpPr>
            <p:spPr>
              <a:xfrm flipH="1">
                <a:off x="475723" y="551922"/>
                <a:ext cx="1269999" cy="126999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3" name="object 5"/>
          <p:cNvSpPr txBox="1"/>
          <p:nvPr>
            <p:ph type="title"/>
          </p:nvPr>
        </p:nvSpPr>
        <p:spPr>
          <a:xfrm>
            <a:off x="3613555" y="232104"/>
            <a:ext cx="3659505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INTRODUCTION:-</a:t>
            </a:r>
          </a:p>
        </p:txBody>
      </p:sp>
      <p:sp>
        <p:nvSpPr>
          <p:cNvPr id="84" name="object 6"/>
          <p:cNvSpPr txBox="1"/>
          <p:nvPr/>
        </p:nvSpPr>
        <p:spPr>
          <a:xfrm>
            <a:off x="750151" y="1023738"/>
            <a:ext cx="8714741" cy="5372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3854" marR="77469" indent="-351790">
              <a:spcBef>
                <a:spcPts val="100"/>
              </a:spcBef>
              <a:buSzPct val="100000"/>
              <a:buFont typeface="Arial"/>
              <a:buChar char="●"/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Multi-label classification is </a:t>
            </a:r>
            <a:r>
              <a:rPr spc="0"/>
              <a:t>a </a:t>
            </a:r>
            <a:r>
              <a:t>classification task where each image can contain  more than one label, and some images can contain all the labels</a:t>
            </a:r>
            <a:r>
              <a:rPr spc="-45"/>
              <a:t> </a:t>
            </a:r>
            <a:r>
              <a:t>simultaneously.</a:t>
            </a: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77469">
              <a:spcBef>
                <a:spcPts val="100"/>
              </a:spcBef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buClr>
                <a:srgbClr val="FFFFFF"/>
              </a:buClr>
              <a:buSzPct val="100000"/>
              <a:buFont typeface="Arial"/>
              <a:buChar char="●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3854" marR="5080" indent="-351790">
              <a:buSzPct val="100000"/>
              <a:buFont typeface="Arial"/>
              <a:buChar char="●"/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3854" marR="5080" indent="-351790">
              <a:buSzPct val="100000"/>
              <a:buFont typeface="Arial"/>
              <a:buChar char="●"/>
              <a:tabLst>
                <a:tab pos="355600" algn="l"/>
                <a:tab pos="355600" algn="l"/>
              </a:tabLst>
              <a:defRPr spc="-4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Current project is aimed at using different machine learning models, to analyze  different data points to help get reasonable labels to an image on different  machine learning</a:t>
            </a:r>
            <a:r>
              <a:rPr spc="-9"/>
              <a:t> </a:t>
            </a:r>
            <a:r>
              <a:t>models.</a:t>
            </a:r>
          </a:p>
        </p:txBody>
      </p:sp>
      <p:grpSp>
        <p:nvGrpSpPr>
          <p:cNvPr id="87" name="Image Gallery"/>
          <p:cNvGrpSpPr/>
          <p:nvPr/>
        </p:nvGrpSpPr>
        <p:grpSpPr>
          <a:xfrm>
            <a:off x="2674343" y="2455385"/>
            <a:ext cx="5108403" cy="2954869"/>
            <a:chOff x="0" y="0"/>
            <a:chExt cx="5108401" cy="2954868"/>
          </a:xfrm>
        </p:grpSpPr>
        <p:pic>
          <p:nvPicPr>
            <p:cNvPr id="85" name="MultilabelImage.png" descr="Multilabel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135" r="0" b="1135"/>
            <a:stretch>
              <a:fillRect/>
            </a:stretch>
          </p:blipFill>
          <p:spPr>
            <a:xfrm>
              <a:off x="0" y="0"/>
              <a:ext cx="5108402" cy="21925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6" name="Difference between Multi-class and Multi label"/>
            <p:cNvSpPr/>
            <p:nvPr/>
          </p:nvSpPr>
          <p:spPr>
            <a:xfrm>
              <a:off x="0" y="2268720"/>
              <a:ext cx="5108402" cy="686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Difference between Multi-class and Multi label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object 2"/>
          <p:cNvSpPr txBox="1"/>
          <p:nvPr>
            <p:ph type="title"/>
          </p:nvPr>
        </p:nvSpPr>
        <p:spPr>
          <a:xfrm>
            <a:off x="4597875" y="2938326"/>
            <a:ext cx="3149601" cy="635001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4000"/>
            </a:lvl1pPr>
          </a:lstStyle>
          <a:p>
            <a:pPr/>
            <a:r>
              <a:t>THANK YOU!!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object 2"/>
          <p:cNvGrpSpPr/>
          <p:nvPr/>
        </p:nvGrpSpPr>
        <p:grpSpPr>
          <a:xfrm>
            <a:off x="6108161" y="8465"/>
            <a:ext cx="6080640" cy="6163721"/>
            <a:chOff x="0" y="0"/>
            <a:chExt cx="6080639" cy="6163719"/>
          </a:xfrm>
        </p:grpSpPr>
        <p:grpSp>
          <p:nvGrpSpPr>
            <p:cNvPr id="92" name="object 3"/>
            <p:cNvGrpSpPr/>
            <p:nvPr/>
          </p:nvGrpSpPr>
          <p:grpSpPr>
            <a:xfrm>
              <a:off x="-1" y="-1"/>
              <a:ext cx="6080640" cy="6163721"/>
              <a:chOff x="0" y="0"/>
              <a:chExt cx="6080639" cy="6163719"/>
            </a:xfrm>
          </p:grpSpPr>
          <p:sp>
            <p:nvSpPr>
              <p:cNvPr id="89" name="Line"/>
              <p:cNvSpPr/>
              <p:nvPr/>
            </p:nvSpPr>
            <p:spPr>
              <a:xfrm flipH="1">
                <a:off x="2119820" y="-1"/>
                <a:ext cx="3809995" cy="381000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0" name="Line"/>
              <p:cNvSpPr/>
              <p:nvPr/>
            </p:nvSpPr>
            <p:spPr>
              <a:xfrm flipH="1">
                <a:off x="-1" y="83077"/>
                <a:ext cx="6080640" cy="6080643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" name="Line"/>
              <p:cNvSpPr/>
              <p:nvPr/>
            </p:nvSpPr>
            <p:spPr>
              <a:xfrm flipH="1">
                <a:off x="1127647" y="220131"/>
                <a:ext cx="4952992" cy="4952992"/>
              </a:xfrm>
              <a:prstGeom prst="line">
                <a:avLst/>
              </a:prstGeom>
              <a:noFill/>
              <a:ln w="1269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5" name="object 4"/>
            <p:cNvGrpSpPr/>
            <p:nvPr/>
          </p:nvGrpSpPr>
          <p:grpSpPr>
            <a:xfrm>
              <a:off x="1227648" y="23810"/>
              <a:ext cx="4852991" cy="4920713"/>
              <a:chOff x="0" y="0"/>
              <a:chExt cx="4852990" cy="4920712"/>
            </a:xfrm>
          </p:grpSpPr>
          <p:sp>
            <p:nvSpPr>
              <p:cNvPr id="93" name="Line"/>
              <p:cNvSpPr/>
              <p:nvPr/>
            </p:nvSpPr>
            <p:spPr>
              <a:xfrm flipH="1">
                <a:off x="0" y="-1"/>
                <a:ext cx="4852991" cy="4852989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4" name="Line"/>
              <p:cNvSpPr/>
              <p:nvPr/>
            </p:nvSpPr>
            <p:spPr>
              <a:xfrm flipH="1">
                <a:off x="509598" y="577319"/>
                <a:ext cx="4343393" cy="4343393"/>
              </a:xfrm>
              <a:prstGeom prst="line">
                <a:avLst/>
              </a:prstGeom>
              <a:noFill/>
              <a:ln w="31749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97" name="object 5"/>
          <p:cNvSpPr txBox="1"/>
          <p:nvPr>
            <p:ph type="title"/>
          </p:nvPr>
        </p:nvSpPr>
        <p:spPr>
          <a:xfrm>
            <a:off x="1600200" y="508472"/>
            <a:ext cx="2947671" cy="597600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OBJECTIVE:-</a:t>
            </a:r>
          </a:p>
        </p:txBody>
      </p:sp>
      <p:sp>
        <p:nvSpPr>
          <p:cNvPr id="98" name="object 6"/>
          <p:cNvSpPr txBox="1"/>
          <p:nvPr/>
        </p:nvSpPr>
        <p:spPr>
          <a:xfrm>
            <a:off x="790175" y="1766136"/>
            <a:ext cx="9675495" cy="3110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86715" indent="-374650">
              <a:spcBef>
                <a:spcPts val="1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To create </a:t>
            </a:r>
            <a:r>
              <a:rPr spc="0"/>
              <a:t>a </a:t>
            </a:r>
            <a:r>
              <a:t>web-application for image</a:t>
            </a:r>
            <a:r>
              <a:rPr spc="-40"/>
              <a:t> </a:t>
            </a:r>
            <a:r>
              <a:t>classification.</a:t>
            </a:r>
          </a:p>
          <a:p>
            <a:pPr marL="386715" marR="840739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By deploying </a:t>
            </a:r>
            <a:r>
              <a:rPr spc="0"/>
              <a:t>a </a:t>
            </a:r>
            <a:r>
              <a:t>CNN with RNN model for multi-label image  classifier.</a:t>
            </a:r>
          </a:p>
          <a:p>
            <a:pPr marL="386715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application will predict the possible genres of a movie by taking movie poster as an input.</a:t>
            </a:r>
          </a:p>
          <a:p>
            <a:pPr marL="386715" indent="-374650">
              <a:spcBef>
                <a:spcPts val="2200"/>
              </a:spcBef>
              <a:buSzPct val="100000"/>
              <a:buFont typeface="Arial"/>
              <a:buChar char="●"/>
              <a:tabLst>
                <a:tab pos="381000" algn="l"/>
                <a:tab pos="381000" algn="l"/>
              </a:tabLst>
              <a:defRPr spc="-5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Filtering out the top three genres that a movie can have.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object 2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grpSp>
          <p:nvGrpSpPr>
            <p:cNvPr id="103" name="object 3"/>
            <p:cNvGrpSpPr/>
            <p:nvPr/>
          </p:nvGrpSpPr>
          <p:grpSpPr>
            <a:xfrm>
              <a:off x="0" y="-1"/>
              <a:ext cx="2981845" cy="3208870"/>
              <a:chOff x="0" y="0"/>
              <a:chExt cx="2981844" cy="3208868"/>
            </a:xfrm>
          </p:grpSpPr>
          <p:sp>
            <p:nvSpPr>
              <p:cNvPr id="100" name="Line"/>
              <p:cNvSpPr/>
              <p:nvPr/>
            </p:nvSpPr>
            <p:spPr>
              <a:xfrm flipH="1">
                <a:off x="2069020" y="-1"/>
                <a:ext cx="912824" cy="91282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" name="Line"/>
              <p:cNvSpPr/>
              <p:nvPr/>
            </p:nvSpPr>
            <p:spPr>
              <a:xfrm flipH="1">
                <a:off x="0" y="227024"/>
                <a:ext cx="2981845" cy="298184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" name="Line"/>
              <p:cNvSpPr/>
              <p:nvPr/>
            </p:nvSpPr>
            <p:spPr>
              <a:xfrm flipH="1">
                <a:off x="1085322" y="321749"/>
                <a:ext cx="1896523" cy="189652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6" name="object 4"/>
            <p:cNvGrpSpPr/>
            <p:nvPr/>
          </p:nvGrpSpPr>
          <p:grpSpPr>
            <a:xfrm>
              <a:off x="1236123" y="167748"/>
              <a:ext cx="1745722" cy="1821922"/>
              <a:chOff x="0" y="0"/>
              <a:chExt cx="1745721" cy="1821920"/>
            </a:xfrm>
          </p:grpSpPr>
          <p:sp>
            <p:nvSpPr>
              <p:cNvPr id="104" name="Line"/>
              <p:cNvSpPr/>
              <p:nvPr/>
            </p:nvSpPr>
            <p:spPr>
              <a:xfrm flipH="1">
                <a:off x="0" y="-1"/>
                <a:ext cx="1745722" cy="1745723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" name="Line"/>
              <p:cNvSpPr/>
              <p:nvPr/>
            </p:nvSpPr>
            <p:spPr>
              <a:xfrm flipH="1">
                <a:off x="475723" y="551922"/>
                <a:ext cx="1269999" cy="126999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8" name="object 5"/>
          <p:cNvSpPr txBox="1"/>
          <p:nvPr>
            <p:ph type="title"/>
          </p:nvPr>
        </p:nvSpPr>
        <p:spPr>
          <a:xfrm>
            <a:off x="3505200" y="1009984"/>
            <a:ext cx="3124200" cy="70532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45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MOTIVATION</a:t>
            </a:r>
          </a:p>
        </p:txBody>
      </p:sp>
      <p:sp>
        <p:nvSpPr>
          <p:cNvPr id="109" name="object 6"/>
          <p:cNvSpPr txBox="1"/>
          <p:nvPr/>
        </p:nvSpPr>
        <p:spPr>
          <a:xfrm>
            <a:off x="457200" y="2374900"/>
            <a:ext cx="10515600" cy="32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63854" marR="5080" indent="-351790">
              <a:spcBef>
                <a:spcPts val="100"/>
              </a:spcBef>
              <a:buSzPct val="100000"/>
              <a:buFont typeface="Arial"/>
              <a:buChar char="●"/>
              <a:tabLst>
                <a:tab pos="355600" algn="l"/>
                <a:tab pos="355600" algn="l"/>
                <a:tab pos="44577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Huge volumes of data,differing</a:t>
            </a:r>
            <a:r>
              <a:rPr spc="10"/>
              <a:t> </a:t>
            </a:r>
            <a:r>
              <a:t>in</a:t>
            </a:r>
            <a:r>
              <a:rPr spc="0"/>
              <a:t> </a:t>
            </a:r>
            <a:r>
              <a:t>form</a:t>
            </a:r>
            <a:r>
              <a:t> </a:t>
            </a:r>
            <a:r>
              <a:t>is being generated which creates </a:t>
            </a:r>
            <a:r>
              <a:rPr spc="0"/>
              <a:t>a </a:t>
            </a:r>
            <a:r>
              <a:t>need  to classify them</a:t>
            </a:r>
            <a:r>
              <a:rPr spc="-10"/>
              <a:t> </a:t>
            </a:r>
            <a:r>
              <a:t>effectively.</a:t>
            </a:r>
          </a:p>
          <a:p>
            <a:pPr>
              <a:buClr>
                <a:srgbClr val="FFFFFF"/>
              </a:buClr>
              <a:buSzPct val="100000"/>
              <a:buFont typeface="Arial"/>
              <a:buChar char="●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3854" marR="946150" indent="-351790">
              <a:buSzPct val="100000"/>
              <a:buFont typeface="Arial"/>
              <a:buChar char="●"/>
              <a:tabLst>
                <a:tab pos="355600" algn="l"/>
                <a:tab pos="3556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is very difficult to predict the genre from a single poster so our app will take use multiple posters for accurate prediction.</a:t>
            </a:r>
          </a:p>
          <a:p>
            <a:pPr>
              <a:buClr>
                <a:srgbClr val="FFFFFF"/>
              </a:buClr>
              <a:buSzPct val="100000"/>
              <a:buFont typeface="Arial"/>
              <a:buChar char="●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63854" marR="261620" indent="-351790">
              <a:buSzPct val="100000"/>
              <a:buFont typeface="Arial"/>
              <a:buChar char="●"/>
              <a:tabLst>
                <a:tab pos="355600" algn="l"/>
                <a:tab pos="355600" algn="l"/>
                <a:tab pos="6350000" algn="l"/>
              </a:tabLst>
              <a:defRPr spc="-5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Using the accuracy levels of machine</a:t>
            </a:r>
            <a:r>
              <a:rPr spc="20"/>
              <a:t> </a:t>
            </a:r>
            <a:r>
              <a:t>learning</a:t>
            </a:r>
            <a:r>
              <a:rPr spc="0"/>
              <a:t> </a:t>
            </a:r>
            <a:r>
              <a:t>techniques</a:t>
            </a:r>
            <a:r>
              <a:t> </a:t>
            </a:r>
            <a:r>
              <a:t>image</a:t>
            </a:r>
            <a:r>
              <a:rPr spc="-90"/>
              <a:t> </a:t>
            </a:r>
            <a:r>
              <a:t>classification  problem can be solved very</a:t>
            </a:r>
            <a:r>
              <a:rPr spc="-15"/>
              <a:t> </a:t>
            </a:r>
            <a:r>
              <a:t>effectively.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object 2"/>
          <p:cNvGrpSpPr/>
          <p:nvPr/>
        </p:nvGrpSpPr>
        <p:grpSpPr>
          <a:xfrm>
            <a:off x="8010997" y="1456169"/>
            <a:ext cx="4554193" cy="4981934"/>
            <a:chOff x="0" y="0"/>
            <a:chExt cx="4554192" cy="4981932"/>
          </a:xfrm>
        </p:grpSpPr>
        <p:grpSp>
          <p:nvGrpSpPr>
            <p:cNvPr id="114" name="object 3"/>
            <p:cNvGrpSpPr/>
            <p:nvPr/>
          </p:nvGrpSpPr>
          <p:grpSpPr>
            <a:xfrm>
              <a:off x="836568" y="1622157"/>
              <a:ext cx="3717625" cy="3359776"/>
              <a:chOff x="0" y="0"/>
              <a:chExt cx="3717623" cy="3359774"/>
            </a:xfrm>
          </p:grpSpPr>
          <p:sp>
            <p:nvSpPr>
              <p:cNvPr id="111" name="Line"/>
              <p:cNvSpPr/>
              <p:nvPr/>
            </p:nvSpPr>
            <p:spPr>
              <a:xfrm flipH="1">
                <a:off x="2579558" y="0"/>
                <a:ext cx="1138066" cy="955752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" name="Line"/>
              <p:cNvSpPr/>
              <p:nvPr/>
            </p:nvSpPr>
            <p:spPr>
              <a:xfrm flipH="1">
                <a:off x="0" y="237700"/>
                <a:ext cx="3717624" cy="312207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Line"/>
              <p:cNvSpPr/>
              <p:nvPr/>
            </p:nvSpPr>
            <p:spPr>
              <a:xfrm flipH="1">
                <a:off x="1353129" y="336880"/>
                <a:ext cx="2364495" cy="198571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7" name="object 4"/>
            <p:cNvGrpSpPr/>
            <p:nvPr/>
          </p:nvGrpSpPr>
          <p:grpSpPr>
            <a:xfrm>
              <a:off x="2377709" y="1797795"/>
              <a:ext cx="2176484" cy="1907603"/>
              <a:chOff x="0" y="0"/>
              <a:chExt cx="2176483" cy="1907602"/>
            </a:xfrm>
          </p:grpSpPr>
          <p:sp>
            <p:nvSpPr>
              <p:cNvPr id="115" name="Line"/>
              <p:cNvSpPr/>
              <p:nvPr/>
            </p:nvSpPr>
            <p:spPr>
              <a:xfrm flipH="1">
                <a:off x="-1" y="0"/>
                <a:ext cx="2176485" cy="182781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6" name="Line"/>
              <p:cNvSpPr/>
              <p:nvPr/>
            </p:nvSpPr>
            <p:spPr>
              <a:xfrm flipH="1">
                <a:off x="593110" y="577878"/>
                <a:ext cx="1583374" cy="1329725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18" name="object 5"/>
            <p:cNvSpPr/>
            <p:nvPr/>
          </p:nvSpPr>
          <p:spPr>
            <a:xfrm>
              <a:off x="0" y="0"/>
              <a:ext cx="3369655" cy="4278541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0" name="object 6"/>
          <p:cNvSpPr txBox="1"/>
          <p:nvPr>
            <p:ph type="title"/>
          </p:nvPr>
        </p:nvSpPr>
        <p:spPr>
          <a:xfrm>
            <a:off x="4097861" y="373507"/>
            <a:ext cx="3606167" cy="659157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4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21" name="object 7"/>
          <p:cNvSpPr txBox="1"/>
          <p:nvPr/>
        </p:nvSpPr>
        <p:spPr>
          <a:xfrm>
            <a:off x="638059" y="1342153"/>
            <a:ext cx="6777037" cy="4800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6830">
              <a:spcBef>
                <a:spcPts val="100"/>
              </a:spcBef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major steps involved in creating </a:t>
            </a:r>
            <a:r>
              <a:rPr spc="0"/>
              <a:t>a </a:t>
            </a:r>
            <a:r>
              <a:t>Image classifier</a:t>
            </a:r>
            <a:r>
              <a:rPr spc="-70"/>
              <a:t> </a:t>
            </a:r>
            <a:r>
              <a:t>includes:</a:t>
            </a:r>
          </a:p>
          <a:p>
            <a:pPr indent="36830">
              <a:spcBef>
                <a:spcPts val="100"/>
              </a:spcBef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</a:t>
            </a:r>
            <a:r>
              <a:rPr spc="-10"/>
              <a:t> </a:t>
            </a:r>
            <a:r>
              <a:t>collection.</a:t>
            </a:r>
          </a:p>
          <a:p>
            <a:pPr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Models.</a:t>
            </a:r>
          </a:p>
          <a:p>
            <a:pPr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Training.</a:t>
            </a:r>
          </a:p>
          <a:p>
            <a:pPr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Testing.</a:t>
            </a:r>
          </a:p>
          <a:p>
            <a:pPr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Web app integration.</a:t>
            </a:r>
          </a:p>
          <a:p>
            <a:pPr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8759" indent="-202564">
              <a:buSzPct val="100000"/>
              <a:buFont typeface="Arial"/>
              <a:buChar char="●"/>
              <a:tabLst>
                <a:tab pos="2286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Deployment.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2819400" y="457200"/>
            <a:ext cx="5468295" cy="738665"/>
          </a:xfrm>
          <a:prstGeom prst="rect">
            <a:avLst/>
          </a:prstGeom>
        </p:spPr>
        <p:txBody>
          <a:bodyPr/>
          <a:lstStyle>
            <a:lvl1pPr defTabSz="896111">
              <a:defRPr sz="4704"/>
            </a:lvl1pPr>
          </a:lstStyle>
          <a:p>
            <a:pPr/>
            <a:r>
              <a:t>DATA COLLECTION</a:t>
            </a:r>
          </a:p>
        </p:txBody>
      </p:sp>
      <p:sp>
        <p:nvSpPr>
          <p:cNvPr id="124" name="Text Placeholder 2"/>
          <p:cNvSpPr txBox="1"/>
          <p:nvPr>
            <p:ph type="body" idx="1"/>
          </p:nvPr>
        </p:nvSpPr>
        <p:spPr>
          <a:xfrm>
            <a:off x="789247" y="2096042"/>
            <a:ext cx="10613502" cy="3206476"/>
          </a:xfrm>
          <a:prstGeom prst="rect">
            <a:avLst/>
          </a:prstGeom>
        </p:spPr>
        <p:txBody>
          <a:bodyPr/>
          <a:lstStyle/>
          <a:p>
            <a:pPr/>
            <a:r>
              <a:t> </a:t>
            </a:r>
            <a:r>
              <a: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For Training Purpose-</a:t>
            </a:r>
            <a:endParaRPr sz="26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  -&gt; Kaggle Dataset</a:t>
            </a: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42900" indent="-342900">
              <a:buSzPct val="100000"/>
              <a:buAutoNum type="arabicPeriod" startAt="2"/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Testing-</a:t>
            </a: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-&gt; Building our own dataset for testing.</a:t>
            </a:r>
          </a:p>
          <a:p>
            <a:pPr>
              <a:defRPr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-&gt; Use bing image downloader Python Library.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"/>
          <p:cNvSpPr/>
          <p:nvPr/>
        </p:nvSpPr>
        <p:spPr>
          <a:xfrm>
            <a:off x="1010235" y="1828800"/>
            <a:ext cx="10171491" cy="432088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object 3"/>
          <p:cNvSpPr txBox="1"/>
          <p:nvPr>
            <p:ph type="title"/>
          </p:nvPr>
        </p:nvSpPr>
        <p:spPr>
          <a:xfrm>
            <a:off x="1447800" y="381000"/>
            <a:ext cx="9659295" cy="876341"/>
          </a:xfrm>
          <a:prstGeom prst="rect">
            <a:avLst/>
          </a:prstGeom>
        </p:spPr>
        <p:txBody>
          <a:bodyPr/>
          <a:lstStyle>
            <a:lvl1pPr defTabSz="804672">
              <a:defRPr sz="4224"/>
            </a:lvl1pPr>
          </a:lstStyle>
          <a:p>
            <a:pPr/>
            <a:r>
              <a:t>MULTILABEL IMAGE CLASSIFICATION</a:t>
            </a:r>
          </a:p>
        </p:txBody>
      </p:sp>
      <p:grpSp>
        <p:nvGrpSpPr>
          <p:cNvPr id="130" name="Image Gallery"/>
          <p:cNvGrpSpPr/>
          <p:nvPr/>
        </p:nvGrpSpPr>
        <p:grpSpPr>
          <a:xfrm>
            <a:off x="1189961" y="1851739"/>
            <a:ext cx="3671369" cy="5038883"/>
            <a:chOff x="0" y="0"/>
            <a:chExt cx="3671367" cy="5038882"/>
          </a:xfrm>
        </p:grpSpPr>
        <p:pic>
          <p:nvPicPr>
            <p:cNvPr id="128" name="AvengersEndgame.jpeg" descr="AvengersEndgame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22344"/>
            <a:stretch>
              <a:fillRect/>
            </a:stretch>
          </p:blipFill>
          <p:spPr>
            <a:xfrm>
              <a:off x="0" y="0"/>
              <a:ext cx="3671368" cy="42765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" name="Rectangle"/>
            <p:cNvSpPr/>
            <p:nvPr/>
          </p:nvSpPr>
          <p:spPr>
            <a:xfrm>
              <a:off x="0" y="4352735"/>
              <a:ext cx="3671368" cy="6861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  <p:sp>
        <p:nvSpPr>
          <p:cNvPr id="131" name="Rectangle"/>
          <p:cNvSpPr/>
          <p:nvPr/>
        </p:nvSpPr>
        <p:spPr>
          <a:xfrm>
            <a:off x="8676065" y="2616390"/>
            <a:ext cx="2142802" cy="30537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32" name="Action 91%"/>
          <p:cNvSpPr txBox="1"/>
          <p:nvPr/>
        </p:nvSpPr>
        <p:spPr>
          <a:xfrm>
            <a:off x="9172674" y="2764823"/>
            <a:ext cx="114958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Action 91%</a:t>
            </a:r>
          </a:p>
        </p:txBody>
      </p:sp>
      <p:sp>
        <p:nvSpPr>
          <p:cNvPr id="133" name="Adventure  85%"/>
          <p:cNvSpPr txBox="1"/>
          <p:nvPr/>
        </p:nvSpPr>
        <p:spPr>
          <a:xfrm>
            <a:off x="9175572" y="3262456"/>
            <a:ext cx="157486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Adventure  85%</a:t>
            </a:r>
          </a:p>
        </p:txBody>
      </p:sp>
      <p:sp>
        <p:nvSpPr>
          <p:cNvPr id="134" name="Sci-fi  72%"/>
          <p:cNvSpPr txBox="1"/>
          <p:nvPr/>
        </p:nvSpPr>
        <p:spPr>
          <a:xfrm>
            <a:off x="9223964" y="3787875"/>
            <a:ext cx="1047004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Sci-fi  72%</a:t>
            </a:r>
          </a:p>
          <a:p>
            <a:pPr/>
          </a:p>
        </p:txBody>
      </p:sp>
      <p:sp>
        <p:nvSpPr>
          <p:cNvPr id="135" name="War 46%"/>
          <p:cNvSpPr txBox="1"/>
          <p:nvPr/>
        </p:nvSpPr>
        <p:spPr>
          <a:xfrm>
            <a:off x="9227982" y="4897494"/>
            <a:ext cx="1038968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War 46%  </a:t>
            </a:r>
          </a:p>
        </p:txBody>
      </p:sp>
      <p:sp>
        <p:nvSpPr>
          <p:cNvPr id="136" name="Fantasy  59%"/>
          <p:cNvSpPr txBox="1"/>
          <p:nvPr/>
        </p:nvSpPr>
        <p:spPr>
          <a:xfrm>
            <a:off x="9198725" y="4401209"/>
            <a:ext cx="130105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Fantasy  59%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object 2"/>
          <p:cNvGrpSpPr/>
          <p:nvPr/>
        </p:nvGrpSpPr>
        <p:grpSpPr>
          <a:xfrm>
            <a:off x="9206955" y="2963318"/>
            <a:ext cx="2981846" cy="3208869"/>
            <a:chOff x="0" y="0"/>
            <a:chExt cx="2981844" cy="3208868"/>
          </a:xfrm>
        </p:grpSpPr>
        <p:grpSp>
          <p:nvGrpSpPr>
            <p:cNvPr id="141" name="object 3"/>
            <p:cNvGrpSpPr/>
            <p:nvPr/>
          </p:nvGrpSpPr>
          <p:grpSpPr>
            <a:xfrm>
              <a:off x="0" y="-1"/>
              <a:ext cx="2981845" cy="3208870"/>
              <a:chOff x="0" y="0"/>
              <a:chExt cx="2981844" cy="3208868"/>
            </a:xfrm>
          </p:grpSpPr>
          <p:sp>
            <p:nvSpPr>
              <p:cNvPr id="138" name="Line"/>
              <p:cNvSpPr/>
              <p:nvPr/>
            </p:nvSpPr>
            <p:spPr>
              <a:xfrm flipH="1">
                <a:off x="2069020" y="-1"/>
                <a:ext cx="912824" cy="91282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9" name="Line"/>
              <p:cNvSpPr/>
              <p:nvPr/>
            </p:nvSpPr>
            <p:spPr>
              <a:xfrm flipH="1">
                <a:off x="0" y="227024"/>
                <a:ext cx="2981845" cy="2981845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Line"/>
              <p:cNvSpPr/>
              <p:nvPr/>
            </p:nvSpPr>
            <p:spPr>
              <a:xfrm flipH="1">
                <a:off x="1085322" y="321749"/>
                <a:ext cx="1896523" cy="1896521"/>
              </a:xfrm>
              <a:prstGeom prst="line">
                <a:avLst/>
              </a:prstGeom>
              <a:noFill/>
              <a:ln w="952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4" name="object 4"/>
            <p:cNvGrpSpPr/>
            <p:nvPr/>
          </p:nvGrpSpPr>
          <p:grpSpPr>
            <a:xfrm>
              <a:off x="1236123" y="167748"/>
              <a:ext cx="1745722" cy="1821922"/>
              <a:chOff x="0" y="0"/>
              <a:chExt cx="1745721" cy="1821920"/>
            </a:xfrm>
          </p:grpSpPr>
          <p:sp>
            <p:nvSpPr>
              <p:cNvPr id="142" name="Line"/>
              <p:cNvSpPr/>
              <p:nvPr/>
            </p:nvSpPr>
            <p:spPr>
              <a:xfrm flipH="1">
                <a:off x="0" y="-1"/>
                <a:ext cx="1745722" cy="1745723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Line"/>
              <p:cNvSpPr/>
              <p:nvPr/>
            </p:nvSpPr>
            <p:spPr>
              <a:xfrm flipH="1">
                <a:off x="475723" y="551922"/>
                <a:ext cx="1269999" cy="1269999"/>
              </a:xfrm>
              <a:prstGeom prst="line">
                <a:avLst/>
              </a:prstGeom>
              <a:noFill/>
              <a:ln w="28574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46" name="object 5"/>
          <p:cNvSpPr txBox="1"/>
          <p:nvPr>
            <p:ph type="title"/>
          </p:nvPr>
        </p:nvSpPr>
        <p:spPr>
          <a:xfrm>
            <a:off x="4267200" y="609600"/>
            <a:ext cx="1676400" cy="551434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b="1" spc="-100" sz="35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Models:-</a:t>
            </a:r>
          </a:p>
        </p:txBody>
      </p:sp>
      <p:sp>
        <p:nvSpPr>
          <p:cNvPr id="147" name="object 6"/>
          <p:cNvSpPr txBox="1"/>
          <p:nvPr/>
        </p:nvSpPr>
        <p:spPr>
          <a:xfrm>
            <a:off x="533399" y="2006482"/>
            <a:ext cx="11431907" cy="3766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69900" marR="5080" indent="-367029">
              <a:lnSpc>
                <a:spcPct val="114998"/>
              </a:lnSpc>
              <a:spcBef>
                <a:spcPts val="1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There are various architectures of CNNs available and researched which have been key in building  algorithms which power and shall power AI as </a:t>
            </a:r>
            <a:r>
              <a:rPr spc="0"/>
              <a:t>a </a:t>
            </a:r>
            <a:r>
              <a:t>whole in the foreseeable</a:t>
            </a:r>
            <a:r>
              <a:rPr spc="-20"/>
              <a:t> </a:t>
            </a:r>
            <a:r>
              <a:rPr spc="-10"/>
              <a:t>future.</a:t>
            </a:r>
          </a:p>
          <a:p>
            <a:pPr marL="469900" indent="-367029">
              <a:spcBef>
                <a:spcPts val="300"/>
              </a:spcBef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Three ways are there that can be used for Multi label Image Classification</a:t>
            </a:r>
            <a:r>
              <a:rPr spc="-40"/>
              <a:t> </a:t>
            </a:r>
            <a:r>
              <a:rPr spc="0"/>
              <a:t>-</a:t>
            </a:r>
          </a:p>
          <a:p>
            <a:pPr marL="469900" indent="-419100">
              <a:spcBef>
                <a:spcPts val="300"/>
              </a:spcBef>
              <a:buSzPct val="100000"/>
              <a:buAutoNum type="arabicPeriod" startAt="1"/>
              <a:tabLst>
                <a:tab pos="457200" algn="l"/>
                <a:tab pos="469900" algn="l"/>
              </a:tabLst>
              <a:defRPr spc="-1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CNN</a:t>
            </a:r>
          </a:p>
          <a:p>
            <a:pPr marL="469900" indent="-419100">
              <a:spcBef>
                <a:spcPts val="300"/>
              </a:spcBef>
              <a:buSzPct val="100000"/>
              <a:buAutoNum type="arabicPeriod" startAt="1"/>
              <a:tabLst>
                <a:tab pos="457200" algn="l"/>
                <a:tab pos="4699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CNN with</a:t>
            </a:r>
            <a:r>
              <a:rPr spc="-15"/>
              <a:t> </a:t>
            </a:r>
            <a:r>
              <a:rPr spc="-10"/>
              <a:t>RNN</a:t>
            </a:r>
          </a:p>
          <a:p>
            <a:pPr marL="469900" indent="-419100">
              <a:spcBef>
                <a:spcPts val="300"/>
              </a:spcBef>
              <a:buSzPct val="100000"/>
              <a:buAutoNum type="arabicPeriod" startAt="1"/>
              <a:tabLst>
                <a:tab pos="457200" algn="l"/>
                <a:tab pos="4699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CNN with</a:t>
            </a:r>
            <a:r>
              <a:rPr spc="-15"/>
              <a:t> </a:t>
            </a:r>
            <a:r>
              <a:rPr spc="-10"/>
              <a:t>LSTM</a:t>
            </a:r>
          </a:p>
          <a:p>
            <a:pPr>
              <a:buClr>
                <a:srgbClr val="FFFFFF"/>
              </a:buClr>
              <a:buSzPct val="100000"/>
              <a:buAutoNum type="arabicPeriod" startAt="1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lvl="1" marL="469900" marR="1270635" indent="-367029">
              <a:lnSpc>
                <a:spcPct val="114998"/>
              </a:lnSpc>
              <a:buSzPct val="100000"/>
              <a:buFont typeface="Arial"/>
              <a:buChar char="●"/>
              <a:tabLst>
                <a:tab pos="457200" algn="l"/>
                <a:tab pos="469900" algn="l"/>
              </a:tabLst>
              <a:defRPr spc="-5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Experimental results on public benchmark datasets demonstrate that the CNN with </a:t>
            </a:r>
            <a:r>
              <a:rPr spc="-10"/>
              <a:t>RNN  </a:t>
            </a:r>
            <a:r>
              <a:t>architecture achieves better performance only</a:t>
            </a:r>
            <a:r>
              <a:rPr spc="-10"/>
              <a:t> CNN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xfrm>
            <a:off x="4253074" y="286212"/>
            <a:ext cx="6059493" cy="1186432"/>
          </a:xfrm>
          <a:prstGeom prst="rect">
            <a:avLst/>
          </a:prstGeom>
        </p:spPr>
        <p:txBody>
          <a:bodyPr/>
          <a:lstStyle/>
          <a:p>
            <a:pPr defTabSz="722376">
              <a:defRPr spc="-79" sz="3792"/>
            </a:pPr>
            <a:r>
              <a:rPr b="1" u="sng"/>
              <a:t>TRAINING</a:t>
            </a:r>
            <a:r>
              <a:t>:-</a:t>
            </a:r>
            <a:br/>
          </a:p>
        </p:txBody>
      </p:sp>
      <p:sp>
        <p:nvSpPr>
          <p:cNvPr id="150" name="Text Placeholder 2"/>
          <p:cNvSpPr txBox="1"/>
          <p:nvPr>
            <p:ph type="body" sz="quarter" idx="1"/>
          </p:nvPr>
        </p:nvSpPr>
        <p:spPr>
          <a:xfrm>
            <a:off x="542675" y="2388974"/>
            <a:ext cx="4468552" cy="2431436"/>
          </a:xfrm>
          <a:prstGeom prst="rect">
            <a:avLst/>
          </a:prstGeom>
        </p:spPr>
        <p:txBody>
          <a:bodyPr/>
          <a:lstStyle/>
          <a:p>
            <a:pPr indent="408305">
              <a:spcBef>
                <a:spcPts val="800"/>
              </a:spcBef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requires majorly </a:t>
            </a:r>
            <a:r>
              <a:rPr spc="0"/>
              <a:t>4 </a:t>
            </a:r>
            <a:r>
              <a:t>things </a:t>
            </a:r>
            <a:r>
              <a:rPr spc="0"/>
              <a:t>-</a:t>
            </a:r>
          </a:p>
          <a:p>
            <a:pPr lvl="2" marL="802640" indent="-419100">
              <a:spcBef>
                <a:spcPts val="1500"/>
              </a:spcBef>
              <a:buSzPct val="100000"/>
              <a:buAutoNum type="arabicPeriod" startAt="1"/>
              <a:tabLst>
                <a:tab pos="800100" algn="l"/>
                <a:tab pos="800100" algn="l"/>
              </a:tabLst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 detection.</a:t>
            </a:r>
          </a:p>
          <a:p>
            <a:pPr lvl="2" marL="802640" indent="-419100">
              <a:spcBef>
                <a:spcPts val="300"/>
              </a:spcBef>
              <a:buSzPct val="100000"/>
              <a:buAutoNum type="arabicPeriod" startAt="1"/>
              <a:tabLst>
                <a:tab pos="800100" algn="l"/>
                <a:tab pos="800100" algn="l"/>
              </a:tabLst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segmentation.</a:t>
            </a:r>
          </a:p>
          <a:p>
            <a:pPr lvl="2" marL="802640" indent="-419100">
              <a:spcBef>
                <a:spcPts val="300"/>
              </a:spcBef>
              <a:buSzPct val="100000"/>
              <a:buAutoNum type="arabicPeriod" startAt="1"/>
              <a:tabLst>
                <a:tab pos="800100" algn="l"/>
                <a:tab pos="800100" algn="l"/>
              </a:tabLst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 Translation.</a:t>
            </a:r>
          </a:p>
          <a:p>
            <a:pPr lvl="2" marL="802640" indent="-419100">
              <a:spcBef>
                <a:spcPts val="300"/>
              </a:spcBef>
              <a:buSzPct val="100000"/>
              <a:buAutoNum type="arabicPeriod" startAt="1"/>
              <a:tabLst>
                <a:tab pos="800100" algn="l"/>
                <a:tab pos="800100" algn="l"/>
              </a:tabLst>
              <a:defRPr spc="-100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 tracking in real time.</a:t>
            </a:r>
          </a:p>
        </p:txBody>
      </p:sp>
      <p:pic>
        <p:nvPicPr>
          <p:cNvPr id="1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3896" y="1554435"/>
            <a:ext cx="6376988" cy="4100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