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7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2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2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59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2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6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9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2BBE-EBAA-48DA-8E27-26D3DF427779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D4DAD2-D704-4E64-BEAD-BA668561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667" y="990600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/>
              <a:t>DATA ANALYATICS ON AUTO MOBILE 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577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77965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Engine-type, body-style vs price</a:t>
            </a:r>
            <a:r>
              <a:rPr lang="en-US" sz="1800" dirty="0" smtClean="0"/>
              <a:t> :- here we can see that convertible, sedan and hardtop body-style cars have high price compared to body-style wagon &amp; hatchback </a:t>
            </a:r>
            <a:br>
              <a:rPr lang="en-US" sz="1800" dirty="0" smtClean="0"/>
            </a:br>
            <a:r>
              <a:rPr lang="en-US" sz="1800" dirty="0" smtClean="0"/>
              <a:t># hypothesis testing</a:t>
            </a:r>
            <a:br>
              <a:rPr lang="en-US" sz="1800" dirty="0" smtClean="0"/>
            </a:b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F-statistic: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9.6082’</a:t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: 4.0064e-07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36669" r="11372" b="12728"/>
          <a:stretch/>
        </p:blipFill>
        <p:spPr>
          <a:xfrm>
            <a:off x="2511404" y="2403763"/>
            <a:ext cx="9074727" cy="4287982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3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Make &amp; engine-type vs price</a:t>
            </a:r>
            <a:r>
              <a:rPr lang="en-US" sz="1800" dirty="0" smtClean="0"/>
              <a:t> :- here we can see that </a:t>
            </a:r>
            <a:r>
              <a:rPr lang="en-US" sz="1800" dirty="0" err="1" smtClean="0"/>
              <a:t>ohcv</a:t>
            </a:r>
            <a:r>
              <a:rPr lang="en-US" sz="1800" dirty="0" smtClean="0"/>
              <a:t>, </a:t>
            </a:r>
            <a:r>
              <a:rPr lang="en-US" sz="1800" dirty="0" err="1" smtClean="0"/>
              <a:t>dohc</a:t>
            </a:r>
            <a:r>
              <a:rPr lang="en-US" sz="1800" dirty="0" smtClean="0"/>
              <a:t>, &amp; </a:t>
            </a:r>
            <a:r>
              <a:rPr lang="en-US" sz="1800" dirty="0" err="1" smtClean="0"/>
              <a:t>ohc</a:t>
            </a:r>
            <a:r>
              <a:rPr lang="en-US" sz="1800" dirty="0" smtClean="0"/>
              <a:t> engine-type are high in price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44002" r="11166" b="5027"/>
          <a:stretch/>
        </p:blipFill>
        <p:spPr>
          <a:xfrm>
            <a:off x="2592925" y="2327564"/>
            <a:ext cx="8911687" cy="4156363"/>
          </a:xfrm>
        </p:spPr>
      </p:pic>
    </p:spTree>
    <p:extLst>
      <p:ext uri="{BB962C8B-B14F-4D97-AF65-F5344CB8AC3E}">
        <p14:creationId xmlns:p14="http://schemas.microsoft.com/office/powerpoint/2010/main" val="178580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Engine-size, engine-location vs price</a:t>
            </a:r>
            <a:r>
              <a:rPr lang="en-US" sz="1800" dirty="0" smtClean="0"/>
              <a:t> :- as engine-size increases the price of car increases</a:t>
            </a:r>
            <a:br>
              <a:rPr lang="en-US" sz="1800" dirty="0" smtClean="0"/>
            </a:br>
            <a:r>
              <a:rPr lang="en-US" sz="1800" dirty="0" smtClean="0"/>
              <a:t># hypothesis testing</a:t>
            </a:r>
            <a:br>
              <a:rPr lang="en-US" sz="1800" dirty="0" smtClean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t="40336" r="11372" b="11994"/>
          <a:stretch/>
        </p:blipFill>
        <p:spPr>
          <a:xfrm>
            <a:off x="2592925" y="1745673"/>
            <a:ext cx="8911687" cy="4835235"/>
          </a:xfrm>
        </p:spPr>
      </p:pic>
    </p:spTree>
    <p:extLst>
      <p:ext uri="{BB962C8B-B14F-4D97-AF65-F5344CB8AC3E}">
        <p14:creationId xmlns:p14="http://schemas.microsoft.com/office/powerpoint/2010/main" val="141817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91601"/>
            <a:ext cx="8911687" cy="1280890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sz="1800" b="1" dirty="0" smtClean="0"/>
              <a:t>Horsepower vs price</a:t>
            </a:r>
            <a:r>
              <a:rPr lang="en-US" sz="1800" dirty="0" smtClean="0"/>
              <a:t> :- as horsepower increases the price of vehicle increases</a:t>
            </a:r>
            <a:br>
              <a:rPr lang="en-US" sz="1800" dirty="0" smtClean="0"/>
            </a:b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Pearson correlation coefficient: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0.7579</a:t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P-value: 2.4473e-39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/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✅ 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Significant correlation between horsepower and price. </a:t>
            </a:r>
            <a:r>
              <a:rPr lang="en-US" altLang="en-US" sz="1800" dirty="0">
                <a:solidFill>
                  <a:schemeClr val="tx1"/>
                </a:solidFill>
              </a:rPr>
              <a:t/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t="46937" r="11167" b="16761"/>
          <a:stretch/>
        </p:blipFill>
        <p:spPr>
          <a:xfrm>
            <a:off x="2592925" y="1814945"/>
            <a:ext cx="8911687" cy="4765964"/>
          </a:xfrm>
        </p:spPr>
      </p:pic>
    </p:spTree>
    <p:extLst>
      <p:ext uri="{BB962C8B-B14F-4D97-AF65-F5344CB8AC3E}">
        <p14:creationId xmlns:p14="http://schemas.microsoft.com/office/powerpoint/2010/main" val="94581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Horsepower, drive-wheels vs price</a:t>
            </a:r>
            <a:r>
              <a:rPr lang="en-US" sz="1800" dirty="0" smtClean="0"/>
              <a:t>:- here we can see that price of </a:t>
            </a:r>
            <a:r>
              <a:rPr lang="en-US" sz="1800" dirty="0" err="1" smtClean="0"/>
              <a:t>rwd</a:t>
            </a:r>
            <a:r>
              <a:rPr lang="en-US" sz="1800" dirty="0" smtClean="0"/>
              <a:t> drive-wheels is more than 4wd &amp; </a:t>
            </a:r>
            <a:r>
              <a:rPr lang="en-US" sz="1800" dirty="0" err="1" smtClean="0"/>
              <a:t>fwd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9" t="50237" r="10549" b="19694"/>
          <a:stretch/>
        </p:blipFill>
        <p:spPr>
          <a:xfrm>
            <a:off x="2592925" y="2008910"/>
            <a:ext cx="8911687" cy="4336472"/>
          </a:xfrm>
        </p:spPr>
      </p:pic>
    </p:spTree>
    <p:extLst>
      <p:ext uri="{BB962C8B-B14F-4D97-AF65-F5344CB8AC3E}">
        <p14:creationId xmlns:p14="http://schemas.microsoft.com/office/powerpoint/2010/main" val="37575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3236"/>
            <a:ext cx="8911687" cy="1787238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sz="1800" b="1" dirty="0" smtClean="0"/>
              <a:t>City-mpg vs price </a:t>
            </a:r>
            <a:r>
              <a:rPr lang="en-US" sz="1800" dirty="0"/>
              <a:t>:- A higher city-mpg value means the vehicle is more fuel-efficient in city </a:t>
            </a:r>
            <a:r>
              <a:rPr lang="en-US" sz="1800" dirty="0" smtClean="0"/>
              <a:t>driving. here </a:t>
            </a:r>
            <a:r>
              <a:rPr lang="en-US" sz="1800" dirty="0"/>
              <a:t>we can see that the miles per gallon </a:t>
            </a:r>
            <a:r>
              <a:rPr lang="en-US" sz="1800" dirty="0" smtClean="0"/>
              <a:t>decreases </a:t>
            </a:r>
            <a:r>
              <a:rPr lang="en-US" sz="1800" dirty="0"/>
              <a:t>the price of vehicle </a:t>
            </a:r>
            <a:r>
              <a:rPr lang="en-US" sz="1800" dirty="0" smtClean="0"/>
              <a:t>increases</a:t>
            </a:r>
            <a:br>
              <a:rPr lang="en-US" sz="1800" dirty="0" smtClean="0"/>
            </a:b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Pearson correlation coefficient: -0.6680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/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: 9.9048e-28 </a:t>
            </a:r>
            <a:br>
              <a:rPr lang="en-US" altLang="en-US" sz="1800" dirty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Significant 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correlation between city-mpg and price. </a:t>
            </a:r>
            <a:r>
              <a:rPr lang="en-US" altLang="en-US" sz="1800" dirty="0">
                <a:solidFill>
                  <a:schemeClr val="tx1"/>
                </a:solidFill>
              </a:rPr>
              <a:t/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dirty="0" smtClean="0"/>
              <a:t> 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39236" r="11372" b="32162"/>
          <a:stretch/>
        </p:blipFill>
        <p:spPr>
          <a:xfrm>
            <a:off x="2592925" y="2050474"/>
            <a:ext cx="8911687" cy="4447308"/>
          </a:xfrm>
        </p:spPr>
      </p:pic>
    </p:spTree>
    <p:extLst>
      <p:ext uri="{BB962C8B-B14F-4D97-AF65-F5344CB8AC3E}">
        <p14:creationId xmlns:p14="http://schemas.microsoft.com/office/powerpoint/2010/main" val="332001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7099"/>
            <a:ext cx="8911687" cy="1537901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Highway-mpg vs price</a:t>
            </a:r>
            <a:r>
              <a:rPr lang="en-US" sz="1800" dirty="0" smtClean="0"/>
              <a:t> :- here as highway-mpg increase the price of vehicle decreases as it shows the fuel efficiency of vehicle</a:t>
            </a:r>
            <a:br>
              <a:rPr lang="en-US" sz="1800" dirty="0" smtClean="0"/>
            </a:b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Pearson correlation coefficient: -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0.6909</a:t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: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2.7711e-30</a:t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Significant 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correlation between highway-mpg and price.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34469" r="11372" b="34362"/>
          <a:stretch/>
        </p:blipFill>
        <p:spPr>
          <a:xfrm>
            <a:off x="2592925" y="1905000"/>
            <a:ext cx="8490711" cy="467590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4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vs price</a:t>
            </a:r>
          </a:p>
          <a:p>
            <a:r>
              <a:rPr lang="en-US" dirty="0"/>
              <a:t>Drive-wheels vs price</a:t>
            </a:r>
          </a:p>
          <a:p>
            <a:r>
              <a:rPr lang="en-US" dirty="0"/>
              <a:t>Aspiration vs price</a:t>
            </a:r>
          </a:p>
          <a:p>
            <a:r>
              <a:rPr lang="en-US" dirty="0"/>
              <a:t>Engine-location vs price</a:t>
            </a:r>
          </a:p>
          <a:p>
            <a:r>
              <a:rPr lang="en-US" dirty="0"/>
              <a:t>Engine-type vs price</a:t>
            </a:r>
          </a:p>
          <a:p>
            <a:r>
              <a:rPr lang="en-US" dirty="0"/>
              <a:t>Body-style vs price</a:t>
            </a:r>
          </a:p>
          <a:p>
            <a:r>
              <a:rPr lang="en-US" dirty="0"/>
              <a:t>Engine-size vs price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8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PERFORM DATA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Cleaning dataset (checking and filling the missing values, data types, null values)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Checking the normality of data with help of distribution plot or </a:t>
            </a:r>
            <a:r>
              <a:rPr lang="en-US" dirty="0" err="1" smtClean="0"/>
              <a:t>kde</a:t>
            </a:r>
            <a:r>
              <a:rPr lang="en-US" dirty="0" smtClean="0"/>
              <a:t> plot.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Checking the correlation between the columns</a:t>
            </a:r>
            <a:r>
              <a:rPr lang="en-IN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With help of correlation and visualization we can analyze the data with help of visualization techniques ( </a:t>
            </a:r>
            <a:r>
              <a:rPr lang="en-US" dirty="0" err="1" smtClean="0"/>
              <a:t>i.e</a:t>
            </a:r>
            <a:r>
              <a:rPr lang="en-US" dirty="0" smtClean="0"/>
              <a:t> bar plot, box plot, line plot, </a:t>
            </a:r>
            <a:r>
              <a:rPr lang="en-US" dirty="0" err="1" smtClean="0"/>
              <a:t>heatmap</a:t>
            </a:r>
            <a:r>
              <a:rPr lang="en-US" dirty="0" smtClean="0"/>
              <a:t>, distribution plot, scatter plot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37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9" y="581891"/>
            <a:ext cx="9010794" cy="1551709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Make vs price </a:t>
            </a:r>
            <a:r>
              <a:rPr lang="en-US" sz="2000" dirty="0" smtClean="0"/>
              <a:t>:- here we can see that make of companies that are </a:t>
            </a:r>
            <a:r>
              <a:rPr lang="en-US" sz="2000" dirty="0" err="1" smtClean="0"/>
              <a:t>bmw</a:t>
            </a:r>
            <a:r>
              <a:rPr lang="en-US" sz="2000" dirty="0" smtClean="0"/>
              <a:t>, jaguar, </a:t>
            </a:r>
            <a:r>
              <a:rPr lang="en-US" sz="2000" dirty="0" err="1" smtClean="0"/>
              <a:t>Mercedes-benz</a:t>
            </a:r>
            <a:r>
              <a:rPr lang="en-US" sz="2000" dirty="0" smtClean="0"/>
              <a:t>, Porsche are very high compared to other </a:t>
            </a:r>
            <a:r>
              <a:rPr lang="en-US" sz="2000" dirty="0"/>
              <a:t>cars</a:t>
            </a:r>
            <a:br>
              <a:rPr lang="en-US" sz="2000" dirty="0"/>
            </a:br>
            <a:r>
              <a:rPr lang="en-US" sz="2000" dirty="0" smtClean="0"/>
              <a:t># hypothesis testing for make and price</a:t>
            </a:r>
            <a:br>
              <a:rPr lang="en-US" sz="2000" dirty="0" smtClean="0"/>
            </a:br>
            <a:r>
              <a:rPr lang="en-US" sz="2000" dirty="0" smtClean="0"/>
              <a:t>F </a:t>
            </a:r>
            <a:r>
              <a:rPr lang="en-US" sz="2000" dirty="0"/>
              <a:t>statistics is 29.4198</a:t>
            </a:r>
            <a:br>
              <a:rPr lang="en-US" sz="2000" dirty="0"/>
            </a:br>
            <a:r>
              <a:rPr lang="en-US" sz="2000" dirty="0"/>
              <a:t>P-value is 0.000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t="38503" r="12192" b="5392"/>
          <a:stretch/>
        </p:blipFill>
        <p:spPr>
          <a:xfrm>
            <a:off x="2592925" y="2133600"/>
            <a:ext cx="8911687" cy="4308763"/>
          </a:xfrm>
        </p:spPr>
      </p:pic>
    </p:spTree>
    <p:extLst>
      <p:ext uri="{BB962C8B-B14F-4D97-AF65-F5344CB8AC3E}">
        <p14:creationId xmlns:p14="http://schemas.microsoft.com/office/powerpoint/2010/main" val="316477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Make &amp; drive-wheels vs price </a:t>
            </a:r>
            <a:r>
              <a:rPr lang="en-US" sz="2000" dirty="0" smtClean="0"/>
              <a:t>:- here we can clearly see that cars with </a:t>
            </a:r>
            <a:r>
              <a:rPr lang="en-US" sz="2000" dirty="0" err="1" smtClean="0"/>
              <a:t>rwd</a:t>
            </a:r>
            <a:r>
              <a:rPr lang="en-US" sz="2000" dirty="0" smtClean="0"/>
              <a:t> drive wheels are high in price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5" t="34469" r="12197" b="11260"/>
          <a:stretch/>
        </p:blipFill>
        <p:spPr>
          <a:xfrm>
            <a:off x="2592924" y="2272144"/>
            <a:ext cx="8911687" cy="4128655"/>
          </a:xfrm>
        </p:spPr>
      </p:pic>
    </p:spTree>
    <p:extLst>
      <p:ext uri="{BB962C8B-B14F-4D97-AF65-F5344CB8AC3E}">
        <p14:creationId xmlns:p14="http://schemas.microsoft.com/office/powerpoint/2010/main" val="134123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4803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Drive-wheels vs price </a:t>
            </a:r>
            <a:r>
              <a:rPr lang="en-US" sz="2000" dirty="0" smtClean="0"/>
              <a:t>:- here with help of box plot we can see that price of </a:t>
            </a:r>
            <a:r>
              <a:rPr lang="en-US" sz="2000" dirty="0" err="1" smtClean="0"/>
              <a:t>rwd</a:t>
            </a:r>
            <a:r>
              <a:rPr lang="en-US" sz="2000" dirty="0" smtClean="0"/>
              <a:t> drive wheels is high</a:t>
            </a:r>
            <a:br>
              <a:rPr lang="en-US" sz="2000" dirty="0" smtClean="0"/>
            </a:br>
            <a:r>
              <a:rPr lang="en-US" sz="2000" dirty="0" smtClean="0"/>
              <a:t># hypothesis testing for drive-wheels and price</a:t>
            </a:r>
            <a:br>
              <a:rPr lang="en-US" sz="2000" dirty="0" smtClean="0"/>
            </a:br>
            <a:r>
              <a:rPr lang="en-US" altLang="en-US" sz="2000" dirty="0">
                <a:solidFill>
                  <a:schemeClr val="tx1"/>
                </a:solidFill>
                <a:latin typeface="menlo"/>
              </a:rPr>
              <a:t>F-statistic: 68.0291 </a:t>
            </a:r>
            <a:r>
              <a:rPr lang="en-US" altLang="en-US" sz="2000" dirty="0" smtClean="0">
                <a:solidFill>
                  <a:schemeClr val="tx1"/>
                </a:solidFill>
                <a:latin typeface="menlo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sz="2000" dirty="0">
                <a:solidFill>
                  <a:schemeClr val="tx1"/>
                </a:solidFill>
                <a:latin typeface="menlo"/>
              </a:rPr>
              <a:t>: </a:t>
            </a:r>
            <a:r>
              <a:rPr lang="en-US" altLang="en-US" sz="2000" dirty="0" smtClean="0">
                <a:solidFill>
                  <a:schemeClr val="tx1"/>
                </a:solidFill>
                <a:latin typeface="menlo"/>
              </a:rPr>
              <a:t>2.7344e-23</a:t>
            </a:r>
            <a:r>
              <a:rPr lang="en-US" altLang="en-US" sz="4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4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5" t="39236" r="24568" b="24094"/>
          <a:stretch/>
        </p:blipFill>
        <p:spPr>
          <a:xfrm>
            <a:off x="2592926" y="2272146"/>
            <a:ext cx="8911686" cy="4322618"/>
          </a:xfr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Aspiration vs price </a:t>
            </a:r>
            <a:r>
              <a:rPr lang="en-US" sz="1800" dirty="0" smtClean="0"/>
              <a:t>:- here we can see that the price of turbo aspiration is high</a:t>
            </a:r>
            <a:br>
              <a:rPr lang="en-US" sz="1800" dirty="0" smtClean="0"/>
            </a:br>
            <a:r>
              <a:rPr lang="en-US" sz="1800" dirty="0" smtClean="0"/>
              <a:t># hypothesis testing</a:t>
            </a:r>
            <a:br>
              <a:rPr lang="en-US" sz="1800" dirty="0" smtClean="0"/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T-statistic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: -3.0596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/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: 0.0032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40703" r="24360" b="20061"/>
          <a:stretch/>
        </p:blipFill>
        <p:spPr>
          <a:xfrm>
            <a:off x="2592925" y="2258291"/>
            <a:ext cx="8911687" cy="4378035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5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45407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Engine location vs price</a:t>
            </a:r>
            <a:r>
              <a:rPr lang="en-US" sz="1800" dirty="0" smtClean="0"/>
              <a:t> :- here the rear engine location has very high price compared to front engine location</a:t>
            </a:r>
            <a:br>
              <a:rPr lang="en-US" sz="1800" dirty="0" smtClean="0"/>
            </a:br>
            <a:r>
              <a:rPr lang="en-US" sz="1800" dirty="0" smtClean="0"/>
              <a:t># hypothesis testing</a:t>
            </a:r>
            <a:br>
              <a:rPr lang="en-US" sz="1800" dirty="0" smtClean="0"/>
            </a:b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T-statistic: -15.1905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/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P-value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: 1.1026e-03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34836" r="10960" b="17861"/>
          <a:stretch/>
        </p:blipFill>
        <p:spPr>
          <a:xfrm>
            <a:off x="2592925" y="2292927"/>
            <a:ext cx="9365672" cy="4565073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Make , engine location vs price</a:t>
            </a:r>
            <a:r>
              <a:rPr lang="en-US" sz="1800" dirty="0" smtClean="0"/>
              <a:t> :- here we can clearly see that only Porsche cars come with rear engine location and it as very high price.</a:t>
            </a:r>
            <a:br>
              <a:rPr lang="en-US" sz="1800" dirty="0" smtClean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9" t="39603" r="11372" b="5027"/>
          <a:stretch/>
        </p:blipFill>
        <p:spPr>
          <a:xfrm>
            <a:off x="2592925" y="2064327"/>
            <a:ext cx="9128020" cy="4668981"/>
          </a:xfrm>
        </p:spPr>
      </p:pic>
    </p:spTree>
    <p:extLst>
      <p:ext uri="{BB962C8B-B14F-4D97-AF65-F5344CB8AC3E}">
        <p14:creationId xmlns:p14="http://schemas.microsoft.com/office/powerpoint/2010/main" val="215557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624110"/>
            <a:ext cx="8911687" cy="128089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Engine-type vs price</a:t>
            </a:r>
            <a:r>
              <a:rPr lang="en-US" sz="1800" dirty="0" smtClean="0"/>
              <a:t> :- </a:t>
            </a:r>
            <a:r>
              <a:rPr lang="en-US" sz="1800" dirty="0" err="1" smtClean="0"/>
              <a:t>ohcv</a:t>
            </a:r>
            <a:r>
              <a:rPr lang="en-US" sz="1800" dirty="0" smtClean="0"/>
              <a:t> engine type has high price </a:t>
            </a:r>
            <a:br>
              <a:rPr lang="en-US" sz="1800" dirty="0" smtClean="0"/>
            </a:br>
            <a:r>
              <a:rPr lang="en-US" sz="1800" dirty="0" smtClean="0"/>
              <a:t># hypothesis testing</a:t>
            </a:r>
            <a:br>
              <a:rPr lang="en-US" sz="1800" dirty="0" smtClean="0"/>
            </a:b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F-statistic: </a:t>
            </a: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8.3511</a:t>
            </a:r>
            <a:br>
              <a:rPr lang="en-US" altLang="en-US" sz="1800" dirty="0" smtClean="0">
                <a:solidFill>
                  <a:schemeClr val="tx1"/>
                </a:solidFill>
                <a:latin typeface="menlo"/>
              </a:rPr>
            </a:br>
            <a:r>
              <a:rPr lang="en-US" altLang="en-US" sz="1800" dirty="0" smtClean="0">
                <a:solidFill>
                  <a:schemeClr val="tx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menlo"/>
              </a:rPr>
              <a:t>P-value: 4.4989e-08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9" t="37035" r="11578" b="16028"/>
          <a:stretch/>
        </p:blipFill>
        <p:spPr>
          <a:xfrm>
            <a:off x="2462913" y="2022763"/>
            <a:ext cx="9171709" cy="4973781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426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3820</TotalTime>
  <Words>567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menlo</vt:lpstr>
      <vt:lpstr>Wingdings 3</vt:lpstr>
      <vt:lpstr>Wisp</vt:lpstr>
      <vt:lpstr>DATA ANALYATICS ON AUTO MOBILE DATA</vt:lpstr>
      <vt:lpstr>STEPS TO PERFORM DATA ANALYTICS</vt:lpstr>
      <vt:lpstr>Make vs price :- here we can see that make of companies that are bmw, jaguar, Mercedes-benz, Porsche are very high compared to other cars # hypothesis testing for make and price F statistics is 29.4198 P-value is 0.000 </vt:lpstr>
      <vt:lpstr>Make &amp; drive-wheels vs price :- here we can clearly see that cars with rwd drive wheels are high in price</vt:lpstr>
      <vt:lpstr>Drive-wheels vs price :- here with help of box plot we can see that price of rwd drive wheels is high # hypothesis testing for drive-wheels and price F-statistic: 68.0291  p-value: 2.7344e-23  </vt:lpstr>
      <vt:lpstr>Aspiration vs price :- here we can see that the price of turbo aspiration is high # hypothesis testing T-statistic: -3.0596  P-value: 0.0032  </vt:lpstr>
      <vt:lpstr>Engine location vs price :- here the rear engine location has very high price compared to front engine location # hypothesis testing T-statistic: -15.1905  P-value: 1.1026e-03  </vt:lpstr>
      <vt:lpstr>Make , engine location vs price :- here we can clearly see that only Porsche cars come with rear engine location and it as very high price. </vt:lpstr>
      <vt:lpstr>Engine-type vs price :- ohcv engine type has high price  # hypothesis testing F-statistic: 8.3511  P-value: 4.4989e-08    </vt:lpstr>
      <vt:lpstr>Engine-type, body-style vs price :- here we can see that convertible, sedan and hardtop body-style cars have high price compared to body-style wagon &amp; hatchback  # hypothesis testing F-statistic: 9.6082’ P-value: 4.0064e-07   </vt:lpstr>
      <vt:lpstr>Make &amp; engine-type vs price :- here we can see that ohcv, dohc, &amp; ohc engine-type are high in price</vt:lpstr>
      <vt:lpstr>Engine-size, engine-location vs price :- as engine-size increases the price of car increases # hypothesis testing </vt:lpstr>
      <vt:lpstr>Horsepower vs price :- as horsepower increases the price of vehicle increases Pearson correlation coefficient: 0.7579  P-value: 2.4473e-39  ✅ Significant correlation between horsepower and price.   </vt:lpstr>
      <vt:lpstr>Horsepower, drive-wheels vs price:- here we can see that price of rwd drive-wheels is more than 4wd &amp; fwd</vt:lpstr>
      <vt:lpstr>City-mpg vs price :- A higher city-mpg value means the vehicle is more fuel-efficient in city driving. here we can see that the miles per gallon decreases the price of vehicle increases Pearson correlation coefficient: -0.6680  P-value: 9.9048e-28  Significant correlation between city-mpg and price.     </vt:lpstr>
      <vt:lpstr>Highway-mpg vs price :- here as highway-mpg increase the price of vehicle decreases as it shows the fuel efficiency of vehicle Pearson correlation coefficient: -0.6909 P-value: 2.7711e-30 Significant correlation between highway-mpg and price.   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2025-04-10T08:30:56Z</dcterms:created>
  <dcterms:modified xsi:type="dcterms:W3CDTF">2025-08-18T06:28:44Z</dcterms:modified>
</cp:coreProperties>
</file>