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22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74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4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69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9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636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3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0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7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7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35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70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8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0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01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1EB47B-E939-4A11-BF9C-4B87D56C96C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8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275" y="992777"/>
            <a:ext cx="8825658" cy="4924697"/>
          </a:xfrm>
        </p:spPr>
        <p:txBody>
          <a:bodyPr/>
          <a:lstStyle/>
          <a:p>
            <a:pPr algn="ctr"/>
            <a:r>
              <a:rPr lang="en-US" b="1" dirty="0" smtClean="0"/>
              <a:t>Data analytics on credit default dataset</a:t>
            </a:r>
            <a:br>
              <a:rPr lang="en-US" b="1" dirty="0" smtClean="0"/>
            </a:b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by :- Sunil </a:t>
            </a:r>
            <a:r>
              <a:rPr lang="en-US" b="1" dirty="0" err="1"/>
              <a:t>B</a:t>
            </a:r>
            <a:r>
              <a:rPr lang="en-US" b="1" dirty="0" err="1" smtClean="0"/>
              <a:t>irappa</a:t>
            </a:r>
            <a:r>
              <a:rPr lang="en-US" b="1" dirty="0" smtClean="0"/>
              <a:t> </a:t>
            </a:r>
            <a:r>
              <a:rPr lang="en-US" b="1" dirty="0" err="1" smtClean="0"/>
              <a:t>Khandale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667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800" b="1" dirty="0"/>
              <a:t/>
            </a:r>
            <a:br>
              <a:rPr lang="en-IN" sz="1800" b="1" dirty="0"/>
            </a:br>
            <a:r>
              <a:rPr lang="en-US" sz="1800" b="1" dirty="0"/>
              <a:t>Age of outstanding amount analysis</a:t>
            </a: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1000" y="2312541"/>
            <a:ext cx="309059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Age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group total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21–30 214295.694180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31–40 253500.923738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41–50 247964.845129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51–60 243056.323986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61–70 344559.782101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70+ 503349.666667 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095" t="31340" r="37016" b="13482"/>
          <a:stretch/>
        </p:blipFill>
        <p:spPr>
          <a:xfrm>
            <a:off x="3631590" y="2312541"/>
            <a:ext cx="7720033" cy="41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3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/>
              <a:t>Is there any relationship between in outstanding amount / trend with respect to age, education, marriage, credit limit</a:t>
            </a: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7790" y="2585017"/>
            <a:ext cx="354575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menlo"/>
              </a:rPr>
              <a:t>Correlation (Credit Limit vs Outstanding</a:t>
            </a: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) =  0.2566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 p-value = </a:t>
            </a:r>
            <a:r>
              <a:rPr lang="en-US" altLang="en-US" dirty="0">
                <a:solidFill>
                  <a:schemeClr val="tx1"/>
                </a:solidFill>
                <a:latin typeface="menlo"/>
              </a:rPr>
              <a:t>0.0000e+00 </a:t>
            </a:r>
            <a:endParaRPr lang="en-US" altLang="en-US" dirty="0" smtClean="0">
              <a:solidFill>
                <a:schemeClr val="tx1"/>
              </a:solidFill>
              <a:latin typeface="menlo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296" t="35982" r="50167" b="6339"/>
          <a:stretch/>
        </p:blipFill>
        <p:spPr>
          <a:xfrm>
            <a:off x="3853543" y="2379280"/>
            <a:ext cx="7471954" cy="42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0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 smtClean="0"/>
              <a:t>Relationship between the Age and outstanding amount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057" y="2721065"/>
            <a:ext cx="2607149" cy="1798683"/>
          </a:xfrm>
        </p:spPr>
        <p:txBody>
          <a:bodyPr>
            <a:normAutofit fontScale="92500" lnSpcReduction="2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menlo"/>
              </a:rPr>
              <a:t>Correlation </a:t>
            </a:r>
            <a:r>
              <a:rPr lang="en-US" altLang="en-US" dirty="0">
                <a:solidFill>
                  <a:schemeClr val="tx1"/>
                </a:solidFill>
                <a:latin typeface="menlo"/>
              </a:rPr>
              <a:t>(Age vs </a:t>
            </a: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Outstanding) = 0.0506</a:t>
            </a:r>
            <a:r>
              <a:rPr lang="en-US" altLang="en-US" dirty="0">
                <a:solidFill>
                  <a:schemeClr val="tx1"/>
                </a:solidFill>
                <a:latin typeface="menlo"/>
              </a:rPr>
              <a:t>, </a:t>
            </a:r>
            <a:endParaRPr lang="en-US" altLang="en-US" dirty="0" smtClean="0">
              <a:solidFill>
                <a:schemeClr val="tx1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menlo"/>
              </a:rPr>
              <a:t>p-value</a:t>
            </a: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 = 1.7046e-18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There is no such relationship can be seen in the graph</a:t>
            </a:r>
            <a:endParaRPr lang="en-US" altLang="en-US" dirty="0">
              <a:solidFill>
                <a:schemeClr val="tx1"/>
              </a:solidFill>
              <a:latin typeface="menl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94" t="35804" r="50469" b="6161"/>
          <a:stretch/>
        </p:blipFill>
        <p:spPr>
          <a:xfrm>
            <a:off x="3814354" y="2721065"/>
            <a:ext cx="7367451" cy="37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4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/>
              <a:t>Relationship between the </a:t>
            </a:r>
            <a:r>
              <a:rPr lang="en-US" sz="1800" b="1" dirty="0" smtClean="0"/>
              <a:t>Education </a:t>
            </a:r>
            <a:r>
              <a:rPr lang="en-US" sz="1800" b="1" dirty="0"/>
              <a:t>and outstanding amount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51" y="2616563"/>
            <a:ext cx="2763903" cy="3416300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menlo"/>
              </a:rPr>
              <a:t>ANOVA</a:t>
            </a:r>
            <a:r>
              <a:rPr lang="en-US" altLang="en-US" dirty="0">
                <a:solidFill>
                  <a:schemeClr val="tx1"/>
                </a:solidFill>
                <a:latin typeface="menlo"/>
              </a:rPr>
              <a:t> (Education vs Outstanding):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F = 17.7044,</a:t>
            </a:r>
            <a:br>
              <a:rPr lang="en-US" altLang="en-US" dirty="0" smtClean="0">
                <a:solidFill>
                  <a:schemeClr val="tx1"/>
                </a:solidFill>
                <a:latin typeface="menlo"/>
              </a:rPr>
            </a:br>
            <a:endParaRPr lang="en-US" altLang="en-US" dirty="0" smtClean="0">
              <a:solidFill>
                <a:schemeClr val="tx1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menlo"/>
              </a:rPr>
              <a:t>p-value</a:t>
            </a: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 = 1.7739e-11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No such relationship can be seen in the education and total outstanding column</a:t>
            </a:r>
            <a:endParaRPr lang="en-US" altLang="en-US" dirty="0">
              <a:solidFill>
                <a:schemeClr val="tx1"/>
              </a:solidFill>
              <a:latin typeface="menl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297" t="31518" r="49464" b="10268"/>
          <a:stretch/>
        </p:blipFill>
        <p:spPr>
          <a:xfrm>
            <a:off x="3840480" y="2508068"/>
            <a:ext cx="7249886" cy="42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2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/>
              <a:t>Relationship between the </a:t>
            </a:r>
            <a:r>
              <a:rPr lang="en-US" sz="1800" b="1" dirty="0" smtClean="0"/>
              <a:t>Marriage </a:t>
            </a:r>
            <a:r>
              <a:rPr lang="en-US" sz="1800" b="1" dirty="0"/>
              <a:t>and outstanding amount</a:t>
            </a:r>
            <a:endParaRPr lang="en-IN" sz="1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5685" y="2508812"/>
            <a:ext cx="3573670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ANOVA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(Marriage vs Outstanding):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 = 12.5019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p-value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3.7391e-06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we see that</a:t>
            </a:r>
            <a:r>
              <a:rPr kumimoji="0" lang="en-US" alt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married and singles are given </a:t>
            </a:r>
            <a:r>
              <a:rPr kumimoji="0" lang="en-US" alt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outstanding </a:t>
            </a:r>
            <a:r>
              <a:rPr kumimoji="0" lang="en-US" alt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compared to the others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798" t="35268" r="49765" b="7053"/>
          <a:stretch/>
        </p:blipFill>
        <p:spPr>
          <a:xfrm>
            <a:off x="4049355" y="2647311"/>
            <a:ext cx="7341455" cy="393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1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/>
              <a:t>Does outstanding amount / trend affect the default behavior in next month</a:t>
            </a:r>
            <a:endParaRPr lang="en-IN" sz="1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4692" y="2571447"/>
            <a:ext cx="399181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T-statistic: -0.5917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P-value: 5.5406e-01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Hence there is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No significant difference in outstanding amount between defaulters and non-defaulters.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4" t="30462" r="50261" b="8325"/>
          <a:stretch/>
        </p:blipFill>
        <p:spPr>
          <a:xfrm>
            <a:off x="4676504" y="2571447"/>
            <a:ext cx="6466113" cy="39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3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5570822"/>
          </a:xfrm>
        </p:spPr>
        <p:txBody>
          <a:bodyPr/>
          <a:lstStyle/>
          <a:p>
            <a:pPr algn="ctr"/>
            <a:r>
              <a:rPr lang="en-US" sz="8800" b="1" dirty="0" smtClean="0">
                <a:solidFill>
                  <a:schemeClr val="tx1"/>
                </a:solidFill>
              </a:rPr>
              <a:t>Thank </a:t>
            </a:r>
            <a:br>
              <a:rPr lang="en-US" sz="8800" b="1" dirty="0" smtClean="0">
                <a:solidFill>
                  <a:schemeClr val="tx1"/>
                </a:solidFill>
              </a:rPr>
            </a:br>
            <a:r>
              <a:rPr lang="en-US" sz="8800" b="1" dirty="0" smtClean="0">
                <a:solidFill>
                  <a:schemeClr val="tx1"/>
                </a:solidFill>
              </a:rPr>
              <a:t>you</a:t>
            </a:r>
            <a:endParaRPr lang="en-IN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</a:t>
            </a:r>
            <a:r>
              <a:rPr lang="en-US" b="1" dirty="0" smtClean="0"/>
              <a:t>ndex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Data understanding (checking the data for null values and errors negative values)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Checking the normality of </a:t>
            </a:r>
            <a:r>
              <a:rPr lang="en-US" dirty="0" smtClean="0"/>
              <a:t>data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Checking the outliers and treating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Visualizing the data</a:t>
            </a:r>
          </a:p>
        </p:txBody>
      </p:sp>
    </p:spTree>
    <p:extLst>
      <p:ext uri="{BB962C8B-B14F-4D97-AF65-F5344CB8AC3E}">
        <p14:creationId xmlns:p14="http://schemas.microsoft.com/office/powerpoint/2010/main" val="199235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/>
              <a:t>Identify the errors in dataset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5306"/>
            <a:ext cx="8825659" cy="177255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Outliers in the following column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Education : only </a:t>
            </a:r>
            <a:r>
              <a:rPr lang="en-US" dirty="0"/>
              <a:t>(1 = graduate school; 2 = university; 3 = high school; 4 = others</a:t>
            </a:r>
            <a:r>
              <a:rPr lang="en-US" dirty="0" smtClean="0"/>
              <a:t>) are given but we have 0, 5, 6 in the education column which is been treated by central limit theorem using mode because education is  discrete data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4" t="28845" r="47922" b="18720"/>
          <a:stretch/>
        </p:blipFill>
        <p:spPr>
          <a:xfrm>
            <a:off x="1619795" y="3971108"/>
            <a:ext cx="7929154" cy="27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9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Negative values is </a:t>
            </a:r>
            <a:r>
              <a:rPr lang="en-US" b="1" dirty="0" err="1" smtClean="0"/>
              <a:t>bill_amt</a:t>
            </a:r>
            <a:r>
              <a:rPr lang="en-US" b="1" dirty="0" smtClean="0"/>
              <a:t> column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8369"/>
            <a:ext cx="8825659" cy="1459049"/>
          </a:xfrm>
        </p:spPr>
        <p:txBody>
          <a:bodyPr>
            <a:normAutofit/>
          </a:bodyPr>
          <a:lstStyle/>
          <a:p>
            <a:r>
              <a:rPr lang="en-US" dirty="0" err="1" smtClean="0"/>
              <a:t>Bill_amt</a:t>
            </a:r>
            <a:r>
              <a:rPr lang="en-US" dirty="0" smtClean="0"/>
              <a:t> column has negative values as amount of bill cannot be in negative value , but we </a:t>
            </a:r>
          </a:p>
          <a:p>
            <a:r>
              <a:rPr lang="en-US" dirty="0" smtClean="0"/>
              <a:t>As we see that were there is bill </a:t>
            </a:r>
            <a:r>
              <a:rPr lang="en-US" dirty="0" err="1" smtClean="0"/>
              <a:t>amt</a:t>
            </a:r>
            <a:r>
              <a:rPr lang="en-US" dirty="0" smtClean="0"/>
              <a:t> is zero the pay </a:t>
            </a:r>
            <a:r>
              <a:rPr lang="en-US" dirty="0" err="1" smtClean="0"/>
              <a:t>amt</a:t>
            </a:r>
            <a:r>
              <a:rPr lang="en-US" dirty="0" smtClean="0"/>
              <a:t> column has zero </a:t>
            </a:r>
            <a:r>
              <a:rPr lang="en-US" dirty="0" err="1" smtClean="0"/>
              <a:t>amt</a:t>
            </a:r>
            <a:r>
              <a:rPr lang="en-US" dirty="0" smtClean="0"/>
              <a:t> so here we can treat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eoutlier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negative values with the zero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4" t="27459" r="16883" b="5552"/>
          <a:stretch/>
        </p:blipFill>
        <p:spPr>
          <a:xfrm>
            <a:off x="1154953" y="3722913"/>
            <a:ext cx="8825659" cy="29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/>
              <a:t>Here </a:t>
            </a:r>
            <a:r>
              <a:rPr lang="en-US" sz="1800" b="1" dirty="0"/>
              <a:t>we see that the negative bill amount with zero has </a:t>
            </a:r>
            <a:r>
              <a:rPr lang="en-US" sz="1800" b="1" dirty="0" err="1" smtClean="0"/>
              <a:t>pay_amt</a:t>
            </a:r>
            <a:r>
              <a:rPr lang="en-US" sz="1800" b="1" dirty="0" smtClean="0"/>
              <a:t> </a:t>
            </a:r>
            <a:r>
              <a:rPr lang="en-US" sz="1800" b="1" dirty="0"/>
              <a:t>of zero </a:t>
            </a:r>
            <a:r>
              <a:rPr lang="en-US" sz="1800" b="1" dirty="0" smtClean="0"/>
              <a:t>amount </a:t>
            </a:r>
            <a:r>
              <a:rPr lang="en-US" sz="1800" b="1" dirty="0"/>
              <a:t>so we can replace negative values with zero.</a:t>
            </a: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6" t="39188" r="46623" b="10866"/>
          <a:stretch/>
        </p:blipFill>
        <p:spPr>
          <a:xfrm>
            <a:off x="548638" y="2573383"/>
            <a:ext cx="4937761" cy="4062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6" t="28382" r="44026" b="15486"/>
          <a:stretch/>
        </p:blipFill>
        <p:spPr>
          <a:xfrm>
            <a:off x="5708469" y="2573384"/>
            <a:ext cx="5316582" cy="40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9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err="1" smtClean="0"/>
              <a:t>Pay_amt</a:t>
            </a:r>
            <a:r>
              <a:rPr lang="en-US" sz="1800" b="1" dirty="0" smtClean="0"/>
              <a:t> vs </a:t>
            </a:r>
            <a:r>
              <a:rPr lang="en-US" sz="1800" b="1" dirty="0" err="1" smtClean="0"/>
              <a:t>bill_amt</a:t>
            </a:r>
            <a:r>
              <a:rPr lang="en-US" sz="1800" b="1" dirty="0"/>
              <a:t> :- </a:t>
            </a:r>
            <a:r>
              <a:rPr lang="en-US" sz="1800" b="1" dirty="0" smtClean="0"/>
              <a:t>here </a:t>
            </a:r>
            <a:r>
              <a:rPr lang="en-US" sz="1800" b="1" dirty="0"/>
              <a:t>we see that in </a:t>
            </a:r>
            <a:r>
              <a:rPr lang="en-US" sz="1800" b="1" dirty="0" err="1" smtClean="0"/>
              <a:t>pay_amt</a:t>
            </a:r>
            <a:r>
              <a:rPr lang="en-US" sz="1800" b="1" dirty="0" smtClean="0"/>
              <a:t> </a:t>
            </a:r>
            <a:r>
              <a:rPr lang="en-US" sz="1800" b="1" dirty="0"/>
              <a:t>column the customer which pay amount duly has the more chances of been in the default category </a:t>
            </a: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5" t="27458" r="11038" b="18720"/>
          <a:stretch/>
        </p:blipFill>
        <p:spPr>
          <a:xfrm>
            <a:off x="822959" y="2299063"/>
            <a:ext cx="10463349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err="1" smtClean="0"/>
              <a:t>Pay_amt</a:t>
            </a:r>
            <a:r>
              <a:rPr lang="en-US" sz="1800" b="1" dirty="0" smtClean="0"/>
              <a:t> vs </a:t>
            </a:r>
            <a:r>
              <a:rPr lang="en-US" sz="1800" b="1" dirty="0" err="1" smtClean="0"/>
              <a:t>bill_amt</a:t>
            </a:r>
            <a:r>
              <a:rPr lang="en-US" sz="1800" b="1" dirty="0" smtClean="0"/>
              <a:t> : </a:t>
            </a:r>
            <a:r>
              <a:rPr lang="en-US" sz="1800" b="1" dirty="0"/>
              <a:t>here we see that in </a:t>
            </a:r>
            <a:r>
              <a:rPr lang="en-US" sz="1800" b="1" dirty="0" err="1" smtClean="0"/>
              <a:t>pay_amt</a:t>
            </a:r>
            <a:r>
              <a:rPr lang="en-US" sz="1800" b="1" dirty="0" smtClean="0"/>
              <a:t> </a:t>
            </a:r>
            <a:r>
              <a:rPr lang="en-US" sz="1800" b="1" dirty="0"/>
              <a:t>column the customer which pay amount duly has the more chances of been in the default category </a:t>
            </a: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t="46169" r="11948" b="26574"/>
          <a:stretch/>
        </p:blipFill>
        <p:spPr>
          <a:xfrm>
            <a:off x="757646" y="2436223"/>
            <a:ext cx="10306593" cy="442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1800" b="1" dirty="0"/>
              <a:t>Analyze the trend on outstanding amount for the bank </a:t>
            </a:r>
            <a:r>
              <a:rPr lang="en-IN" sz="1800" b="1" dirty="0"/>
              <a:t/>
            </a:r>
            <a:br>
              <a:rPr lang="en-IN" sz="1800" b="1" dirty="0"/>
            </a:br>
            <a:r>
              <a:rPr lang="en-US" sz="1800" b="1" dirty="0"/>
              <a:t>Overall outstanding amount trends</a:t>
            </a:r>
            <a:br>
              <a:rPr lang="en-US" sz="1800" b="1" dirty="0"/>
            </a:br>
            <a:r>
              <a:rPr lang="en-US" sz="1800" b="1" dirty="0"/>
              <a:t>H</a:t>
            </a:r>
            <a:r>
              <a:rPr lang="en-US" sz="1800" b="1" dirty="0" smtClean="0"/>
              <a:t>ere Outstanding </a:t>
            </a:r>
            <a:r>
              <a:rPr lang="en-US" sz="1800" b="1" dirty="0"/>
              <a:t>= Bill Amount − amount </a:t>
            </a:r>
            <a:r>
              <a:rPr lang="en-US" sz="1800" b="1" dirty="0" smtClean="0"/>
              <a:t>paid</a:t>
            </a:r>
            <a:r>
              <a:rPr lang="en-IN" sz="1800" b="1" dirty="0" smtClean="0"/>
              <a:t> (for each month)  </a:t>
            </a: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96" t="32233" r="36112" b="12528"/>
          <a:stretch/>
        </p:blipFill>
        <p:spPr>
          <a:xfrm>
            <a:off x="3366341" y="2516657"/>
            <a:ext cx="8825659" cy="404089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gray">
          <a:xfrm>
            <a:off x="379892" y="2516656"/>
            <a:ext cx="2807446" cy="360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Here we see that as month increases the outstanding amount also increases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7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/>
              <a:t/>
            </a:r>
            <a:br>
              <a:rPr lang="en-IN" sz="1800" b="1" dirty="0"/>
            </a:br>
            <a:r>
              <a:rPr lang="en-US" sz="1800" b="1" dirty="0"/>
              <a:t>Number of customers with outstanding amount (in different outstanding amount buckets)</a:t>
            </a:r>
            <a:endParaRPr lang="en-IN" sz="1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 rot="10800000" flipH="1" flipV="1">
            <a:off x="1154954" y="2180915"/>
            <a:ext cx="2737714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menlo"/>
              </a:rPr>
              <a:t>Outstanding bucket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b="1" dirty="0" smtClean="0">
              <a:solidFill>
                <a:schemeClr val="tx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&lt;</a:t>
            </a:r>
            <a:r>
              <a:rPr lang="en-US" altLang="en-US" dirty="0">
                <a:solidFill>
                  <a:schemeClr val="tx1"/>
                </a:solidFill>
                <a:latin typeface="menlo"/>
              </a:rPr>
              <a:t>10k </a:t>
            </a: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= 8635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dirty="0" smtClean="0">
              <a:solidFill>
                <a:schemeClr val="tx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10k–50k = 3325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dirty="0" smtClean="0">
              <a:solidFill>
                <a:schemeClr val="tx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50k–100k = 2912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dirty="0" smtClean="0">
              <a:solidFill>
                <a:schemeClr val="tx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100k–500k = 10509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&gt;</a:t>
            </a:r>
            <a:r>
              <a:rPr lang="en-US" altLang="en-US" dirty="0">
                <a:solidFill>
                  <a:schemeClr val="tx1"/>
                </a:solidFill>
                <a:latin typeface="menlo"/>
              </a:rPr>
              <a:t>500k </a:t>
            </a: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= 4619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598" t="31161" r="44445" b="8839"/>
          <a:stretch/>
        </p:blipFill>
        <p:spPr>
          <a:xfrm>
            <a:off x="3984171" y="2319414"/>
            <a:ext cx="7589520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6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5468</TotalTime>
  <Words>503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menlo</vt:lpstr>
      <vt:lpstr>Wingdings 3</vt:lpstr>
      <vt:lpstr>Ion Boardroom</vt:lpstr>
      <vt:lpstr>Data analytics on credit default dataset   by :- Sunil Birappa Khandale</vt:lpstr>
      <vt:lpstr>Index</vt:lpstr>
      <vt:lpstr>Identify the errors in dataset</vt:lpstr>
      <vt:lpstr>Negative values is bill_amt column</vt:lpstr>
      <vt:lpstr>Here we see that the negative bill amount with zero has pay_amt of zero amount so we can replace negative values with zero.</vt:lpstr>
      <vt:lpstr>Pay_amt vs bill_amt :- here we see that in pay_amt column the customer which pay amount duly has the more chances of been in the default category </vt:lpstr>
      <vt:lpstr>Pay_amt vs bill_amt : here we see that in pay_amt column the customer which pay amount duly has the more chances of been in the default category </vt:lpstr>
      <vt:lpstr>Analyze the trend on outstanding amount for the bank  Overall outstanding amount trends Here Outstanding = Bill Amount − amount paid (for each month)  </vt:lpstr>
      <vt:lpstr> Number of customers with outstanding amount (in different outstanding amount buckets)</vt:lpstr>
      <vt:lpstr> Age of outstanding amount analysis </vt:lpstr>
      <vt:lpstr>Is there any relationship between in outstanding amount / trend with respect to age, education, marriage, credit limit </vt:lpstr>
      <vt:lpstr>Relationship between the Age and outstanding amount</vt:lpstr>
      <vt:lpstr>Relationship between the Education and outstanding amount</vt:lpstr>
      <vt:lpstr>Relationship between the Marriage and outstanding amount</vt:lpstr>
      <vt:lpstr>Does outstanding amount / trend affect the default behavior in next month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2025-08-18T13:12:25Z</dcterms:created>
  <dcterms:modified xsi:type="dcterms:W3CDTF">2025-08-22T08:57:41Z</dcterms:modified>
</cp:coreProperties>
</file>