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20104100" cy="11309350"/>
  <p:notesSz cx="20104100" cy="11309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FD08D-2321-4EB4-B7D9-B0B48D84B5B8}" v="117" dt="2022-05-11T16:38:30.7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7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0B0D0-C57B-4020-AB43-4D57364294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51CB2C-4A71-4FCE-955D-77D5AF68BF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To train a model to predict Covid-19 positive or negative based on  symptoms.</a:t>
          </a:r>
        </a:p>
      </dgm:t>
    </dgm:pt>
    <dgm:pt modelId="{1407809F-D425-4F69-9A1B-5FC06AE9B06E}" type="parTrans" cxnId="{BA3CE4E2-E8E1-431E-B538-28FC0F2F37B0}">
      <dgm:prSet/>
      <dgm:spPr/>
      <dgm:t>
        <a:bodyPr/>
        <a:lstStyle/>
        <a:p>
          <a:endParaRPr lang="en-US" sz="2000"/>
        </a:p>
      </dgm:t>
    </dgm:pt>
    <dgm:pt modelId="{29C72512-7504-4F1E-947B-C14788D80A81}" type="sibTrans" cxnId="{BA3CE4E2-E8E1-431E-B538-28FC0F2F37B0}">
      <dgm:prSet/>
      <dgm:spPr/>
      <dgm:t>
        <a:bodyPr/>
        <a:lstStyle/>
        <a:p>
          <a:endParaRPr lang="en-US" sz="2000"/>
        </a:p>
      </dgm:t>
    </dgm:pt>
    <dgm:pt modelId="{AC60A413-F7F2-4D7D-BAFC-C921B49544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To minimize the chance of Positive person is  being classified as Negative (</a:t>
          </a:r>
          <a:r>
            <a:rPr lang="en-US" sz="2800" dirty="0" err="1"/>
            <a:t>i.e</a:t>
          </a:r>
          <a:r>
            <a:rPr lang="en-US" sz="2800" dirty="0"/>
            <a:t> minimizing False positive   &lt; 5 )..</a:t>
          </a:r>
        </a:p>
      </dgm:t>
    </dgm:pt>
    <dgm:pt modelId="{EA86E6E3-12B1-4F1F-98FF-D445A1FDC3DD}" type="parTrans" cxnId="{51E8C9D6-C5CE-4F4F-95EF-0547819BF483}">
      <dgm:prSet/>
      <dgm:spPr/>
      <dgm:t>
        <a:bodyPr/>
        <a:lstStyle/>
        <a:p>
          <a:endParaRPr lang="en-US" sz="2000"/>
        </a:p>
      </dgm:t>
    </dgm:pt>
    <dgm:pt modelId="{73DDD2F8-E878-4C1A-8D63-74F7E5FF4EEB}" type="sibTrans" cxnId="{51E8C9D6-C5CE-4F4F-95EF-0547819BF483}">
      <dgm:prSet/>
      <dgm:spPr/>
      <dgm:t>
        <a:bodyPr/>
        <a:lstStyle/>
        <a:p>
          <a:endParaRPr lang="en-US" sz="2000"/>
        </a:p>
      </dgm:t>
    </dgm:pt>
    <dgm:pt modelId="{1F01AA04-8D30-4981-B809-71018EF47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Implementing machine learning model for classifying the records in the  dataset correctly, consistently and time efficiently.</a:t>
          </a:r>
        </a:p>
      </dgm:t>
    </dgm:pt>
    <dgm:pt modelId="{1733C18C-6F21-4A6B-A63B-6ED19F134459}" type="parTrans" cxnId="{C433D693-8353-4685-BAF5-B285E1626D8C}">
      <dgm:prSet/>
      <dgm:spPr/>
      <dgm:t>
        <a:bodyPr/>
        <a:lstStyle/>
        <a:p>
          <a:endParaRPr lang="en-US" sz="2000"/>
        </a:p>
      </dgm:t>
    </dgm:pt>
    <dgm:pt modelId="{1C4853D0-0C18-4305-9ACE-3035E5EF1641}" type="sibTrans" cxnId="{C433D693-8353-4685-BAF5-B285E1626D8C}">
      <dgm:prSet/>
      <dgm:spPr/>
      <dgm:t>
        <a:bodyPr/>
        <a:lstStyle/>
        <a:p>
          <a:endParaRPr lang="en-US" sz="2000"/>
        </a:p>
      </dgm:t>
    </dgm:pt>
    <dgm:pt modelId="{B12A3012-3198-4D8E-8666-98F1CF89217B}" type="pres">
      <dgm:prSet presAssocID="{B120B0D0-C57B-4020-AB43-4D57364294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4F7453-BFA0-4A64-8C22-C414C6417ED8}" type="pres">
      <dgm:prSet presAssocID="{6C51CB2C-4A71-4FCE-955D-77D5AF68BF9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409F1-1CF7-4C65-B3CC-15783030F58A}" type="pres">
      <dgm:prSet presAssocID="{29C72512-7504-4F1E-947B-C14788D80A81}" presName="spacer" presStyleCnt="0"/>
      <dgm:spPr/>
    </dgm:pt>
    <dgm:pt modelId="{69676ACB-93E2-4AFA-9828-98D795DE14AB}" type="pres">
      <dgm:prSet presAssocID="{AC60A413-F7F2-4D7D-BAFC-C921B49544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79881-39EF-46BE-9164-2697A23B5738}" type="pres">
      <dgm:prSet presAssocID="{73DDD2F8-E878-4C1A-8D63-74F7E5FF4EEB}" presName="spacer" presStyleCnt="0"/>
      <dgm:spPr/>
    </dgm:pt>
    <dgm:pt modelId="{6BF9EC03-4F6C-4DAC-94DE-11D84A02C799}" type="pres">
      <dgm:prSet presAssocID="{1F01AA04-8D30-4981-B809-71018EF47BF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213F54-70DF-4F52-B9E3-C0098C1A9E0D}" type="presOf" srcId="{AC60A413-F7F2-4D7D-BAFC-C921B49544C4}" destId="{69676ACB-93E2-4AFA-9828-98D795DE14AB}" srcOrd="0" destOrd="0" presId="urn:microsoft.com/office/officeart/2005/8/layout/vList2"/>
    <dgm:cxn modelId="{C433D693-8353-4685-BAF5-B285E1626D8C}" srcId="{B120B0D0-C57B-4020-AB43-4D57364294E5}" destId="{1F01AA04-8D30-4981-B809-71018EF47BF8}" srcOrd="2" destOrd="0" parTransId="{1733C18C-6F21-4A6B-A63B-6ED19F134459}" sibTransId="{1C4853D0-0C18-4305-9ACE-3035E5EF1641}"/>
    <dgm:cxn modelId="{BA3CE4E2-E8E1-431E-B538-28FC0F2F37B0}" srcId="{B120B0D0-C57B-4020-AB43-4D57364294E5}" destId="{6C51CB2C-4A71-4FCE-955D-77D5AF68BF91}" srcOrd="0" destOrd="0" parTransId="{1407809F-D425-4F69-9A1B-5FC06AE9B06E}" sibTransId="{29C72512-7504-4F1E-947B-C14788D80A81}"/>
    <dgm:cxn modelId="{51E8C9D6-C5CE-4F4F-95EF-0547819BF483}" srcId="{B120B0D0-C57B-4020-AB43-4D57364294E5}" destId="{AC60A413-F7F2-4D7D-BAFC-C921B49544C4}" srcOrd="1" destOrd="0" parTransId="{EA86E6E3-12B1-4F1F-98FF-D445A1FDC3DD}" sibTransId="{73DDD2F8-E878-4C1A-8D63-74F7E5FF4EEB}"/>
    <dgm:cxn modelId="{63080498-8B55-45D9-AD8A-A564A54B2626}" type="presOf" srcId="{1F01AA04-8D30-4981-B809-71018EF47BF8}" destId="{6BF9EC03-4F6C-4DAC-94DE-11D84A02C799}" srcOrd="0" destOrd="0" presId="urn:microsoft.com/office/officeart/2005/8/layout/vList2"/>
    <dgm:cxn modelId="{45CFFFC2-D191-4224-ACDF-90E7672848E6}" type="presOf" srcId="{B120B0D0-C57B-4020-AB43-4D57364294E5}" destId="{B12A3012-3198-4D8E-8666-98F1CF89217B}" srcOrd="0" destOrd="0" presId="urn:microsoft.com/office/officeart/2005/8/layout/vList2"/>
    <dgm:cxn modelId="{93AD9E2C-6181-4853-A0E7-AC3F12624E5F}" type="presOf" srcId="{6C51CB2C-4A71-4FCE-955D-77D5AF68BF91}" destId="{A14F7453-BFA0-4A64-8C22-C414C6417ED8}" srcOrd="0" destOrd="0" presId="urn:microsoft.com/office/officeart/2005/8/layout/vList2"/>
    <dgm:cxn modelId="{0223DD3D-F856-4859-AA7B-EDB5005BBAC6}" type="presParOf" srcId="{B12A3012-3198-4D8E-8666-98F1CF89217B}" destId="{A14F7453-BFA0-4A64-8C22-C414C6417ED8}" srcOrd="0" destOrd="0" presId="urn:microsoft.com/office/officeart/2005/8/layout/vList2"/>
    <dgm:cxn modelId="{9A0DC758-5D96-4B5E-A011-004B36AED495}" type="presParOf" srcId="{B12A3012-3198-4D8E-8666-98F1CF89217B}" destId="{C1E409F1-1CF7-4C65-B3CC-15783030F58A}" srcOrd="1" destOrd="0" presId="urn:microsoft.com/office/officeart/2005/8/layout/vList2"/>
    <dgm:cxn modelId="{F75357B8-1119-4874-8F5E-3FDD7E43902C}" type="presParOf" srcId="{B12A3012-3198-4D8E-8666-98F1CF89217B}" destId="{69676ACB-93E2-4AFA-9828-98D795DE14AB}" srcOrd="2" destOrd="0" presId="urn:microsoft.com/office/officeart/2005/8/layout/vList2"/>
    <dgm:cxn modelId="{11171BE1-0DDB-4A05-B29A-33B3535AD186}" type="presParOf" srcId="{B12A3012-3198-4D8E-8666-98F1CF89217B}" destId="{C8479881-39EF-46BE-9164-2697A23B5738}" srcOrd="3" destOrd="0" presId="urn:microsoft.com/office/officeart/2005/8/layout/vList2"/>
    <dgm:cxn modelId="{10DC9D8F-D8C0-4F83-BF19-1BC9A6405464}" type="presParOf" srcId="{B12A3012-3198-4D8E-8666-98F1CF89217B}" destId="{6BF9EC03-4F6C-4DAC-94DE-11D84A02C79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F7453-BFA0-4A64-8C22-C414C6417ED8}">
      <dsp:nvSpPr>
        <dsp:cNvPr id="0" name=""/>
        <dsp:cNvSpPr/>
      </dsp:nvSpPr>
      <dsp:spPr>
        <a:xfrm>
          <a:off x="0" y="4462"/>
          <a:ext cx="1804630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To train a model to predict Covid-19 positive or negative based on  symptoms.</a:t>
          </a:r>
        </a:p>
      </dsp:txBody>
      <dsp:txXfrm>
        <a:off x="59399" y="63861"/>
        <a:ext cx="17927506" cy="1098002"/>
      </dsp:txXfrm>
    </dsp:sp>
    <dsp:sp modelId="{69676ACB-93E2-4AFA-9828-98D795DE14AB}">
      <dsp:nvSpPr>
        <dsp:cNvPr id="0" name=""/>
        <dsp:cNvSpPr/>
      </dsp:nvSpPr>
      <dsp:spPr>
        <a:xfrm>
          <a:off x="0" y="1408462"/>
          <a:ext cx="1804630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To minimize the chance of Positive person is  being classified as Negative (</a:t>
          </a:r>
          <a:r>
            <a:rPr lang="en-US" sz="2800" kern="1200" dirty="0" err="1"/>
            <a:t>i.e</a:t>
          </a:r>
          <a:r>
            <a:rPr lang="en-US" sz="2800" kern="1200" dirty="0"/>
            <a:t> minimizing False positive   &lt; 5 )..</a:t>
          </a:r>
        </a:p>
      </dsp:txBody>
      <dsp:txXfrm>
        <a:off x="59399" y="1467861"/>
        <a:ext cx="17927506" cy="1098002"/>
      </dsp:txXfrm>
    </dsp:sp>
    <dsp:sp modelId="{6BF9EC03-4F6C-4DAC-94DE-11D84A02C799}">
      <dsp:nvSpPr>
        <dsp:cNvPr id="0" name=""/>
        <dsp:cNvSpPr/>
      </dsp:nvSpPr>
      <dsp:spPr>
        <a:xfrm>
          <a:off x="0" y="2812462"/>
          <a:ext cx="1804630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Implementing machine learning model for classifying the records in the  dataset correctly, consistently and time efficiently.</a:t>
          </a:r>
        </a:p>
      </dsp:txBody>
      <dsp:txXfrm>
        <a:off x="59399" y="2871861"/>
        <a:ext cx="17927506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3962"/>
            <a:ext cx="20104100" cy="11323313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5091" y="3965255"/>
            <a:ext cx="12807354" cy="2714874"/>
          </a:xfrm>
        </p:spPr>
        <p:txBody>
          <a:bodyPr anchor="b">
            <a:noAutofit/>
          </a:bodyPr>
          <a:lstStyle>
            <a:lvl1pPr algn="r">
              <a:defRPr sz="890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5091" y="6680124"/>
            <a:ext cx="12807354" cy="180886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9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7" y="1005275"/>
            <a:ext cx="14175547" cy="5612789"/>
          </a:xfrm>
        </p:spPr>
        <p:txBody>
          <a:bodyPr anchor="ctr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372021"/>
            <a:ext cx="14175547" cy="2590633"/>
          </a:xfrm>
        </p:spPr>
        <p:txBody>
          <a:bodyPr anchor="ctr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731" y="1005276"/>
            <a:ext cx="13346890" cy="4984491"/>
          </a:xfrm>
        </p:spPr>
        <p:txBody>
          <a:bodyPr anchor="ctr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52706" y="5989767"/>
            <a:ext cx="11912939" cy="62829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63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372021"/>
            <a:ext cx="14175547" cy="2590633"/>
          </a:xfrm>
        </p:spPr>
        <p:txBody>
          <a:bodyPr anchor="ctr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3521" y="1303392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64205" y="4760145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96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28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7" y="3185991"/>
            <a:ext cx="14175547" cy="4280106"/>
          </a:xfrm>
        </p:spPr>
        <p:txBody>
          <a:bodyPr anchor="b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466097"/>
            <a:ext cx="14175547" cy="249655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42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731" y="1005276"/>
            <a:ext cx="13346890" cy="4984491"/>
          </a:xfrm>
        </p:spPr>
        <p:txBody>
          <a:bodyPr anchor="ctr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6893" y="6618064"/>
            <a:ext cx="14175549" cy="8480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95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466097"/>
            <a:ext cx="14175547" cy="249655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3521" y="1303392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64205" y="4760145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92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5" y="1005276"/>
            <a:ext cx="14161589" cy="4984491"/>
          </a:xfrm>
        </p:spPr>
        <p:txBody>
          <a:bodyPr anchor="ctr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6893" y="6618064"/>
            <a:ext cx="14175549" cy="8480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958">
                <a:solidFill>
                  <a:schemeClr val="accent1"/>
                </a:solidFill>
              </a:defRPr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466097"/>
            <a:ext cx="14175547" cy="249655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362" y="1005275"/>
            <a:ext cx="2151467" cy="866003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897" y="1005276"/>
            <a:ext cx="11641893" cy="86600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7" y="4453931"/>
            <a:ext cx="14175547" cy="3012167"/>
          </a:xfrm>
        </p:spPr>
        <p:txBody>
          <a:bodyPr anchor="b"/>
          <a:lstStyle>
            <a:lvl1pPr algn="l">
              <a:defRPr sz="659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466097"/>
            <a:ext cx="14175547" cy="1418863"/>
          </a:xfrm>
        </p:spPr>
        <p:txBody>
          <a:bodyPr anchor="t"/>
          <a:lstStyle>
            <a:lvl1pPr marL="0" indent="0" algn="l">
              <a:buNone/>
              <a:defRPr sz="329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97" y="3562972"/>
            <a:ext cx="6899299" cy="6399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148" y="3562972"/>
            <a:ext cx="6899298" cy="6399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276" y="3563621"/>
            <a:ext cx="6901918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4276" y="4513920"/>
            <a:ext cx="6901918" cy="54487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0531" y="3563621"/>
            <a:ext cx="6901910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90534" y="4513920"/>
            <a:ext cx="6901908" cy="54487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6" y="1005276"/>
            <a:ext cx="14175547" cy="2178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6" y="2471309"/>
            <a:ext cx="6355956" cy="2108285"/>
          </a:xfrm>
        </p:spPr>
        <p:txBody>
          <a:bodyPr anchor="b">
            <a:normAutofit/>
          </a:bodyPr>
          <a:lstStyle>
            <a:lvl1pPr>
              <a:defRPr sz="3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803" y="849149"/>
            <a:ext cx="7442641" cy="91135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96" y="4579593"/>
            <a:ext cx="6355956" cy="4261948"/>
          </a:xfrm>
        </p:spPr>
        <p:txBody>
          <a:bodyPr>
            <a:normAutofit/>
          </a:bodyPr>
          <a:lstStyle>
            <a:lvl1pPr marL="0" indent="0">
              <a:buNone/>
              <a:defRPr sz="2309"/>
            </a:lvl1pPr>
            <a:lvl2pPr marL="753697" indent="0">
              <a:buNone/>
              <a:defRPr sz="2309"/>
            </a:lvl2pPr>
            <a:lvl3pPr marL="1507394" indent="0">
              <a:buNone/>
              <a:defRPr sz="1979"/>
            </a:lvl3pPr>
            <a:lvl4pPr marL="2261091" indent="0">
              <a:buNone/>
              <a:defRPr sz="1649"/>
            </a:lvl4pPr>
            <a:lvl5pPr marL="3014786" indent="0">
              <a:buNone/>
              <a:defRPr sz="1649"/>
            </a:lvl5pPr>
            <a:lvl6pPr marL="3768483" indent="0">
              <a:buNone/>
              <a:defRPr sz="1649"/>
            </a:lvl6pPr>
            <a:lvl7pPr marL="4522180" indent="0">
              <a:buNone/>
              <a:defRPr sz="1649"/>
            </a:lvl7pPr>
            <a:lvl8pPr marL="5275877" indent="0">
              <a:buNone/>
              <a:defRPr sz="1649"/>
            </a:lvl8pPr>
            <a:lvl9pPr marL="6029573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6" y="7916545"/>
            <a:ext cx="14175546" cy="934593"/>
          </a:xfrm>
        </p:spPr>
        <p:txBody>
          <a:bodyPr anchor="b">
            <a:normAutofit/>
          </a:bodyPr>
          <a:lstStyle>
            <a:lvl1pPr algn="l">
              <a:defRPr sz="395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6896" y="1005275"/>
            <a:ext cx="14175547" cy="6341874"/>
          </a:xfrm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96" y="8851138"/>
            <a:ext cx="14175546" cy="1111516"/>
          </a:xfrm>
        </p:spPr>
        <p:txBody>
          <a:bodyPr>
            <a:normAutofit/>
          </a:bodyPr>
          <a:lstStyle>
            <a:lvl1pPr marL="0" indent="0">
              <a:buNone/>
              <a:defRPr sz="197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3962"/>
            <a:ext cx="20104100" cy="1132331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896" y="1005276"/>
            <a:ext cx="14175547" cy="2178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6" y="3562972"/>
            <a:ext cx="14175547" cy="639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65646" y="9962654"/>
            <a:ext cx="1126798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4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6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753923" rtl="0" eaLnBrk="1" latinLnBrk="0" hangingPunct="1">
        <a:spcBef>
          <a:spcPct val="0"/>
        </a:spcBef>
        <a:buNone/>
        <a:defRPr sz="593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65442" indent="-565442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9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225125" indent="-471202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884807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638730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392653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146575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900498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654421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408344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mdevskp/corona-virus-report" TargetMode="External"/><Relationship Id="rId2" Type="http://schemas.openxmlformats.org/officeDocument/2006/relationships/hyperlink" Target="https://data.gov.il/dataset/covid-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574298" y="4180258"/>
            <a:ext cx="15393152" cy="2617417"/>
          </a:xfrm>
          <a:prstGeom prst="rect">
            <a:avLst/>
          </a:prstGeom>
        </p:spPr>
        <p:txBody>
          <a:bodyPr vert="horz" wrap="square" lIns="0" tIns="13335" rIns="0" bIns="0" rtlCol="0" anchor="t">
            <a:normAutofit/>
          </a:bodyPr>
          <a:lstStyle/>
          <a:p>
            <a:pPr marL="12700" algn="ctr">
              <a:spcBef>
                <a:spcPts val="105"/>
              </a:spcBef>
            </a:pPr>
            <a:r>
              <a:rPr lang="en-US" sz="6000" b="1" spc="-114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Covid </a:t>
            </a:r>
            <a:r>
              <a:rPr lang="en-US" sz="6000" b="1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19 </a:t>
            </a:r>
            <a:r>
              <a:rPr lang="en-US" sz="6000" b="1" spc="-1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Detection </a:t>
            </a:r>
            <a:r>
              <a:rPr lang="en-US" sz="6000" b="1" spc="-1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Using</a:t>
            </a:r>
            <a:r>
              <a:rPr lang="en-US" sz="6000" b="1" spc="-8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lang="en-US" sz="6000" b="1" spc="-1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Symptoms</a:t>
            </a:r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275" y="6645275"/>
            <a:ext cx="12114213" cy="3836988"/>
          </a:xfrm>
          <a:prstGeom prst="rect">
            <a:avLst/>
          </a:prstGeom>
        </p:spPr>
        <p:txBody>
          <a:bodyPr vert="horz" wrap="square" lIns="0" tIns="17145" rIns="0" bIns="0" rtlCol="0" anchor="t">
            <a:normAutofit/>
          </a:bodyPr>
          <a:lstStyle/>
          <a:p>
            <a:pPr marL="12700">
              <a:lnSpc>
                <a:spcPts val="5295"/>
              </a:lnSpc>
              <a:spcBef>
                <a:spcPts val="135"/>
              </a:spcBef>
            </a:pPr>
            <a:r>
              <a:rPr lang="en-US" sz="2800" b="1" dirty="0">
                <a:latin typeface="Times New Roman"/>
                <a:cs typeface="Times New Roman"/>
              </a:rPr>
              <a:t>Presented </a:t>
            </a:r>
            <a:r>
              <a:rPr lang="en-US" sz="2800" b="1" spc="15" dirty="0">
                <a:latin typeface="Times New Roman"/>
                <a:cs typeface="Times New Roman"/>
              </a:rPr>
              <a:t>By: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ts val="5195"/>
              </a:lnSpc>
            </a:pPr>
            <a:r>
              <a:rPr lang="en-US" sz="2800" b="1" spc="15" dirty="0">
                <a:latin typeface="Times New Roman"/>
                <a:cs typeface="Times New Roman"/>
              </a:rPr>
              <a:t>Sravan Kumar Reddy </a:t>
            </a:r>
            <a:r>
              <a:rPr lang="en-US" sz="2800" b="1" spc="15" dirty="0" err="1">
                <a:latin typeface="Times New Roman"/>
                <a:cs typeface="Times New Roman"/>
              </a:rPr>
              <a:t>Pebbeti</a:t>
            </a:r>
            <a:endParaRPr lang="en-US" sz="2800" b="1" spc="15" dirty="0">
              <a:latin typeface="Times New Roman"/>
              <a:cs typeface="Times New Roman"/>
            </a:endParaRPr>
          </a:p>
          <a:p>
            <a:pPr marL="12700">
              <a:lnSpc>
                <a:spcPts val="5195"/>
              </a:lnSpc>
            </a:pPr>
            <a:r>
              <a:rPr lang="en-US" sz="2800" b="1" spc="15" dirty="0">
                <a:latin typeface="Times New Roman"/>
                <a:cs typeface="Times New Roman"/>
              </a:rPr>
              <a:t>Keerthana Krishnamoorthy</a:t>
            </a:r>
          </a:p>
          <a:p>
            <a:pPr marL="12700">
              <a:lnSpc>
                <a:spcPts val="5195"/>
              </a:lnSpc>
            </a:pPr>
            <a:r>
              <a:rPr lang="en-US" sz="2800" b="1" spc="15" dirty="0" err="1">
                <a:latin typeface="Times New Roman"/>
                <a:cs typeface="Times New Roman"/>
              </a:rPr>
              <a:t>Svachuta</a:t>
            </a:r>
            <a:r>
              <a:rPr lang="en-US" sz="2800" b="1" spc="15" dirty="0">
                <a:latin typeface="Times New Roman"/>
                <a:cs typeface="Times New Roman"/>
              </a:rPr>
              <a:t> Siva Sai Krishna Prasad </a:t>
            </a:r>
            <a:r>
              <a:rPr lang="en-US" sz="2800" b="1" spc="15" dirty="0" err="1">
                <a:latin typeface="Times New Roman"/>
                <a:cs typeface="Times New Roman"/>
              </a:rPr>
              <a:t>Gollavilli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156" y="282258"/>
            <a:ext cx="17585294" cy="391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52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</a:t>
            </a:r>
            <a:r>
              <a:rPr lang="en-US" sz="5200" kern="1200" spc="-56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7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US" sz="5200" kern="1200" spc="-9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9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</a:t>
            </a:r>
            <a:r>
              <a:rPr lang="en-US" sz="5200" kern="1200" spc="-39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5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5200" b="1" kern="1200" spc="-15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US" sz="5200" kern="1200" spc="-15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9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5200" b="1" kern="1200" spc="-185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sz="5200" kern="1200" spc="-185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1326" y="526778"/>
            <a:ext cx="17821446" cy="4156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37650" y="4834602"/>
            <a:ext cx="4262755" cy="12772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4100" spc="15" dirty="0">
                <a:solidFill>
                  <a:srgbClr val="5E5E5E"/>
                </a:solidFill>
                <a:latin typeface="Arial"/>
                <a:cs typeface="Arial"/>
              </a:rPr>
              <a:t>GOAL</a:t>
            </a:r>
            <a:br>
              <a:rPr lang="en-US" sz="4100" spc="15" dirty="0">
                <a:solidFill>
                  <a:srgbClr val="5E5E5E"/>
                </a:solidFill>
                <a:latin typeface="Arial"/>
                <a:cs typeface="Arial"/>
              </a:rPr>
            </a:br>
            <a:endParaRPr sz="4100" dirty="0">
              <a:latin typeface="Arial"/>
              <a:cs typeface="Arial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35B7E75-5660-F3A1-5EE5-4B61B554B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464204"/>
              </p:ext>
            </p:extLst>
          </p:nvPr>
        </p:nvGraphicFramePr>
        <p:xfrm>
          <a:off x="1378346" y="6040550"/>
          <a:ext cx="18046304" cy="403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3962"/>
            <a:ext cx="20104100" cy="11323312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895" y="1005275"/>
            <a:ext cx="14175547" cy="2178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457200"/>
            <a:r>
              <a:rPr lang="en-US" sz="4800" spc="-190" dirty="0"/>
              <a:t>OBJECTIVE</a:t>
            </a:r>
            <a:endParaRPr lang="en-US"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116895" y="3562971"/>
            <a:ext cx="14175547" cy="639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27100" marR="5080" indent="-5715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9400" algn="l"/>
              </a:tabLst>
            </a:pPr>
            <a:r>
              <a:rPr lang="en-US" sz="3200" spc="-1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the best model such that it can predict the </a:t>
            </a:r>
            <a:r>
              <a:rPr lang="en-US" sz="3200" spc="-1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accurately </a:t>
            </a:r>
            <a:r>
              <a:rPr lang="en-US" sz="3200" spc="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comparing the  results of individual</a:t>
            </a:r>
            <a:r>
              <a:rPr lang="en-US" sz="3200" spc="-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model.</a:t>
            </a:r>
          </a:p>
          <a:p>
            <a:pPr marL="926465" indent="-5715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9400" algn="l"/>
              </a:tabLst>
            </a:pPr>
            <a:r>
              <a:rPr lang="en-US" sz="3200" spc="-1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various machine learning algorithms such</a:t>
            </a:r>
            <a:r>
              <a:rPr lang="en-US" sz="3200" spc="1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</a:p>
          <a:p>
            <a:pPr marL="35496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9400" algn="l"/>
              </a:tabLst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303655" indent="-5715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Support </a:t>
            </a:r>
            <a:r>
              <a:rPr lang="en-US" sz="3200" spc="-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Machines.</a:t>
            </a:r>
          </a:p>
          <a:p>
            <a:pPr marL="1303655" indent="-5715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Decision</a:t>
            </a:r>
            <a:r>
              <a:rPr lang="en-US" sz="3200" spc="-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303655" indent="-5715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spc="-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Voting</a:t>
            </a:r>
            <a:r>
              <a:rPr lang="en-US" sz="3200" spc="-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26465" indent="-5715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9400" algn="l"/>
              </a:tabLst>
            </a:pPr>
            <a:r>
              <a:rPr lang="en-US" sz="3200" spc="-1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tune the hyperparameter and use voting classier for better</a:t>
            </a:r>
            <a:r>
              <a:rPr lang="en-US" sz="3200" spc="1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26465" indent="-5715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9400" algn="l"/>
              </a:tabLs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Then to classify the test dataset using best model found.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146" y="6948071"/>
            <a:ext cx="822960" cy="908685"/>
          </a:xfrm>
          <a:custGeom>
            <a:avLst/>
            <a:gdLst/>
            <a:ahLst/>
            <a:cxnLst/>
            <a:rect l="l" t="t" r="r" b="b"/>
            <a:pathLst>
              <a:path w="822959" h="908684">
                <a:moveTo>
                  <a:pt x="19193" y="0"/>
                </a:moveTo>
                <a:lnTo>
                  <a:pt x="0" y="225078"/>
                </a:lnTo>
                <a:lnTo>
                  <a:pt x="0" y="703101"/>
                </a:lnTo>
                <a:lnTo>
                  <a:pt x="64634" y="804932"/>
                </a:lnTo>
                <a:lnTo>
                  <a:pt x="224747" y="882580"/>
                </a:lnTo>
                <a:lnTo>
                  <a:pt x="393569" y="908223"/>
                </a:lnTo>
                <a:lnTo>
                  <a:pt x="544798" y="892139"/>
                </a:lnTo>
                <a:lnTo>
                  <a:pt x="639936" y="875715"/>
                </a:lnTo>
                <a:lnTo>
                  <a:pt x="719237" y="848993"/>
                </a:lnTo>
                <a:lnTo>
                  <a:pt x="822959" y="802017"/>
                </a:lnTo>
                <a:lnTo>
                  <a:pt x="770151" y="642714"/>
                </a:lnTo>
                <a:lnTo>
                  <a:pt x="485770" y="370797"/>
                </a:lnTo>
                <a:lnTo>
                  <a:pt x="169041" y="113986"/>
                </a:lnTo>
                <a:lnTo>
                  <a:pt x="19193" y="0"/>
                </a:lnTo>
                <a:close/>
              </a:path>
            </a:pathLst>
          </a:custGeom>
          <a:solidFill>
            <a:srgbClr val="B87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21456" y="5806755"/>
            <a:ext cx="908685" cy="817244"/>
          </a:xfrm>
          <a:custGeom>
            <a:avLst/>
            <a:gdLst/>
            <a:ahLst/>
            <a:cxnLst/>
            <a:rect l="l" t="t" r="r" b="b"/>
            <a:pathLst>
              <a:path w="908684" h="817245">
                <a:moveTo>
                  <a:pt x="802383" y="0"/>
                </a:moveTo>
                <a:lnTo>
                  <a:pt x="642997" y="50481"/>
                </a:lnTo>
                <a:lnTo>
                  <a:pt x="370957" y="332656"/>
                </a:lnTo>
                <a:lnTo>
                  <a:pt x="114034" y="647737"/>
                </a:lnTo>
                <a:lnTo>
                  <a:pt x="0" y="796939"/>
                </a:lnTo>
                <a:lnTo>
                  <a:pt x="223783" y="816969"/>
                </a:lnTo>
                <a:lnTo>
                  <a:pt x="706151" y="816969"/>
                </a:lnTo>
                <a:lnTo>
                  <a:pt x="805307" y="753738"/>
                </a:lnTo>
                <a:lnTo>
                  <a:pt x="883009" y="592201"/>
                </a:lnTo>
                <a:lnTo>
                  <a:pt x="908663" y="424039"/>
                </a:lnTo>
                <a:lnTo>
                  <a:pt x="892572" y="275526"/>
                </a:lnTo>
                <a:lnTo>
                  <a:pt x="876138" y="181851"/>
                </a:lnTo>
                <a:lnTo>
                  <a:pt x="849396" y="103260"/>
                </a:lnTo>
                <a:lnTo>
                  <a:pt x="802383" y="0"/>
                </a:lnTo>
                <a:close/>
              </a:path>
            </a:pathLst>
          </a:custGeom>
          <a:solidFill>
            <a:srgbClr val="B87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8340" y="2472961"/>
            <a:ext cx="822960" cy="906780"/>
          </a:xfrm>
          <a:custGeom>
            <a:avLst/>
            <a:gdLst/>
            <a:ahLst/>
            <a:cxnLst/>
            <a:rect l="l" t="t" r="r" b="b"/>
            <a:pathLst>
              <a:path w="822959" h="906779">
                <a:moveTo>
                  <a:pt x="425693" y="0"/>
                </a:moveTo>
                <a:lnTo>
                  <a:pt x="276601" y="13998"/>
                </a:lnTo>
                <a:lnTo>
                  <a:pt x="182561" y="29369"/>
                </a:lnTo>
                <a:lnTo>
                  <a:pt x="103663" y="55749"/>
                </a:lnTo>
                <a:lnTo>
                  <a:pt x="0" y="102771"/>
                </a:lnTo>
                <a:lnTo>
                  <a:pt x="52811" y="262385"/>
                </a:lnTo>
                <a:lnTo>
                  <a:pt x="337192" y="534865"/>
                </a:lnTo>
                <a:lnTo>
                  <a:pt x="653918" y="792216"/>
                </a:lnTo>
                <a:lnTo>
                  <a:pt x="803766" y="906443"/>
                </a:lnTo>
                <a:lnTo>
                  <a:pt x="822806" y="682324"/>
                </a:lnTo>
                <a:lnTo>
                  <a:pt x="822806" y="202600"/>
                </a:lnTo>
                <a:lnTo>
                  <a:pt x="756776" y="99843"/>
                </a:lnTo>
                <a:lnTo>
                  <a:pt x="594557" y="22030"/>
                </a:lnTo>
                <a:lnTo>
                  <a:pt x="425693" y="0"/>
                </a:lnTo>
                <a:close/>
              </a:path>
            </a:pathLst>
          </a:custGeom>
          <a:solidFill>
            <a:srgbClr val="B87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569711" y="1934087"/>
            <a:ext cx="6536055" cy="6495415"/>
            <a:chOff x="5569711" y="1934087"/>
            <a:chExt cx="6536055" cy="6495415"/>
          </a:xfrm>
        </p:grpSpPr>
        <p:sp>
          <p:nvSpPr>
            <p:cNvPr id="6" name="object 6"/>
            <p:cNvSpPr/>
            <p:nvPr/>
          </p:nvSpPr>
          <p:spPr>
            <a:xfrm>
              <a:off x="6144347" y="3701203"/>
              <a:ext cx="907415" cy="822960"/>
            </a:xfrm>
            <a:custGeom>
              <a:avLst/>
              <a:gdLst/>
              <a:ahLst/>
              <a:cxnLst/>
              <a:rect l="l" t="t" r="r" b="b"/>
              <a:pathLst>
                <a:path w="907415" h="822960">
                  <a:moveTo>
                    <a:pt x="681198" y="0"/>
                  </a:moveTo>
                  <a:lnTo>
                    <a:pt x="201988" y="0"/>
                  </a:lnTo>
                  <a:lnTo>
                    <a:pt x="99895" y="64609"/>
                  </a:lnTo>
                  <a:lnTo>
                    <a:pt x="22041" y="224655"/>
                  </a:lnTo>
                  <a:lnTo>
                    <a:pt x="0" y="393394"/>
                  </a:lnTo>
                  <a:lnTo>
                    <a:pt x="14004" y="544555"/>
                  </a:lnTo>
                  <a:lnTo>
                    <a:pt x="29383" y="639651"/>
                  </a:lnTo>
                  <a:lnTo>
                    <a:pt x="55777" y="718918"/>
                  </a:lnTo>
                  <a:lnTo>
                    <a:pt x="102824" y="822595"/>
                  </a:lnTo>
                  <a:lnTo>
                    <a:pt x="262511" y="769808"/>
                  </a:lnTo>
                  <a:lnTo>
                    <a:pt x="535111" y="485553"/>
                  </a:lnTo>
                  <a:lnTo>
                    <a:pt x="792575" y="168967"/>
                  </a:lnTo>
                  <a:lnTo>
                    <a:pt x="906851" y="19185"/>
                  </a:lnTo>
                  <a:lnTo>
                    <a:pt x="681198" y="0"/>
                  </a:lnTo>
                  <a:close/>
                </a:path>
              </a:pathLst>
            </a:custGeom>
            <a:solidFill>
              <a:srgbClr val="B870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9711" y="1934087"/>
              <a:ext cx="6536055" cy="6495415"/>
            </a:xfrm>
            <a:custGeom>
              <a:avLst/>
              <a:gdLst/>
              <a:ahLst/>
              <a:cxnLst/>
              <a:rect l="l" t="t" r="r" b="b"/>
              <a:pathLst>
                <a:path w="6536055" h="6495415">
                  <a:moveTo>
                    <a:pt x="3363848" y="0"/>
                  </a:moveTo>
                  <a:lnTo>
                    <a:pt x="3172953" y="0"/>
                  </a:lnTo>
                  <a:lnTo>
                    <a:pt x="36986" y="3135653"/>
                  </a:lnTo>
                  <a:lnTo>
                    <a:pt x="12328" y="3169869"/>
                  </a:lnTo>
                  <a:lnTo>
                    <a:pt x="0" y="3209031"/>
                  </a:lnTo>
                  <a:lnTo>
                    <a:pt x="0" y="3250131"/>
                  </a:lnTo>
                  <a:lnTo>
                    <a:pt x="12328" y="3290163"/>
                  </a:lnTo>
                  <a:lnTo>
                    <a:pt x="36986" y="3326118"/>
                  </a:lnTo>
                  <a:lnTo>
                    <a:pt x="3172953" y="6458148"/>
                  </a:lnTo>
                  <a:lnTo>
                    <a:pt x="3207250" y="6482741"/>
                  </a:lnTo>
                  <a:lnTo>
                    <a:pt x="3246493" y="6495037"/>
                  </a:lnTo>
                  <a:lnTo>
                    <a:pt x="3287677" y="6495037"/>
                  </a:lnTo>
                  <a:lnTo>
                    <a:pt x="3327797" y="6482741"/>
                  </a:lnTo>
                  <a:lnTo>
                    <a:pt x="3363848" y="6458148"/>
                  </a:lnTo>
                  <a:lnTo>
                    <a:pt x="6496203" y="3326118"/>
                  </a:lnTo>
                  <a:lnTo>
                    <a:pt x="6522590" y="3290163"/>
                  </a:lnTo>
                  <a:lnTo>
                    <a:pt x="6535783" y="3250131"/>
                  </a:lnTo>
                  <a:lnTo>
                    <a:pt x="6535783" y="3209031"/>
                  </a:lnTo>
                  <a:lnTo>
                    <a:pt x="6522590" y="3169869"/>
                  </a:lnTo>
                  <a:lnTo>
                    <a:pt x="6496203" y="3135653"/>
                  </a:lnTo>
                  <a:lnTo>
                    <a:pt x="3363848" y="0"/>
                  </a:lnTo>
                  <a:close/>
                </a:path>
              </a:pathLst>
            </a:custGeom>
            <a:solidFill>
              <a:srgbClr val="7629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46255" y="2073268"/>
              <a:ext cx="6237605" cy="6179185"/>
            </a:xfrm>
            <a:custGeom>
              <a:avLst/>
              <a:gdLst/>
              <a:ahLst/>
              <a:cxnLst/>
              <a:rect l="l" t="t" r="r" b="b"/>
              <a:pathLst>
                <a:path w="6237605" h="6179184">
                  <a:moveTo>
                    <a:pt x="2061832" y="3356140"/>
                  </a:moveTo>
                  <a:lnTo>
                    <a:pt x="1001623" y="2296452"/>
                  </a:lnTo>
                  <a:lnTo>
                    <a:pt x="0" y="3293846"/>
                  </a:lnTo>
                  <a:lnTo>
                    <a:pt x="348513" y="3293846"/>
                  </a:lnTo>
                  <a:lnTo>
                    <a:pt x="348513" y="4232580"/>
                  </a:lnTo>
                  <a:lnTo>
                    <a:pt x="345579" y="4282605"/>
                  </a:lnTo>
                  <a:lnTo>
                    <a:pt x="352628" y="4316463"/>
                  </a:lnTo>
                  <a:lnTo>
                    <a:pt x="376872" y="4349610"/>
                  </a:lnTo>
                  <a:lnTo>
                    <a:pt x="425538" y="4397527"/>
                  </a:lnTo>
                  <a:lnTo>
                    <a:pt x="1768309" y="5739727"/>
                  </a:lnTo>
                  <a:lnTo>
                    <a:pt x="1817687" y="5789892"/>
                  </a:lnTo>
                  <a:lnTo>
                    <a:pt x="1851063" y="5806491"/>
                  </a:lnTo>
                  <a:lnTo>
                    <a:pt x="1925840" y="5806491"/>
                  </a:lnTo>
                  <a:lnTo>
                    <a:pt x="1990813" y="5791009"/>
                  </a:lnTo>
                  <a:lnTo>
                    <a:pt x="2021459" y="5783707"/>
                  </a:lnTo>
                  <a:lnTo>
                    <a:pt x="1954580" y="5791009"/>
                  </a:lnTo>
                  <a:lnTo>
                    <a:pt x="1912810" y="5786945"/>
                  </a:lnTo>
                  <a:lnTo>
                    <a:pt x="1878584" y="5765698"/>
                  </a:lnTo>
                  <a:lnTo>
                    <a:pt x="1834362" y="5721413"/>
                  </a:lnTo>
                  <a:lnTo>
                    <a:pt x="1803196" y="5687187"/>
                  </a:lnTo>
                  <a:lnTo>
                    <a:pt x="1775942" y="5648033"/>
                  </a:lnTo>
                  <a:lnTo>
                    <a:pt x="1752917" y="5604853"/>
                  </a:lnTo>
                  <a:lnTo>
                    <a:pt x="1734451" y="5558523"/>
                  </a:lnTo>
                  <a:lnTo>
                    <a:pt x="1720862" y="5509946"/>
                  </a:lnTo>
                  <a:lnTo>
                    <a:pt x="1712480" y="5460022"/>
                  </a:lnTo>
                  <a:lnTo>
                    <a:pt x="1709610" y="5409654"/>
                  </a:lnTo>
                  <a:lnTo>
                    <a:pt x="1708073" y="5039271"/>
                  </a:lnTo>
                  <a:lnTo>
                    <a:pt x="1708238" y="4397527"/>
                  </a:lnTo>
                  <a:lnTo>
                    <a:pt x="1708315" y="4282605"/>
                  </a:lnTo>
                  <a:lnTo>
                    <a:pt x="1709102" y="3660495"/>
                  </a:lnTo>
                  <a:lnTo>
                    <a:pt x="1709610" y="3356140"/>
                  </a:lnTo>
                  <a:lnTo>
                    <a:pt x="2061832" y="3356140"/>
                  </a:lnTo>
                  <a:close/>
                </a:path>
                <a:path w="6237605" h="6179184">
                  <a:moveTo>
                    <a:pt x="3888016" y="1001166"/>
                  </a:moveTo>
                  <a:lnTo>
                    <a:pt x="3237382" y="348348"/>
                  </a:lnTo>
                  <a:lnTo>
                    <a:pt x="2890202" y="0"/>
                  </a:lnTo>
                  <a:lnTo>
                    <a:pt x="2890202" y="348348"/>
                  </a:lnTo>
                  <a:lnTo>
                    <a:pt x="1947481" y="348348"/>
                  </a:lnTo>
                  <a:lnTo>
                    <a:pt x="1899513" y="345427"/>
                  </a:lnTo>
                  <a:lnTo>
                    <a:pt x="1866709" y="352475"/>
                  </a:lnTo>
                  <a:lnTo>
                    <a:pt x="1833943" y="376707"/>
                  </a:lnTo>
                  <a:lnTo>
                    <a:pt x="1786064" y="425348"/>
                  </a:lnTo>
                  <a:lnTo>
                    <a:pt x="439712" y="1767522"/>
                  </a:lnTo>
                  <a:lnTo>
                    <a:pt x="391604" y="1816874"/>
                  </a:lnTo>
                  <a:lnTo>
                    <a:pt x="376123" y="1849602"/>
                  </a:lnTo>
                  <a:lnTo>
                    <a:pt x="376123" y="1923580"/>
                  </a:lnTo>
                  <a:lnTo>
                    <a:pt x="399313" y="2020544"/>
                  </a:lnTo>
                  <a:lnTo>
                    <a:pt x="391947" y="1953653"/>
                  </a:lnTo>
                  <a:lnTo>
                    <a:pt x="395605" y="1911502"/>
                  </a:lnTo>
                  <a:lnTo>
                    <a:pt x="415798" y="1876209"/>
                  </a:lnTo>
                  <a:lnTo>
                    <a:pt x="458025" y="1829917"/>
                  </a:lnTo>
                  <a:lnTo>
                    <a:pt x="493395" y="1800098"/>
                  </a:lnTo>
                  <a:lnTo>
                    <a:pt x="533006" y="1773745"/>
                  </a:lnTo>
                  <a:lnTo>
                    <a:pt x="576148" y="1751177"/>
                  </a:lnTo>
                  <a:lnTo>
                    <a:pt x="622109" y="1732711"/>
                  </a:lnTo>
                  <a:lnTo>
                    <a:pt x="670204" y="1718691"/>
                  </a:lnTo>
                  <a:lnTo>
                    <a:pt x="719709" y="1709420"/>
                  </a:lnTo>
                  <a:lnTo>
                    <a:pt x="769912" y="1705216"/>
                  </a:lnTo>
                  <a:lnTo>
                    <a:pt x="2827883" y="1705216"/>
                  </a:lnTo>
                  <a:lnTo>
                    <a:pt x="2827883" y="2060917"/>
                  </a:lnTo>
                  <a:lnTo>
                    <a:pt x="3183712" y="1705216"/>
                  </a:lnTo>
                  <a:lnTo>
                    <a:pt x="3888016" y="1001166"/>
                  </a:lnTo>
                  <a:close/>
                </a:path>
                <a:path w="6237605" h="6179184">
                  <a:moveTo>
                    <a:pt x="5805513" y="4255922"/>
                  </a:moveTo>
                  <a:lnTo>
                    <a:pt x="5782703" y="4160240"/>
                  </a:lnTo>
                  <a:lnTo>
                    <a:pt x="5790044" y="4229176"/>
                  </a:lnTo>
                  <a:lnTo>
                    <a:pt x="5786005" y="4271988"/>
                  </a:lnTo>
                  <a:lnTo>
                    <a:pt x="5764771" y="4306570"/>
                  </a:lnTo>
                  <a:lnTo>
                    <a:pt x="5720512" y="4350766"/>
                  </a:lnTo>
                  <a:lnTo>
                    <a:pt x="5686476" y="4380547"/>
                  </a:lnTo>
                  <a:lnTo>
                    <a:pt x="5647766" y="4406874"/>
                  </a:lnTo>
                  <a:lnTo>
                    <a:pt x="5605081" y="4429417"/>
                  </a:lnTo>
                  <a:lnTo>
                    <a:pt x="5559120" y="4447857"/>
                  </a:lnTo>
                  <a:lnTo>
                    <a:pt x="5510606" y="4461878"/>
                  </a:lnTo>
                  <a:lnTo>
                    <a:pt x="5460225" y="4471136"/>
                  </a:lnTo>
                  <a:lnTo>
                    <a:pt x="5408688" y="4475340"/>
                  </a:lnTo>
                  <a:lnTo>
                    <a:pt x="5038331" y="4476902"/>
                  </a:lnTo>
                  <a:lnTo>
                    <a:pt x="3355327" y="4475340"/>
                  </a:lnTo>
                  <a:lnTo>
                    <a:pt x="3355327" y="4123601"/>
                  </a:lnTo>
                  <a:lnTo>
                    <a:pt x="2295677" y="5182501"/>
                  </a:lnTo>
                  <a:lnTo>
                    <a:pt x="3293033" y="6179159"/>
                  </a:lnTo>
                  <a:lnTo>
                    <a:pt x="3293033" y="5831052"/>
                  </a:lnTo>
                  <a:lnTo>
                    <a:pt x="4231703" y="5831052"/>
                  </a:lnTo>
                  <a:lnTo>
                    <a:pt x="4281729" y="5834024"/>
                  </a:lnTo>
                  <a:lnTo>
                    <a:pt x="4296905" y="5831052"/>
                  </a:lnTo>
                  <a:lnTo>
                    <a:pt x="4315587" y="5827395"/>
                  </a:lnTo>
                  <a:lnTo>
                    <a:pt x="4348734" y="5804255"/>
                  </a:lnTo>
                  <a:lnTo>
                    <a:pt x="4396651" y="5757773"/>
                  </a:lnTo>
                  <a:lnTo>
                    <a:pt x="5678500" y="4476902"/>
                  </a:lnTo>
                  <a:lnTo>
                    <a:pt x="5738723" y="4416704"/>
                  </a:lnTo>
                  <a:lnTo>
                    <a:pt x="5788888" y="4365333"/>
                  </a:lnTo>
                  <a:lnTo>
                    <a:pt x="5805513" y="4331119"/>
                  </a:lnTo>
                  <a:lnTo>
                    <a:pt x="5805513" y="4255922"/>
                  </a:lnTo>
                  <a:close/>
                </a:path>
                <a:path w="6237605" h="6179184">
                  <a:moveTo>
                    <a:pt x="6237249" y="2903156"/>
                  </a:moveTo>
                  <a:lnTo>
                    <a:pt x="5888672" y="2903156"/>
                  </a:lnTo>
                  <a:lnTo>
                    <a:pt x="5888672" y="1964436"/>
                  </a:lnTo>
                  <a:lnTo>
                    <a:pt x="5891644" y="1914410"/>
                  </a:lnTo>
                  <a:lnTo>
                    <a:pt x="5884989" y="1880539"/>
                  </a:lnTo>
                  <a:lnTo>
                    <a:pt x="5861824" y="1847392"/>
                  </a:lnTo>
                  <a:lnTo>
                    <a:pt x="5815266" y="1799475"/>
                  </a:lnTo>
                  <a:lnTo>
                    <a:pt x="4472495" y="457276"/>
                  </a:lnTo>
                  <a:lnTo>
                    <a:pt x="4421048" y="407111"/>
                  </a:lnTo>
                  <a:lnTo>
                    <a:pt x="4386859" y="390525"/>
                  </a:lnTo>
                  <a:lnTo>
                    <a:pt x="4311358" y="390525"/>
                  </a:lnTo>
                  <a:lnTo>
                    <a:pt x="4215689" y="413296"/>
                  </a:lnTo>
                  <a:lnTo>
                    <a:pt x="4284700" y="405993"/>
                  </a:lnTo>
                  <a:lnTo>
                    <a:pt x="4327588" y="410057"/>
                  </a:lnTo>
                  <a:lnTo>
                    <a:pt x="4362208" y="431304"/>
                  </a:lnTo>
                  <a:lnTo>
                    <a:pt x="4406455" y="475589"/>
                  </a:lnTo>
                  <a:lnTo>
                    <a:pt x="4436275" y="509625"/>
                  </a:lnTo>
                  <a:lnTo>
                    <a:pt x="4462640" y="548335"/>
                  </a:lnTo>
                  <a:lnTo>
                    <a:pt x="4485208" y="591019"/>
                  </a:lnTo>
                  <a:lnTo>
                    <a:pt x="4503674" y="636968"/>
                  </a:lnTo>
                  <a:lnTo>
                    <a:pt x="4517707" y="685482"/>
                  </a:lnTo>
                  <a:lnTo>
                    <a:pt x="4526991" y="735838"/>
                  </a:lnTo>
                  <a:lnTo>
                    <a:pt x="4531182" y="787349"/>
                  </a:lnTo>
                  <a:lnTo>
                    <a:pt x="4532757" y="1157732"/>
                  </a:lnTo>
                  <a:lnTo>
                    <a:pt x="4532655" y="1555686"/>
                  </a:lnTo>
                  <a:lnTo>
                    <a:pt x="4532554" y="1880539"/>
                  </a:lnTo>
                  <a:lnTo>
                    <a:pt x="4531703" y="2536520"/>
                  </a:lnTo>
                  <a:lnTo>
                    <a:pt x="4531182" y="2840875"/>
                  </a:lnTo>
                  <a:lnTo>
                    <a:pt x="4178998" y="2840875"/>
                  </a:lnTo>
                  <a:lnTo>
                    <a:pt x="5239270" y="3900563"/>
                  </a:lnTo>
                  <a:lnTo>
                    <a:pt x="6237249" y="2903156"/>
                  </a:lnTo>
                  <a:close/>
                </a:path>
              </a:pathLst>
            </a:custGeom>
            <a:solidFill>
              <a:srgbClr val="F094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23930" y="2786419"/>
            <a:ext cx="2139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33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25815" y="4464682"/>
            <a:ext cx="2813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endParaRPr sz="33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0886" y="5374319"/>
            <a:ext cx="2555240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Comic Sans MS"/>
                <a:cs typeface="Comic Sans MS"/>
              </a:rPr>
              <a:t>4</a:t>
            </a:r>
            <a:endParaRPr sz="33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565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300" spc="-5" dirty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endParaRPr sz="33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0306" y="1458113"/>
            <a:ext cx="2841625" cy="15125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977265">
              <a:lnSpc>
                <a:spcPts val="3879"/>
              </a:lnSpc>
              <a:spcBef>
                <a:spcPts val="290"/>
              </a:spcBef>
            </a:pPr>
            <a:r>
              <a:rPr sz="3300" b="1" spc="-5" dirty="0">
                <a:latin typeface="Times New Roman"/>
                <a:cs typeface="Times New Roman"/>
              </a:rPr>
              <a:t>Data  Acquisition</a:t>
            </a:r>
            <a:r>
              <a:rPr sz="3300" b="1" spc="-65" dirty="0">
                <a:latin typeface="Times New Roman"/>
                <a:cs typeface="Times New Roman"/>
              </a:rPr>
              <a:t> </a:t>
            </a:r>
            <a:r>
              <a:rPr sz="3300" b="1" spc="5" dirty="0">
                <a:latin typeface="Times New Roman"/>
                <a:cs typeface="Times New Roman"/>
              </a:rPr>
              <a:t>(</a:t>
            </a:r>
            <a:r>
              <a:rPr sz="2450" spc="5" dirty="0">
                <a:latin typeface="Times New Roman"/>
                <a:cs typeface="Times New Roman"/>
              </a:rPr>
              <a:t>web</a:t>
            </a:r>
            <a:endParaRPr sz="2450">
              <a:latin typeface="Times New Roman"/>
              <a:cs typeface="Times New Roman"/>
            </a:endParaRPr>
          </a:p>
          <a:p>
            <a:pPr marL="940435">
              <a:lnSpc>
                <a:spcPts val="3754"/>
              </a:lnSpc>
            </a:pPr>
            <a:r>
              <a:rPr sz="2450" spc="5" dirty="0">
                <a:latin typeface="Times New Roman"/>
                <a:cs typeface="Times New Roman"/>
              </a:rPr>
              <a:t>source</a:t>
            </a:r>
            <a:r>
              <a:rPr sz="3300" b="1" spc="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930855" y="1458113"/>
            <a:ext cx="34886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000000"/>
                </a:solidFill>
              </a:rPr>
              <a:t>Data</a:t>
            </a:r>
            <a:r>
              <a:rPr sz="3300" spc="-50" dirty="0">
                <a:solidFill>
                  <a:srgbClr val="000000"/>
                </a:solidFill>
              </a:rPr>
              <a:t> </a:t>
            </a:r>
            <a:r>
              <a:rPr sz="3300" spc="-15" dirty="0">
                <a:solidFill>
                  <a:srgbClr val="000000"/>
                </a:solidFill>
              </a:rPr>
              <a:t>Preprocessing</a:t>
            </a:r>
            <a:endParaRPr sz="3300" dirty="0"/>
          </a:p>
        </p:txBody>
      </p:sp>
      <p:sp>
        <p:nvSpPr>
          <p:cNvPr id="14" name="object 14"/>
          <p:cNvSpPr txBox="1"/>
          <p:nvPr/>
        </p:nvSpPr>
        <p:spPr>
          <a:xfrm>
            <a:off x="13516835" y="2254978"/>
            <a:ext cx="4316730" cy="102044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871855" marR="5080" indent="-859790">
              <a:lnSpc>
                <a:spcPts val="3879"/>
              </a:lnSpc>
              <a:spcBef>
                <a:spcPts val="290"/>
              </a:spcBef>
            </a:pPr>
            <a:r>
              <a:rPr sz="3300" b="1" spc="5" dirty="0">
                <a:latin typeface="Times New Roman"/>
                <a:cs typeface="Times New Roman"/>
              </a:rPr>
              <a:t>(</a:t>
            </a:r>
            <a:r>
              <a:rPr sz="2450" spc="5" dirty="0">
                <a:latin typeface="Times New Roman"/>
                <a:cs typeface="Times New Roman"/>
              </a:rPr>
              <a:t>Data cleaning, normalisation and  feature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engineering</a:t>
            </a:r>
            <a:r>
              <a:rPr sz="3300" b="1" spc="5" dirty="0">
                <a:latin typeface="Times New Roman"/>
                <a:cs typeface="Times New Roman"/>
              </a:rPr>
              <a:t>)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7040" y="7685086"/>
            <a:ext cx="3627754" cy="15125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-635" algn="ctr">
              <a:lnSpc>
                <a:spcPts val="3879"/>
              </a:lnSpc>
              <a:spcBef>
                <a:spcPts val="290"/>
              </a:spcBef>
            </a:pPr>
            <a:r>
              <a:rPr sz="3300" b="1" spc="-55" dirty="0">
                <a:latin typeface="Times New Roman"/>
                <a:cs typeface="Times New Roman"/>
              </a:rPr>
              <a:t>Target </a:t>
            </a:r>
            <a:r>
              <a:rPr sz="3300" b="1" spc="-10" dirty="0">
                <a:latin typeface="Times New Roman"/>
                <a:cs typeface="Times New Roman"/>
              </a:rPr>
              <a:t>Prediction  </a:t>
            </a:r>
            <a:r>
              <a:rPr sz="3300" b="1" spc="5" dirty="0">
                <a:latin typeface="Times New Roman"/>
                <a:cs typeface="Times New Roman"/>
              </a:rPr>
              <a:t>(</a:t>
            </a:r>
            <a:r>
              <a:rPr sz="2450" spc="5" dirty="0">
                <a:latin typeface="Times New Roman"/>
                <a:cs typeface="Times New Roman"/>
              </a:rPr>
              <a:t>Model testing and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accuracy  prediction</a:t>
            </a:r>
            <a:r>
              <a:rPr sz="3300" b="1" spc="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13909" y="7685086"/>
            <a:ext cx="4422775" cy="15125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970915">
              <a:lnSpc>
                <a:spcPts val="3879"/>
              </a:lnSpc>
              <a:spcBef>
                <a:spcPts val="290"/>
              </a:spcBef>
            </a:pPr>
            <a:r>
              <a:rPr sz="3300" b="1" spc="-5" dirty="0">
                <a:latin typeface="Times New Roman"/>
                <a:cs typeface="Times New Roman"/>
              </a:rPr>
              <a:t>Model Fitting  </a:t>
            </a:r>
            <a:r>
              <a:rPr sz="3300" b="1" spc="5" dirty="0">
                <a:latin typeface="Times New Roman"/>
                <a:cs typeface="Times New Roman"/>
              </a:rPr>
              <a:t>(</a:t>
            </a:r>
            <a:r>
              <a:rPr sz="2450" spc="5" dirty="0">
                <a:latin typeface="Times New Roman"/>
                <a:cs typeface="Times New Roman"/>
              </a:rPr>
              <a:t>Dataset splitting, </a:t>
            </a:r>
            <a:r>
              <a:rPr sz="2450" spc="10" dirty="0">
                <a:latin typeface="Times New Roman"/>
                <a:cs typeface="Times New Roman"/>
              </a:rPr>
              <a:t>Cross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validation</a:t>
            </a:r>
            <a:endParaRPr sz="2450">
              <a:latin typeface="Times New Roman"/>
              <a:cs typeface="Times New Roman"/>
            </a:endParaRPr>
          </a:p>
          <a:p>
            <a:pPr marL="885190">
              <a:lnSpc>
                <a:spcPts val="3754"/>
              </a:lnSpc>
            </a:pPr>
            <a:r>
              <a:rPr sz="2450" spc="5" dirty="0">
                <a:latin typeface="Times New Roman"/>
                <a:cs typeface="Times New Roman"/>
              </a:rPr>
              <a:t>and </a:t>
            </a:r>
            <a:r>
              <a:rPr sz="2450" spc="10" dirty="0">
                <a:latin typeface="Times New Roman"/>
                <a:cs typeface="Times New Roman"/>
              </a:rPr>
              <a:t>Model </a:t>
            </a:r>
            <a:r>
              <a:rPr sz="2450" spc="5" dirty="0">
                <a:latin typeface="Times New Roman"/>
                <a:cs typeface="Times New Roman"/>
              </a:rPr>
              <a:t>training</a:t>
            </a:r>
            <a:r>
              <a:rPr sz="2450" spc="190" dirty="0">
                <a:latin typeface="Times New Roman"/>
                <a:cs typeface="Times New Roman"/>
              </a:rPr>
              <a:t> </a:t>
            </a:r>
            <a:r>
              <a:rPr sz="3300" b="1" spc="-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88877" y="1951361"/>
            <a:ext cx="10926445" cy="5703570"/>
            <a:chOff x="3388877" y="1951361"/>
            <a:chExt cx="10926445" cy="5703570"/>
          </a:xfrm>
        </p:grpSpPr>
        <p:sp>
          <p:nvSpPr>
            <p:cNvPr id="18" name="object 18"/>
            <p:cNvSpPr/>
            <p:nvPr/>
          </p:nvSpPr>
          <p:spPr>
            <a:xfrm>
              <a:off x="6574791" y="1955505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4" h="886460">
                  <a:moveTo>
                    <a:pt x="16676" y="0"/>
                  </a:moveTo>
                  <a:lnTo>
                    <a:pt x="680089" y="873393"/>
                  </a:lnTo>
                  <a:lnTo>
                    <a:pt x="663413" y="886060"/>
                  </a:lnTo>
                  <a:lnTo>
                    <a:pt x="0" y="12667"/>
                  </a:lnTo>
                  <a:lnTo>
                    <a:pt x="16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25602" y="1961832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2457537" y="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634828" y="6768751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4" h="886459">
                  <a:moveTo>
                    <a:pt x="16676" y="0"/>
                  </a:moveTo>
                  <a:lnTo>
                    <a:pt x="680089" y="873393"/>
                  </a:lnTo>
                  <a:lnTo>
                    <a:pt x="663413" y="886060"/>
                  </a:lnTo>
                  <a:lnTo>
                    <a:pt x="0" y="12667"/>
                  </a:lnTo>
                  <a:lnTo>
                    <a:pt x="16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85711" y="6775088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2457537" y="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32597" y="1955505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4" h="886460">
                  <a:moveTo>
                    <a:pt x="663413" y="0"/>
                  </a:moveTo>
                  <a:lnTo>
                    <a:pt x="0" y="873393"/>
                  </a:lnTo>
                  <a:lnTo>
                    <a:pt x="16676" y="886060"/>
                  </a:lnTo>
                  <a:lnTo>
                    <a:pt x="680089" y="12667"/>
                  </a:lnTo>
                  <a:lnTo>
                    <a:pt x="663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04371" y="1961832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0" y="3"/>
                  </a:moveTo>
                  <a:lnTo>
                    <a:pt x="245753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88877" y="6768751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5" h="886459">
                  <a:moveTo>
                    <a:pt x="663413" y="0"/>
                  </a:moveTo>
                  <a:lnTo>
                    <a:pt x="0" y="873393"/>
                  </a:lnTo>
                  <a:lnTo>
                    <a:pt x="16676" y="886060"/>
                  </a:lnTo>
                  <a:lnTo>
                    <a:pt x="680089" y="12667"/>
                  </a:lnTo>
                  <a:lnTo>
                    <a:pt x="663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60630" y="6775088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0" y="3"/>
                  </a:moveTo>
                  <a:lnTo>
                    <a:pt x="245753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61961" y="94919"/>
            <a:ext cx="314833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10" dirty="0">
                <a:latin typeface="Times New Roman"/>
                <a:cs typeface="Times New Roman"/>
              </a:rPr>
              <a:t>App</a:t>
            </a:r>
            <a:r>
              <a:rPr sz="5750" b="1" spc="-100" dirty="0">
                <a:latin typeface="Times New Roman"/>
                <a:cs typeface="Times New Roman"/>
              </a:rPr>
              <a:t>r</a:t>
            </a:r>
            <a:r>
              <a:rPr sz="5750" b="1" spc="10" dirty="0">
                <a:latin typeface="Times New Roman"/>
                <a:cs typeface="Times New Roman"/>
              </a:rPr>
              <a:t>oa</a:t>
            </a:r>
            <a:r>
              <a:rPr sz="5750" b="1" dirty="0">
                <a:latin typeface="Times New Roman"/>
                <a:cs typeface="Times New Roman"/>
              </a:rPr>
              <a:t>c</a:t>
            </a:r>
            <a:r>
              <a:rPr sz="5750" b="1" spc="10" dirty="0">
                <a:latin typeface="Times New Roman"/>
                <a:cs typeface="Times New Roman"/>
              </a:rPr>
              <a:t>h</a:t>
            </a:r>
            <a:endParaRPr sz="575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0100" y="9986285"/>
            <a:ext cx="606996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76705" algn="l"/>
              </a:tabLst>
            </a:pPr>
            <a:r>
              <a:rPr sz="2950" b="1" dirty="0">
                <a:latin typeface="Times New Roman"/>
                <a:cs typeface="Times New Roman"/>
              </a:rPr>
              <a:t>TOOLS</a:t>
            </a:r>
            <a:r>
              <a:rPr sz="2950" dirty="0">
                <a:latin typeface="Times New Roman"/>
                <a:cs typeface="Times New Roman"/>
              </a:rPr>
              <a:t>:	</a:t>
            </a:r>
            <a:r>
              <a:rPr sz="2950" spc="5" dirty="0">
                <a:latin typeface="Times New Roman"/>
                <a:cs typeface="Times New Roman"/>
              </a:rPr>
              <a:t>Anaconda (Jupyter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spc="5" dirty="0">
                <a:latin typeface="Times New Roman"/>
                <a:cs typeface="Times New Roman"/>
              </a:rPr>
              <a:t>notebook)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28342" y="0"/>
            <a:ext cx="2010410" cy="1130935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687" y="6070922"/>
            <a:ext cx="7854908" cy="523842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567" y="-13962"/>
            <a:ext cx="4958994" cy="11323312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7372" y="-13962"/>
            <a:ext cx="4268424" cy="11323312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0741" y="5026377"/>
            <a:ext cx="5375055" cy="6282973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3898" y="-13962"/>
            <a:ext cx="4706664" cy="11323312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4141" y="5919956"/>
            <a:ext cx="2996420" cy="5389394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19635" y="-13962"/>
            <a:ext cx="9884465" cy="11323312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C329E-A2B7-6609-A44B-3D53F9AC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451" y="486911"/>
            <a:ext cx="7441731" cy="13301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8D90D-1986-6360-4B89-11D1ACD2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2034" y="9474503"/>
            <a:ext cx="8602705" cy="25908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hlinkClick r:id="rId2"/>
              </a:rPr>
              <a:t>https://data.gov.il/dataset/covid-19</a:t>
            </a:r>
            <a:r>
              <a:rPr lang="en-US" sz="2000" dirty="0">
                <a:solidFill>
                  <a:srgbClr val="FFFFFF"/>
                </a:solidFill>
              </a:rPr>
              <a:t>  (English) – Dataset Taken From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hlinkClick r:id="rId3"/>
              </a:rPr>
              <a:t>https://www.kaggle.com/datasets/imdevskp/corona-virus-report</a:t>
            </a:r>
            <a:r>
              <a:rPr lang="en-US" sz="2000" dirty="0">
                <a:solidFill>
                  <a:srgbClr val="FFFFFF"/>
                </a:solidFill>
              </a:rPr>
              <a:t> - For Future Research.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DD62321-727E-AFCF-9576-5F256E50A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00" y="1991691"/>
            <a:ext cx="17736949" cy="73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2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91BB-6818-58A4-529C-CA3D79BB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6B27-E56F-482F-F710-FDB97D9E6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895" y="2117269"/>
            <a:ext cx="14175547" cy="6399682"/>
          </a:xfrm>
        </p:spPr>
        <p:txBody>
          <a:bodyPr/>
          <a:lstStyle/>
          <a:p>
            <a:r>
              <a:rPr lang="en-US" b="1" dirty="0"/>
              <a:t>Logistic regression </a:t>
            </a:r>
            <a:r>
              <a:rPr lang="en-US" dirty="0"/>
              <a:t>is a statistical method for analyzing a dataset in which there are one or more independent variables that determine an outcome, typically a binary outcome.</a:t>
            </a:r>
          </a:p>
          <a:p>
            <a:r>
              <a:rPr lang="en-US" b="1" dirty="0"/>
              <a:t>K-NN, or k-nearest neighbors</a:t>
            </a:r>
            <a:r>
              <a:rPr lang="en-US" dirty="0"/>
              <a:t>, is a non-parametric machine learning algorithm used for classification and regression, where an object is classified by the majority class of its k-nearest neighbors in a feature space.</a:t>
            </a:r>
          </a:p>
          <a:p>
            <a:r>
              <a:rPr lang="en-US" b="1" dirty="0"/>
              <a:t>SVM, or Support Vector Machines</a:t>
            </a:r>
            <a:r>
              <a:rPr lang="en-US" dirty="0"/>
              <a:t>, is a supervised machine learning algorithm used for classification and regression, which separates data points into different classes by finding the hyperplane that maximizes the margin between the classes.</a:t>
            </a:r>
          </a:p>
        </p:txBody>
      </p:sp>
    </p:spTree>
    <p:extLst>
      <p:ext uri="{BB962C8B-B14F-4D97-AF65-F5344CB8AC3E}">
        <p14:creationId xmlns:p14="http://schemas.microsoft.com/office/powerpoint/2010/main" val="175363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7350" y="1081754"/>
            <a:ext cx="6975259" cy="5586233"/>
          </a:xfrm>
          <a:prstGeom prst="rect">
            <a:avLst/>
          </a:prstGeom>
        </p:spPr>
        <p:txBody>
          <a:bodyPr vert="horz" lIns="0" tIns="16510" rIns="0" bIns="0" rtlCol="0" anchor="b">
            <a:normAutofit/>
          </a:bodyPr>
          <a:lstStyle/>
          <a:p>
            <a:pPr marL="12700" algn="r">
              <a:spcBef>
                <a:spcPts val="130"/>
              </a:spcBef>
            </a:pPr>
            <a:r>
              <a:rPr lang="en-US" sz="6600" spc="10" dirty="0">
                <a:solidFill>
                  <a:schemeClr val="tx1"/>
                </a:solidFill>
              </a:rPr>
              <a:t>Evaluation</a:t>
            </a:r>
            <a:r>
              <a:rPr lang="en-US" sz="6600" spc="-30" dirty="0">
                <a:solidFill>
                  <a:schemeClr val="tx1"/>
                </a:solidFill>
              </a:rPr>
              <a:t> </a:t>
            </a:r>
            <a:r>
              <a:rPr lang="en-US" sz="6600" spc="10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7308850" y="1084985"/>
            <a:ext cx="8017973" cy="9145842"/>
          </a:xfrm>
          <a:prstGeom prst="rect">
            <a:avLst/>
          </a:prstGeom>
        </p:spPr>
        <p:txBody>
          <a:bodyPr vert="horz" lIns="0" tIns="50165" rIns="0" bIns="0" rtlCol="0" anchor="ctr">
            <a:normAutofit/>
          </a:bodyPr>
          <a:lstStyle/>
          <a:p>
            <a:pPr marL="636270" marR="5080" indent="-457200">
              <a:spcBef>
                <a:spcPts val="395"/>
              </a:spcBef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/>
              <a:t>Confusion Matrix : for finding False Positive, </a:t>
            </a:r>
            <a:r>
              <a:rPr lang="en-US" sz="3600" spc="-30" dirty="0"/>
              <a:t>True </a:t>
            </a:r>
            <a:r>
              <a:rPr lang="en-US" sz="3600" spc="5" dirty="0"/>
              <a:t>Positive, false Negative,  </a:t>
            </a:r>
            <a:r>
              <a:rPr lang="en-US" sz="3600" spc="-30" dirty="0"/>
              <a:t>True</a:t>
            </a:r>
            <a:r>
              <a:rPr lang="en-US" sz="3600" spc="-5" dirty="0"/>
              <a:t> </a:t>
            </a:r>
            <a:r>
              <a:rPr lang="en-US" sz="3600" spc="5" dirty="0"/>
              <a:t>Negative</a:t>
            </a:r>
            <a:endParaRPr lang="en-US" sz="3600" dirty="0"/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/>
              <a:t>F1-score</a:t>
            </a:r>
            <a:endParaRPr lang="en-US" sz="3600" dirty="0"/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/>
              <a:t>Accuracy(&gt;95)</a:t>
            </a:r>
            <a:endParaRPr lang="en-US" sz="3600" dirty="0"/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-30" dirty="0"/>
              <a:t>Time</a:t>
            </a:r>
            <a:r>
              <a:rPr lang="en-US" sz="3600" dirty="0"/>
              <a:t> </a:t>
            </a:r>
            <a:r>
              <a:rPr lang="en-US" sz="3600" spc="5" dirty="0"/>
              <a:t>Complexity</a:t>
            </a:r>
            <a:endParaRPr lang="en-US" sz="3600" dirty="0"/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/>
              <a:t>Correctness</a:t>
            </a:r>
            <a:endParaRPr lang="en-US" sz="3600" dirty="0">
              <a:latin typeface="+mn-lt"/>
              <a:cs typeface="+mn-cs"/>
            </a:endParaRPr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>
                <a:latin typeface="Times New Roman"/>
                <a:cs typeface="Times New Roman"/>
              </a:rPr>
              <a:t>Feature importance: </a:t>
            </a:r>
            <a:r>
              <a:rPr lang="en-US" sz="3600" spc="-130" dirty="0">
                <a:latin typeface="Times New Roman"/>
                <a:cs typeface="Times New Roman"/>
              </a:rPr>
              <a:t>You </a:t>
            </a:r>
            <a:r>
              <a:rPr lang="en-US" sz="3600" spc="5" dirty="0">
                <a:latin typeface="Times New Roman"/>
                <a:cs typeface="Times New Roman"/>
              </a:rPr>
              <a:t>can measure the role of each feature in </a:t>
            </a:r>
            <a:r>
              <a:rPr lang="en-US" sz="3600" spc="10" dirty="0">
                <a:latin typeface="Times New Roman"/>
                <a:cs typeface="Times New Roman"/>
              </a:rPr>
              <a:t>your</a:t>
            </a:r>
            <a:r>
              <a:rPr lang="en-US" sz="3600" spc="-10" dirty="0">
                <a:latin typeface="Times New Roman"/>
                <a:cs typeface="Times New Roman"/>
              </a:rPr>
              <a:t> </a:t>
            </a:r>
            <a:r>
              <a:rPr lang="en-US" sz="3600" spc="5" dirty="0">
                <a:latin typeface="Times New Roman"/>
                <a:cs typeface="Times New Roman"/>
              </a:rPr>
              <a:t>final </a:t>
            </a:r>
            <a:r>
              <a:rPr lang="en-US" sz="3600" spc="5" dirty="0"/>
              <a:t>model using either built-in or external feature importance</a:t>
            </a:r>
            <a:r>
              <a:rPr lang="en-US" sz="3600" dirty="0"/>
              <a:t> </a:t>
            </a:r>
            <a:r>
              <a:rPr lang="en-US" sz="3600" spc="5" dirty="0"/>
              <a:t>algorithms.</a:t>
            </a:r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>
                <a:latin typeface="Times New Roman"/>
                <a:cs typeface="Times New Roman"/>
              </a:rPr>
              <a:t>Decision boundary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5" dirty="0">
                <a:latin typeface="Times New Roman"/>
                <a:cs typeface="Times New Roman"/>
              </a:rPr>
              <a:t>visualization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9605" y="967768"/>
            <a:ext cx="5278919" cy="4686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spc="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Deliverables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1916" y="1071040"/>
            <a:ext cx="10809494" cy="9145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85495" indent="-457200">
              <a:lnSpc>
                <a:spcPct val="90000"/>
              </a:lnSpc>
              <a:spcBef>
                <a:spcPts val="120"/>
              </a:spcBef>
              <a:buSzPct val="12317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spc="15" dirty="0"/>
              <a:t>A </a:t>
            </a:r>
            <a:r>
              <a:rPr lang="en-US" sz="3600" b="1" spc="10" dirty="0"/>
              <a:t>user </a:t>
            </a:r>
            <a:r>
              <a:rPr lang="en-US" sz="3600" b="1" spc="5" dirty="0"/>
              <a:t>documentation </a:t>
            </a:r>
            <a:r>
              <a:rPr lang="en-US" sz="3600" spc="5" dirty="0"/>
              <a:t>manual with </a:t>
            </a:r>
            <a:r>
              <a:rPr lang="en-US" sz="3600" dirty="0"/>
              <a:t>details </a:t>
            </a:r>
            <a:r>
              <a:rPr lang="en-US" sz="3600" spc="5" dirty="0"/>
              <a:t>of the working</a:t>
            </a:r>
            <a:r>
              <a:rPr lang="en-US" sz="3600" spc="-220" dirty="0"/>
              <a:t> </a:t>
            </a:r>
            <a:r>
              <a:rPr lang="en-US" sz="3600" spc="5" dirty="0"/>
              <a:t>model.</a:t>
            </a:r>
            <a:endParaRPr lang="en-US" sz="3600" dirty="0"/>
          </a:p>
          <a:p>
            <a:pPr marL="785495" marR="5080" indent="-457200">
              <a:lnSpc>
                <a:spcPct val="90000"/>
              </a:lnSpc>
              <a:buSzPct val="12317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spc="15" dirty="0"/>
              <a:t>A </a:t>
            </a:r>
            <a:r>
              <a:rPr lang="en-US" sz="3600" b="1" spc="10" dirty="0"/>
              <a:t>Python </a:t>
            </a:r>
            <a:r>
              <a:rPr lang="en-US" sz="3600" b="1" spc="5" dirty="0"/>
              <a:t>file </a:t>
            </a:r>
            <a:r>
              <a:rPr lang="en-US" sz="3600" spc="5" dirty="0"/>
              <a:t>containing machine learning algorithms developed for</a:t>
            </a:r>
            <a:r>
              <a:rPr lang="en-US" sz="3600" spc="-245" dirty="0"/>
              <a:t> </a:t>
            </a:r>
            <a:r>
              <a:rPr lang="en-US" sz="3600" spc="5" dirty="0"/>
              <a:t>classification  using the Python programming</a:t>
            </a:r>
            <a:r>
              <a:rPr lang="en-US" sz="3600" dirty="0"/>
              <a:t> </a:t>
            </a:r>
            <a:r>
              <a:rPr lang="en-US" sz="3600" spc="5" dirty="0"/>
              <a:t>language.</a:t>
            </a:r>
            <a:endParaRPr lang="en-US" sz="3600" dirty="0"/>
          </a:p>
          <a:p>
            <a:pPr marL="785495" indent="-457200">
              <a:lnSpc>
                <a:spcPct val="90000"/>
              </a:lnSpc>
              <a:spcBef>
                <a:spcPts val="785"/>
              </a:spcBef>
              <a:buSzPct val="12317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b="1" spc="5" dirty="0"/>
              <a:t>GitHub </a:t>
            </a:r>
            <a:r>
              <a:rPr lang="en-US" sz="3600" spc="5" dirty="0"/>
              <a:t>repository </a:t>
            </a:r>
            <a:r>
              <a:rPr lang="en-US" sz="3600" b="1" spc="5" dirty="0"/>
              <a:t>link </a:t>
            </a:r>
            <a:r>
              <a:rPr lang="en-US" sz="3600" spc="5" dirty="0"/>
              <a:t>for project code and related</a:t>
            </a:r>
            <a:r>
              <a:rPr lang="en-US" sz="3600" dirty="0"/>
              <a:t> files.</a:t>
            </a:r>
          </a:p>
          <a:p>
            <a:pPr marL="785495" indent="-457200">
              <a:lnSpc>
                <a:spcPct val="90000"/>
              </a:lnSpc>
              <a:spcBef>
                <a:spcPts val="785"/>
              </a:spcBef>
              <a:buSzPct val="12317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spc="15" dirty="0"/>
              <a:t>A </a:t>
            </a:r>
            <a:r>
              <a:rPr lang="en-US" sz="3600" b="1" spc="-110" dirty="0"/>
              <a:t>YouTube </a:t>
            </a:r>
            <a:r>
              <a:rPr lang="en-US" sz="3600" spc="5" dirty="0"/>
              <a:t>video </a:t>
            </a:r>
            <a:r>
              <a:rPr lang="en-US" sz="3600" spc="10" dirty="0"/>
              <a:t>showing </a:t>
            </a:r>
            <a:r>
              <a:rPr lang="en-US" sz="3600" spc="5" dirty="0"/>
              <a:t>the project implementation and</a:t>
            </a:r>
            <a:r>
              <a:rPr lang="en-US" sz="3600" spc="-140" dirty="0"/>
              <a:t> </a:t>
            </a:r>
            <a:r>
              <a:rPr lang="en-US" sz="3600" spc="5" dirty="0"/>
              <a:t>slides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580</TotalTime>
  <Words>412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Comic Sans MS</vt:lpstr>
      <vt:lpstr>Times New Roman</vt:lpstr>
      <vt:lpstr>Trebuchet MS</vt:lpstr>
      <vt:lpstr>Wingdings</vt:lpstr>
      <vt:lpstr>Wingdings 3</vt:lpstr>
      <vt:lpstr>Facet</vt:lpstr>
      <vt:lpstr>INTRO TO  AI (FINAL   PROJECT)</vt:lpstr>
      <vt:lpstr>GOAL </vt:lpstr>
      <vt:lpstr>OBJECTIVE</vt:lpstr>
      <vt:lpstr>Data Preprocessing</vt:lpstr>
      <vt:lpstr>DATASET </vt:lpstr>
      <vt:lpstr>Algorithms</vt:lpstr>
      <vt:lpstr>Evaluation Methodology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detection</dc:title>
  <cp:lastModifiedBy>sunil krishna gollavilli</cp:lastModifiedBy>
  <cp:revision>9</cp:revision>
  <dcterms:created xsi:type="dcterms:W3CDTF">2022-04-13T01:03:02Z</dcterms:created>
  <dcterms:modified xsi:type="dcterms:W3CDTF">2023-05-02T01:06:55Z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2022-04-13T00:00:00Z</vt:filetime>
  </property>
  <property fmtid="{D5CDD505-2E9C-101B-9397-08002B2CF9AE}" pid="3" name="Creator">
    <vt:lpwstr>Keynote</vt:lpwstr>
  </property>
  <property fmtid="{D5CDD505-2E9C-101B-9397-08002B2CF9AE}" pid="4" name="LastSaved">
    <vt:filetime>2022-04-13T00:00:00Z</vt:filetime>
  </property>
</Properties>
</file>