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8" r:id="rId3"/>
    <p:sldId id="257" r:id="rId4"/>
    <p:sldId id="258" r:id="rId5"/>
    <p:sldId id="259" r:id="rId6"/>
    <p:sldId id="260" r:id="rId7"/>
    <p:sldId id="266" r:id="rId8"/>
    <p:sldId id="261" r:id="rId9"/>
    <p:sldId id="262" r:id="rId10"/>
    <p:sldId id="263"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9" autoAdjust="0"/>
    <p:restoredTop sz="94660"/>
  </p:normalViewPr>
  <p:slideViewPr>
    <p:cSldViewPr snapToGrid="0">
      <p:cViewPr varScale="1">
        <p:scale>
          <a:sx n="102" d="100"/>
          <a:sy n="102" d="100"/>
        </p:scale>
        <p:origin x="7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eet Samal" userId="58ad52e4ca30aa88" providerId="LiveId" clId="{A97506F6-E3E3-4267-A514-01231E4A4737}"/>
    <pc:docChg chg="undo redo custSel addSld modSld">
      <pc:chgData name="Abhijeet Samal" userId="58ad52e4ca30aa88" providerId="LiveId" clId="{A97506F6-E3E3-4267-A514-01231E4A4737}" dt="2024-03-14T15:26:58.436" v="30" actId="404"/>
      <pc:docMkLst>
        <pc:docMk/>
      </pc:docMkLst>
      <pc:sldChg chg="modSp mod">
        <pc:chgData name="Abhijeet Samal" userId="58ad52e4ca30aa88" providerId="LiveId" clId="{A97506F6-E3E3-4267-A514-01231E4A4737}" dt="2024-03-14T15:26:58.436" v="30" actId="404"/>
        <pc:sldMkLst>
          <pc:docMk/>
          <pc:sldMk cId="1290745827" sldId="256"/>
        </pc:sldMkLst>
        <pc:spChg chg="mod">
          <ac:chgData name="Abhijeet Samal" userId="58ad52e4ca30aa88" providerId="LiveId" clId="{A97506F6-E3E3-4267-A514-01231E4A4737}" dt="2024-03-14T15:26:58.436" v="30" actId="404"/>
          <ac:spMkLst>
            <pc:docMk/>
            <pc:sldMk cId="1290745827" sldId="256"/>
            <ac:spMk id="2" creationId="{16E126CF-A4B3-245F-6425-6D6688608BDE}"/>
          </ac:spMkLst>
        </pc:spChg>
      </pc:sldChg>
      <pc:sldChg chg="addSp delSp modSp new mod">
        <pc:chgData name="Abhijeet Samal" userId="58ad52e4ca30aa88" providerId="LiveId" clId="{A97506F6-E3E3-4267-A514-01231E4A4737}" dt="2024-03-14T09:39:59.768" v="24" actId="1076"/>
        <pc:sldMkLst>
          <pc:docMk/>
          <pc:sldMk cId="3989660638" sldId="267"/>
        </pc:sldMkLst>
        <pc:spChg chg="mod">
          <ac:chgData name="Abhijeet Samal" userId="58ad52e4ca30aa88" providerId="LiveId" clId="{A97506F6-E3E3-4267-A514-01231E4A4737}" dt="2024-03-14T09:22:43.089" v="17" actId="20577"/>
          <ac:spMkLst>
            <pc:docMk/>
            <pc:sldMk cId="3989660638" sldId="267"/>
            <ac:spMk id="2" creationId="{F746AAAF-B850-6BF5-E1B4-0CDD63FD3192}"/>
          </ac:spMkLst>
        </pc:spChg>
        <pc:spChg chg="del">
          <ac:chgData name="Abhijeet Samal" userId="58ad52e4ca30aa88" providerId="LiveId" clId="{A97506F6-E3E3-4267-A514-01231E4A4737}" dt="2024-03-14T09:39:32.671" v="18" actId="22"/>
          <ac:spMkLst>
            <pc:docMk/>
            <pc:sldMk cId="3989660638" sldId="267"/>
            <ac:spMk id="3" creationId="{8485E0B6-D616-CEF1-99D0-F7EAF76FED85}"/>
          </ac:spMkLst>
        </pc:spChg>
        <pc:picChg chg="add mod ord modCrop">
          <ac:chgData name="Abhijeet Samal" userId="58ad52e4ca30aa88" providerId="LiveId" clId="{A97506F6-E3E3-4267-A514-01231E4A4737}" dt="2024-03-14T09:39:59.768" v="24" actId="1076"/>
          <ac:picMkLst>
            <pc:docMk/>
            <pc:sldMk cId="3989660638" sldId="267"/>
            <ac:picMk id="5" creationId="{6D64EA16-FBCA-61DB-6629-E1596A7D309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8ad52e4ca30aa88/Desktop/Newton%20school%20documents/Zomato_Data_1%20dash%20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8ad52e4ca30aa88/Desktop/Newton%20school%20documents/Zomato_Data_1%20dash%20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8ad52e4ca30aa88/Desktop/Newton%20school%20documents/Zomato_Data_1%20dash%20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dash board.xlsx]4. Analysis!PivotTable2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494132841868564"/>
          <c:y val="0.13502333041703118"/>
          <c:w val="0.8294059531216883"/>
          <c:h val="0.62283938466025079"/>
        </c:manualLayout>
      </c:layout>
      <c:barChart>
        <c:barDir val="col"/>
        <c:grouping val="clustered"/>
        <c:varyColors val="0"/>
        <c:ser>
          <c:idx val="0"/>
          <c:order val="0"/>
          <c:tx>
            <c:strRef>
              <c:f>'4. Analysis'!$E$3</c:f>
              <c:strCache>
                <c:ptCount val="1"/>
                <c:pt idx="0">
                  <c:v>Total</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'4. Analysis'!$D$4:$D$13</c:f>
              <c:strCache>
                <c:ptCount val="9"/>
                <c:pt idx="0">
                  <c:v>2010</c:v>
                </c:pt>
                <c:pt idx="1">
                  <c:v>2011</c:v>
                </c:pt>
                <c:pt idx="2">
                  <c:v>2012</c:v>
                </c:pt>
                <c:pt idx="3">
                  <c:v>2013</c:v>
                </c:pt>
                <c:pt idx="4">
                  <c:v>2014</c:v>
                </c:pt>
                <c:pt idx="5">
                  <c:v>2015</c:v>
                </c:pt>
                <c:pt idx="6">
                  <c:v>2016</c:v>
                </c:pt>
                <c:pt idx="7">
                  <c:v>2017</c:v>
                </c:pt>
                <c:pt idx="8">
                  <c:v>2018</c:v>
                </c:pt>
              </c:strCache>
            </c:strRef>
          </c:cat>
          <c:val>
            <c:numRef>
              <c:f>'4. Analysis'!$E$4:$E$13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FBA0-4718-953D-BE1EC5F3D683}"/>
            </c:ext>
          </c:extLst>
        </c:ser>
        <c:dLbls>
          <c:showLegendKey val="0"/>
          <c:showVal val="0"/>
          <c:showCatName val="0"/>
          <c:showSerName val="0"/>
          <c:showPercent val="0"/>
          <c:showBubbleSize val="0"/>
        </c:dLbls>
        <c:gapWidth val="219"/>
        <c:overlap val="-27"/>
        <c:axId val="657232735"/>
        <c:axId val="830705439"/>
      </c:barChart>
      <c:catAx>
        <c:axId val="65723273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Years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0705439"/>
        <c:crosses val="autoZero"/>
        <c:auto val="1"/>
        <c:lblAlgn val="ctr"/>
        <c:lblOffset val="100"/>
        <c:noMultiLvlLbl val="0"/>
      </c:catAx>
      <c:valAx>
        <c:axId val="8307054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No of Restaurants</a:t>
                </a:r>
                <a:r>
                  <a:rPr lang="en-US" baseline="0"/>
                  <a:t> opened.</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57232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dash board.xlsx]4. Analysis!PivotTable6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b="1"/>
              <a:t>Number</a:t>
            </a:r>
            <a:r>
              <a:rPr lang="en-US" sz="1100" b="1" baseline="0"/>
              <a:t> of restaurants available in each price range.</a:t>
            </a:r>
            <a:endParaRPr lang="en-US" sz="1100" b="1"/>
          </a:p>
        </c:rich>
      </c:tx>
      <c:overlay val="0"/>
      <c:spPr>
        <a:solidFill>
          <a:srgbClr val="FFFF00"/>
        </a:solid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'4. Analysis'!$B$49</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1EAD-4510-800F-3CB530D2D44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1EAD-4510-800F-3CB530D2D44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1EAD-4510-800F-3CB530D2D44F}"/>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1EAD-4510-800F-3CB530D2D44F}"/>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'4. Analysis'!$A$50:$A$54</c:f>
              <c:strCache>
                <c:ptCount val="4"/>
                <c:pt idx="0">
                  <c:v>1</c:v>
                </c:pt>
                <c:pt idx="1">
                  <c:v>2</c:v>
                </c:pt>
                <c:pt idx="2">
                  <c:v>3</c:v>
                </c:pt>
                <c:pt idx="3">
                  <c:v>4</c:v>
                </c:pt>
              </c:strCache>
            </c:strRef>
          </c:cat>
          <c:val>
            <c:numRef>
              <c:f>'4. Analysis'!$B$50:$B$54</c:f>
              <c:numCache>
                <c:formatCode>General</c:formatCode>
                <c:ptCount val="4"/>
                <c:pt idx="0">
                  <c:v>4444</c:v>
                </c:pt>
                <c:pt idx="1">
                  <c:v>3113</c:v>
                </c:pt>
                <c:pt idx="2">
                  <c:v>1408</c:v>
                </c:pt>
                <c:pt idx="3">
                  <c:v>586</c:v>
                </c:pt>
              </c:numCache>
            </c:numRef>
          </c:val>
          <c:extLst>
            <c:ext xmlns:c16="http://schemas.microsoft.com/office/drawing/2014/chart" uri="{C3380CC4-5D6E-409C-BE32-E72D297353CC}">
              <c16:uniqueId val="{00000000-DA93-4D00-9F49-451CDBC92E88}"/>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[Zomato_Data_1 dash board.xlsx]6. New openings, state &amp; cities!PivotTable7</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'6. New openings, state &amp; cities'!$M$2</c:f>
              <c:strCache>
                <c:ptCount val="1"/>
                <c:pt idx="0">
                  <c:v>Total</c:v>
                </c:pt>
              </c:strCache>
            </c:strRef>
          </c:tx>
          <c:spPr>
            <a:solidFill>
              <a:schemeClr val="accent1"/>
            </a:solidFill>
            <a:ln>
              <a:noFill/>
            </a:ln>
            <a:effectLst/>
          </c:spPr>
          <c:invertIfNegative val="0"/>
          <c:cat>
            <c:strRef>
              <c:f>'6. New openings, state &amp; cities'!$L$3:$L$8</c:f>
              <c:strCache>
                <c:ptCount val="5"/>
                <c:pt idx="0">
                  <c:v>Australia</c:v>
                </c:pt>
                <c:pt idx="1">
                  <c:v>Brazil</c:v>
                </c:pt>
                <c:pt idx="2">
                  <c:v>Canada</c:v>
                </c:pt>
                <c:pt idx="3">
                  <c:v>Singapore</c:v>
                </c:pt>
                <c:pt idx="4">
                  <c:v>Sri Lanka</c:v>
                </c:pt>
              </c:strCache>
            </c:strRef>
          </c:cat>
          <c:val>
            <c:numRef>
              <c:f>'6. New openings, state &amp; cities'!$M$3:$M$8</c:f>
              <c:numCache>
                <c:formatCode>General</c:formatCode>
                <c:ptCount val="5"/>
                <c:pt idx="0">
                  <c:v>3.6583333333333328</c:v>
                </c:pt>
                <c:pt idx="1">
                  <c:v>3.8466666666666658</c:v>
                </c:pt>
                <c:pt idx="2">
                  <c:v>3.5750000000000002</c:v>
                </c:pt>
                <c:pt idx="3">
                  <c:v>3.5750000000000002</c:v>
                </c:pt>
                <c:pt idx="4">
                  <c:v>3.87</c:v>
                </c:pt>
              </c:numCache>
            </c:numRef>
          </c:val>
          <c:extLst>
            <c:ext xmlns:c16="http://schemas.microsoft.com/office/drawing/2014/chart" uri="{C3380CC4-5D6E-409C-BE32-E72D297353CC}">
              <c16:uniqueId val="{00000000-5A74-4BDD-BFA4-E9428216E7EB}"/>
            </c:ext>
          </c:extLst>
        </c:ser>
        <c:dLbls>
          <c:showLegendKey val="0"/>
          <c:showVal val="0"/>
          <c:showCatName val="0"/>
          <c:showSerName val="0"/>
          <c:showPercent val="0"/>
          <c:showBubbleSize val="0"/>
        </c:dLbls>
        <c:gapWidth val="219"/>
        <c:overlap val="-27"/>
        <c:axId val="917982991"/>
        <c:axId val="1455398047"/>
      </c:barChart>
      <c:catAx>
        <c:axId val="917982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5398047"/>
        <c:crosses val="autoZero"/>
        <c:auto val="1"/>
        <c:lblAlgn val="ctr"/>
        <c:lblOffset val="100"/>
        <c:noMultiLvlLbl val="0"/>
      </c:catAx>
      <c:valAx>
        <c:axId val="1455398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7982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IN"/>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E17375F2-0772-42C5-96A8-54B6CECC8B12}" type="slidenum">
              <a:rPr lang="en-IN" smtClean="0"/>
              <a:t>‹#›</a:t>
            </a:fld>
            <a:endParaRPr lang="en-IN"/>
          </a:p>
        </p:txBody>
      </p:sp>
    </p:spTree>
    <p:extLst>
      <p:ext uri="{BB962C8B-B14F-4D97-AF65-F5344CB8AC3E}">
        <p14:creationId xmlns:p14="http://schemas.microsoft.com/office/powerpoint/2010/main" val="191776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5CECE-DEA0-4515-8CFF-236DE39E49EB}"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975344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421677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3406960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3527675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55CECE-DEA0-4515-8CFF-236DE39E49EB}"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400802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55CECE-DEA0-4515-8CFF-236DE39E49EB}"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918293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591800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206447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223741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5CECE-DEA0-4515-8CFF-236DE39E49EB}" type="datetimeFigureOut">
              <a:rPr lang="en-IN" smtClean="0"/>
              <a:t>03-06-2024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353866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5CECE-DEA0-4515-8CFF-236DE39E49EB}"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207238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5CECE-DEA0-4515-8CFF-236DE39E49EB}" type="datetimeFigureOut">
              <a:rPr lang="en-IN" smtClean="0"/>
              <a:t>03-06-2024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12220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5CECE-DEA0-4515-8CFF-236DE39E49EB}" type="datetimeFigureOut">
              <a:rPr lang="en-IN" smtClean="0"/>
              <a:t>03-06-2024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06280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5CECE-DEA0-4515-8CFF-236DE39E49EB}" type="datetimeFigureOut">
              <a:rPr lang="en-IN" smtClean="0"/>
              <a:t>03-06-2024</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133726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5CECE-DEA0-4515-8CFF-236DE39E49EB}"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348920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5CECE-DEA0-4515-8CFF-236DE39E49EB}" type="datetimeFigureOut">
              <a:rPr lang="en-IN" smtClean="0"/>
              <a:t>03-06-2024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17375F2-0772-42C5-96A8-54B6CECC8B12}" type="slidenum">
              <a:rPr lang="en-IN" smtClean="0"/>
              <a:t>‹#›</a:t>
            </a:fld>
            <a:endParaRPr lang="en-IN"/>
          </a:p>
        </p:txBody>
      </p:sp>
    </p:spTree>
    <p:extLst>
      <p:ext uri="{BB962C8B-B14F-4D97-AF65-F5344CB8AC3E}">
        <p14:creationId xmlns:p14="http://schemas.microsoft.com/office/powerpoint/2010/main" val="3317686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55CECE-DEA0-4515-8CFF-236DE39E49EB}" type="datetimeFigureOut">
              <a:rPr lang="en-IN" smtClean="0"/>
              <a:t>03-06-2024</a:t>
            </a:fld>
            <a:endParaRPr lang="en-IN"/>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17375F2-0772-42C5-96A8-54B6CECC8B12}" type="slidenum">
              <a:rPr lang="en-IN" smtClean="0"/>
              <a:t>‹#›</a:t>
            </a:fld>
            <a:endParaRPr lang="en-IN"/>
          </a:p>
        </p:txBody>
      </p:sp>
    </p:spTree>
    <p:extLst>
      <p:ext uri="{BB962C8B-B14F-4D97-AF65-F5344CB8AC3E}">
        <p14:creationId xmlns:p14="http://schemas.microsoft.com/office/powerpoint/2010/main" val="412318948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26CF-A4B3-245F-6425-6D6688608BDE}"/>
              </a:ext>
            </a:extLst>
          </p:cNvPr>
          <p:cNvSpPr>
            <a:spLocks noGrp="1"/>
          </p:cNvSpPr>
          <p:nvPr>
            <p:ph type="ctrTitle"/>
          </p:nvPr>
        </p:nvSpPr>
        <p:spPr>
          <a:xfrm>
            <a:off x="1154955" y="2259167"/>
            <a:ext cx="9754125" cy="2677648"/>
          </a:xfrm>
        </p:spPr>
        <p:txBody>
          <a:bodyPr/>
          <a:lstStyle/>
          <a:p>
            <a:r>
              <a:rPr lang="en-GB" sz="4800" dirty="0">
                <a:latin typeface="Bahnschrift SemiBold" panose="020B0502040204020203" pitchFamily="34" charset="0"/>
              </a:rPr>
              <a:t>Spreadsheet Project:</a:t>
            </a:r>
            <a:br>
              <a:rPr lang="en-GB" sz="4800" dirty="0">
                <a:latin typeface="Bahnschrift SemiBold" panose="020B0502040204020203" pitchFamily="34" charset="0"/>
              </a:rPr>
            </a:br>
            <a:r>
              <a:rPr lang="en-GB" sz="4800" dirty="0">
                <a:latin typeface="Bahnschrift SemiBold" panose="020B0502040204020203" pitchFamily="34" charset="0"/>
              </a:rPr>
              <a:t>Zomato Restaurants Analysis</a:t>
            </a:r>
          </a:p>
        </p:txBody>
      </p:sp>
      <p:sp>
        <p:nvSpPr>
          <p:cNvPr id="3" name="Subtitle 2">
            <a:extLst>
              <a:ext uri="{FF2B5EF4-FFF2-40B4-BE49-F238E27FC236}">
                <a16:creationId xmlns:a16="http://schemas.microsoft.com/office/drawing/2014/main" id="{3569EBBC-2879-57BC-BEB8-E97F5FFA3A9E}"/>
              </a:ext>
            </a:extLst>
          </p:cNvPr>
          <p:cNvSpPr>
            <a:spLocks noGrp="1"/>
          </p:cNvSpPr>
          <p:nvPr>
            <p:ph type="subTitle" idx="1"/>
          </p:nvPr>
        </p:nvSpPr>
        <p:spPr/>
        <p:txBody>
          <a:bodyPr/>
          <a:lstStyle/>
          <a:p>
            <a:r>
              <a:rPr lang="en-IN" b="1" dirty="0"/>
              <a:t>By- Sunil Kumar Samal</a:t>
            </a:r>
          </a:p>
        </p:txBody>
      </p:sp>
      <p:pic>
        <p:nvPicPr>
          <p:cNvPr id="9" name="Picture 8">
            <a:extLst>
              <a:ext uri="{FF2B5EF4-FFF2-40B4-BE49-F238E27FC236}">
                <a16:creationId xmlns:a16="http://schemas.microsoft.com/office/drawing/2014/main" id="{C02C5E2B-4876-8074-9EB8-A88BBB54367A}"/>
              </a:ext>
            </a:extLst>
          </p:cNvPr>
          <p:cNvPicPr>
            <a:picLocks noChangeAspect="1"/>
          </p:cNvPicPr>
          <p:nvPr/>
        </p:nvPicPr>
        <p:blipFill rotWithShape="1">
          <a:blip r:embed="rId2">
            <a:extLst>
              <a:ext uri="{28A0092B-C50C-407E-A947-70E740481C1C}">
                <a14:useLocalDpi xmlns:a14="http://schemas.microsoft.com/office/drawing/2010/main" val="0"/>
              </a:ext>
            </a:extLst>
          </a:blip>
          <a:srcRect l="237" t="-10149" r="-237" b="10149"/>
          <a:stretch/>
        </p:blipFill>
        <p:spPr>
          <a:xfrm>
            <a:off x="7697372" y="194781"/>
            <a:ext cx="3962400" cy="2910840"/>
          </a:xfrm>
          <a:prstGeom prst="rect">
            <a:avLst/>
          </a:prstGeom>
        </p:spPr>
      </p:pic>
    </p:spTree>
    <p:extLst>
      <p:ext uri="{BB962C8B-B14F-4D97-AF65-F5344CB8AC3E}">
        <p14:creationId xmlns:p14="http://schemas.microsoft.com/office/powerpoint/2010/main" val="1290745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355E3-A6BC-3992-7641-128ADE15BA07}"/>
              </a:ext>
            </a:extLst>
          </p:cNvPr>
          <p:cNvSpPr>
            <a:spLocks noGrp="1"/>
          </p:cNvSpPr>
          <p:nvPr>
            <p:ph type="title"/>
          </p:nvPr>
        </p:nvSpPr>
        <p:spPr/>
        <p:txBody>
          <a:bodyPr/>
          <a:lstStyle/>
          <a:p>
            <a:r>
              <a:rPr lang="en-IN" dirty="0"/>
              <a:t>Cuisine Analysis:</a:t>
            </a:r>
          </a:p>
        </p:txBody>
      </p:sp>
      <p:sp>
        <p:nvSpPr>
          <p:cNvPr id="3" name="Content Placeholder 2">
            <a:extLst>
              <a:ext uri="{FF2B5EF4-FFF2-40B4-BE49-F238E27FC236}">
                <a16:creationId xmlns:a16="http://schemas.microsoft.com/office/drawing/2014/main" id="{6129B3C9-9229-070E-F5BA-C1B80D40341A}"/>
              </a:ext>
            </a:extLst>
          </p:cNvPr>
          <p:cNvSpPr>
            <a:spLocks noGrp="1"/>
          </p:cNvSpPr>
          <p:nvPr>
            <p:ph idx="1"/>
          </p:nvPr>
        </p:nvSpPr>
        <p:spPr>
          <a:xfrm>
            <a:off x="1154955" y="2603500"/>
            <a:ext cx="3888534" cy="3416300"/>
          </a:xfrm>
        </p:spPr>
        <p:txBody>
          <a:bodyPr>
            <a:normAutofit fontScale="92500" lnSpcReduction="20000"/>
          </a:bodyPr>
          <a:lstStyle/>
          <a:p>
            <a:r>
              <a:rPr lang="en-IN" dirty="0"/>
              <a:t>Based on the customer ratings available per cuisine, here are the top cuisines people liked in the suggested countries.</a:t>
            </a:r>
            <a:br>
              <a:rPr lang="en-IN" dirty="0"/>
            </a:br>
            <a:endParaRPr lang="en-IN" dirty="0"/>
          </a:p>
          <a:p>
            <a:pPr lvl="1"/>
            <a:r>
              <a:rPr lang="en-IN" sz="1600" b="1" dirty="0">
                <a:solidFill>
                  <a:schemeClr val="tx1"/>
                </a:solidFill>
              </a:rPr>
              <a:t>Bakery</a:t>
            </a:r>
          </a:p>
          <a:p>
            <a:pPr lvl="1"/>
            <a:r>
              <a:rPr lang="en-IN" sz="1600" b="1" dirty="0">
                <a:solidFill>
                  <a:schemeClr val="tx1"/>
                </a:solidFill>
              </a:rPr>
              <a:t>Seafood</a:t>
            </a:r>
          </a:p>
          <a:p>
            <a:pPr lvl="1"/>
            <a:r>
              <a:rPr lang="en-IN" sz="1600" b="1" dirty="0">
                <a:solidFill>
                  <a:schemeClr val="tx1"/>
                </a:solidFill>
              </a:rPr>
              <a:t>Italian</a:t>
            </a:r>
          </a:p>
          <a:p>
            <a:pPr lvl="1"/>
            <a:r>
              <a:rPr lang="en-IN" sz="1600" b="1" dirty="0">
                <a:solidFill>
                  <a:schemeClr val="tx1"/>
                </a:solidFill>
              </a:rPr>
              <a:t>BBQ </a:t>
            </a:r>
          </a:p>
          <a:p>
            <a:pPr lvl="1"/>
            <a:r>
              <a:rPr lang="en-IN" sz="1600" b="1" dirty="0">
                <a:solidFill>
                  <a:schemeClr val="tx1"/>
                </a:solidFill>
              </a:rPr>
              <a:t>Australian</a:t>
            </a:r>
            <a:endParaRPr lang="en-IN" dirty="0">
              <a:solidFill>
                <a:schemeClr val="tx1"/>
              </a:solidFill>
            </a:endParaRPr>
          </a:p>
          <a:p>
            <a:pPr marL="0" indent="0">
              <a:buNone/>
            </a:pPr>
            <a:br>
              <a:rPr lang="en-IN" dirty="0"/>
            </a:br>
            <a:endParaRPr lang="en-IN" dirty="0"/>
          </a:p>
        </p:txBody>
      </p:sp>
      <p:sp>
        <p:nvSpPr>
          <p:cNvPr id="4" name="Rectangle: Rounded Corners 3">
            <a:extLst>
              <a:ext uri="{FF2B5EF4-FFF2-40B4-BE49-F238E27FC236}">
                <a16:creationId xmlns:a16="http://schemas.microsoft.com/office/drawing/2014/main" id="{829D467E-A600-6F50-E83F-DAAE931C0B59}"/>
              </a:ext>
            </a:extLst>
          </p:cNvPr>
          <p:cNvSpPr/>
          <p:nvPr/>
        </p:nvSpPr>
        <p:spPr>
          <a:xfrm>
            <a:off x="6257924" y="4029075"/>
            <a:ext cx="1424517" cy="1160463"/>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5" name="Rectangle: Rounded Corners 4">
            <a:extLst>
              <a:ext uri="{FF2B5EF4-FFF2-40B4-BE49-F238E27FC236}">
                <a16:creationId xmlns:a16="http://schemas.microsoft.com/office/drawing/2014/main" id="{C17DD71D-61C9-095A-FD03-644B6A77C890}"/>
              </a:ext>
            </a:extLst>
          </p:cNvPr>
          <p:cNvSpPr/>
          <p:nvPr/>
        </p:nvSpPr>
        <p:spPr>
          <a:xfrm>
            <a:off x="6220883" y="2516188"/>
            <a:ext cx="1414992" cy="1283229"/>
          </a:xfrm>
          <a:prstGeom prst="round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6" name="Rectangle: Rounded Corners 5">
            <a:extLst>
              <a:ext uri="{FF2B5EF4-FFF2-40B4-BE49-F238E27FC236}">
                <a16:creationId xmlns:a16="http://schemas.microsoft.com/office/drawing/2014/main" id="{306ADC5E-C77C-B843-2B36-B34A33544908}"/>
              </a:ext>
            </a:extLst>
          </p:cNvPr>
          <p:cNvSpPr/>
          <p:nvPr/>
        </p:nvSpPr>
        <p:spPr>
          <a:xfrm>
            <a:off x="7735358" y="2517775"/>
            <a:ext cx="1319742" cy="1287992"/>
          </a:xfrm>
          <a:prstGeom prst="roundRect">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7" name="Rectangle: Rounded Corners 6">
            <a:extLst>
              <a:ext uri="{FF2B5EF4-FFF2-40B4-BE49-F238E27FC236}">
                <a16:creationId xmlns:a16="http://schemas.microsoft.com/office/drawing/2014/main" id="{F021B117-C645-8F47-FC8E-38E643F12770}"/>
              </a:ext>
            </a:extLst>
          </p:cNvPr>
          <p:cNvSpPr/>
          <p:nvPr/>
        </p:nvSpPr>
        <p:spPr>
          <a:xfrm>
            <a:off x="7802034" y="3998914"/>
            <a:ext cx="1353079" cy="1184276"/>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8" name="Rectangle: Rounded Corners 7">
            <a:extLst>
              <a:ext uri="{FF2B5EF4-FFF2-40B4-BE49-F238E27FC236}">
                <a16:creationId xmlns:a16="http://schemas.microsoft.com/office/drawing/2014/main" id="{8C0ABCB8-CBDF-FADB-CA29-4A39334FF841}"/>
              </a:ext>
            </a:extLst>
          </p:cNvPr>
          <p:cNvSpPr/>
          <p:nvPr/>
        </p:nvSpPr>
        <p:spPr>
          <a:xfrm>
            <a:off x="9186334" y="2542647"/>
            <a:ext cx="1243541" cy="1264180"/>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
        <p:nvSpPr>
          <p:cNvPr id="9" name="Rectangle: Rounded Corners 8">
            <a:extLst>
              <a:ext uri="{FF2B5EF4-FFF2-40B4-BE49-F238E27FC236}">
                <a16:creationId xmlns:a16="http://schemas.microsoft.com/office/drawing/2014/main" id="{670FF8DA-729B-CEC8-4CCE-AEDB3C5EF58F}"/>
              </a:ext>
            </a:extLst>
          </p:cNvPr>
          <p:cNvSpPr/>
          <p:nvPr/>
        </p:nvSpPr>
        <p:spPr>
          <a:xfrm>
            <a:off x="9247189" y="3939118"/>
            <a:ext cx="1238778" cy="1197504"/>
          </a:xfrm>
          <a:prstGeom prst="roundRect">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a:p>
        </p:txBody>
      </p:sp>
    </p:spTree>
    <p:extLst>
      <p:ext uri="{BB962C8B-B14F-4D97-AF65-F5344CB8AC3E}">
        <p14:creationId xmlns:p14="http://schemas.microsoft.com/office/powerpoint/2010/main" val="3312826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3410B-13B4-B7A8-7881-8D28798D1428}"/>
              </a:ext>
            </a:extLst>
          </p:cNvPr>
          <p:cNvSpPr>
            <a:spLocks noGrp="1"/>
          </p:cNvSpPr>
          <p:nvPr>
            <p:ph type="title"/>
          </p:nvPr>
        </p:nvSpPr>
        <p:spPr/>
        <p:txBody>
          <a:bodyPr/>
          <a:lstStyle/>
          <a:p>
            <a:r>
              <a:rPr lang="en-IN" sz="3200" dirty="0"/>
              <a:t>Analysis of delivery options &amp; name of the competitors in suggested countries.</a:t>
            </a:r>
          </a:p>
        </p:txBody>
      </p:sp>
      <p:sp>
        <p:nvSpPr>
          <p:cNvPr id="3" name="Content Placeholder 2">
            <a:extLst>
              <a:ext uri="{FF2B5EF4-FFF2-40B4-BE49-F238E27FC236}">
                <a16:creationId xmlns:a16="http://schemas.microsoft.com/office/drawing/2014/main" id="{08C70C85-908F-1A81-D2BD-FE3FBCC205DF}"/>
              </a:ext>
            </a:extLst>
          </p:cNvPr>
          <p:cNvSpPr>
            <a:spLocks noGrp="1"/>
          </p:cNvSpPr>
          <p:nvPr>
            <p:ph idx="1"/>
          </p:nvPr>
        </p:nvSpPr>
        <p:spPr/>
        <p:txBody>
          <a:bodyPr/>
          <a:lstStyle/>
          <a:p>
            <a:r>
              <a:rPr lang="en-IN" dirty="0"/>
              <a:t>Every restaurants in the suggested countries offers wide range of delivery options, including table bookings and online deliveries.</a:t>
            </a:r>
          </a:p>
          <a:p>
            <a:r>
              <a:rPr lang="en-IN" dirty="0"/>
              <a:t>Here are the names of few restaurants in the suggested countries which are the biggest competitors with highest customer ratings.</a:t>
            </a:r>
          </a:p>
          <a:p>
            <a:pPr lvl="1"/>
            <a:r>
              <a:rPr lang="en-GB" sz="1000" i="1" dirty="0">
                <a:solidFill>
                  <a:schemeClr val="tx2">
                    <a:lumMod val="75000"/>
                  </a:schemeClr>
                </a:solidFill>
              </a:rPr>
              <a:t>Bridge Road Brewers,</a:t>
            </a:r>
          </a:p>
          <a:p>
            <a:pPr lvl="1"/>
            <a:r>
              <a:rPr lang="en-GB" sz="1000" i="1" dirty="0">
                <a:solidFill>
                  <a:schemeClr val="tx2">
                    <a:lumMod val="75000"/>
                  </a:schemeClr>
                </a:solidFill>
              </a:rPr>
              <a:t>1918 Bistro &amp; Grill</a:t>
            </a:r>
          </a:p>
          <a:p>
            <a:pPr lvl="1"/>
            <a:r>
              <a:rPr lang="en-GB" sz="1000" i="1" dirty="0">
                <a:solidFill>
                  <a:schemeClr val="tx2">
                    <a:lumMod val="75000"/>
                  </a:schemeClr>
                </a:solidFill>
              </a:rPr>
              <a:t>Vivo Bar and Grill</a:t>
            </a:r>
          </a:p>
          <a:p>
            <a:pPr lvl="1"/>
            <a:r>
              <a:rPr lang="en-GB" sz="1000" i="1" dirty="0">
                <a:solidFill>
                  <a:schemeClr val="tx2">
                    <a:lumMod val="75000"/>
                  </a:schemeClr>
                </a:solidFill>
              </a:rPr>
              <a:t>Ministry of Crab</a:t>
            </a:r>
          </a:p>
          <a:p>
            <a:pPr lvl="1"/>
            <a:r>
              <a:rPr lang="en-GB" sz="1000" i="1" dirty="0">
                <a:solidFill>
                  <a:schemeClr val="tx2">
                    <a:lumMod val="75000"/>
                  </a:schemeClr>
                </a:solidFill>
              </a:rPr>
              <a:t>Simply Strawberries By </a:t>
            </a:r>
            <a:r>
              <a:rPr lang="en-GB" sz="1000" i="1" dirty="0" err="1">
                <a:solidFill>
                  <a:schemeClr val="tx2">
                    <a:lumMod val="75000"/>
                  </a:schemeClr>
                </a:solidFill>
              </a:rPr>
              <a:t>Jagro</a:t>
            </a:r>
            <a:endParaRPr lang="en-GB" sz="1000" i="1" dirty="0">
              <a:solidFill>
                <a:schemeClr val="tx2">
                  <a:lumMod val="75000"/>
                </a:schemeClr>
              </a:solidFill>
            </a:endParaRPr>
          </a:p>
          <a:p>
            <a:pPr lvl="1"/>
            <a:r>
              <a:rPr lang="en-GB" sz="1000" i="1" dirty="0" err="1">
                <a:solidFill>
                  <a:schemeClr val="tx2">
                    <a:lumMod val="75000"/>
                  </a:schemeClr>
                </a:solidFill>
              </a:rPr>
              <a:t>Al'frank</a:t>
            </a:r>
            <a:r>
              <a:rPr lang="en-GB" sz="1000" i="1" dirty="0">
                <a:solidFill>
                  <a:schemeClr val="tx2">
                    <a:lumMod val="75000"/>
                  </a:schemeClr>
                </a:solidFill>
              </a:rPr>
              <a:t> Cookies</a:t>
            </a:r>
          </a:p>
          <a:p>
            <a:pPr lvl="1"/>
            <a:r>
              <a:rPr lang="en-GB" sz="1000" i="1" dirty="0">
                <a:solidFill>
                  <a:schemeClr val="tx2">
                    <a:lumMod val="75000"/>
                  </a:schemeClr>
                </a:solidFill>
              </a:rPr>
              <a:t>Lake House Restaurant</a:t>
            </a:r>
          </a:p>
          <a:p>
            <a:pPr lvl="1"/>
            <a:endParaRPr lang="en-GB" sz="1000" dirty="0"/>
          </a:p>
          <a:p>
            <a:pPr lvl="1"/>
            <a:endParaRPr lang="en-GB" dirty="0"/>
          </a:p>
          <a:p>
            <a:endParaRPr lang="en-IN" dirty="0"/>
          </a:p>
        </p:txBody>
      </p:sp>
    </p:spTree>
    <p:extLst>
      <p:ext uri="{BB962C8B-B14F-4D97-AF65-F5344CB8AC3E}">
        <p14:creationId xmlns:p14="http://schemas.microsoft.com/office/powerpoint/2010/main" val="1139512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AAAF-B850-6BF5-E1B4-0CDD63FD3192}"/>
              </a:ext>
            </a:extLst>
          </p:cNvPr>
          <p:cNvSpPr>
            <a:spLocks noGrp="1"/>
          </p:cNvSpPr>
          <p:nvPr>
            <p:ph type="title"/>
          </p:nvPr>
        </p:nvSpPr>
        <p:spPr/>
        <p:txBody>
          <a:bodyPr/>
          <a:lstStyle/>
          <a:p>
            <a:r>
              <a:rPr lang="en-IN" dirty="0"/>
              <a:t>Dashboard</a:t>
            </a:r>
          </a:p>
        </p:txBody>
      </p:sp>
      <p:sp>
        <p:nvSpPr>
          <p:cNvPr id="7" name="Content Placeholder 6">
            <a:extLst>
              <a:ext uri="{FF2B5EF4-FFF2-40B4-BE49-F238E27FC236}">
                <a16:creationId xmlns:a16="http://schemas.microsoft.com/office/drawing/2014/main" id="{8A0646E1-90AA-77D3-960B-537542D9457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56BFD6DF-4BA5-00FE-BE1A-C7569070AAF0}"/>
              </a:ext>
            </a:extLst>
          </p:cNvPr>
          <p:cNvPicPr>
            <a:picLocks noChangeAspect="1"/>
          </p:cNvPicPr>
          <p:nvPr/>
        </p:nvPicPr>
        <p:blipFill>
          <a:blip r:embed="rId2"/>
          <a:stretch>
            <a:fillRect/>
          </a:stretch>
        </p:blipFill>
        <p:spPr>
          <a:xfrm>
            <a:off x="817329" y="1744393"/>
            <a:ext cx="10427446" cy="4961207"/>
          </a:xfrm>
          <a:prstGeom prst="rect">
            <a:avLst/>
          </a:prstGeom>
        </p:spPr>
      </p:pic>
    </p:spTree>
    <p:extLst>
      <p:ext uri="{BB962C8B-B14F-4D97-AF65-F5344CB8AC3E}">
        <p14:creationId xmlns:p14="http://schemas.microsoft.com/office/powerpoint/2010/main" val="398966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8A863-CCEE-97FD-8C74-DD95E8FDB26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8F634C2D-1C82-6E6F-6F49-44DED76CEF27}"/>
              </a:ext>
            </a:extLst>
          </p:cNvPr>
          <p:cNvSpPr>
            <a:spLocks noGrp="1"/>
          </p:cNvSpPr>
          <p:nvPr>
            <p:ph idx="1"/>
          </p:nvPr>
        </p:nvSpPr>
        <p:spPr>
          <a:xfrm>
            <a:off x="653207" y="2542540"/>
            <a:ext cx="6497871" cy="3416300"/>
          </a:xfrm>
        </p:spPr>
        <p:txBody>
          <a:bodyPr>
            <a:normAutofit lnSpcReduction="10000"/>
          </a:bodyPr>
          <a:lstStyle/>
          <a:p>
            <a:r>
              <a:rPr lang="en-IN" dirty="0"/>
              <a:t>Market penetrations: Identified the regions and cuisine categories, highlighting the expansion opportunities. </a:t>
            </a:r>
          </a:p>
          <a:p>
            <a:r>
              <a:rPr lang="en-IN" dirty="0"/>
              <a:t>Dynamics: Revealed the pattern in restaurants performance, suggested areas to expand.</a:t>
            </a:r>
          </a:p>
          <a:p>
            <a:r>
              <a:rPr lang="en-IN" dirty="0"/>
              <a:t>Comprehensive analysis of Zomato’s restaurants data paves the way for strategic location for expansions and future growths.</a:t>
            </a:r>
          </a:p>
          <a:p>
            <a:r>
              <a:rPr lang="en-IN" dirty="0"/>
              <a:t>Enhance customer satisfaction and these are not numbers- they are signposts to Zomato’s next big leap in the restaurants and food sector.</a:t>
            </a:r>
          </a:p>
        </p:txBody>
      </p:sp>
      <p:pic>
        <p:nvPicPr>
          <p:cNvPr id="5" name="Picture 4">
            <a:extLst>
              <a:ext uri="{FF2B5EF4-FFF2-40B4-BE49-F238E27FC236}">
                <a16:creationId xmlns:a16="http://schemas.microsoft.com/office/drawing/2014/main" id="{4F52EB6E-4747-44E6-80F0-C810E816C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681" y="2355719"/>
            <a:ext cx="4269543" cy="3603121"/>
          </a:xfrm>
          <a:prstGeom prst="rect">
            <a:avLst/>
          </a:prstGeom>
        </p:spPr>
      </p:pic>
    </p:spTree>
    <p:extLst>
      <p:ext uri="{BB962C8B-B14F-4D97-AF65-F5344CB8AC3E}">
        <p14:creationId xmlns:p14="http://schemas.microsoft.com/office/powerpoint/2010/main" val="1623408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0F842-27B2-EE06-08B3-4EA19F13F7E5}"/>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C22BD260-D0B6-8C9D-0FAD-A934799234AD}"/>
              </a:ext>
            </a:extLst>
          </p:cNvPr>
          <p:cNvSpPr>
            <a:spLocks noGrp="1"/>
          </p:cNvSpPr>
          <p:nvPr>
            <p:ph idx="1"/>
          </p:nvPr>
        </p:nvSpPr>
        <p:spPr/>
        <p:txBody>
          <a:bodyPr/>
          <a:lstStyle/>
          <a:p>
            <a:pPr marL="0" indent="0">
              <a:lnSpc>
                <a:spcPct val="115000"/>
              </a:lnSpc>
              <a:buNone/>
            </a:pPr>
            <a:r>
              <a:rPr lang="en-GB" sz="1800" dirty="0">
                <a:effectLst/>
                <a:latin typeface="+mj-lt"/>
                <a:ea typeface="Lato" panose="020F0502020204030203" pitchFamily="34" charset="0"/>
                <a:cs typeface="Lato" panose="020F0502020204030203" pitchFamily="34" charset="0"/>
              </a:rPr>
              <a:t> </a:t>
            </a:r>
            <a:endParaRPr lang="en-IN" sz="1800" dirty="0">
              <a:effectLst/>
              <a:latin typeface="+mj-lt"/>
              <a:ea typeface="Arial" panose="020B0604020202020204" pitchFamily="34" charset="0"/>
            </a:endParaRPr>
          </a:p>
          <a:p>
            <a:pPr>
              <a:lnSpc>
                <a:spcPct val="115000"/>
              </a:lnSpc>
            </a:pPr>
            <a:r>
              <a:rPr lang="en-GB" sz="1800" dirty="0">
                <a:effectLst/>
                <a:latin typeface="+mj-lt"/>
                <a:ea typeface="Lato" panose="020F0502020204030203" pitchFamily="34" charset="0"/>
                <a:cs typeface="Lato" panose="020F0502020204030203" pitchFamily="34" charset="0"/>
              </a:rPr>
              <a:t>You are hired as a consultant data analyst by Zomato where the team is looking for expansion and</a:t>
            </a:r>
            <a:r>
              <a:rPr lang="en-GB" sz="1800" b="1" dirty="0">
                <a:effectLst/>
                <a:latin typeface="+mj-lt"/>
                <a:ea typeface="Lato" panose="020F0502020204030203" pitchFamily="34" charset="0"/>
                <a:cs typeface="Lato" panose="020F0502020204030203" pitchFamily="34" charset="0"/>
              </a:rPr>
              <a:t> </a:t>
            </a:r>
            <a:r>
              <a:rPr lang="en-GB" sz="1800" dirty="0">
                <a:effectLst/>
                <a:latin typeface="+mj-lt"/>
                <a:ea typeface="Lato" panose="020F0502020204030203" pitchFamily="34" charset="0"/>
                <a:cs typeface="Lato" panose="020F0502020204030203" pitchFamily="34" charset="0"/>
              </a:rPr>
              <a:t>opening more restaurants. Your task is to come up with strategies/suggestions about opening newer restaurants.</a:t>
            </a:r>
            <a:endParaRPr lang="en-IN" sz="1800" dirty="0">
              <a:effectLst/>
              <a:latin typeface="+mj-lt"/>
              <a:ea typeface="Arial" panose="020B0604020202020204" pitchFamily="34" charset="0"/>
            </a:endParaRPr>
          </a:p>
          <a:p>
            <a:pPr marL="0" indent="0">
              <a:buNone/>
            </a:pPr>
            <a:endParaRPr lang="en-IN" dirty="0">
              <a:latin typeface="+mj-lt"/>
            </a:endParaRPr>
          </a:p>
        </p:txBody>
      </p:sp>
    </p:spTree>
    <p:extLst>
      <p:ext uri="{BB962C8B-B14F-4D97-AF65-F5344CB8AC3E}">
        <p14:creationId xmlns:p14="http://schemas.microsoft.com/office/powerpoint/2010/main" val="5869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6242A-25FF-35F8-FEED-0CFF26E955E4}"/>
              </a:ext>
            </a:extLst>
          </p:cNvPr>
          <p:cNvSpPr>
            <a:spLocks noGrp="1"/>
          </p:cNvSpPr>
          <p:nvPr>
            <p:ph type="title"/>
          </p:nvPr>
        </p:nvSpPr>
        <p:spPr/>
        <p:txBody>
          <a:bodyPr/>
          <a:lstStyle/>
          <a:p>
            <a:r>
              <a:rPr lang="en-IN" dirty="0"/>
              <a:t>About Zomato</a:t>
            </a:r>
          </a:p>
        </p:txBody>
      </p:sp>
      <p:sp>
        <p:nvSpPr>
          <p:cNvPr id="3" name="Content Placeholder 2">
            <a:extLst>
              <a:ext uri="{FF2B5EF4-FFF2-40B4-BE49-F238E27FC236}">
                <a16:creationId xmlns:a16="http://schemas.microsoft.com/office/drawing/2014/main" id="{BC033D3A-C316-43F1-936F-9CE6612B7CB3}"/>
              </a:ext>
            </a:extLst>
          </p:cNvPr>
          <p:cNvSpPr>
            <a:spLocks noGrp="1"/>
          </p:cNvSpPr>
          <p:nvPr>
            <p:ph idx="1"/>
          </p:nvPr>
        </p:nvSpPr>
        <p:spPr>
          <a:xfrm>
            <a:off x="1154954" y="2603500"/>
            <a:ext cx="8761413" cy="4088032"/>
          </a:xfrm>
        </p:spPr>
        <p:txBody>
          <a:bodyPr>
            <a:normAutofit fontScale="92500" lnSpcReduction="10000"/>
          </a:bodyPr>
          <a:lstStyle/>
          <a:p>
            <a:r>
              <a:rPr lang="en-GB" dirty="0"/>
              <a:t>Zomato is an Indian multinational restaurant aggregator and food delivery startup created in 2008 by Deepinder Goyal and Pankaj Chaddah.</a:t>
            </a:r>
          </a:p>
          <a:p>
            <a:r>
              <a:rPr lang="en-GB" dirty="0"/>
              <a:t>Zomato was founded as Foodiebay in 2008</a:t>
            </a:r>
          </a:p>
          <a:p>
            <a:r>
              <a:rPr lang="en-IN" dirty="0"/>
              <a:t>Renamed as Zomato in 2010</a:t>
            </a:r>
          </a:p>
          <a:p>
            <a:r>
              <a:rPr lang="en-GB" dirty="0"/>
              <a:t>Zomato provides information, menus and user-reviews of restaurants, and also has food delivery options from partner restaurants in select cities.</a:t>
            </a:r>
          </a:p>
          <a:p>
            <a:r>
              <a:rPr lang="en-GB" dirty="0"/>
              <a:t>Operates in 23+ countries including India, Dubai, UK, Brazil, Canada, Australia, Turkey, Poland and New Zealand.</a:t>
            </a:r>
          </a:p>
          <a:p>
            <a:r>
              <a:rPr lang="en-US" dirty="0"/>
              <a:t>Backed heavily by </a:t>
            </a:r>
            <a:r>
              <a:rPr lang="en-US" dirty="0" err="1"/>
              <a:t>InfoEdge</a:t>
            </a:r>
            <a:r>
              <a:rPr lang="en-US" dirty="0"/>
              <a:t> and other investors, the company has raised about $113 million till date with a valuation of about $660 million.</a:t>
            </a:r>
          </a:p>
          <a:p>
            <a:r>
              <a:rPr lang="en-US" dirty="0"/>
              <a:t>In 2012, it spread wings globally and started acquiring restaurant listing companies in emerging markets and made five low key acquisitions before gobbling up </a:t>
            </a:r>
            <a:r>
              <a:rPr lang="en-US" dirty="0" err="1"/>
              <a:t>UrbanSpoon</a:t>
            </a:r>
            <a:r>
              <a:rPr lang="en-US" dirty="0"/>
              <a:t> to mark its entry into the biggest of all markets – US.</a:t>
            </a:r>
          </a:p>
          <a:p>
            <a:endParaRPr lang="en-IN" dirty="0"/>
          </a:p>
        </p:txBody>
      </p:sp>
    </p:spTree>
    <p:extLst>
      <p:ext uri="{BB962C8B-B14F-4D97-AF65-F5344CB8AC3E}">
        <p14:creationId xmlns:p14="http://schemas.microsoft.com/office/powerpoint/2010/main" val="767780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C5BF6-E286-979E-9D90-0C15A1D98F7F}"/>
              </a:ext>
            </a:extLst>
          </p:cNvPr>
          <p:cNvSpPr>
            <a:spLocks noGrp="1"/>
          </p:cNvSpPr>
          <p:nvPr>
            <p:ph type="title"/>
          </p:nvPr>
        </p:nvSpPr>
        <p:spPr/>
        <p:txBody>
          <a:bodyPr/>
          <a:lstStyle/>
          <a:p>
            <a:r>
              <a:rPr lang="en-IN" dirty="0"/>
              <a:t>Zomato, data snapshots.</a:t>
            </a:r>
          </a:p>
        </p:txBody>
      </p:sp>
      <p:sp>
        <p:nvSpPr>
          <p:cNvPr id="3" name="Content Placeholder 2">
            <a:extLst>
              <a:ext uri="{FF2B5EF4-FFF2-40B4-BE49-F238E27FC236}">
                <a16:creationId xmlns:a16="http://schemas.microsoft.com/office/drawing/2014/main" id="{5FA75649-3644-1782-943F-ED3F2B857E62}"/>
              </a:ext>
            </a:extLst>
          </p:cNvPr>
          <p:cNvSpPr>
            <a:spLocks noGrp="1"/>
          </p:cNvSpPr>
          <p:nvPr>
            <p:ph idx="1"/>
          </p:nvPr>
        </p:nvSpPr>
        <p:spPr>
          <a:xfrm>
            <a:off x="1154955" y="2603500"/>
            <a:ext cx="4429920" cy="899355"/>
          </a:xfrm>
        </p:spPr>
        <p:txBody>
          <a:bodyPr>
            <a:normAutofit/>
          </a:bodyPr>
          <a:lstStyle/>
          <a:p>
            <a:r>
              <a:rPr lang="en-IN" sz="1400" dirty="0"/>
              <a:t>Global presence.</a:t>
            </a:r>
          </a:p>
          <a:p>
            <a:r>
              <a:rPr lang="en-IN" sz="1400" dirty="0"/>
              <a:t>Total</a:t>
            </a:r>
            <a:r>
              <a:rPr lang="en-IN" sz="1400" b="1" dirty="0">
                <a:solidFill>
                  <a:srgbClr val="000000"/>
                </a:solidFill>
                <a:latin typeface="Calibri" panose="020F0502020204030204" pitchFamily="34" charset="0"/>
              </a:rPr>
              <a:t> </a:t>
            </a:r>
            <a:r>
              <a:rPr lang="en-IN" sz="1400" b="1" i="0" u="none" strike="noStrike" dirty="0">
                <a:solidFill>
                  <a:srgbClr val="000000"/>
                </a:solidFill>
                <a:effectLst/>
                <a:latin typeface="Calibri" panose="020F0502020204030204" pitchFamily="34" charset="0"/>
              </a:rPr>
              <a:t>9551</a:t>
            </a:r>
            <a:r>
              <a:rPr lang="en-IN" sz="1400" dirty="0"/>
              <a:t> restaurants, across various cuisines &amp; price range</a:t>
            </a:r>
          </a:p>
          <a:p>
            <a:endParaRPr lang="en-IN" dirty="0"/>
          </a:p>
          <a:p>
            <a:endParaRPr lang="en-IN" dirty="0"/>
          </a:p>
        </p:txBody>
      </p:sp>
      <p:sp>
        <p:nvSpPr>
          <p:cNvPr id="4" name="TextBox 3">
            <a:extLst>
              <a:ext uri="{FF2B5EF4-FFF2-40B4-BE49-F238E27FC236}">
                <a16:creationId xmlns:a16="http://schemas.microsoft.com/office/drawing/2014/main" id="{E4B58AC6-A8DB-3C67-7DB5-B124E80B4CEB}"/>
              </a:ext>
            </a:extLst>
          </p:cNvPr>
          <p:cNvSpPr txBox="1"/>
          <p:nvPr/>
        </p:nvSpPr>
        <p:spPr>
          <a:xfrm>
            <a:off x="834683" y="3502855"/>
            <a:ext cx="4389120" cy="646331"/>
          </a:xfrm>
          <a:prstGeom prst="rect">
            <a:avLst/>
          </a:prstGeom>
          <a:noFill/>
        </p:spPr>
        <p:txBody>
          <a:bodyPr wrap="square" rtlCol="0">
            <a:spAutoFit/>
          </a:bodyPr>
          <a:lstStyle/>
          <a:p>
            <a:r>
              <a:rPr lang="en-IN" b="1" dirty="0"/>
              <a:t>Data cleaning and processing:</a:t>
            </a:r>
          </a:p>
          <a:p>
            <a:endParaRPr lang="en-IN" b="1" dirty="0"/>
          </a:p>
        </p:txBody>
      </p:sp>
      <p:sp>
        <p:nvSpPr>
          <p:cNvPr id="5" name="TextBox 4">
            <a:extLst>
              <a:ext uri="{FF2B5EF4-FFF2-40B4-BE49-F238E27FC236}">
                <a16:creationId xmlns:a16="http://schemas.microsoft.com/office/drawing/2014/main" id="{EE95983E-E6C1-DE18-A6B3-595FE156A2FA}"/>
              </a:ext>
            </a:extLst>
          </p:cNvPr>
          <p:cNvSpPr txBox="1"/>
          <p:nvPr/>
        </p:nvSpPr>
        <p:spPr>
          <a:xfrm>
            <a:off x="1092591" y="4240627"/>
            <a:ext cx="4429920" cy="1615827"/>
          </a:xfrm>
          <a:prstGeom prst="rect">
            <a:avLst/>
          </a:prstGeom>
          <a:noFill/>
        </p:spPr>
        <p:txBody>
          <a:bodyPr wrap="square" rtlCol="0">
            <a:spAutoFit/>
          </a:bodyPr>
          <a:lstStyle/>
          <a:p>
            <a:pPr marL="285750" indent="-285750">
              <a:buClr>
                <a:srgbClr val="FFC000"/>
              </a:buClr>
              <a:buFont typeface="Wingdings" panose="05000000000000000000" pitchFamily="2" charset="2"/>
              <a:buChar char="ü"/>
            </a:pPr>
            <a:r>
              <a:rPr lang="en-IN" sz="1100" dirty="0"/>
              <a:t>Normalised country and currency name for accuracy in location based analysis.</a:t>
            </a:r>
          </a:p>
          <a:p>
            <a:pPr marL="285750" indent="-285750">
              <a:buClr>
                <a:srgbClr val="FFC000"/>
              </a:buClr>
              <a:buFont typeface="Wingdings" panose="05000000000000000000" pitchFamily="2" charset="2"/>
              <a:buChar char="ü"/>
            </a:pPr>
            <a:r>
              <a:rPr lang="en-IN" sz="1100" dirty="0"/>
              <a:t>Addressed missing values in cuisines to enhance data integrity.</a:t>
            </a:r>
          </a:p>
          <a:p>
            <a:pPr marL="285750" indent="-285750">
              <a:buClr>
                <a:srgbClr val="FFC000"/>
              </a:buClr>
              <a:buFont typeface="Wingdings" panose="05000000000000000000" pitchFamily="2" charset="2"/>
              <a:buChar char="ü"/>
            </a:pPr>
            <a:r>
              <a:rPr lang="en-IN" sz="1100" dirty="0"/>
              <a:t>This data set allows in-depth understanding of Zomato’s market space and operational scopes.</a:t>
            </a:r>
          </a:p>
          <a:p>
            <a:pPr marL="285750" indent="-285750">
              <a:buClr>
                <a:srgbClr val="FFC000"/>
              </a:buClr>
              <a:buFont typeface="Wingdings" panose="05000000000000000000" pitchFamily="2" charset="2"/>
              <a:buChar char="ü"/>
            </a:pPr>
            <a:r>
              <a:rPr lang="en-IN" sz="1100" dirty="0"/>
              <a:t>High quality data is crucial for analysing customer behaviour and restaurant performance. </a:t>
            </a:r>
          </a:p>
          <a:p>
            <a:endParaRPr lang="en-IN" sz="1100" dirty="0"/>
          </a:p>
        </p:txBody>
      </p:sp>
      <p:pic>
        <p:nvPicPr>
          <p:cNvPr id="7" name="Picture 6">
            <a:extLst>
              <a:ext uri="{FF2B5EF4-FFF2-40B4-BE49-F238E27FC236}">
                <a16:creationId xmlns:a16="http://schemas.microsoft.com/office/drawing/2014/main" id="{BE94C85B-4C3F-ABFB-B6E2-0B9A5AABF13B}"/>
              </a:ext>
            </a:extLst>
          </p:cNvPr>
          <p:cNvPicPr>
            <a:picLocks noChangeAspect="1"/>
          </p:cNvPicPr>
          <p:nvPr/>
        </p:nvPicPr>
        <p:blipFill rotWithShape="1">
          <a:blip r:embed="rId2">
            <a:extLst>
              <a:ext uri="{28A0092B-C50C-407E-A947-70E740481C1C}">
                <a14:useLocalDpi xmlns:a14="http://schemas.microsoft.com/office/drawing/2010/main" val="0"/>
              </a:ext>
            </a:extLst>
          </a:blip>
          <a:srcRect t="4467" b="8387"/>
          <a:stretch/>
        </p:blipFill>
        <p:spPr>
          <a:xfrm>
            <a:off x="5905147" y="2603500"/>
            <a:ext cx="4954129" cy="3099596"/>
          </a:xfrm>
          <a:prstGeom prst="rect">
            <a:avLst/>
          </a:prstGeom>
        </p:spPr>
      </p:pic>
    </p:spTree>
    <p:extLst>
      <p:ext uri="{BB962C8B-B14F-4D97-AF65-F5344CB8AC3E}">
        <p14:creationId xmlns:p14="http://schemas.microsoft.com/office/powerpoint/2010/main" val="2360534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FF27-6895-841A-2325-1A06524614BB}"/>
              </a:ext>
            </a:extLst>
          </p:cNvPr>
          <p:cNvSpPr>
            <a:spLocks noGrp="1"/>
          </p:cNvSpPr>
          <p:nvPr>
            <p:ph type="title"/>
          </p:nvPr>
        </p:nvSpPr>
        <p:spPr/>
        <p:txBody>
          <a:bodyPr/>
          <a:lstStyle/>
          <a:p>
            <a:r>
              <a:rPr lang="en-IN" dirty="0"/>
              <a:t>Analytical approach and tools used.</a:t>
            </a:r>
          </a:p>
        </p:txBody>
      </p:sp>
      <p:sp>
        <p:nvSpPr>
          <p:cNvPr id="3" name="Content Placeholder 2">
            <a:extLst>
              <a:ext uri="{FF2B5EF4-FFF2-40B4-BE49-F238E27FC236}">
                <a16:creationId xmlns:a16="http://schemas.microsoft.com/office/drawing/2014/main" id="{CB5A668D-F308-2BA0-A02F-3106F7664D8A}"/>
              </a:ext>
            </a:extLst>
          </p:cNvPr>
          <p:cNvSpPr>
            <a:spLocks noGrp="1"/>
          </p:cNvSpPr>
          <p:nvPr>
            <p:ph idx="1"/>
          </p:nvPr>
        </p:nvSpPr>
        <p:spPr>
          <a:xfrm>
            <a:off x="1154955" y="2603500"/>
            <a:ext cx="5255224" cy="3416300"/>
          </a:xfrm>
        </p:spPr>
        <p:txBody>
          <a:bodyPr>
            <a:normAutofit/>
          </a:bodyPr>
          <a:lstStyle/>
          <a:p>
            <a:r>
              <a:rPr lang="en-IN" sz="1600" dirty="0"/>
              <a:t>Data Cleaning: Trim, clean and removed duplicated to ensure data accuracy.</a:t>
            </a:r>
          </a:p>
          <a:p>
            <a:r>
              <a:rPr lang="en-IN" sz="1600" dirty="0"/>
              <a:t>Data enrichment: Enhanced the data set by additional variables using VLOOKUP functions to cross reference external data sources.</a:t>
            </a:r>
          </a:p>
          <a:p>
            <a:r>
              <a:rPr lang="en-IN" sz="1600" dirty="0"/>
              <a:t>Descriptive analysis: Employed pivot tables for summarising the key metrics.</a:t>
            </a:r>
          </a:p>
          <a:p>
            <a:r>
              <a:rPr lang="en-IN" sz="1600" dirty="0"/>
              <a:t>Visualisation: created dynamic charts and dashboard for data presentation enabling interactive data exploration.</a:t>
            </a:r>
          </a:p>
        </p:txBody>
      </p:sp>
      <p:pic>
        <p:nvPicPr>
          <p:cNvPr id="5" name="Picture 4">
            <a:extLst>
              <a:ext uri="{FF2B5EF4-FFF2-40B4-BE49-F238E27FC236}">
                <a16:creationId xmlns:a16="http://schemas.microsoft.com/office/drawing/2014/main" id="{AFA17D5A-2752-B764-94EC-DCFAC166F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494" y="2395354"/>
            <a:ext cx="2245408" cy="1552575"/>
          </a:xfrm>
          <a:prstGeom prst="rect">
            <a:avLst/>
          </a:prstGeom>
        </p:spPr>
      </p:pic>
      <p:pic>
        <p:nvPicPr>
          <p:cNvPr id="7" name="Picture 6">
            <a:extLst>
              <a:ext uri="{FF2B5EF4-FFF2-40B4-BE49-F238E27FC236}">
                <a16:creationId xmlns:a16="http://schemas.microsoft.com/office/drawing/2014/main" id="{A4FD918B-CACE-8F85-94D6-2867F139BA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1084" y="2357437"/>
            <a:ext cx="1628410" cy="1628410"/>
          </a:xfrm>
          <a:prstGeom prst="rect">
            <a:avLst/>
          </a:prstGeom>
        </p:spPr>
      </p:pic>
      <p:pic>
        <p:nvPicPr>
          <p:cNvPr id="9" name="Picture 8">
            <a:extLst>
              <a:ext uri="{FF2B5EF4-FFF2-40B4-BE49-F238E27FC236}">
                <a16:creationId xmlns:a16="http://schemas.microsoft.com/office/drawing/2014/main" id="{A68BA967-2E07-AF55-CD97-0ADC62DEBCA7}"/>
              </a:ext>
            </a:extLst>
          </p:cNvPr>
          <p:cNvPicPr>
            <a:picLocks noChangeAspect="1"/>
          </p:cNvPicPr>
          <p:nvPr/>
        </p:nvPicPr>
        <p:blipFill rotWithShape="1">
          <a:blip r:embed="rId4">
            <a:extLst>
              <a:ext uri="{28A0092B-C50C-407E-A947-70E740481C1C}">
                <a14:useLocalDpi xmlns:a14="http://schemas.microsoft.com/office/drawing/2010/main" val="0"/>
              </a:ext>
            </a:extLst>
          </a:blip>
          <a:srcRect t="-1" b="9290"/>
          <a:stretch/>
        </p:blipFill>
        <p:spPr>
          <a:xfrm>
            <a:off x="9415295" y="4084320"/>
            <a:ext cx="1749607" cy="1552575"/>
          </a:xfrm>
          <a:prstGeom prst="rect">
            <a:avLst/>
          </a:prstGeom>
        </p:spPr>
      </p:pic>
      <p:pic>
        <p:nvPicPr>
          <p:cNvPr id="11" name="Picture 10">
            <a:extLst>
              <a:ext uri="{FF2B5EF4-FFF2-40B4-BE49-F238E27FC236}">
                <a16:creationId xmlns:a16="http://schemas.microsoft.com/office/drawing/2014/main" id="{9671123A-ED0C-8664-CBE2-5CA4B74A6E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483" y="4244511"/>
            <a:ext cx="1893716" cy="1552575"/>
          </a:xfrm>
          <a:prstGeom prst="rect">
            <a:avLst/>
          </a:prstGeom>
        </p:spPr>
      </p:pic>
    </p:spTree>
    <p:extLst>
      <p:ext uri="{BB962C8B-B14F-4D97-AF65-F5344CB8AC3E}">
        <p14:creationId xmlns:p14="http://schemas.microsoft.com/office/powerpoint/2010/main" val="122593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3FEB-496B-C099-0335-6676B5EED374}"/>
              </a:ext>
            </a:extLst>
          </p:cNvPr>
          <p:cNvSpPr>
            <a:spLocks noGrp="1"/>
          </p:cNvSpPr>
          <p:nvPr>
            <p:ph type="title"/>
          </p:nvPr>
        </p:nvSpPr>
        <p:spPr/>
        <p:txBody>
          <a:bodyPr/>
          <a:lstStyle/>
          <a:p>
            <a:r>
              <a:rPr lang="en-IN" dirty="0"/>
              <a:t>Analysis and insights.</a:t>
            </a:r>
          </a:p>
        </p:txBody>
      </p:sp>
      <p:sp>
        <p:nvSpPr>
          <p:cNvPr id="3" name="Content Placeholder 2">
            <a:extLst>
              <a:ext uri="{FF2B5EF4-FFF2-40B4-BE49-F238E27FC236}">
                <a16:creationId xmlns:a16="http://schemas.microsoft.com/office/drawing/2014/main" id="{E7C42B67-B8C5-08D1-8C69-E9D858779CAA}"/>
              </a:ext>
            </a:extLst>
          </p:cNvPr>
          <p:cNvSpPr>
            <a:spLocks noGrp="1"/>
          </p:cNvSpPr>
          <p:nvPr>
            <p:ph idx="1"/>
          </p:nvPr>
        </p:nvSpPr>
        <p:spPr>
          <a:xfrm>
            <a:off x="470326" y="2303389"/>
            <a:ext cx="6378294" cy="3416300"/>
          </a:xfrm>
        </p:spPr>
        <p:txBody>
          <a:bodyPr>
            <a:normAutofit lnSpcReduction="10000"/>
          </a:bodyPr>
          <a:lstStyle/>
          <a:p>
            <a:r>
              <a:rPr lang="en-IN" dirty="0"/>
              <a:t>9551 restaurants across 15 countries.</a:t>
            </a:r>
          </a:p>
          <a:p>
            <a:r>
              <a:rPr lang="en-IN" dirty="0"/>
              <a:t>India is being the least rated country by customers with highest number on restaurants(8652). Rated 2.77 out of 5 with an average of 137 voters.</a:t>
            </a:r>
          </a:p>
          <a:p>
            <a:r>
              <a:rPr lang="en-IN" dirty="0"/>
              <a:t>Philippines is the highest rated country by customers with 4.46 out of 5, average of 407 voters.</a:t>
            </a:r>
          </a:p>
          <a:p>
            <a:r>
              <a:rPr lang="en-IN" dirty="0"/>
              <a:t>Canada has least no of restaurants (4).</a:t>
            </a:r>
          </a:p>
          <a:p>
            <a:r>
              <a:rPr lang="en-IN" dirty="0"/>
              <a:t>Expenditure on food in Australia is the highest.</a:t>
            </a:r>
          </a:p>
          <a:p>
            <a:r>
              <a:rPr lang="en-IN" dirty="0"/>
              <a:t>Highest no of restaurants opened in the year 2018 and lowest in the year 2012.</a:t>
            </a:r>
          </a:p>
          <a:p>
            <a:endParaRPr lang="en-IN" dirty="0"/>
          </a:p>
          <a:p>
            <a:endParaRPr lang="en-IN" dirty="0"/>
          </a:p>
        </p:txBody>
      </p:sp>
      <p:graphicFrame>
        <p:nvGraphicFramePr>
          <p:cNvPr id="4" name="Chart 3">
            <a:extLst>
              <a:ext uri="{FF2B5EF4-FFF2-40B4-BE49-F238E27FC236}">
                <a16:creationId xmlns:a16="http://schemas.microsoft.com/office/drawing/2014/main" id="{FF22CF2E-8D22-463E-808F-4CF5613C1E4A}"/>
              </a:ext>
            </a:extLst>
          </p:cNvPr>
          <p:cNvGraphicFramePr>
            <a:graphicFrameLocks/>
          </p:cNvGraphicFramePr>
          <p:nvPr>
            <p:extLst>
              <p:ext uri="{D42A27DB-BD31-4B8C-83A1-F6EECF244321}">
                <p14:modId xmlns:p14="http://schemas.microsoft.com/office/powerpoint/2010/main" val="2645327403"/>
              </p:ext>
            </p:extLst>
          </p:nvPr>
        </p:nvGraphicFramePr>
        <p:xfrm>
          <a:off x="6848620" y="2713893"/>
          <a:ext cx="4986997" cy="332114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0448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F988-AFF0-0DF3-EAEB-37B5735DC2FE}"/>
              </a:ext>
            </a:extLst>
          </p:cNvPr>
          <p:cNvSpPr>
            <a:spLocks noGrp="1"/>
          </p:cNvSpPr>
          <p:nvPr>
            <p:ph type="title"/>
          </p:nvPr>
        </p:nvSpPr>
        <p:spPr/>
        <p:txBody>
          <a:bodyPr/>
          <a:lstStyle/>
          <a:p>
            <a:r>
              <a:rPr lang="en-GB" sz="3200" dirty="0"/>
              <a:t>Count of restaurants in different price ranges.	</a:t>
            </a:r>
            <a:br>
              <a:rPr lang="en-GB" sz="3200" dirty="0"/>
            </a:br>
            <a:endParaRPr lang="en-IN" sz="3200" dirty="0"/>
          </a:p>
        </p:txBody>
      </p:sp>
      <p:graphicFrame>
        <p:nvGraphicFramePr>
          <p:cNvPr id="4" name="Content Placeholder 3">
            <a:extLst>
              <a:ext uri="{FF2B5EF4-FFF2-40B4-BE49-F238E27FC236}">
                <a16:creationId xmlns:a16="http://schemas.microsoft.com/office/drawing/2014/main" id="{E94F2424-C938-5E7B-398F-A3BAE1B93BDD}"/>
              </a:ext>
            </a:extLst>
          </p:cNvPr>
          <p:cNvGraphicFramePr>
            <a:graphicFrameLocks noGrp="1"/>
          </p:cNvGraphicFramePr>
          <p:nvPr>
            <p:ph idx="1"/>
            <p:extLst>
              <p:ext uri="{D42A27DB-BD31-4B8C-83A1-F6EECF244321}">
                <p14:modId xmlns:p14="http://schemas.microsoft.com/office/powerpoint/2010/main" val="11519035"/>
              </p:ext>
            </p:extLst>
          </p:nvPr>
        </p:nvGraphicFramePr>
        <p:xfrm>
          <a:off x="5324427" y="2645703"/>
          <a:ext cx="6356448" cy="303764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6A74C15-165D-54FB-7AAB-BE1E4BFCE7B6}"/>
              </a:ext>
            </a:extLst>
          </p:cNvPr>
          <p:cNvSpPr txBox="1"/>
          <p:nvPr/>
        </p:nvSpPr>
        <p:spPr>
          <a:xfrm>
            <a:off x="1201700" y="3024554"/>
            <a:ext cx="4051496" cy="1754326"/>
          </a:xfrm>
          <a:prstGeom prst="rect">
            <a:avLst/>
          </a:prstGeom>
          <a:noFill/>
        </p:spPr>
        <p:txBody>
          <a:bodyPr wrap="square" rtlCol="0">
            <a:spAutoFit/>
          </a:bodyPr>
          <a:lstStyle/>
          <a:p>
            <a:r>
              <a:rPr lang="en-IN" b="1" dirty="0"/>
              <a:t>Price Ranges	No of restaurants</a:t>
            </a:r>
            <a:r>
              <a:rPr lang="en-IN" dirty="0"/>
              <a:t>.</a:t>
            </a:r>
            <a:br>
              <a:rPr lang="en-IN" dirty="0"/>
            </a:br>
            <a:r>
              <a:rPr lang="en-IN" dirty="0"/>
              <a:t>1				4444</a:t>
            </a:r>
          </a:p>
          <a:p>
            <a:r>
              <a:rPr lang="en-IN" dirty="0"/>
              <a:t>2				3113</a:t>
            </a:r>
          </a:p>
          <a:p>
            <a:r>
              <a:rPr lang="en-IN" dirty="0"/>
              <a:t>3				1408</a:t>
            </a:r>
          </a:p>
          <a:p>
            <a:r>
              <a:rPr lang="en-IN" dirty="0"/>
              <a:t>4				586</a:t>
            </a:r>
          </a:p>
          <a:p>
            <a:endParaRPr lang="en-IN" dirty="0"/>
          </a:p>
        </p:txBody>
      </p:sp>
      <p:graphicFrame>
        <p:nvGraphicFramePr>
          <p:cNvPr id="7" name="Object 6">
            <a:extLst>
              <a:ext uri="{FF2B5EF4-FFF2-40B4-BE49-F238E27FC236}">
                <a16:creationId xmlns:a16="http://schemas.microsoft.com/office/drawing/2014/main" id="{9A1F7DCF-B6EF-A9B1-C49B-6A26859E3DFB}"/>
              </a:ext>
            </a:extLst>
          </p:cNvPr>
          <p:cNvGraphicFramePr>
            <a:graphicFrameLocks noChangeAspect="1"/>
          </p:cNvGraphicFramePr>
          <p:nvPr>
            <p:extLst>
              <p:ext uri="{D42A27DB-BD31-4B8C-83A1-F6EECF244321}">
                <p14:modId xmlns:p14="http://schemas.microsoft.com/office/powerpoint/2010/main" val="1300916772"/>
              </p:ext>
            </p:extLst>
          </p:nvPr>
        </p:nvGraphicFramePr>
        <p:xfrm>
          <a:off x="5445125" y="3244850"/>
          <a:ext cx="1300163" cy="366713"/>
        </p:xfrm>
        <a:graphic>
          <a:graphicData uri="http://schemas.openxmlformats.org/presentationml/2006/ole">
            <mc:AlternateContent xmlns:mc="http://schemas.openxmlformats.org/markup-compatibility/2006">
              <mc:Choice xmlns:v="urn:schemas-microsoft-com:vml" Requires="v">
                <p:oleObj name="Worksheet" r:id="rId3" imgW="1300389" imgH="366939" progId="Excel.Sheet.12">
                  <p:embed/>
                </p:oleObj>
              </mc:Choice>
              <mc:Fallback>
                <p:oleObj name="Worksheet" r:id="rId3" imgW="1300389" imgH="366939" progId="Excel.Sheet.12">
                  <p:embed/>
                  <p:pic>
                    <p:nvPicPr>
                      <p:cNvPr id="7" name="Object 6">
                        <a:extLst>
                          <a:ext uri="{FF2B5EF4-FFF2-40B4-BE49-F238E27FC236}">
                            <a16:creationId xmlns:a16="http://schemas.microsoft.com/office/drawing/2014/main" id="{9A1F7DCF-B6EF-A9B1-C49B-6A26859E3DFB}"/>
                          </a:ext>
                        </a:extLst>
                      </p:cNvPr>
                      <p:cNvPicPr/>
                      <p:nvPr/>
                    </p:nvPicPr>
                    <p:blipFill>
                      <a:blip r:embed="rId4"/>
                      <a:stretch>
                        <a:fillRect/>
                      </a:stretch>
                    </p:blipFill>
                    <p:spPr>
                      <a:xfrm>
                        <a:off x="5445125" y="3244850"/>
                        <a:ext cx="1300163" cy="366713"/>
                      </a:xfrm>
                      <a:prstGeom prst="rect">
                        <a:avLst/>
                      </a:prstGeom>
                    </p:spPr>
                  </p:pic>
                </p:oleObj>
              </mc:Fallback>
            </mc:AlternateContent>
          </a:graphicData>
        </a:graphic>
      </p:graphicFrame>
    </p:spTree>
    <p:extLst>
      <p:ext uri="{BB962C8B-B14F-4D97-AF65-F5344CB8AC3E}">
        <p14:creationId xmlns:p14="http://schemas.microsoft.com/office/powerpoint/2010/main" val="64584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460C-62E2-B588-4BC8-95879BA04EBE}"/>
              </a:ext>
            </a:extLst>
          </p:cNvPr>
          <p:cNvSpPr>
            <a:spLocks noGrp="1"/>
          </p:cNvSpPr>
          <p:nvPr>
            <p:ph type="title"/>
          </p:nvPr>
        </p:nvSpPr>
        <p:spPr/>
        <p:txBody>
          <a:bodyPr/>
          <a:lstStyle/>
          <a:p>
            <a:r>
              <a:rPr lang="en-IN" dirty="0"/>
              <a:t>Analysis for less competition. </a:t>
            </a:r>
          </a:p>
        </p:txBody>
      </p:sp>
      <p:sp>
        <p:nvSpPr>
          <p:cNvPr id="3" name="Content Placeholder 2">
            <a:extLst>
              <a:ext uri="{FF2B5EF4-FFF2-40B4-BE49-F238E27FC236}">
                <a16:creationId xmlns:a16="http://schemas.microsoft.com/office/drawing/2014/main" id="{82A62E68-6511-7744-C82A-32A2037FE611}"/>
              </a:ext>
            </a:extLst>
          </p:cNvPr>
          <p:cNvSpPr>
            <a:spLocks noGrp="1"/>
          </p:cNvSpPr>
          <p:nvPr>
            <p:ph idx="1"/>
          </p:nvPr>
        </p:nvSpPr>
        <p:spPr>
          <a:xfrm>
            <a:off x="418745" y="2640805"/>
            <a:ext cx="6713576" cy="3971009"/>
          </a:xfrm>
        </p:spPr>
        <p:txBody>
          <a:bodyPr>
            <a:normAutofit/>
          </a:bodyPr>
          <a:lstStyle/>
          <a:p>
            <a:r>
              <a:rPr lang="en-IN" dirty="0"/>
              <a:t>Based on the data available, customer ratings were factored against countries to find the market gap where the customers are not getting for what they have paid for or as per the expectation.</a:t>
            </a:r>
          </a:p>
          <a:p>
            <a:r>
              <a:rPr lang="en-IN" dirty="0"/>
              <a:t>Out of 15 countries, here are list of countries where the customers are very least satisfied. </a:t>
            </a:r>
          </a:p>
          <a:p>
            <a:pPr lvl="1"/>
            <a:r>
              <a:rPr lang="en-IN" dirty="0"/>
              <a:t>Australia </a:t>
            </a:r>
          </a:p>
          <a:p>
            <a:pPr lvl="1"/>
            <a:r>
              <a:rPr lang="en-IN" dirty="0"/>
              <a:t>Canada </a:t>
            </a:r>
          </a:p>
          <a:p>
            <a:pPr lvl="1"/>
            <a:r>
              <a:rPr lang="en-IN" dirty="0"/>
              <a:t>Singapore</a:t>
            </a:r>
          </a:p>
          <a:p>
            <a:pPr lvl="1"/>
            <a:r>
              <a:rPr lang="en-IN" dirty="0"/>
              <a:t>Brazil</a:t>
            </a:r>
          </a:p>
          <a:p>
            <a:pPr lvl="1"/>
            <a:r>
              <a:rPr lang="en-IN" dirty="0"/>
              <a:t>Sri Lanka</a:t>
            </a:r>
          </a:p>
          <a:p>
            <a:pPr lvl="1"/>
            <a:endParaRPr lang="en-IN" dirty="0"/>
          </a:p>
        </p:txBody>
      </p:sp>
      <p:graphicFrame>
        <p:nvGraphicFramePr>
          <p:cNvPr id="6" name="Chart 5">
            <a:extLst>
              <a:ext uri="{FF2B5EF4-FFF2-40B4-BE49-F238E27FC236}">
                <a16:creationId xmlns:a16="http://schemas.microsoft.com/office/drawing/2014/main" id="{ECCE3D71-A6EF-61DB-02A2-C0D7094F7EC6}"/>
              </a:ext>
            </a:extLst>
          </p:cNvPr>
          <p:cNvGraphicFramePr>
            <a:graphicFrameLocks/>
          </p:cNvGraphicFramePr>
          <p:nvPr>
            <p:extLst>
              <p:ext uri="{D42A27DB-BD31-4B8C-83A1-F6EECF244321}">
                <p14:modId xmlns:p14="http://schemas.microsoft.com/office/powerpoint/2010/main" val="1847385575"/>
              </p:ext>
            </p:extLst>
          </p:nvPr>
        </p:nvGraphicFramePr>
        <p:xfrm>
          <a:off x="7265963" y="2099603"/>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716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A859-64B6-579C-7DB7-00A62292C5F8}"/>
              </a:ext>
            </a:extLst>
          </p:cNvPr>
          <p:cNvSpPr>
            <a:spLocks noGrp="1"/>
          </p:cNvSpPr>
          <p:nvPr>
            <p:ph type="title"/>
          </p:nvPr>
        </p:nvSpPr>
        <p:spPr/>
        <p:txBody>
          <a:bodyPr/>
          <a:lstStyle/>
          <a:p>
            <a:r>
              <a:rPr lang="en-IN" sz="3200" dirty="0"/>
              <a:t>Name of the cities, where the competition is less in suggested countries.</a:t>
            </a:r>
          </a:p>
        </p:txBody>
      </p:sp>
      <p:sp>
        <p:nvSpPr>
          <p:cNvPr id="3" name="Content Placeholder 2">
            <a:extLst>
              <a:ext uri="{FF2B5EF4-FFF2-40B4-BE49-F238E27FC236}">
                <a16:creationId xmlns:a16="http://schemas.microsoft.com/office/drawing/2014/main" id="{D43A9BAE-18C0-E866-9669-5876AB349C94}"/>
              </a:ext>
            </a:extLst>
          </p:cNvPr>
          <p:cNvSpPr>
            <a:spLocks noGrp="1"/>
          </p:cNvSpPr>
          <p:nvPr>
            <p:ph idx="1"/>
          </p:nvPr>
        </p:nvSpPr>
        <p:spPr>
          <a:xfrm>
            <a:off x="517218" y="2354971"/>
            <a:ext cx="7937465" cy="3416300"/>
          </a:xfrm>
        </p:spPr>
        <p:txBody>
          <a:bodyPr>
            <a:normAutofit lnSpcReduction="10000"/>
          </a:bodyPr>
          <a:lstStyle/>
          <a:p>
            <a:r>
              <a:rPr lang="en-IN" dirty="0"/>
              <a:t>After Analysing the price range, no of restaurants and ratings in each city of suggested countries, we have named few cities where we can open restaurants as there are very competition with high market gap based on ratings given by the customers. </a:t>
            </a:r>
          </a:p>
          <a:p>
            <a:r>
              <a:rPr lang="en-IN" dirty="0"/>
              <a:t>For Australia. (Paynesville, Flaxton, Montville)</a:t>
            </a:r>
          </a:p>
          <a:p>
            <a:r>
              <a:rPr lang="en-IN" dirty="0"/>
              <a:t>For Canada. (Yorkton, Consort)</a:t>
            </a:r>
          </a:p>
          <a:p>
            <a:r>
              <a:rPr lang="en-IN" dirty="0"/>
              <a:t>For Sri Lanka. (Colombo)</a:t>
            </a:r>
          </a:p>
          <a:p>
            <a:r>
              <a:rPr lang="en-IN" dirty="0"/>
              <a:t>For Brazil. (</a:t>
            </a:r>
            <a:r>
              <a:rPr lang="pt-BR" dirty="0"/>
              <a:t>Brasí_lia, Rio de Janeiro)</a:t>
            </a:r>
            <a:endParaRPr lang="en-IN" dirty="0"/>
          </a:p>
          <a:p>
            <a:r>
              <a:rPr lang="en-IN" dirty="0"/>
              <a:t>Singapore</a:t>
            </a:r>
          </a:p>
          <a:p>
            <a:pPr marL="457200" lvl="1" indent="0">
              <a:buNone/>
            </a:pPr>
            <a:r>
              <a:rPr lang="en-IN" dirty="0"/>
              <a:t> </a:t>
            </a:r>
          </a:p>
          <a:p>
            <a:pPr lvl="1"/>
            <a:endParaRPr lang="en-IN" dirty="0"/>
          </a:p>
          <a:p>
            <a:pPr lvl="1"/>
            <a:endParaRPr lang="en-IN" dirty="0"/>
          </a:p>
          <a:p>
            <a:pPr lvl="1"/>
            <a:endParaRPr lang="en-IN" dirty="0"/>
          </a:p>
        </p:txBody>
      </p:sp>
      <p:pic>
        <p:nvPicPr>
          <p:cNvPr id="6" name="Picture 5">
            <a:extLst>
              <a:ext uri="{FF2B5EF4-FFF2-40B4-BE49-F238E27FC236}">
                <a16:creationId xmlns:a16="http://schemas.microsoft.com/office/drawing/2014/main" id="{2BD9495C-0347-68DC-33AE-984C6F796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8662" y="3203576"/>
            <a:ext cx="1121114" cy="723744"/>
          </a:xfrm>
          <a:prstGeom prst="rect">
            <a:avLst/>
          </a:prstGeom>
        </p:spPr>
      </p:pic>
      <p:pic>
        <p:nvPicPr>
          <p:cNvPr id="7" name="Picture 6">
            <a:extLst>
              <a:ext uri="{FF2B5EF4-FFF2-40B4-BE49-F238E27FC236}">
                <a16:creationId xmlns:a16="http://schemas.microsoft.com/office/drawing/2014/main" id="{2B262468-B0CF-F7ED-4AFA-EC1C781B3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8662" y="2292209"/>
            <a:ext cx="1046586" cy="706517"/>
          </a:xfrm>
          <a:prstGeom prst="rect">
            <a:avLst/>
          </a:prstGeom>
        </p:spPr>
      </p:pic>
      <p:pic>
        <p:nvPicPr>
          <p:cNvPr id="8" name="Picture 7">
            <a:extLst>
              <a:ext uri="{FF2B5EF4-FFF2-40B4-BE49-F238E27FC236}">
                <a16:creationId xmlns:a16="http://schemas.microsoft.com/office/drawing/2014/main" id="{D0385CBD-0DE4-2348-5F0D-17D3C58EB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7736" y="4206714"/>
            <a:ext cx="1082966" cy="719247"/>
          </a:xfrm>
          <a:prstGeom prst="rect">
            <a:avLst/>
          </a:prstGeom>
        </p:spPr>
      </p:pic>
      <p:pic>
        <p:nvPicPr>
          <p:cNvPr id="9" name="Picture 8">
            <a:extLst>
              <a:ext uri="{FF2B5EF4-FFF2-40B4-BE49-F238E27FC236}">
                <a16:creationId xmlns:a16="http://schemas.microsoft.com/office/drawing/2014/main" id="{A88321AA-ABDA-3DDD-1FB0-FA375AA2CA53}"/>
              </a:ext>
            </a:extLst>
          </p:cNvPr>
          <p:cNvPicPr>
            <a:picLocks noChangeAspect="1"/>
          </p:cNvPicPr>
          <p:nvPr/>
        </p:nvPicPr>
        <p:blipFill rotWithShape="1">
          <a:blip r:embed="rId5">
            <a:extLst>
              <a:ext uri="{28A0092B-C50C-407E-A947-70E740481C1C}">
                <a14:useLocalDpi xmlns:a14="http://schemas.microsoft.com/office/drawing/2010/main" val="0"/>
              </a:ext>
            </a:extLst>
          </a:blip>
          <a:srcRect l="4096" t="17109" r="2410" b="17590"/>
          <a:stretch/>
        </p:blipFill>
        <p:spPr>
          <a:xfrm>
            <a:off x="10786764" y="2292209"/>
            <a:ext cx="1046585" cy="728480"/>
          </a:xfrm>
          <a:prstGeom prst="rect">
            <a:avLst/>
          </a:prstGeom>
        </p:spPr>
      </p:pic>
      <p:pic>
        <p:nvPicPr>
          <p:cNvPr id="10" name="Picture 9">
            <a:extLst>
              <a:ext uri="{FF2B5EF4-FFF2-40B4-BE49-F238E27FC236}">
                <a16:creationId xmlns:a16="http://schemas.microsoft.com/office/drawing/2014/main" id="{BA91994B-5C8C-2DC8-9198-42427E664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86764" y="3203576"/>
            <a:ext cx="1046585" cy="726922"/>
          </a:xfrm>
          <a:prstGeom prst="rect">
            <a:avLst/>
          </a:prstGeom>
        </p:spPr>
      </p:pic>
    </p:spTree>
    <p:extLst>
      <p:ext uri="{BB962C8B-B14F-4D97-AF65-F5344CB8AC3E}">
        <p14:creationId xmlns:p14="http://schemas.microsoft.com/office/powerpoint/2010/main" val="37502462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245</TotalTime>
  <Words>835</Words>
  <Application>Microsoft Office PowerPoint</Application>
  <PresentationFormat>Widescreen</PresentationFormat>
  <Paragraphs>85</Paragraphs>
  <Slides>13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0" baseType="lpstr">
      <vt:lpstr>Bahnschrift SemiBold</vt:lpstr>
      <vt:lpstr>Calibri</vt:lpstr>
      <vt:lpstr>Century Gothic</vt:lpstr>
      <vt:lpstr>Wingdings</vt:lpstr>
      <vt:lpstr>Wingdings 3</vt:lpstr>
      <vt:lpstr>Ion Boardroom</vt:lpstr>
      <vt:lpstr>Worksheet</vt:lpstr>
      <vt:lpstr>Spreadsheet Project: Zomato Restaurants Analysis</vt:lpstr>
      <vt:lpstr>Problem Statement</vt:lpstr>
      <vt:lpstr>About Zomato</vt:lpstr>
      <vt:lpstr>Zomato, data snapshots.</vt:lpstr>
      <vt:lpstr>Analytical approach and tools used.</vt:lpstr>
      <vt:lpstr>Analysis and insights.</vt:lpstr>
      <vt:lpstr>Count of restaurants in different price ranges.  </vt:lpstr>
      <vt:lpstr>Analysis for less competition. </vt:lpstr>
      <vt:lpstr>Name of the cities, where the competition is less in suggested countries.</vt:lpstr>
      <vt:lpstr>Cuisine Analysis:</vt:lpstr>
      <vt:lpstr>Analysis of delivery options &amp; name of the competitors in suggested countries.</vt:lpstr>
      <vt:lpstr>Dashboard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 For Expansion.</dc:title>
  <dc:creator>Abhijeet Samal</dc:creator>
  <cp:lastModifiedBy>Abhijeet Samal</cp:lastModifiedBy>
  <cp:revision>5</cp:revision>
  <dcterms:created xsi:type="dcterms:W3CDTF">2024-03-14T05:31:34Z</dcterms:created>
  <dcterms:modified xsi:type="dcterms:W3CDTF">2024-06-03T18:28:10Z</dcterms:modified>
</cp:coreProperties>
</file>