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presentation.main+xml" PartName="/ppt/presentation.xml"/>
  <Override ContentType="application/vnd.openxmlformats-officedocument.presentationml.presProps+xml" PartName="/ppt/presProps2.xml"/>
  <Override ContentType="application/vnd.openxmlformats-officedocument.theme+xml" PartName="/ppt/theme/theme1.xml"/>
  <Override ContentType="application/vnd.openxmlformats-officedocument.presentationml.viewProps+xml" PartName="/ppt/viewProps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2.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viewProps" Target="viewProps2.xml"/><Relationship Id="rId3" Type="http://schemas.openxmlformats.org/officeDocument/2006/relationships/presProps" Target="presProps2.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742950" y="11049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3195574" y="2067305"/>
            <a:ext cx="5800800" cy="507300"/>
          </a:xfrm>
          <a:prstGeom prst="rect">
            <a:avLst/>
          </a:prstGeom>
          <a:noFill/>
          <a:ln>
            <a:noFill/>
          </a:ln>
        </p:spPr>
        <p:txBody>
          <a:bodyPr anchorCtr="0" anchor="t" bIns="0" lIns="0" spcFirstLastPara="1" rIns="0" wrap="square" tIns="16500">
            <a:spAutoFit/>
          </a:bodyPr>
          <a:lstStyle/>
          <a:p>
            <a:pPr indent="0" lvl="0" marL="0" rtl="0" algn="l">
              <a:lnSpc>
                <a:spcPct val="100000"/>
              </a:lnSpc>
              <a:spcBef>
                <a:spcPts val="0"/>
              </a:spcBef>
              <a:spcAft>
                <a:spcPts val="0"/>
              </a:spcAft>
              <a:buNone/>
            </a:pPr>
            <a:r>
              <a:rPr lang="en-US"/>
              <a:t>                      SUNIL KUMAR S</a:t>
            </a:r>
            <a:endParaRPr/>
          </a:p>
        </p:txBody>
      </p:sp>
      <p:sp>
        <p:nvSpPr>
          <p:cNvPr id="34" name="Google Shape;34;p1"/>
          <p:cNvSpPr txBox="1"/>
          <p:nvPr/>
        </p:nvSpPr>
        <p:spPr>
          <a:xfrm>
            <a:off x="6484620" y="2821622"/>
            <a:ext cx="1859400" cy="391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2D936B"/>
                </a:solidFill>
                <a:latin typeface="Trebuchet MS"/>
                <a:ea typeface="Trebuchet MS"/>
                <a:cs typeface="Trebuchet MS"/>
                <a:sym typeface="Trebuchet MS"/>
              </a:rPr>
              <a:t>Final Project</a:t>
            </a:r>
            <a:endParaRPr sz="2400">
              <a:solidFill>
                <a:schemeClr val="dk1"/>
              </a:solidFill>
              <a:latin typeface="Trebuchet MS"/>
              <a:ea typeface="Trebuchet MS"/>
              <a:cs typeface="Trebuchet MS"/>
              <a:sym typeface="Trebuchet MS"/>
            </a:endParaRPr>
          </a:p>
        </p:txBody>
      </p:sp>
      <p:pic>
        <p:nvPicPr>
          <p:cNvPr id="35" name="Google Shape;35;p1"/>
          <p:cNvPicPr preferRelativeResize="0"/>
          <p:nvPr/>
        </p:nvPicPr>
        <p:blipFill rotWithShape="1">
          <a:blip r:embed="rId2">
            <a:alphaModFix/>
          </a:blip>
          <a:srcRect b="0" l="0" r="0" t="0"/>
          <a:stretch/>
        </p:blipFill>
        <p:spPr>
          <a:xfrm>
            <a:off x="676275" y="6467475"/>
            <a:ext cx="2143125" cy="200025"/>
          </a:xfrm>
          <a:prstGeom prst="rect">
            <a:avLst/>
          </a:prstGeom>
          <a:noFill/>
          <a:ln>
            <a:noFill/>
          </a:ln>
        </p:spPr>
      </p:pic>
      <p:sp>
        <p:nvSpPr>
          <p:cNvPr id="36" name="Google Shape;36;p1"/>
          <p:cNvSpPr txBox="1"/>
          <p:nvPr/>
        </p:nvSpPr>
        <p:spPr>
          <a:xfrm>
            <a:off x="739775" y="6473337"/>
            <a:ext cx="1799100" cy="19170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37" name="Google Shape;37;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 name="Google Shape;59;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61" name="Google Shape;61;p4"/>
          <p:cNvPicPr preferRelativeResize="0"/>
          <p:nvPr/>
        </p:nvPicPr>
        <p:blipFill rotWithShape="1">
          <a:blip r:embed="rId2">
            <a:alphaModFix/>
          </a:blip>
          <a:srcRect b="0" l="0" r="0" t="0"/>
          <a:stretch/>
        </p:blipFill>
        <p:spPr>
          <a:xfrm>
            <a:off x="1666875" y="6467475"/>
            <a:ext cx="76200" cy="177800"/>
          </a:xfrm>
          <a:prstGeom prst="rect">
            <a:avLst/>
          </a:prstGeom>
          <a:noFill/>
          <a:ln>
            <a:noFill/>
          </a:ln>
        </p:spPr>
      </p:pic>
      <p:sp>
        <p:nvSpPr>
          <p:cNvPr id="62" name="Google Shape;62;p4"/>
          <p:cNvSpPr txBox="1"/>
          <p:nvPr>
            <p:ph type="title"/>
          </p:nvPr>
        </p:nvSpPr>
        <p:spPr>
          <a:xfrm>
            <a:off x="755321" y="385447"/>
            <a:ext cx="3711900" cy="7542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63" name="Google Shape;63;p4"/>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pic>
        <p:nvPicPr>
          <p:cNvPr id="64" name="Google Shape;64;p4"/>
          <p:cNvPicPr preferRelativeResize="0"/>
          <p:nvPr/>
        </p:nvPicPr>
        <p:blipFill rotWithShape="1">
          <a:blip r:embed="rId3">
            <a:alphaModFix/>
          </a:blip>
          <a:srcRect b="0" l="0" r="0" t="0"/>
          <a:stretch/>
        </p:blipFill>
        <p:spPr>
          <a:xfrm>
            <a:off x="2118015" y="2960329"/>
            <a:ext cx="7955969" cy="93734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8328025" cy="1978747"/>
          </a:xfrm>
          <a:prstGeom prst="rect">
            <a:avLst/>
          </a:prstGeom>
        </p:spPr>
        <p:txBody>
          <a:bodyPr vert="horz" wrap="square" lIns="0" tIns="16510" rIns="0" bIns="0" rtlCol="0">
            <a:spAutoFit/>
          </a:bodyPr>
          <a:lstStyle/>
          <a:p>
            <a:pPr marL="12700">
              <a:lnSpc>
                <a:spcPct val="100000"/>
              </a:lnSpc>
              <a:spcBef>
                <a:spcPts val="130"/>
              </a:spcBef>
            </a:pPr>
            <a:r>
              <a:rPr lang="en-US" sz="4250" dirty="0"/>
              <a:t>MNIST Digit Generation with Generative Adversarial Network (GAN)</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a16="http://schemas.microsoft.com/office/drawing/2014/main" id="{B034A565-5827-880C-BA34-DEDA5A434961}"/>
              </a:ext>
            </a:extLst>
          </p:cNvPr>
          <p:cNvSpPr txBox="1"/>
          <p:nvPr/>
        </p:nvSpPr>
        <p:spPr>
          <a:xfrm>
            <a:off x="2057400" y="1981200"/>
            <a:ext cx="6400800" cy="4801314"/>
          </a:xfrm>
          <a:prstGeom prst="rect">
            <a:avLst/>
          </a:prstGeom>
          <a:noFill/>
        </p:spPr>
        <p:txBody>
          <a:bodyPr wrap="square" rtlCol="0">
            <a:spAutoFit/>
          </a:bodyPr>
          <a:lstStyle/>
          <a:p>
            <a:r>
              <a:rPr lang="en-US" dirty="0"/>
              <a:t>1. Dataset</a:t>
            </a:r>
          </a:p>
          <a:p>
            <a:r>
              <a:rPr lang="en-US" dirty="0"/>
              <a:t>     MNIST dataset</a:t>
            </a:r>
          </a:p>
          <a:p>
            <a:endParaRPr lang="en-US" dirty="0"/>
          </a:p>
          <a:p>
            <a:r>
              <a:rPr lang="en-US" dirty="0"/>
              <a:t>2. Setup</a:t>
            </a:r>
          </a:p>
          <a:p>
            <a:r>
              <a:rPr lang="en-US" dirty="0"/>
              <a:t>    Import &amp; preprocess data</a:t>
            </a:r>
          </a:p>
          <a:p>
            <a:endParaRPr lang="en-US" dirty="0"/>
          </a:p>
          <a:p>
            <a:r>
              <a:rPr lang="en-US" dirty="0"/>
              <a:t>3. Model</a:t>
            </a:r>
          </a:p>
          <a:p>
            <a:r>
              <a:rPr lang="en-US" dirty="0"/>
              <a:t>    Generator &amp; Discriminator</a:t>
            </a:r>
          </a:p>
          <a:p>
            <a:endParaRPr lang="en-US" dirty="0"/>
          </a:p>
          <a:p>
            <a:r>
              <a:rPr lang="en-US" dirty="0"/>
              <a:t>4. Training</a:t>
            </a:r>
          </a:p>
          <a:p>
            <a:r>
              <a:rPr lang="en-US" dirty="0"/>
              <a:t>    Define &amp; train GAN</a:t>
            </a:r>
          </a:p>
          <a:p>
            <a:endParaRPr lang="en-US" dirty="0"/>
          </a:p>
          <a:p>
            <a:r>
              <a:rPr lang="en-US" dirty="0"/>
              <a:t>5. Results</a:t>
            </a:r>
          </a:p>
          <a:p>
            <a:r>
              <a:rPr lang="en-US" dirty="0"/>
              <a:t>    Save &amp; visualize</a:t>
            </a:r>
          </a:p>
          <a:p>
            <a:endParaRPr lang="en-US" dirty="0"/>
          </a:p>
          <a:p>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2AA978DF-265A-1267-1DF6-C7422B9335F3}"/>
              </a:ext>
            </a:extLst>
          </p:cNvPr>
          <p:cNvSpPr txBox="1"/>
          <p:nvPr/>
        </p:nvSpPr>
        <p:spPr>
          <a:xfrm>
            <a:off x="914400" y="2819400"/>
            <a:ext cx="5943600" cy="923330"/>
          </a:xfrm>
          <a:prstGeom prst="rect">
            <a:avLst/>
          </a:prstGeom>
          <a:noFill/>
        </p:spPr>
        <p:txBody>
          <a:bodyPr wrap="square" rtlCol="0">
            <a:spAutoFit/>
          </a:bodyPr>
          <a:lstStyle/>
          <a:p>
            <a:r>
              <a:rPr lang="en-US" dirty="0"/>
              <a:t>To develop a Generative Adversarial Network (GAN) to generate realistic handwritten digits resembling those from the MNIST dataset.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A20BAD16-12EF-BC16-69F5-735EAAF49D6D}"/>
              </a:ext>
            </a:extLst>
          </p:cNvPr>
          <p:cNvSpPr txBox="1"/>
          <p:nvPr/>
        </p:nvSpPr>
        <p:spPr>
          <a:xfrm>
            <a:off x="1143000" y="2057400"/>
            <a:ext cx="6172200" cy="3970318"/>
          </a:xfrm>
          <a:prstGeom prst="rect">
            <a:avLst/>
          </a:prstGeom>
          <a:noFill/>
        </p:spPr>
        <p:txBody>
          <a:bodyPr wrap="square" rtlCol="0">
            <a:spAutoFit/>
          </a:bodyPr>
          <a:lstStyle/>
          <a:p>
            <a:endParaRPr lang="en-US"/>
          </a:p>
          <a:p>
            <a:endParaRPr lang="en-US"/>
          </a:p>
          <a:p>
            <a:r>
              <a:rPr lang="en-US"/>
              <a:t>This project aims to create a Generative Adversarial Network (GAN) to generate realistic handwritten digits similar to those in the MNIST dataset. The MNIST dataset consists of 28x28 grayscale images of digits from 0 to 9, commonly used for machine learning tasks. The GAN architecture comprises a generator and a discriminator, trained alternately to generate convincing digits and distinguish between real and fake ones. The generator creates images from random noise, while the discriminator evaluates their authenticity. After training, the GAN should produce digit images resembling those in the MNIST dataset. Results will be evaluated through visual inspection of generated digits.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 name="Google Shape;40;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 name="Google Shape;41;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 name="Google Shape;42;p2"/>
          <p:cNvSpPr txBox="1"/>
          <p:nvPr>
            <p:ph type="title"/>
          </p:nvPr>
        </p:nvSpPr>
        <p:spPr>
          <a:xfrm>
            <a:off x="699450" y="891800"/>
            <a:ext cx="6311100" cy="507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43" name="Google Shape;43;p2"/>
          <p:cNvPicPr preferRelativeResize="0"/>
          <p:nvPr/>
        </p:nvPicPr>
        <p:blipFill rotWithShape="1">
          <a:blip r:embed="rId2">
            <a:alphaModFix/>
          </a:blip>
          <a:srcRect b="0" l="0" r="0" t="0"/>
          <a:stretch/>
        </p:blipFill>
        <p:spPr>
          <a:xfrm>
            <a:off x="723900" y="6172200"/>
            <a:ext cx="2181225" cy="485775"/>
          </a:xfrm>
          <a:prstGeom prst="rect">
            <a:avLst/>
          </a:prstGeom>
          <a:noFill/>
          <a:ln>
            <a:noFill/>
          </a:ln>
        </p:spPr>
      </p:pic>
      <p:sp>
        <p:nvSpPr>
          <p:cNvPr id="44" name="Google Shape;44;p2"/>
          <p:cNvSpPr txBox="1"/>
          <p:nvPr/>
        </p:nvSpPr>
        <p:spPr>
          <a:xfrm>
            <a:off x="739775" y="6473337"/>
            <a:ext cx="1799100" cy="19170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45" name="Google Shape;45;p2"/>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46" name="Google Shape;46;p2"/>
          <p:cNvSpPr txBox="1"/>
          <p:nvPr/>
        </p:nvSpPr>
        <p:spPr>
          <a:xfrm>
            <a:off x="1066800" y="1524000"/>
            <a:ext cx="7086600" cy="4801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1.Researchers and Developers: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Utilize the code as a foundation for exploring GAN architectures and developing advanced image generation techniques.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2.Educators and Students: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Employ the code for teaching and learning purposes in machine learning and deep learning courses, facilitating hands-on understanding of GANs.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3.AI Enthusiasts and Hobbyists: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Engage with the code to gain insights into GANs and experiment with generating digit images as a hobby or for personal learning.</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4.Industry Professionals: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Apply the code to generate synthetic images for applications in image processing, character recognition, and computer graphics, enhancing model training and performance.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pic>
        <p:nvPicPr>
          <p:cNvPr id="48" name="Google Shape;48;p3"/>
          <p:cNvPicPr preferRelativeResize="0"/>
          <p:nvPr/>
        </p:nvPicPr>
        <p:blipFill/>
        <p:spPr>
          <a:xfrm>
            <a:off x="0" y="1476375"/>
            <a:ext cx="2695574" cy="3248025"/>
          </a:xfrm>
          <a:prstGeom prst="rect">
            <a:avLst/>
          </a:prstGeom>
          <a:noFill/>
          <a:ln>
            <a:noFill/>
          </a:ln>
        </p:spPr>
      </p:pic>
      <p:sp>
        <p:nvSpPr>
          <p:cNvPr id="49" name="Google Shape;49;p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 name="Google Shape;50;p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 name="Google Shape;51;p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 name="Google Shape;52;p3"/>
          <p:cNvSpPr txBox="1"/>
          <p:nvPr>
            <p:ph type="title"/>
          </p:nvPr>
        </p:nvSpPr>
        <p:spPr>
          <a:xfrm>
            <a:off x="558176" y="857880"/>
            <a:ext cx="10795200" cy="5715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YOUR SOLUTION AND ITS VALUE PROPOSITION</a:t>
            </a:r>
            <a:endParaRPr sz="3600"/>
          </a:p>
        </p:txBody>
      </p:sp>
      <p:pic>
        <p:nvPicPr>
          <p:cNvPr id="53" name="Google Shape;53;p3"/>
          <p:cNvPicPr preferRelativeResize="0"/>
          <p:nvPr/>
        </p:nvPicPr>
        <p:blipFill rotWithShape="1">
          <a:blip r:embed="rId2">
            <a:alphaModFix/>
          </a:blip>
          <a:srcRect b="0" l="0" r="0" t="0"/>
          <a:stretch/>
        </p:blipFill>
        <p:spPr>
          <a:xfrm>
            <a:off x="676275" y="6467475"/>
            <a:ext cx="2143125" cy="200025"/>
          </a:xfrm>
          <a:prstGeom prst="rect">
            <a:avLst/>
          </a:prstGeom>
          <a:noFill/>
          <a:ln>
            <a:noFill/>
          </a:ln>
        </p:spPr>
      </p:pic>
      <p:sp>
        <p:nvSpPr>
          <p:cNvPr id="54" name="Google Shape;54;p3"/>
          <p:cNvSpPr txBox="1"/>
          <p:nvPr/>
        </p:nvSpPr>
        <p:spPr>
          <a:xfrm>
            <a:off x="739775" y="6473337"/>
            <a:ext cx="1799100" cy="19170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55" name="Google Shape;55;p3"/>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56" name="Google Shape;56;p3"/>
          <p:cNvSpPr txBox="1"/>
          <p:nvPr/>
        </p:nvSpPr>
        <p:spPr>
          <a:xfrm>
            <a:off x="2971800" y="1676400"/>
            <a:ext cx="6705600" cy="397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Solution: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This project offers a pre-built implementation of a Generative Adversarial Network (GAN) for generating realistic handwritten digits from the MNIST dataset, complete with code, model architecture, and dataset integration.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Value Proposition: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It saves time and effort by providing a ready-to-use GAN implementation, facilitating quick experimentation and learning. Additionally, it enables practical applications such as generating synthetic data for training models, fostering innovation and collaboration in the AI community.</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9AF87E6C-B0B2-4E8E-7BB2-5DB171792B9B}"/>
              </a:ext>
            </a:extLst>
          </p:cNvPr>
          <p:cNvSpPr txBox="1"/>
          <p:nvPr/>
        </p:nvSpPr>
        <p:spPr>
          <a:xfrm>
            <a:off x="2209800" y="1905000"/>
            <a:ext cx="7086600" cy="2308324"/>
          </a:xfrm>
          <a:prstGeom prst="rect">
            <a:avLst/>
          </a:prstGeom>
          <a:noFill/>
        </p:spPr>
        <p:txBody>
          <a:bodyPr wrap="square" rtlCol="0">
            <a:spAutoFit/>
          </a:bodyPr>
          <a:lstStyle/>
          <a:p>
            <a:endParaRPr lang="en-US" dirty="0"/>
          </a:p>
          <a:p>
            <a:endParaRPr lang="en-US" dirty="0"/>
          </a:p>
          <a:p>
            <a:r>
              <a:rPr lang="en-US" b="1" dirty="0"/>
              <a:t>Wow Factor:</a:t>
            </a:r>
          </a:p>
          <a:p>
            <a:r>
              <a:rPr lang="en-US" dirty="0"/>
              <a:t>  This project provides an out-of-the-box solution for generating lifelike handwritten digits, offering an accessible and efficient way to delve into the fascinating world of Generative Adversarial Networks (GANs) without the hassle of complex code or dataset handling.</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749A0790-C064-7CB5-945B-E0C5F33A0234}"/>
              </a:ext>
            </a:extLst>
          </p:cNvPr>
          <p:cNvSpPr txBox="1"/>
          <p:nvPr/>
        </p:nvSpPr>
        <p:spPr>
          <a:xfrm>
            <a:off x="838200" y="2057400"/>
            <a:ext cx="8305800" cy="3693319"/>
          </a:xfrm>
          <a:prstGeom prst="rect">
            <a:avLst/>
          </a:prstGeom>
          <a:noFill/>
        </p:spPr>
        <p:txBody>
          <a:bodyPr wrap="square" rtlCol="0">
            <a:spAutoFit/>
          </a:bodyPr>
          <a:lstStyle/>
          <a:p>
            <a:endParaRPr lang="en-US" dirty="0"/>
          </a:p>
          <a:p>
            <a:endParaRPr lang="en-US" dirty="0"/>
          </a:p>
          <a:p>
            <a:r>
              <a:rPr lang="en-US" b="1" dirty="0"/>
              <a:t>1.Generator:</a:t>
            </a:r>
          </a:p>
          <a:p>
            <a:r>
              <a:rPr lang="en-US" dirty="0"/>
              <a:t>    Input: 100-dimensional random noise.</a:t>
            </a:r>
          </a:p>
          <a:p>
            <a:r>
              <a:rPr lang="en-US" dirty="0"/>
              <a:t>    Architecture: Two dense layers with </a:t>
            </a:r>
            <a:r>
              <a:rPr lang="en-US" dirty="0" err="1"/>
              <a:t>LeakyReLU</a:t>
            </a:r>
            <a:r>
              <a:rPr lang="en-US" dirty="0"/>
              <a:t> activation, followed by batch normalization, and a final dense layer with tanh activation producing a 28x28x1 image.</a:t>
            </a:r>
          </a:p>
          <a:p>
            <a:endParaRPr lang="en-US" dirty="0"/>
          </a:p>
          <a:p>
            <a:r>
              <a:rPr lang="en-US" b="1" dirty="0"/>
              <a:t>2.Discriminator:</a:t>
            </a:r>
          </a:p>
          <a:p>
            <a:r>
              <a:rPr lang="en-US" dirty="0"/>
              <a:t>    Input: 28x28x1 image.</a:t>
            </a:r>
          </a:p>
          <a:p>
            <a:r>
              <a:rPr lang="en-US" dirty="0"/>
              <a:t>    Architecture: Flatten layer, followed by two dense layers with </a:t>
            </a:r>
            <a:r>
              <a:rPr lang="en-US" dirty="0" err="1"/>
              <a:t>LeakyReLU</a:t>
            </a:r>
            <a:r>
              <a:rPr lang="en-US" dirty="0"/>
              <a:t> activation, and a final dense layer with sigmoid activation producing a binary classification (real/fake).</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