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FEE07-E0B9-4060-A984-F6CCC4824B5F}" type="datetimeFigureOut">
              <a:rPr lang="en-US" smtClean="0"/>
              <a:t>11-Jun-15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A79DF-C9F0-42A9-BD84-F195649DC414}" type="slidenum">
              <a:rPr lang="en-US" smtClean="0"/>
              <a:t>‹#›</a:t>
            </a:fld>
            <a:endParaRPr lang="en-US"/>
          </a:p>
        </p:txBody>
      </p:sp>
    </p:spTree>
    <p:extLst>
      <p:ext uri="{BB962C8B-B14F-4D97-AF65-F5344CB8AC3E}">
        <p14:creationId xmlns:p14="http://schemas.microsoft.com/office/powerpoint/2010/main" val="44038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10E73-C778-4A64-AF4E-36040B496E43}" type="slidenum">
              <a:rPr lang="en-US" smtClean="0"/>
              <a:t>1</a:t>
            </a:fld>
            <a:endParaRPr lang="en-US"/>
          </a:p>
        </p:txBody>
      </p:sp>
    </p:spTree>
    <p:extLst>
      <p:ext uri="{BB962C8B-B14F-4D97-AF65-F5344CB8AC3E}">
        <p14:creationId xmlns:p14="http://schemas.microsoft.com/office/powerpoint/2010/main" val="313575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10E73-C778-4A64-AF4E-36040B496E43}" type="slidenum">
              <a:rPr lang="en-US" smtClean="0"/>
              <a:t>13</a:t>
            </a:fld>
            <a:endParaRPr lang="en-US"/>
          </a:p>
        </p:txBody>
      </p:sp>
    </p:spTree>
    <p:extLst>
      <p:ext uri="{BB962C8B-B14F-4D97-AF65-F5344CB8AC3E}">
        <p14:creationId xmlns:p14="http://schemas.microsoft.com/office/powerpoint/2010/main" val="71640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11-Jun-15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11-Jun-15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11-Jun-15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11-Jun-15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11-Jun-15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11-Jun-15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11-Jun-15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11-Jun-15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11-Jun-15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11-Jun-15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11-Jun-15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11-Jun-15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324600"/>
          </a:xfrm>
        </p:spPr>
        <p:txBody>
          <a:bodyPr>
            <a:noAutofit/>
          </a:bodyPr>
          <a:lstStyle/>
          <a:p>
            <a:pPr algn="ctr">
              <a:spcBef>
                <a:spcPts val="0"/>
              </a:spcBef>
            </a:pPr>
            <a:r>
              <a:rPr lang="en-US" sz="3600" b="1" dirty="0" smtClean="0"/>
              <a:t>Secret Key Extraction from Wireless Signal</a:t>
            </a:r>
            <a:br>
              <a:rPr lang="en-US" sz="3600" b="1" dirty="0" smtClean="0"/>
            </a:br>
            <a:r>
              <a:rPr lang="en-US" sz="3600" b="1" dirty="0" smtClean="0"/>
              <a:t>Strength in Real Environments</a:t>
            </a:r>
            <a:r>
              <a:rPr lang="en-US" sz="800" b="1" dirty="0"/>
              <a:t> </a:t>
            </a:r>
            <a:r>
              <a:rPr lang="en-US" sz="1600" b="1" dirty="0"/>
              <a:t/>
            </a:r>
            <a:br>
              <a:rPr lang="en-US" sz="1600" b="1" dirty="0"/>
            </a:br>
            <a:r>
              <a:rPr lang="en-US" sz="3600" dirty="0" smtClean="0"/>
              <a:t/>
            </a:r>
            <a:br>
              <a:rPr lang="en-US" sz="3600" dirty="0" smtClean="0"/>
            </a:br>
            <a:r>
              <a:rPr lang="en-US" sz="2700" dirty="0" smtClean="0"/>
              <a:t> </a:t>
            </a:r>
            <a:r>
              <a:rPr lang="en-IN" sz="2700" dirty="0" smtClean="0"/>
              <a:t>     </a:t>
            </a:r>
            <a:r>
              <a:rPr lang="en-US" sz="2800" dirty="0" smtClean="0">
                <a:latin typeface="+mn-lt"/>
                <a:ea typeface="Calibri" panose="020F0502020204030204" pitchFamily="34" charset="0"/>
              </a:rPr>
              <a:t>Submitted</a:t>
            </a:r>
            <a:r>
              <a:rPr lang="en-US" sz="2400" dirty="0" smtClean="0">
                <a:latin typeface="+mn-lt"/>
                <a:ea typeface="Calibri" panose="020F0502020204030204" pitchFamily="34" charset="0"/>
              </a:rPr>
              <a:t> </a:t>
            </a:r>
            <a:r>
              <a:rPr lang="en-US" sz="2400" dirty="0">
                <a:latin typeface="+mn-lt"/>
                <a:ea typeface="Calibri" panose="020F0502020204030204" pitchFamily="34" charset="0"/>
              </a:rPr>
              <a:t>By</a:t>
            </a:r>
            <a:r>
              <a:rPr lang="en-US" sz="2100" dirty="0">
                <a:latin typeface="+mn-lt"/>
                <a:ea typeface="Calibri" panose="020F0502020204030204" pitchFamily="34" charset="0"/>
              </a:rPr>
              <a:t/>
            </a:r>
            <a:br>
              <a:rPr lang="en-US" sz="2100" dirty="0">
                <a:latin typeface="+mn-lt"/>
                <a:ea typeface="Calibri" panose="020F0502020204030204" pitchFamily="34" charset="0"/>
              </a:rPr>
            </a:br>
            <a:r>
              <a:rPr lang="en-US" sz="2800" b="1" dirty="0">
                <a:latin typeface="+mn-lt"/>
                <a:ea typeface="Calibri" panose="020F0502020204030204" pitchFamily="34" charset="0"/>
              </a:rPr>
              <a:t>OBAIDULLAH DANISH (</a:t>
            </a:r>
            <a:r>
              <a:rPr lang="en-US" sz="2800" b="1" dirty="0">
                <a:latin typeface="Times New Roman" panose="02020603050405020304" pitchFamily="18" charset="0"/>
                <a:ea typeface="Calibri" panose="020F0502020204030204" pitchFamily="34" charset="0"/>
                <a:cs typeface="Times New Roman" panose="02020603050405020304" pitchFamily="18" charset="0"/>
              </a:rPr>
              <a:t>4PS11CS073</a:t>
            </a:r>
            <a:r>
              <a:rPr lang="en-US" sz="2800" b="1" dirty="0">
                <a:latin typeface="+mn-lt"/>
                <a:ea typeface="Calibri" panose="020F0502020204030204" pitchFamily="34" charset="0"/>
              </a:rPr>
              <a:t>)</a:t>
            </a:r>
            <a:br>
              <a:rPr lang="en-US" sz="2800" b="1" dirty="0">
                <a:latin typeface="+mn-lt"/>
                <a:ea typeface="Calibri" panose="020F0502020204030204" pitchFamily="34" charset="0"/>
              </a:rPr>
            </a:br>
            <a:r>
              <a:rPr lang="en-US" sz="2800" b="1" dirty="0">
                <a:latin typeface="+mn-lt"/>
                <a:ea typeface="Calibri" panose="020F0502020204030204" pitchFamily="34" charset="0"/>
              </a:rPr>
              <a:t>PRAVEEN KUMAR (</a:t>
            </a:r>
            <a:r>
              <a:rPr lang="en-US" sz="2800" b="1" dirty="0">
                <a:latin typeface="Times New Roman" panose="02020603050405020304" pitchFamily="18" charset="0"/>
                <a:ea typeface="Calibri" panose="020F0502020204030204" pitchFamily="34" charset="0"/>
                <a:cs typeface="Times New Roman" panose="02020603050405020304" pitchFamily="18" charset="0"/>
              </a:rPr>
              <a:t>4PS11CS080</a:t>
            </a:r>
            <a:r>
              <a:rPr lang="en-US" sz="2800" b="1" dirty="0">
                <a:latin typeface="+mn-lt"/>
                <a:ea typeface="Calibri" panose="020F0502020204030204" pitchFamily="34" charset="0"/>
              </a:rPr>
              <a:t>)</a:t>
            </a:r>
            <a:br>
              <a:rPr lang="en-US" sz="2800" b="1" dirty="0">
                <a:latin typeface="+mn-lt"/>
                <a:ea typeface="Calibri" panose="020F0502020204030204" pitchFamily="34" charset="0"/>
              </a:rPr>
            </a:br>
            <a:r>
              <a:rPr lang="en-US" sz="2800" b="1" dirty="0">
                <a:latin typeface="+mn-lt"/>
                <a:ea typeface="Calibri" panose="020F0502020204030204" pitchFamily="34" charset="0"/>
              </a:rPr>
              <a:t>RAHUL KUMAR (</a:t>
            </a:r>
            <a:r>
              <a:rPr lang="en-US" sz="2800" b="1" dirty="0">
                <a:latin typeface="Times New Roman" panose="02020603050405020304" pitchFamily="18" charset="0"/>
                <a:ea typeface="Calibri" panose="020F0502020204030204" pitchFamily="34" charset="0"/>
                <a:cs typeface="Times New Roman" panose="02020603050405020304" pitchFamily="18" charset="0"/>
              </a:rPr>
              <a:t>4PS11CS087</a:t>
            </a:r>
            <a:r>
              <a:rPr lang="en-US" sz="2800" b="1" dirty="0">
                <a:latin typeface="+mn-lt"/>
                <a:ea typeface="Calibri" panose="020F0502020204030204" pitchFamily="34" charset="0"/>
              </a:rPr>
              <a:t>)</a:t>
            </a:r>
            <a:br>
              <a:rPr lang="en-US" sz="2800" b="1" dirty="0">
                <a:latin typeface="+mn-lt"/>
                <a:ea typeface="Calibri" panose="020F0502020204030204" pitchFamily="34" charset="0"/>
              </a:rPr>
            </a:br>
            <a:r>
              <a:rPr lang="en-US" sz="2800" b="1" dirty="0">
                <a:latin typeface="+mn-lt"/>
                <a:ea typeface="Calibri" panose="020F0502020204030204" pitchFamily="34" charset="0"/>
              </a:rPr>
              <a:t>SUNIL KUMAR (</a:t>
            </a:r>
            <a:r>
              <a:rPr lang="en-US" sz="2800" b="1" dirty="0">
                <a:latin typeface="Times New Roman" panose="02020603050405020304" pitchFamily="18" charset="0"/>
                <a:ea typeface="Calibri" panose="020F0502020204030204" pitchFamily="34" charset="0"/>
                <a:cs typeface="Times New Roman" panose="02020603050405020304" pitchFamily="18" charset="0"/>
              </a:rPr>
              <a:t>4PS11CS119</a:t>
            </a:r>
            <a:r>
              <a:rPr lang="en-US" sz="2800" b="1" dirty="0">
                <a:latin typeface="+mn-lt"/>
                <a:ea typeface="Calibri" panose="020F0502020204030204" pitchFamily="34" charset="0"/>
              </a:rPr>
              <a:t>)</a:t>
            </a:r>
            <a:br>
              <a:rPr lang="en-US" sz="2800" b="1" dirty="0">
                <a:latin typeface="+mn-lt"/>
                <a:ea typeface="Calibri" panose="020F0502020204030204" pitchFamily="34" charset="0"/>
              </a:rPr>
            </a:br>
            <a:r>
              <a:rPr lang="en-IN" sz="2700" dirty="0">
                <a:latin typeface="+mn-lt"/>
              </a:rPr>
              <a:t/>
            </a:r>
            <a:br>
              <a:rPr lang="en-IN" sz="2700" dirty="0">
                <a:latin typeface="+mn-lt"/>
              </a:rPr>
            </a:br>
            <a:r>
              <a:rPr lang="en-IN" sz="2800" dirty="0">
                <a:latin typeface="+mn-lt"/>
              </a:rPr>
              <a:t>   </a:t>
            </a:r>
            <a:r>
              <a:rPr lang="en-US" sz="2800" dirty="0">
                <a:latin typeface="+mn-lt"/>
              </a:rPr>
              <a:t>Under the guidance of </a:t>
            </a:r>
            <a:r>
              <a:rPr lang="en-US" sz="2400" dirty="0">
                <a:latin typeface="+mn-lt"/>
              </a:rPr>
              <a:t/>
            </a:r>
            <a:br>
              <a:rPr lang="en-US" sz="2400" dirty="0">
                <a:latin typeface="+mn-lt"/>
              </a:rPr>
            </a:br>
            <a:r>
              <a:rPr lang="en-US" sz="3200" dirty="0">
                <a:latin typeface="+mn-lt"/>
              </a:rPr>
              <a:t>    </a:t>
            </a:r>
            <a:r>
              <a:rPr lang="en-US" sz="3200" b="1" dirty="0">
                <a:latin typeface="+mn-lt"/>
              </a:rPr>
              <a:t>Mr. M. JAYASHANKAR</a:t>
            </a:r>
            <a:r>
              <a:rPr lang="en-US" sz="2700" i="1" dirty="0">
                <a:latin typeface="+mn-lt"/>
              </a:rPr>
              <a:t/>
            </a:r>
            <a:br>
              <a:rPr lang="en-US" sz="2700" i="1" dirty="0">
                <a:latin typeface="+mn-lt"/>
              </a:rPr>
            </a:br>
            <a:r>
              <a:rPr lang="en-US" sz="2400" dirty="0">
                <a:latin typeface="+mn-lt"/>
                <a:ea typeface="Calibri" panose="020F0502020204030204" pitchFamily="34" charset="0"/>
              </a:rPr>
              <a:t>Asst. Professor, Dept. of Computer Science and Engineering,</a:t>
            </a:r>
            <a:br>
              <a:rPr lang="en-US" sz="2400" dirty="0">
                <a:latin typeface="+mn-lt"/>
                <a:ea typeface="Calibri" panose="020F0502020204030204" pitchFamily="34" charset="0"/>
              </a:rPr>
            </a:br>
            <a:r>
              <a:rPr lang="en-US" sz="2400" dirty="0">
                <a:latin typeface="+mn-lt"/>
                <a:ea typeface="Calibri" panose="020F0502020204030204" pitchFamily="34" charset="0"/>
              </a:rPr>
              <a:t>P.E.S. College Of Engineering, Mandya</a:t>
            </a:r>
            <a:r>
              <a:rPr lang="en-US" sz="2400" dirty="0" smtClean="0">
                <a:latin typeface="+mn-lt"/>
                <a:ea typeface="Calibri" panose="020F0502020204030204" pitchFamily="34" charset="0"/>
              </a:rPr>
              <a:t>.</a:t>
            </a:r>
            <a:endParaRPr lang="en-US" sz="2400" dirty="0">
              <a:latin typeface="+mn-lt"/>
            </a:endParaRPr>
          </a:p>
        </p:txBody>
      </p:sp>
    </p:spTree>
    <p:extLst>
      <p:ext uri="{BB962C8B-B14F-4D97-AF65-F5344CB8AC3E}">
        <p14:creationId xmlns:p14="http://schemas.microsoft.com/office/powerpoint/2010/main" val="468336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2948501"/>
            <a:ext cx="5200650" cy="960999"/>
          </a:xfrm>
        </p:spPr>
        <p:txBody>
          <a:bodyPr>
            <a:normAutofit/>
          </a:bodyPr>
          <a:lstStyle/>
          <a:p>
            <a:pPr algn="ctr"/>
            <a:r>
              <a:rPr lang="en-US" b="1" dirty="0"/>
              <a:t>DESIGN</a:t>
            </a:r>
          </a:p>
        </p:txBody>
      </p:sp>
    </p:spTree>
    <p:extLst>
      <p:ext uri="{BB962C8B-B14F-4D97-AF65-F5344CB8AC3E}">
        <p14:creationId xmlns:p14="http://schemas.microsoft.com/office/powerpoint/2010/main" val="1085783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62" y="762001"/>
            <a:ext cx="8686800" cy="1371599"/>
          </a:xfrm>
        </p:spPr>
        <p:txBody>
          <a:bodyPr>
            <a:normAutofit fontScale="90000"/>
          </a:bodyPr>
          <a:lstStyle/>
          <a:p>
            <a:r>
              <a:rPr lang="en-US" b="1" dirty="0"/>
              <a:t>Node Arrangement</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825" y="1676400"/>
            <a:ext cx="8134350" cy="5029200"/>
          </a:xfrm>
        </p:spPr>
      </p:pic>
    </p:spTree>
    <p:extLst>
      <p:ext uri="{BB962C8B-B14F-4D97-AF65-F5344CB8AC3E}">
        <p14:creationId xmlns:p14="http://schemas.microsoft.com/office/powerpoint/2010/main" val="4115248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315200" cy="1143000"/>
          </a:xfrm>
        </p:spPr>
        <p:txBody>
          <a:bodyPr>
            <a:normAutofit/>
          </a:bodyPr>
          <a:lstStyle/>
          <a:p>
            <a:r>
              <a:rPr lang="en-US" sz="4500" b="1" dirty="0"/>
              <a:t>System Model</a:t>
            </a:r>
          </a:p>
        </p:txBody>
      </p:sp>
      <p:pic>
        <p:nvPicPr>
          <p:cNvPr id="4" name="Content Placeholder 3"/>
          <p:cNvPicPr>
            <a:picLocks noGrp="1" noChangeAspect="1"/>
          </p:cNvPicPr>
          <p:nvPr>
            <p:ph idx="1"/>
          </p:nvPr>
        </p:nvPicPr>
        <p:blipFill>
          <a:blip r:embed="rId2"/>
          <a:stretch>
            <a:fillRect/>
          </a:stretch>
        </p:blipFill>
        <p:spPr>
          <a:xfrm>
            <a:off x="457200" y="1600200"/>
            <a:ext cx="8305800" cy="4876799"/>
          </a:xfrm>
          <a:prstGeom prst="rect">
            <a:avLst/>
          </a:prstGeom>
        </p:spPr>
      </p:pic>
    </p:spTree>
    <p:extLst>
      <p:ext uri="{BB962C8B-B14F-4D97-AF65-F5344CB8AC3E}">
        <p14:creationId xmlns:p14="http://schemas.microsoft.com/office/powerpoint/2010/main" val="156184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28" y="533400"/>
            <a:ext cx="8819271" cy="762000"/>
          </a:xfrm>
        </p:spPr>
        <p:txBody>
          <a:bodyPr>
            <a:normAutofit fontScale="90000"/>
          </a:bodyPr>
          <a:lstStyle/>
          <a:p>
            <a:pPr algn="ctr"/>
            <a:r>
              <a:rPr lang="en-US" b="1" dirty="0"/>
              <a:t>System Architecture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075" y="1447800"/>
            <a:ext cx="8724900" cy="5410200"/>
          </a:xfrm>
        </p:spPr>
      </p:pic>
    </p:spTree>
    <p:extLst>
      <p:ext uri="{BB962C8B-B14F-4D97-AF65-F5344CB8AC3E}">
        <p14:creationId xmlns:p14="http://schemas.microsoft.com/office/powerpoint/2010/main" val="3306425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91910"/>
            <a:ext cx="8229600" cy="674180"/>
          </a:xfrm>
        </p:spPr>
        <p:txBody>
          <a:bodyPr>
            <a:noAutofit/>
          </a:bodyPr>
          <a:lstStyle/>
          <a:p>
            <a:pPr algn="ctr"/>
            <a:r>
              <a:rPr lang="en-US" b="1" dirty="0"/>
              <a:t>MODULES</a:t>
            </a:r>
          </a:p>
        </p:txBody>
      </p:sp>
    </p:spTree>
    <p:extLst>
      <p:ext uri="{BB962C8B-B14F-4D97-AF65-F5344CB8AC3E}">
        <p14:creationId xmlns:p14="http://schemas.microsoft.com/office/powerpoint/2010/main" val="1629729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762001"/>
            <a:ext cx="8173329" cy="685800"/>
          </a:xfrm>
        </p:spPr>
        <p:txBody>
          <a:bodyPr>
            <a:noAutofit/>
          </a:bodyPr>
          <a:lstStyle/>
          <a:p>
            <a:r>
              <a:rPr lang="en-US" sz="4500" b="1" dirty="0"/>
              <a:t>Contents</a:t>
            </a:r>
          </a:p>
        </p:txBody>
      </p:sp>
      <p:sp>
        <p:nvSpPr>
          <p:cNvPr id="3" name="Content Placeholder 2"/>
          <p:cNvSpPr>
            <a:spLocks noGrp="1"/>
          </p:cNvSpPr>
          <p:nvPr>
            <p:ph idx="1"/>
          </p:nvPr>
        </p:nvSpPr>
        <p:spPr>
          <a:xfrm>
            <a:off x="422031" y="1600200"/>
            <a:ext cx="8264769" cy="4953000"/>
          </a:xfrm>
        </p:spPr>
        <p:txBody>
          <a:bodyPr>
            <a:normAutofit/>
          </a:bodyPr>
          <a:lstStyle/>
          <a:p>
            <a:r>
              <a:rPr lang="en-US" dirty="0" smtClean="0"/>
              <a:t>Node Design</a:t>
            </a:r>
          </a:p>
          <a:p>
            <a:r>
              <a:rPr lang="en-US" dirty="0" smtClean="0"/>
              <a:t>Route Request</a:t>
            </a:r>
          </a:p>
          <a:p>
            <a:r>
              <a:rPr lang="en-US" dirty="0" smtClean="0"/>
              <a:t>Route Response</a:t>
            </a:r>
          </a:p>
          <a:p>
            <a:r>
              <a:rPr lang="en-US" dirty="0" smtClean="0"/>
              <a:t>Key Generation</a:t>
            </a:r>
          </a:p>
          <a:p>
            <a:r>
              <a:rPr lang="en-US" dirty="0" smtClean="0"/>
              <a:t>Encryption</a:t>
            </a:r>
          </a:p>
          <a:p>
            <a:r>
              <a:rPr lang="en-US" dirty="0" smtClean="0"/>
              <a:t>Message Transfer</a:t>
            </a:r>
          </a:p>
          <a:p>
            <a:r>
              <a:rPr lang="en-US" dirty="0" smtClean="0"/>
              <a:t>Receiver</a:t>
            </a:r>
          </a:p>
          <a:p>
            <a:r>
              <a:rPr lang="en-US" dirty="0" smtClean="0"/>
              <a:t>Decryption</a:t>
            </a:r>
            <a:endParaRPr lang="en-US" dirty="0"/>
          </a:p>
        </p:txBody>
      </p:sp>
    </p:spTree>
    <p:extLst>
      <p:ext uri="{BB962C8B-B14F-4D97-AF65-F5344CB8AC3E}">
        <p14:creationId xmlns:p14="http://schemas.microsoft.com/office/powerpoint/2010/main" val="452922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31" y="914401"/>
            <a:ext cx="8229600" cy="609600"/>
          </a:xfrm>
        </p:spPr>
        <p:txBody>
          <a:bodyPr>
            <a:noAutofit/>
          </a:bodyPr>
          <a:lstStyle/>
          <a:p>
            <a:r>
              <a:rPr lang="en-US" sz="4500" b="1" dirty="0" err="1"/>
              <a:t>Cont</a:t>
            </a:r>
            <a:r>
              <a:rPr lang="en-US" sz="4500" b="1" dirty="0"/>
              <a:t>…</a:t>
            </a:r>
          </a:p>
        </p:txBody>
      </p:sp>
      <p:sp>
        <p:nvSpPr>
          <p:cNvPr id="3" name="Content Placeholder 2"/>
          <p:cNvSpPr>
            <a:spLocks noGrp="1"/>
          </p:cNvSpPr>
          <p:nvPr>
            <p:ph idx="1"/>
          </p:nvPr>
        </p:nvSpPr>
        <p:spPr>
          <a:xfrm>
            <a:off x="379827" y="1524000"/>
            <a:ext cx="8440616" cy="5333999"/>
          </a:xfrm>
        </p:spPr>
        <p:txBody>
          <a:bodyPr>
            <a:noAutofit/>
          </a:bodyPr>
          <a:lstStyle/>
          <a:p>
            <a:pPr algn="just">
              <a:lnSpc>
                <a:spcPct val="150000"/>
              </a:lnSpc>
            </a:pPr>
            <a:r>
              <a:rPr lang="en-US" sz="1900" b="1" dirty="0">
                <a:solidFill>
                  <a:schemeClr val="accent1">
                    <a:lumMod val="75000"/>
                  </a:schemeClr>
                </a:solidFill>
              </a:rPr>
              <a:t>Node Design:</a:t>
            </a:r>
            <a:endParaRPr lang="en-US" sz="1900" dirty="0">
              <a:solidFill>
                <a:schemeClr val="accent1">
                  <a:lumMod val="75000"/>
                </a:schemeClr>
              </a:solidFill>
            </a:endParaRPr>
          </a:p>
          <a:p>
            <a:pPr marL="0" indent="0" algn="just">
              <a:buNone/>
            </a:pPr>
            <a:r>
              <a:rPr lang="en-US" sz="1900" dirty="0">
                <a:solidFill>
                  <a:schemeClr val="accent1">
                    <a:lumMod val="75000"/>
                  </a:schemeClr>
                </a:solidFill>
              </a:rPr>
              <a:t>	To</a:t>
            </a:r>
            <a:r>
              <a:rPr lang="en-US" sz="1900" b="1" dirty="0">
                <a:solidFill>
                  <a:schemeClr val="accent1">
                    <a:lumMod val="75000"/>
                  </a:schemeClr>
                </a:solidFill>
              </a:rPr>
              <a:t> </a:t>
            </a:r>
            <a:r>
              <a:rPr lang="en-US" sz="1900" dirty="0">
                <a:solidFill>
                  <a:schemeClr val="accent1">
                    <a:lumMod val="75000"/>
                  </a:schemeClr>
                </a:solidFill>
              </a:rPr>
              <a:t>create the window for each node we use java Swing and AWT. These packages </a:t>
            </a:r>
            <a:r>
              <a:rPr lang="en-US" sz="1900" dirty="0" smtClean="0">
                <a:solidFill>
                  <a:schemeClr val="accent1">
                    <a:lumMod val="75000"/>
                  </a:schemeClr>
                </a:solidFill>
              </a:rPr>
              <a:t>contain many </a:t>
            </a:r>
            <a:r>
              <a:rPr lang="en-US" sz="1900" dirty="0">
                <a:solidFill>
                  <a:schemeClr val="accent1">
                    <a:lumMod val="75000"/>
                  </a:schemeClr>
                </a:solidFill>
              </a:rPr>
              <a:t>in built classes which can be used for window design.</a:t>
            </a:r>
          </a:p>
          <a:p>
            <a:pPr algn="just">
              <a:lnSpc>
                <a:spcPct val="150000"/>
              </a:lnSpc>
            </a:pPr>
            <a:r>
              <a:rPr lang="en-US" sz="1900" b="1" dirty="0">
                <a:solidFill>
                  <a:schemeClr val="accent1">
                    <a:lumMod val="75000"/>
                  </a:schemeClr>
                </a:solidFill>
              </a:rPr>
              <a:t>Route Request:</a:t>
            </a:r>
            <a:endParaRPr lang="en-US" sz="1900" dirty="0">
              <a:solidFill>
                <a:schemeClr val="accent1">
                  <a:lumMod val="75000"/>
                </a:schemeClr>
              </a:solidFill>
            </a:endParaRPr>
          </a:p>
          <a:p>
            <a:pPr marL="0" indent="0" algn="just">
              <a:buNone/>
            </a:pPr>
            <a:r>
              <a:rPr lang="en-US" sz="1900" dirty="0">
                <a:solidFill>
                  <a:schemeClr val="accent1">
                    <a:lumMod val="75000"/>
                  </a:schemeClr>
                </a:solidFill>
              </a:rPr>
              <a:t>	We use AODV routing protocol to find routes for destination. The route request module is </a:t>
            </a:r>
            <a:r>
              <a:rPr lang="en-US" sz="1900" dirty="0" smtClean="0">
                <a:solidFill>
                  <a:schemeClr val="accent1">
                    <a:lumMod val="75000"/>
                  </a:schemeClr>
                </a:solidFill>
              </a:rPr>
              <a:t>used </a:t>
            </a:r>
            <a:r>
              <a:rPr lang="en-US" sz="1900" dirty="0">
                <a:solidFill>
                  <a:schemeClr val="accent1">
                    <a:lumMod val="75000"/>
                  </a:schemeClr>
                </a:solidFill>
              </a:rPr>
              <a:t>by sender to send route request to find routes for destination.</a:t>
            </a:r>
          </a:p>
          <a:p>
            <a:pPr algn="just">
              <a:lnSpc>
                <a:spcPct val="150000"/>
              </a:lnSpc>
            </a:pPr>
            <a:r>
              <a:rPr lang="en-US" sz="1900" b="1" dirty="0">
                <a:solidFill>
                  <a:schemeClr val="accent1">
                    <a:lumMod val="75000"/>
                  </a:schemeClr>
                </a:solidFill>
              </a:rPr>
              <a:t>Route Response:</a:t>
            </a:r>
            <a:endParaRPr lang="en-US" sz="1900" dirty="0">
              <a:solidFill>
                <a:schemeClr val="accent1">
                  <a:lumMod val="75000"/>
                </a:schemeClr>
              </a:solidFill>
            </a:endParaRPr>
          </a:p>
          <a:p>
            <a:pPr marL="0" indent="0" algn="just">
              <a:buNone/>
            </a:pPr>
            <a:r>
              <a:rPr lang="en-US" sz="1900" dirty="0">
                <a:solidFill>
                  <a:schemeClr val="accent1">
                    <a:lumMod val="75000"/>
                  </a:schemeClr>
                </a:solidFill>
              </a:rPr>
              <a:t>	This module is used by receiver to give route reply back to sender when it gets a route </a:t>
            </a:r>
            <a:r>
              <a:rPr lang="en-US" sz="1900" dirty="0" smtClean="0">
                <a:solidFill>
                  <a:schemeClr val="accent1">
                    <a:lumMod val="75000"/>
                  </a:schemeClr>
                </a:solidFill>
              </a:rPr>
              <a:t>request</a:t>
            </a:r>
            <a:r>
              <a:rPr lang="en-US" sz="1900" dirty="0">
                <a:solidFill>
                  <a:schemeClr val="accent1">
                    <a:lumMod val="75000"/>
                  </a:schemeClr>
                </a:solidFill>
              </a:rPr>
              <a:t>.</a:t>
            </a:r>
          </a:p>
          <a:p>
            <a:pPr algn="just">
              <a:lnSpc>
                <a:spcPct val="150000"/>
              </a:lnSpc>
            </a:pPr>
            <a:r>
              <a:rPr lang="en-US" sz="1900" b="1" dirty="0">
                <a:solidFill>
                  <a:schemeClr val="accent1">
                    <a:lumMod val="75000"/>
                  </a:schemeClr>
                </a:solidFill>
              </a:rPr>
              <a:t>Key Generation:</a:t>
            </a:r>
            <a:endParaRPr lang="en-US" sz="1900" dirty="0">
              <a:solidFill>
                <a:schemeClr val="accent1">
                  <a:lumMod val="75000"/>
                </a:schemeClr>
              </a:solidFill>
            </a:endParaRPr>
          </a:p>
          <a:p>
            <a:pPr marL="0" indent="0" algn="just">
              <a:buNone/>
            </a:pPr>
            <a:r>
              <a:rPr lang="en-US" sz="1900" dirty="0">
                <a:solidFill>
                  <a:schemeClr val="accent1">
                    <a:lumMod val="75000"/>
                  </a:schemeClr>
                </a:solidFill>
              </a:rPr>
              <a:t>	In this module we generate the secret key using signal strength of node. If the signal </a:t>
            </a:r>
            <a:r>
              <a:rPr lang="en-US" sz="1900" dirty="0" smtClean="0">
                <a:solidFill>
                  <a:schemeClr val="accent1">
                    <a:lumMod val="75000"/>
                  </a:schemeClr>
                </a:solidFill>
              </a:rPr>
              <a:t>strength </a:t>
            </a:r>
            <a:r>
              <a:rPr lang="en-US" sz="1900" dirty="0">
                <a:solidFill>
                  <a:schemeClr val="accent1">
                    <a:lumMod val="75000"/>
                  </a:schemeClr>
                </a:solidFill>
              </a:rPr>
              <a:t>increases then we consider it as ‘</a:t>
            </a:r>
            <a:r>
              <a:rPr lang="en-US" sz="1900" b="1" dirty="0">
                <a:solidFill>
                  <a:schemeClr val="accent1">
                    <a:lumMod val="75000"/>
                  </a:schemeClr>
                </a:solidFill>
              </a:rPr>
              <a:t>1’</a:t>
            </a:r>
            <a:r>
              <a:rPr lang="en-US" sz="1900" dirty="0">
                <a:solidFill>
                  <a:schemeClr val="accent1">
                    <a:lumMod val="75000"/>
                  </a:schemeClr>
                </a:solidFill>
              </a:rPr>
              <a:t>, if it decreases we consider it as ‘</a:t>
            </a:r>
            <a:r>
              <a:rPr lang="en-US" sz="1900" b="1" dirty="0">
                <a:solidFill>
                  <a:schemeClr val="accent1">
                    <a:lumMod val="75000"/>
                  </a:schemeClr>
                </a:solidFill>
              </a:rPr>
              <a:t>0’</a:t>
            </a:r>
            <a:r>
              <a:rPr lang="en-US" sz="1900" dirty="0">
                <a:solidFill>
                  <a:schemeClr val="accent1">
                    <a:lumMod val="75000"/>
                  </a:schemeClr>
                </a:solidFill>
              </a:rPr>
              <a:t>. Hence a key of </a:t>
            </a:r>
            <a:r>
              <a:rPr lang="en-US" sz="1900" dirty="0" smtClean="0">
                <a:solidFill>
                  <a:schemeClr val="accent1">
                    <a:lumMod val="75000"/>
                  </a:schemeClr>
                </a:solidFill>
              </a:rPr>
              <a:t>eight </a:t>
            </a:r>
            <a:r>
              <a:rPr lang="en-US" sz="1900" dirty="0">
                <a:solidFill>
                  <a:schemeClr val="accent1">
                    <a:lumMod val="75000"/>
                  </a:schemeClr>
                </a:solidFill>
              </a:rPr>
              <a:t>characters is generated</a:t>
            </a:r>
            <a:r>
              <a:rPr lang="en-US" sz="1500" dirty="0">
                <a:solidFill>
                  <a:schemeClr val="accent1">
                    <a:lumMod val="75000"/>
                  </a:schemeClr>
                </a:solidFill>
              </a:rPr>
              <a:t>.</a:t>
            </a:r>
          </a:p>
        </p:txBody>
      </p:sp>
    </p:spTree>
    <p:extLst>
      <p:ext uri="{BB962C8B-B14F-4D97-AF65-F5344CB8AC3E}">
        <p14:creationId xmlns:p14="http://schemas.microsoft.com/office/powerpoint/2010/main" val="2139547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277" y="914400"/>
            <a:ext cx="8419514" cy="5943600"/>
          </a:xfrm>
        </p:spPr>
        <p:txBody>
          <a:bodyPr>
            <a:normAutofit/>
          </a:bodyPr>
          <a:lstStyle/>
          <a:p>
            <a:pPr algn="just">
              <a:lnSpc>
                <a:spcPct val="170000"/>
              </a:lnSpc>
            </a:pPr>
            <a:r>
              <a:rPr lang="en-US" sz="1900" b="1" dirty="0">
                <a:solidFill>
                  <a:schemeClr val="accent1">
                    <a:lumMod val="75000"/>
                  </a:schemeClr>
                </a:solidFill>
              </a:rPr>
              <a:t>Encryption:</a:t>
            </a:r>
            <a:endParaRPr lang="en-US" sz="1900" dirty="0">
              <a:solidFill>
                <a:schemeClr val="accent1">
                  <a:lumMod val="75000"/>
                </a:schemeClr>
              </a:solidFill>
            </a:endParaRPr>
          </a:p>
          <a:p>
            <a:pPr marL="0" indent="0" algn="just">
              <a:buNone/>
            </a:pPr>
            <a:r>
              <a:rPr lang="en-US" sz="1900" dirty="0">
                <a:solidFill>
                  <a:schemeClr val="accent1">
                    <a:lumMod val="75000"/>
                  </a:schemeClr>
                </a:solidFill>
              </a:rPr>
              <a:t>	This module is used by sender to encrypt the message. The secret key is reversed and it is </a:t>
            </a:r>
            <a:r>
              <a:rPr lang="en-US" sz="1900" dirty="0" smtClean="0">
                <a:solidFill>
                  <a:schemeClr val="accent1">
                    <a:lumMod val="75000"/>
                  </a:schemeClr>
                </a:solidFill>
              </a:rPr>
              <a:t>given </a:t>
            </a:r>
            <a:r>
              <a:rPr lang="en-US" sz="1900" dirty="0">
                <a:solidFill>
                  <a:schemeClr val="accent1">
                    <a:lumMod val="75000"/>
                  </a:schemeClr>
                </a:solidFill>
              </a:rPr>
              <a:t>as input to DES algorithm with message. DES algorithm encrypts message and returns </a:t>
            </a:r>
            <a:r>
              <a:rPr lang="en-US" sz="1900" dirty="0" smtClean="0">
                <a:solidFill>
                  <a:schemeClr val="accent1">
                    <a:lumMod val="75000"/>
                  </a:schemeClr>
                </a:solidFill>
              </a:rPr>
              <a:t>cipher</a:t>
            </a:r>
            <a:r>
              <a:rPr lang="en-US" sz="1900" dirty="0">
                <a:solidFill>
                  <a:schemeClr val="accent1">
                    <a:lumMod val="75000"/>
                  </a:schemeClr>
                </a:solidFill>
              </a:rPr>
              <a:t>.</a:t>
            </a:r>
          </a:p>
          <a:p>
            <a:pPr algn="just">
              <a:lnSpc>
                <a:spcPct val="170000"/>
              </a:lnSpc>
            </a:pPr>
            <a:r>
              <a:rPr lang="en-US" sz="1900" b="1" dirty="0">
                <a:solidFill>
                  <a:schemeClr val="accent1">
                    <a:lumMod val="75000"/>
                  </a:schemeClr>
                </a:solidFill>
              </a:rPr>
              <a:t>Message Transfer:</a:t>
            </a:r>
            <a:endParaRPr lang="en-US" sz="1900" dirty="0">
              <a:solidFill>
                <a:schemeClr val="accent1">
                  <a:lumMod val="75000"/>
                </a:schemeClr>
              </a:solidFill>
            </a:endParaRPr>
          </a:p>
          <a:p>
            <a:pPr marL="0" indent="0" algn="just">
              <a:buNone/>
            </a:pPr>
            <a:r>
              <a:rPr lang="en-US" sz="1900" dirty="0">
                <a:solidFill>
                  <a:schemeClr val="accent1">
                    <a:lumMod val="75000"/>
                  </a:schemeClr>
                </a:solidFill>
              </a:rPr>
              <a:t>	The sender sends the key and cipher to receiver using any one route given by AODV protocol. 	Here we use java socket programming to connect nodes.</a:t>
            </a:r>
          </a:p>
          <a:p>
            <a:pPr algn="just">
              <a:lnSpc>
                <a:spcPct val="170000"/>
              </a:lnSpc>
            </a:pPr>
            <a:r>
              <a:rPr lang="en-US" sz="1900" b="1" dirty="0">
                <a:solidFill>
                  <a:schemeClr val="accent1">
                    <a:lumMod val="75000"/>
                  </a:schemeClr>
                </a:solidFill>
              </a:rPr>
              <a:t>Receiver:</a:t>
            </a:r>
            <a:endParaRPr lang="en-US" sz="1900" dirty="0">
              <a:solidFill>
                <a:schemeClr val="accent1">
                  <a:lumMod val="75000"/>
                </a:schemeClr>
              </a:solidFill>
            </a:endParaRPr>
          </a:p>
          <a:p>
            <a:pPr marL="0" indent="0" algn="just">
              <a:lnSpc>
                <a:spcPct val="120000"/>
              </a:lnSpc>
              <a:buNone/>
            </a:pPr>
            <a:r>
              <a:rPr lang="en-US" sz="1900" dirty="0">
                <a:solidFill>
                  <a:schemeClr val="accent1">
                    <a:lumMod val="75000"/>
                  </a:schemeClr>
                </a:solidFill>
              </a:rPr>
              <a:t>	The receiver module is used to receive encrypted message and secret key from sender</a:t>
            </a:r>
          </a:p>
          <a:p>
            <a:pPr algn="just">
              <a:lnSpc>
                <a:spcPct val="170000"/>
              </a:lnSpc>
            </a:pPr>
            <a:r>
              <a:rPr lang="en-US" sz="1900" b="1" dirty="0">
                <a:solidFill>
                  <a:schemeClr val="accent1">
                    <a:lumMod val="75000"/>
                  </a:schemeClr>
                </a:solidFill>
              </a:rPr>
              <a:t>Decryption:</a:t>
            </a:r>
            <a:endParaRPr lang="en-US" sz="1900" dirty="0">
              <a:solidFill>
                <a:schemeClr val="accent1">
                  <a:lumMod val="75000"/>
                </a:schemeClr>
              </a:solidFill>
            </a:endParaRPr>
          </a:p>
          <a:p>
            <a:pPr marL="0" indent="0" algn="just">
              <a:lnSpc>
                <a:spcPct val="120000"/>
              </a:lnSpc>
              <a:buNone/>
            </a:pPr>
            <a:r>
              <a:rPr lang="en-US" sz="1900" dirty="0">
                <a:solidFill>
                  <a:schemeClr val="accent1">
                    <a:lumMod val="75000"/>
                  </a:schemeClr>
                </a:solidFill>
              </a:rPr>
              <a:t>	The decryption process is performed using DES algorithm. The reverse key and cipher is 	given as input to it. The DES returns decrypted message back if it is a valid key.</a:t>
            </a:r>
          </a:p>
          <a:p>
            <a:pPr marL="0" indent="0">
              <a:buNone/>
            </a:pPr>
            <a:endParaRPr lang="en-US" sz="1900" dirty="0"/>
          </a:p>
        </p:txBody>
      </p:sp>
    </p:spTree>
    <p:extLst>
      <p:ext uri="{BB962C8B-B14F-4D97-AF65-F5344CB8AC3E}">
        <p14:creationId xmlns:p14="http://schemas.microsoft.com/office/powerpoint/2010/main" val="3794663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55" y="762000"/>
            <a:ext cx="8591550" cy="762000"/>
          </a:xfrm>
        </p:spPr>
        <p:txBody>
          <a:bodyPr>
            <a:normAutofit/>
          </a:bodyPr>
          <a:lstStyle/>
          <a:p>
            <a:r>
              <a:rPr lang="en-US" sz="4500" b="1" dirty="0"/>
              <a:t>Data Flow </a:t>
            </a:r>
            <a:r>
              <a:rPr lang="en-US" sz="4500" b="1" dirty="0" smtClean="0"/>
              <a:t>Diagram</a:t>
            </a:r>
            <a:endParaRPr lang="en-US" sz="45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13" y="1752600"/>
            <a:ext cx="8486775" cy="5105400"/>
          </a:xfrm>
        </p:spPr>
      </p:pic>
    </p:spTree>
    <p:extLst>
      <p:ext uri="{BB962C8B-B14F-4D97-AF65-F5344CB8AC3E}">
        <p14:creationId xmlns:p14="http://schemas.microsoft.com/office/powerpoint/2010/main" val="1397508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188" y="838200"/>
            <a:ext cx="8429625" cy="6019800"/>
          </a:xfrm>
        </p:spPr>
      </p:pic>
    </p:spTree>
    <p:extLst>
      <p:ext uri="{BB962C8B-B14F-4D97-AF65-F5344CB8AC3E}">
        <p14:creationId xmlns:p14="http://schemas.microsoft.com/office/powerpoint/2010/main" val="3293067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9" y="838201"/>
            <a:ext cx="8229600" cy="1371599"/>
          </a:xfrm>
        </p:spPr>
        <p:txBody>
          <a:bodyPr>
            <a:normAutofit fontScale="90000"/>
          </a:bodyPr>
          <a:lstStyle/>
          <a:p>
            <a:r>
              <a:rPr lang="en-US" b="1" dirty="0" smtClean="0"/>
              <a:t>Abstract</a:t>
            </a:r>
            <a:r>
              <a:rPr lang="en-US" dirty="0" smtClean="0"/>
              <a:t/>
            </a:r>
            <a:br>
              <a:rPr lang="en-US" dirty="0" smtClean="0"/>
            </a:br>
            <a:endParaRPr lang="en-US" dirty="0"/>
          </a:p>
        </p:txBody>
      </p:sp>
      <p:sp>
        <p:nvSpPr>
          <p:cNvPr id="3" name="Content Placeholder 2"/>
          <p:cNvSpPr>
            <a:spLocks noGrp="1"/>
          </p:cNvSpPr>
          <p:nvPr>
            <p:ph idx="1"/>
          </p:nvPr>
        </p:nvSpPr>
        <p:spPr>
          <a:xfrm>
            <a:off x="443132" y="1524000"/>
            <a:ext cx="8229601" cy="5334000"/>
          </a:xfrm>
        </p:spPr>
        <p:txBody>
          <a:bodyPr>
            <a:noAutofit/>
          </a:bodyPr>
          <a:lstStyle/>
          <a:p>
            <a:pPr algn="just">
              <a:lnSpc>
                <a:spcPct val="150000"/>
              </a:lnSpc>
            </a:pPr>
            <a:r>
              <a:rPr lang="en-US" sz="1900" dirty="0">
                <a:solidFill>
                  <a:schemeClr val="accent1">
                    <a:lumMod val="75000"/>
                  </a:schemeClr>
                </a:solidFill>
                <a:cs typeface="Times New Roman" pitchFamily="18" charset="0"/>
              </a:rPr>
              <a:t>We evaluate the effectiveness of secret key extraction, for private communication between two wireless devices, from the received signal strength (RSS) variations on the wireless channel between the two devices. </a:t>
            </a:r>
          </a:p>
          <a:p>
            <a:pPr algn="just">
              <a:lnSpc>
                <a:spcPct val="150000"/>
              </a:lnSpc>
            </a:pPr>
            <a:r>
              <a:rPr lang="en-US" sz="1900" dirty="0">
                <a:solidFill>
                  <a:schemeClr val="accent1">
                    <a:lumMod val="75000"/>
                  </a:schemeClr>
                </a:solidFill>
                <a:cs typeface="Times New Roman" pitchFamily="18" charset="0"/>
              </a:rPr>
              <a:t>In certain environments, due to lack of variations in the wireless channel, the extracted bits have very low entropy making these bits unsuitable for a secret key.</a:t>
            </a:r>
          </a:p>
          <a:p>
            <a:pPr algn="just">
              <a:lnSpc>
                <a:spcPct val="150000"/>
              </a:lnSpc>
            </a:pPr>
            <a:r>
              <a:rPr lang="en-US" sz="1900" dirty="0">
                <a:solidFill>
                  <a:schemeClr val="accent1">
                    <a:lumMod val="75000"/>
                  </a:schemeClr>
                </a:solidFill>
                <a:cs typeface="Times New Roman" pitchFamily="18" charset="0"/>
              </a:rPr>
              <a:t>An attacker(adversary) can cause predictable key generation in these static environments.</a:t>
            </a:r>
          </a:p>
          <a:p>
            <a:pPr algn="just">
              <a:lnSpc>
                <a:spcPct val="150000"/>
              </a:lnSpc>
            </a:pPr>
            <a:r>
              <a:rPr lang="en-US" sz="1900" dirty="0">
                <a:solidFill>
                  <a:schemeClr val="accent1">
                    <a:lumMod val="75000"/>
                  </a:schemeClr>
                </a:solidFill>
                <a:cs typeface="Times New Roman" pitchFamily="18" charset="0"/>
              </a:rPr>
              <a:t>In dynamic environment, where the two devices are mobile, and/or where there is a significant movement in the environment, </a:t>
            </a:r>
            <a:r>
              <a:rPr lang="en-US" sz="1900" dirty="0">
                <a:solidFill>
                  <a:schemeClr val="accent1">
                    <a:lumMod val="75000"/>
                  </a:schemeClr>
                </a:solidFill>
              </a:rPr>
              <a:t>high entropy bits are obtained fairly quickly.</a:t>
            </a:r>
            <a:endParaRPr lang="en-US" sz="1900" dirty="0">
              <a:solidFill>
                <a:schemeClr val="accent1">
                  <a:lumMod val="75000"/>
                </a:schemeClr>
              </a:solidFill>
              <a:cs typeface="Times New Roman" pitchFamily="18" charset="0"/>
            </a:endParaRPr>
          </a:p>
        </p:txBody>
      </p:sp>
    </p:spTree>
    <p:extLst>
      <p:ext uri="{BB962C8B-B14F-4D97-AF65-F5344CB8AC3E}">
        <p14:creationId xmlns:p14="http://schemas.microsoft.com/office/powerpoint/2010/main" val="4288457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942975"/>
            <a:ext cx="8763000" cy="5943600"/>
          </a:xfrm>
        </p:spPr>
      </p:pic>
    </p:spTree>
    <p:extLst>
      <p:ext uri="{BB962C8B-B14F-4D97-AF65-F5344CB8AC3E}">
        <p14:creationId xmlns:p14="http://schemas.microsoft.com/office/powerpoint/2010/main" val="3705392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1" y="990600"/>
            <a:ext cx="8686799" cy="5867400"/>
          </a:xfrm>
        </p:spPr>
      </p:pic>
    </p:spTree>
    <p:extLst>
      <p:ext uri="{BB962C8B-B14F-4D97-AF65-F5344CB8AC3E}">
        <p14:creationId xmlns:p14="http://schemas.microsoft.com/office/powerpoint/2010/main" val="1515449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71" y="762001"/>
            <a:ext cx="7458075" cy="685800"/>
          </a:xfrm>
        </p:spPr>
        <p:txBody>
          <a:bodyPr>
            <a:noAutofit/>
          </a:bodyPr>
          <a:lstStyle/>
          <a:p>
            <a:r>
              <a:rPr lang="en-US" sz="4500" b="1" dirty="0"/>
              <a:t>Use Case</a:t>
            </a:r>
          </a:p>
        </p:txBody>
      </p:sp>
      <p:pic>
        <p:nvPicPr>
          <p:cNvPr id="29698" name="Picture 2"/>
          <p:cNvPicPr>
            <a:picLocks noGrp="1" noChangeAspect="1" noChangeArrowheads="1"/>
          </p:cNvPicPr>
          <p:nvPr>
            <p:ph idx="1"/>
          </p:nvPr>
        </p:nvPicPr>
        <p:blipFill>
          <a:blip r:embed="rId2"/>
          <a:srcRect/>
          <a:stretch>
            <a:fillRect/>
          </a:stretch>
        </p:blipFill>
        <p:spPr bwMode="auto">
          <a:xfrm>
            <a:off x="328613" y="1600200"/>
            <a:ext cx="8486775" cy="5257800"/>
          </a:xfrm>
          <a:prstGeom prst="rect">
            <a:avLst/>
          </a:prstGeom>
          <a:noFill/>
          <a:ln w="9525">
            <a:noFill/>
            <a:miter lim="800000"/>
            <a:headEnd/>
            <a:tailEnd/>
          </a:ln>
          <a:effectLst/>
        </p:spPr>
      </p:pic>
    </p:spTree>
    <p:extLst>
      <p:ext uri="{BB962C8B-B14F-4D97-AF65-F5344CB8AC3E}">
        <p14:creationId xmlns:p14="http://schemas.microsoft.com/office/powerpoint/2010/main" val="365173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26" y="685801"/>
            <a:ext cx="7515225" cy="761999"/>
          </a:xfrm>
        </p:spPr>
        <p:txBody>
          <a:bodyPr>
            <a:normAutofit/>
          </a:bodyPr>
          <a:lstStyle/>
          <a:p>
            <a:r>
              <a:rPr lang="en-US" sz="4500" b="1" dirty="0"/>
              <a:t>Sequence Diagram</a:t>
            </a:r>
          </a:p>
        </p:txBody>
      </p:sp>
      <p:pic>
        <p:nvPicPr>
          <p:cNvPr id="30722" name="Picture 2"/>
          <p:cNvPicPr>
            <a:picLocks noGrp="1" noChangeAspect="1" noChangeArrowheads="1"/>
          </p:cNvPicPr>
          <p:nvPr>
            <p:ph idx="1"/>
          </p:nvPr>
        </p:nvPicPr>
        <p:blipFill>
          <a:blip r:embed="rId2"/>
          <a:srcRect/>
          <a:stretch>
            <a:fillRect/>
          </a:stretch>
        </p:blipFill>
        <p:spPr bwMode="auto">
          <a:xfrm>
            <a:off x="152400" y="1524000"/>
            <a:ext cx="8839200" cy="5333999"/>
          </a:xfrm>
          <a:prstGeom prst="rect">
            <a:avLst/>
          </a:prstGeom>
          <a:noFill/>
          <a:ln w="9525">
            <a:noFill/>
            <a:miter lim="800000"/>
            <a:headEnd/>
            <a:tailEnd/>
          </a:ln>
          <a:effectLst/>
        </p:spPr>
      </p:pic>
    </p:spTree>
    <p:extLst>
      <p:ext uri="{BB962C8B-B14F-4D97-AF65-F5344CB8AC3E}">
        <p14:creationId xmlns:p14="http://schemas.microsoft.com/office/powerpoint/2010/main" val="2197683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000375"/>
            <a:ext cx="6172200" cy="857250"/>
          </a:xfrm>
        </p:spPr>
        <p:txBody>
          <a:bodyPr/>
          <a:lstStyle/>
          <a:p>
            <a:pPr algn="ctr"/>
            <a:r>
              <a:rPr lang="en-US" b="1" dirty="0" smtClean="0"/>
              <a:t>SNAP SHOTS</a:t>
            </a:r>
            <a:endParaRPr lang="en-US" b="1" dirty="0"/>
          </a:p>
        </p:txBody>
      </p:sp>
    </p:spTree>
    <p:extLst>
      <p:ext uri="{BB962C8B-B14F-4D97-AF65-F5344CB8AC3E}">
        <p14:creationId xmlns:p14="http://schemas.microsoft.com/office/powerpoint/2010/main" val="2799770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6324600"/>
            <a:ext cx="8229600" cy="381000"/>
          </a:xfrm>
        </p:spPr>
        <p:txBody>
          <a:bodyPr>
            <a:noAutofit/>
          </a:bodyPr>
          <a:lstStyle/>
          <a:p>
            <a:pPr algn="ctr"/>
            <a:r>
              <a:rPr lang="en-IN" sz="2800" b="1" dirty="0">
                <a:solidFill>
                  <a:srgbClr val="04617B"/>
                </a:solidFill>
              </a:rPr>
              <a:t>The Node A Designed Using Java Swing</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762000"/>
            <a:ext cx="8305800" cy="5410200"/>
          </a:xfrm>
        </p:spPr>
      </p:pic>
    </p:spTree>
    <p:extLst>
      <p:ext uri="{BB962C8B-B14F-4D97-AF65-F5344CB8AC3E}">
        <p14:creationId xmlns:p14="http://schemas.microsoft.com/office/powerpoint/2010/main" val="1688081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00" y="6172200"/>
            <a:ext cx="8486775" cy="533400"/>
          </a:xfrm>
        </p:spPr>
        <p:txBody>
          <a:bodyPr>
            <a:noAutofit/>
          </a:bodyPr>
          <a:lstStyle/>
          <a:p>
            <a:pPr algn="ctr"/>
            <a:r>
              <a:rPr lang="en-IN" sz="2800" b="1" dirty="0">
                <a:solidFill>
                  <a:srgbClr val="04617B"/>
                </a:solidFill>
              </a:rPr>
              <a:t>The Node B Designed Using Java Swing</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685800"/>
            <a:ext cx="8534399" cy="5486400"/>
          </a:xfrm>
        </p:spPr>
      </p:pic>
    </p:spTree>
    <p:extLst>
      <p:ext uri="{BB962C8B-B14F-4D97-AF65-F5344CB8AC3E}">
        <p14:creationId xmlns:p14="http://schemas.microsoft.com/office/powerpoint/2010/main" val="3359425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458200" cy="5486399"/>
          </a:xfrm>
        </p:spPr>
      </p:pic>
      <p:sp>
        <p:nvSpPr>
          <p:cNvPr id="2" name="Title 1"/>
          <p:cNvSpPr>
            <a:spLocks noGrp="1"/>
          </p:cNvSpPr>
          <p:nvPr>
            <p:ph type="title"/>
          </p:nvPr>
        </p:nvSpPr>
        <p:spPr>
          <a:xfrm>
            <a:off x="381000" y="6172200"/>
            <a:ext cx="8334375" cy="533399"/>
          </a:xfrm>
        </p:spPr>
        <p:txBody>
          <a:bodyPr>
            <a:normAutofit/>
          </a:bodyPr>
          <a:lstStyle/>
          <a:p>
            <a:pPr algn="ctr"/>
            <a:r>
              <a:rPr lang="en-IN" sz="2800" b="1" dirty="0">
                <a:solidFill>
                  <a:srgbClr val="04617B"/>
                </a:solidFill>
              </a:rPr>
              <a:t>The Node C Designed Using Java Swing</a:t>
            </a:r>
            <a:endParaRPr lang="en-US" sz="2800" dirty="0"/>
          </a:p>
        </p:txBody>
      </p:sp>
    </p:spTree>
    <p:extLst>
      <p:ext uri="{BB962C8B-B14F-4D97-AF65-F5344CB8AC3E}">
        <p14:creationId xmlns:p14="http://schemas.microsoft.com/office/powerpoint/2010/main" val="3813235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280" y="6172200"/>
            <a:ext cx="8229600" cy="533400"/>
          </a:xfrm>
        </p:spPr>
        <p:txBody>
          <a:bodyPr>
            <a:normAutofit/>
          </a:bodyPr>
          <a:lstStyle/>
          <a:p>
            <a:pPr algn="ctr"/>
            <a:r>
              <a:rPr lang="en-IN" sz="2800" b="1" dirty="0">
                <a:solidFill>
                  <a:srgbClr val="04617B"/>
                </a:solidFill>
              </a:rPr>
              <a:t>The Node D Designed Using Java Swing</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85800"/>
            <a:ext cx="8229600" cy="5486400"/>
          </a:xfrm>
        </p:spPr>
      </p:pic>
    </p:spTree>
    <p:extLst>
      <p:ext uri="{BB962C8B-B14F-4D97-AF65-F5344CB8AC3E}">
        <p14:creationId xmlns:p14="http://schemas.microsoft.com/office/powerpoint/2010/main" val="818638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6172200"/>
            <a:ext cx="8668190" cy="533400"/>
          </a:xfrm>
        </p:spPr>
        <p:txBody>
          <a:bodyPr>
            <a:normAutofit/>
          </a:bodyPr>
          <a:lstStyle/>
          <a:p>
            <a:pPr algn="ctr"/>
            <a:r>
              <a:rPr lang="en-IN" sz="2800" b="1" dirty="0"/>
              <a:t>Route Request</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685800"/>
            <a:ext cx="8305800" cy="5486400"/>
          </a:xfrm>
        </p:spPr>
      </p:pic>
    </p:spTree>
    <p:extLst>
      <p:ext uri="{BB962C8B-B14F-4D97-AF65-F5344CB8AC3E}">
        <p14:creationId xmlns:p14="http://schemas.microsoft.com/office/powerpoint/2010/main" val="1436486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582" y="1524000"/>
            <a:ext cx="8292905" cy="5334000"/>
          </a:xfrm>
        </p:spPr>
        <p:txBody>
          <a:bodyPr>
            <a:normAutofit/>
          </a:bodyPr>
          <a:lstStyle/>
          <a:p>
            <a:pPr algn="just">
              <a:lnSpc>
                <a:spcPct val="150000"/>
              </a:lnSpc>
            </a:pPr>
            <a:r>
              <a:rPr lang="en-US" sz="1900" dirty="0">
                <a:solidFill>
                  <a:schemeClr val="accent1">
                    <a:lumMod val="75000"/>
                  </a:schemeClr>
                </a:solidFill>
                <a:cs typeface="Times New Roman" pitchFamily="18" charset="0"/>
              </a:rPr>
              <a:t>We develop an environment Adaptive Secret Key Generation scheme that uses an adaptive </a:t>
            </a:r>
            <a:r>
              <a:rPr lang="en-US" sz="1900" dirty="0" err="1">
                <a:solidFill>
                  <a:schemeClr val="accent1">
                    <a:lumMod val="75000"/>
                  </a:schemeClr>
                </a:solidFill>
                <a:cs typeface="Times New Roman" pitchFamily="18" charset="0"/>
              </a:rPr>
              <a:t>lossy</a:t>
            </a:r>
            <a:r>
              <a:rPr lang="en-US" sz="1900" dirty="0">
                <a:solidFill>
                  <a:schemeClr val="accent1">
                    <a:lumMod val="75000"/>
                  </a:schemeClr>
                </a:solidFill>
                <a:cs typeface="Times New Roman" pitchFamily="18" charset="0"/>
              </a:rPr>
              <a:t> </a:t>
            </a:r>
            <a:r>
              <a:rPr lang="en-US" sz="1900" dirty="0" err="1">
                <a:solidFill>
                  <a:schemeClr val="accent1">
                    <a:lumMod val="75000"/>
                  </a:schemeClr>
                </a:solidFill>
                <a:cs typeface="Times New Roman" pitchFamily="18" charset="0"/>
              </a:rPr>
              <a:t>quantizer</a:t>
            </a:r>
            <a:r>
              <a:rPr lang="en-US" sz="1900" dirty="0">
                <a:solidFill>
                  <a:schemeClr val="accent1">
                    <a:lumMod val="75000"/>
                  </a:schemeClr>
                </a:solidFill>
                <a:cs typeface="Times New Roman" pitchFamily="18" charset="0"/>
              </a:rPr>
              <a:t> in conjunction with Cascade-based information reconciliation and privacy amplification.</a:t>
            </a:r>
          </a:p>
          <a:p>
            <a:pPr algn="just">
              <a:lnSpc>
                <a:spcPct val="150000"/>
              </a:lnSpc>
            </a:pPr>
            <a:r>
              <a:rPr lang="en-US" sz="1900" dirty="0">
                <a:solidFill>
                  <a:schemeClr val="accent1">
                    <a:lumMod val="75000"/>
                  </a:schemeClr>
                </a:solidFill>
                <a:cs typeface="Times New Roman" pitchFamily="18" charset="0"/>
              </a:rPr>
              <a:t>We show that the secret key generation rate is increases </a:t>
            </a:r>
            <a:r>
              <a:rPr lang="en-IN" sz="1900" dirty="0">
                <a:solidFill>
                  <a:schemeClr val="accent1">
                    <a:lumMod val="75000"/>
                  </a:schemeClr>
                </a:solidFill>
                <a:cs typeface="Times New Roman" pitchFamily="18" charset="0"/>
              </a:rPr>
              <a:t>linearly with the number of nodes.</a:t>
            </a:r>
            <a:endParaRPr lang="en-US" sz="1900" dirty="0">
              <a:solidFill>
                <a:schemeClr val="accent1">
                  <a:lumMod val="75000"/>
                </a:schemeClr>
              </a:solidFill>
              <a:cs typeface="Times New Roman" pitchFamily="18" charset="0"/>
            </a:endParaRPr>
          </a:p>
        </p:txBody>
      </p:sp>
    </p:spTree>
    <p:extLst>
      <p:ext uri="{BB962C8B-B14F-4D97-AF65-F5344CB8AC3E}">
        <p14:creationId xmlns:p14="http://schemas.microsoft.com/office/powerpoint/2010/main" val="3244205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6" y="6172200"/>
            <a:ext cx="8368079" cy="533400"/>
          </a:xfrm>
        </p:spPr>
        <p:txBody>
          <a:bodyPr>
            <a:normAutofit/>
          </a:bodyPr>
          <a:lstStyle/>
          <a:p>
            <a:pPr algn="ctr"/>
            <a:r>
              <a:rPr lang="en-IN" sz="2800" b="1" dirty="0"/>
              <a:t>Route Option</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85800"/>
            <a:ext cx="8229600" cy="5486400"/>
          </a:xfrm>
        </p:spPr>
      </p:pic>
    </p:spTree>
    <p:extLst>
      <p:ext uri="{BB962C8B-B14F-4D97-AF65-F5344CB8AC3E}">
        <p14:creationId xmlns:p14="http://schemas.microsoft.com/office/powerpoint/2010/main" val="3805466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1" y="6172200"/>
            <a:ext cx="8229600" cy="533400"/>
          </a:xfrm>
        </p:spPr>
        <p:txBody>
          <a:bodyPr>
            <a:normAutofit/>
          </a:bodyPr>
          <a:lstStyle/>
          <a:p>
            <a:pPr algn="ctr"/>
            <a:r>
              <a:rPr lang="en-IN" sz="2800" b="1" dirty="0"/>
              <a:t>Route Selection</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85800"/>
            <a:ext cx="8382000" cy="5486400"/>
          </a:xfrm>
        </p:spPr>
      </p:pic>
    </p:spTree>
    <p:extLst>
      <p:ext uri="{BB962C8B-B14F-4D97-AF65-F5344CB8AC3E}">
        <p14:creationId xmlns:p14="http://schemas.microsoft.com/office/powerpoint/2010/main" val="457449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172200"/>
            <a:ext cx="8434754" cy="533400"/>
          </a:xfrm>
        </p:spPr>
        <p:txBody>
          <a:bodyPr>
            <a:normAutofit/>
          </a:bodyPr>
          <a:lstStyle/>
          <a:p>
            <a:pPr algn="ctr"/>
            <a:r>
              <a:rPr lang="en-IN" sz="2800" b="1" dirty="0">
                <a:solidFill>
                  <a:srgbClr val="04617B"/>
                </a:solidFill>
              </a:rPr>
              <a:t>Key Generation</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85800"/>
            <a:ext cx="8382000" cy="5486399"/>
          </a:xfrm>
        </p:spPr>
      </p:pic>
    </p:spTree>
    <p:extLst>
      <p:ext uri="{BB962C8B-B14F-4D97-AF65-F5344CB8AC3E}">
        <p14:creationId xmlns:p14="http://schemas.microsoft.com/office/powerpoint/2010/main" val="17380193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172200"/>
            <a:ext cx="8413652" cy="533400"/>
          </a:xfrm>
        </p:spPr>
        <p:txBody>
          <a:bodyPr>
            <a:normAutofit/>
          </a:bodyPr>
          <a:lstStyle/>
          <a:p>
            <a:pPr algn="ctr"/>
            <a:r>
              <a:rPr lang="en-IN" sz="2800" b="1" dirty="0"/>
              <a:t>Message Sent</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1" y="685800"/>
            <a:ext cx="8382000" cy="5486400"/>
          </a:xfrm>
        </p:spPr>
      </p:pic>
    </p:spTree>
    <p:extLst>
      <p:ext uri="{BB962C8B-B14F-4D97-AF65-F5344CB8AC3E}">
        <p14:creationId xmlns:p14="http://schemas.microsoft.com/office/powerpoint/2010/main" val="25930292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6172200"/>
            <a:ext cx="8229600" cy="533400"/>
          </a:xfrm>
        </p:spPr>
        <p:txBody>
          <a:bodyPr>
            <a:normAutofit/>
          </a:bodyPr>
          <a:lstStyle/>
          <a:p>
            <a:pPr algn="ctr"/>
            <a:r>
              <a:rPr lang="en-IN" sz="2800" b="1" dirty="0"/>
              <a:t>Message Received</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 y="685800"/>
            <a:ext cx="8458200" cy="5486400"/>
          </a:xfrm>
        </p:spPr>
      </p:pic>
    </p:spTree>
    <p:extLst>
      <p:ext uri="{BB962C8B-B14F-4D97-AF65-F5344CB8AC3E}">
        <p14:creationId xmlns:p14="http://schemas.microsoft.com/office/powerpoint/2010/main" val="5526508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04" y="685800"/>
            <a:ext cx="7448550" cy="761999"/>
          </a:xfrm>
        </p:spPr>
        <p:txBody>
          <a:bodyPr>
            <a:normAutofit/>
          </a:bodyPr>
          <a:lstStyle/>
          <a:p>
            <a:r>
              <a:rPr lang="en-US" sz="4500" b="1" dirty="0"/>
              <a:t>References</a:t>
            </a:r>
          </a:p>
        </p:txBody>
      </p:sp>
      <p:sp>
        <p:nvSpPr>
          <p:cNvPr id="3" name="Content Placeholder 2"/>
          <p:cNvSpPr>
            <a:spLocks noGrp="1"/>
          </p:cNvSpPr>
          <p:nvPr>
            <p:ph idx="1"/>
          </p:nvPr>
        </p:nvSpPr>
        <p:spPr>
          <a:xfrm>
            <a:off x="337624" y="1295400"/>
            <a:ext cx="8493370" cy="5562600"/>
          </a:xfrm>
        </p:spPr>
        <p:txBody>
          <a:bodyPr>
            <a:noAutofit/>
          </a:bodyPr>
          <a:lstStyle/>
          <a:p>
            <a:pPr>
              <a:lnSpc>
                <a:spcPct val="150000"/>
              </a:lnSpc>
            </a:pPr>
            <a:r>
              <a:rPr lang="en-IN" sz="1750" dirty="0">
                <a:solidFill>
                  <a:schemeClr val="accent1">
                    <a:lumMod val="75000"/>
                  </a:schemeClr>
                </a:solidFill>
              </a:rPr>
              <a:t>“Wireless Secret Key Generation Exploiting Reactance-Domain Scalar Response of Multipath Fading Channels,” IEEE Trans. Antennas and Propagation.</a:t>
            </a:r>
          </a:p>
          <a:p>
            <a:pPr>
              <a:lnSpc>
                <a:spcPct val="150000"/>
              </a:lnSpc>
            </a:pPr>
            <a:r>
              <a:rPr lang="en-IN" sz="1750" dirty="0">
                <a:solidFill>
                  <a:srgbClr val="0F6FC6">
                    <a:lumMod val="75000"/>
                  </a:srgbClr>
                </a:solidFill>
              </a:rPr>
              <a:t>“NIST, A Statistical Test Suite for Random and Pseudorandom Number Generators for Cryptographic Applications,” http://csrc.nist.gov/publications/nistpubs/800-22/sp-800-22-051501. pdf.</a:t>
            </a:r>
            <a:endParaRPr lang="en-US" sz="1750" dirty="0"/>
          </a:p>
          <a:p>
            <a:pPr>
              <a:lnSpc>
                <a:spcPct val="150000"/>
              </a:lnSpc>
            </a:pPr>
            <a:r>
              <a:rPr lang="en-US" sz="1750" dirty="0">
                <a:solidFill>
                  <a:schemeClr val="accent1">
                    <a:lumMod val="75000"/>
                  </a:schemeClr>
                </a:solidFill>
              </a:rPr>
              <a:t>B. </a:t>
            </a:r>
            <a:r>
              <a:rPr lang="en-US" sz="1750" dirty="0" err="1">
                <a:solidFill>
                  <a:schemeClr val="accent1">
                    <a:lumMod val="75000"/>
                  </a:schemeClr>
                </a:solidFill>
              </a:rPr>
              <a:t>Azimi-Sadjadi</a:t>
            </a:r>
            <a:r>
              <a:rPr lang="en-US" sz="1750" dirty="0">
                <a:solidFill>
                  <a:schemeClr val="accent1">
                    <a:lumMod val="75000"/>
                  </a:schemeClr>
                </a:solidFill>
              </a:rPr>
              <a:t>, A. </a:t>
            </a:r>
            <a:r>
              <a:rPr lang="en-US" sz="1750" dirty="0" err="1">
                <a:solidFill>
                  <a:schemeClr val="accent1">
                    <a:lumMod val="75000"/>
                  </a:schemeClr>
                </a:solidFill>
              </a:rPr>
              <a:t>Kiayias</a:t>
            </a:r>
            <a:r>
              <a:rPr lang="en-US" sz="1750" dirty="0">
                <a:solidFill>
                  <a:schemeClr val="accent1">
                    <a:lumMod val="75000"/>
                  </a:schemeClr>
                </a:solidFill>
              </a:rPr>
              <a:t>, A. Mercado, and B. </a:t>
            </a:r>
            <a:r>
              <a:rPr lang="en-US" sz="1750" dirty="0" err="1">
                <a:solidFill>
                  <a:schemeClr val="accent1">
                    <a:lumMod val="75000"/>
                  </a:schemeClr>
                </a:solidFill>
              </a:rPr>
              <a:t>Yener</a:t>
            </a:r>
            <a:r>
              <a:rPr lang="en-US" sz="1750" dirty="0">
                <a:solidFill>
                  <a:schemeClr val="accent1">
                    <a:lumMod val="75000"/>
                  </a:schemeClr>
                </a:solidFill>
              </a:rPr>
              <a:t>, “Robust Key Generation from Signal Envelopes in Wireless Networks,” Proc. 14th ACM Conf. Computer and Comm. Security (CCS),2007. </a:t>
            </a:r>
          </a:p>
          <a:p>
            <a:pPr>
              <a:lnSpc>
                <a:spcPct val="150000"/>
              </a:lnSpc>
            </a:pPr>
            <a:r>
              <a:rPr lang="en-IN" sz="1750" dirty="0">
                <a:solidFill>
                  <a:schemeClr val="accent1">
                    <a:lumMod val="75000"/>
                  </a:schemeClr>
                </a:solidFill>
              </a:rPr>
              <a:t>“An Adaptive Quantization Algorithm for Secret Key Generation Using Radio Channel Measurements,” New Technologies, Mobility and Security (NTMS), 2009 3rd International Conference.</a:t>
            </a:r>
            <a:endParaRPr lang="en-US" sz="1750" dirty="0"/>
          </a:p>
          <a:p>
            <a:pPr>
              <a:lnSpc>
                <a:spcPct val="150000"/>
              </a:lnSpc>
            </a:pPr>
            <a:r>
              <a:rPr lang="en-IN" sz="1750" dirty="0">
                <a:solidFill>
                  <a:schemeClr val="accent1">
                    <a:lumMod val="75000"/>
                  </a:schemeClr>
                </a:solidFill>
              </a:rPr>
              <a:t>U.M. Maurer, “Secret Key Agreement by Public Discussion from Common </a:t>
            </a:r>
            <a:r>
              <a:rPr lang="en-IN" sz="1750" dirty="0" err="1">
                <a:solidFill>
                  <a:schemeClr val="accent1">
                    <a:lumMod val="75000"/>
                  </a:schemeClr>
                </a:solidFill>
              </a:rPr>
              <a:t>Information,”IEEE</a:t>
            </a:r>
            <a:r>
              <a:rPr lang="en-IN" sz="1750" dirty="0">
                <a:solidFill>
                  <a:schemeClr val="accent1">
                    <a:lumMod val="75000"/>
                  </a:schemeClr>
                </a:solidFill>
              </a:rPr>
              <a:t> Trans. Information Theory, vol. 39, no. 3, pp. 733-742, May 1993 .</a:t>
            </a:r>
          </a:p>
        </p:txBody>
      </p:sp>
    </p:spTree>
    <p:extLst>
      <p:ext uri="{BB962C8B-B14F-4D97-AF65-F5344CB8AC3E}">
        <p14:creationId xmlns:p14="http://schemas.microsoft.com/office/powerpoint/2010/main" val="26086620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57525"/>
            <a:ext cx="9144000" cy="742950"/>
          </a:xfrm>
        </p:spPr>
        <p:txBody>
          <a:bodyPr>
            <a:noAutofit/>
          </a:bodyPr>
          <a:lstStyle/>
          <a:p>
            <a:pPr algn="ctr"/>
            <a:r>
              <a:rPr lang="en-US" sz="6000" b="1" dirty="0"/>
              <a:t>THANK YOU</a:t>
            </a:r>
          </a:p>
        </p:txBody>
      </p:sp>
    </p:spTree>
    <p:extLst>
      <p:ext uri="{BB962C8B-B14F-4D97-AF65-F5344CB8AC3E}">
        <p14:creationId xmlns:p14="http://schemas.microsoft.com/office/powerpoint/2010/main" val="123115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458200" cy="1524000"/>
          </a:xfrm>
        </p:spPr>
        <p:txBody>
          <a:bodyPr>
            <a:normAutofit fontScale="90000"/>
          </a:bodyPr>
          <a:lstStyle/>
          <a:p>
            <a:r>
              <a:rPr lang="en-US" b="1" dirty="0" smtClean="0"/>
              <a:t/>
            </a:r>
            <a:br>
              <a:rPr lang="en-US" b="1" dirty="0" smtClean="0"/>
            </a:br>
            <a:r>
              <a:rPr lang="en-US" b="1" dirty="0"/>
              <a:t/>
            </a:r>
            <a:br>
              <a:rPr lang="en-US" b="1" dirty="0"/>
            </a:br>
            <a:r>
              <a:rPr lang="en-US" b="1" dirty="0" smtClean="0"/>
              <a:t>Existing Systems</a:t>
            </a:r>
            <a:r>
              <a:rPr lang="en-US" dirty="0" smtClean="0"/>
              <a:t/>
            </a:r>
            <a:br>
              <a:rPr lang="en-US" dirty="0" smtClean="0"/>
            </a:br>
            <a:endParaRPr lang="en-US" dirty="0"/>
          </a:p>
        </p:txBody>
      </p:sp>
      <p:sp>
        <p:nvSpPr>
          <p:cNvPr id="3" name="Content Placeholder 2"/>
          <p:cNvSpPr>
            <a:spLocks noGrp="1"/>
          </p:cNvSpPr>
          <p:nvPr>
            <p:ph idx="1"/>
          </p:nvPr>
        </p:nvSpPr>
        <p:spPr>
          <a:xfrm>
            <a:off x="381000" y="1524000"/>
            <a:ext cx="8382000" cy="5334000"/>
          </a:xfrm>
        </p:spPr>
        <p:txBody>
          <a:bodyPr>
            <a:normAutofit/>
          </a:bodyPr>
          <a:lstStyle/>
          <a:p>
            <a:pPr lvl="0" algn="just">
              <a:lnSpc>
                <a:spcPct val="170000"/>
              </a:lnSpc>
            </a:pPr>
            <a:r>
              <a:rPr lang="en-US" sz="1900" dirty="0">
                <a:solidFill>
                  <a:schemeClr val="accent1">
                    <a:lumMod val="75000"/>
                  </a:schemeClr>
                </a:solidFill>
                <a:cs typeface="Times New Roman" pitchFamily="18" charset="0"/>
              </a:rPr>
              <a:t>In Existing they are using two well-known techniques from quantum cryptography—information reconciliation and privacy amplification.</a:t>
            </a:r>
          </a:p>
          <a:p>
            <a:pPr lvl="0" algn="just">
              <a:lnSpc>
                <a:spcPct val="170000"/>
              </a:lnSpc>
            </a:pPr>
            <a:r>
              <a:rPr lang="en-US" sz="1900" dirty="0">
                <a:solidFill>
                  <a:schemeClr val="accent1">
                    <a:lumMod val="75000"/>
                  </a:schemeClr>
                </a:solidFill>
                <a:cs typeface="Times New Roman" pitchFamily="18" charset="0"/>
              </a:rPr>
              <a:t>Information reconciliation techniques leak out minimal information to correct those bits that do not match at Alice and Bob. </a:t>
            </a:r>
          </a:p>
          <a:p>
            <a:pPr lvl="0" algn="just">
              <a:lnSpc>
                <a:spcPct val="170000"/>
              </a:lnSpc>
            </a:pPr>
            <a:r>
              <a:rPr lang="en-US" sz="1900" dirty="0">
                <a:solidFill>
                  <a:schemeClr val="accent1">
                    <a:lumMod val="75000"/>
                  </a:schemeClr>
                </a:solidFill>
                <a:cs typeface="Times New Roman" pitchFamily="18" charset="0"/>
              </a:rPr>
              <a:t>Privacy amplification reduces the amount of information that attacker can have about the derived key. </a:t>
            </a:r>
          </a:p>
          <a:p>
            <a:pPr lvl="0" algn="just">
              <a:lnSpc>
                <a:spcPct val="170000"/>
              </a:lnSpc>
            </a:pPr>
            <a:r>
              <a:rPr lang="en-US" sz="1900" dirty="0">
                <a:solidFill>
                  <a:schemeClr val="accent1">
                    <a:lumMod val="75000"/>
                  </a:schemeClr>
                </a:solidFill>
                <a:cs typeface="Times New Roman" pitchFamily="18" charset="0"/>
              </a:rPr>
              <a:t>This is achieved by letting both Alice and Bob use universal hash functions, chosen at random from a publicly known set of such functions, to transform the reconciled bit stream into a nearly perfect random bit stream. </a:t>
            </a:r>
          </a:p>
        </p:txBody>
      </p:sp>
    </p:spTree>
    <p:extLst>
      <p:ext uri="{BB962C8B-B14F-4D97-AF65-F5344CB8AC3E}">
        <p14:creationId xmlns:p14="http://schemas.microsoft.com/office/powerpoint/2010/main" val="1938414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458200" cy="1524000"/>
          </a:xfrm>
        </p:spPr>
        <p:txBody>
          <a:bodyPr>
            <a:normAutofit/>
          </a:bodyPr>
          <a:lstStyle/>
          <a:p>
            <a:r>
              <a:rPr lang="en-US" sz="4500" b="1" dirty="0" smtClean="0"/>
              <a:t>Proposed Systems</a:t>
            </a:r>
            <a:r>
              <a:rPr lang="en-US" sz="4500" dirty="0" smtClean="0"/>
              <a:t/>
            </a:r>
            <a:br>
              <a:rPr lang="en-US" sz="4500" dirty="0" smtClean="0"/>
            </a:br>
            <a:endParaRPr lang="en-US" sz="4500" dirty="0"/>
          </a:p>
        </p:txBody>
      </p:sp>
      <p:sp>
        <p:nvSpPr>
          <p:cNvPr id="3" name="Content Placeholder 2"/>
          <p:cNvSpPr>
            <a:spLocks noGrp="1"/>
          </p:cNvSpPr>
          <p:nvPr>
            <p:ph idx="1"/>
          </p:nvPr>
        </p:nvSpPr>
        <p:spPr>
          <a:xfrm>
            <a:off x="304800" y="1371600"/>
            <a:ext cx="8534400" cy="5486400"/>
          </a:xfrm>
        </p:spPr>
        <p:txBody>
          <a:bodyPr>
            <a:noAutofit/>
          </a:bodyPr>
          <a:lstStyle/>
          <a:p>
            <a:pPr lvl="0" algn="just">
              <a:lnSpc>
                <a:spcPct val="170000"/>
              </a:lnSpc>
            </a:pPr>
            <a:r>
              <a:rPr lang="en-US" sz="1850" dirty="0" smtClean="0">
                <a:solidFill>
                  <a:schemeClr val="accent1">
                    <a:lumMod val="75000"/>
                  </a:schemeClr>
                </a:solidFill>
              </a:rPr>
              <a:t>We address the important limitation of the existing research in this paper with the help of </a:t>
            </a:r>
            <a:r>
              <a:rPr lang="en-US" sz="1850" b="1" dirty="0" smtClean="0">
                <a:solidFill>
                  <a:schemeClr val="accent1">
                    <a:lumMod val="75000"/>
                  </a:schemeClr>
                </a:solidFill>
              </a:rPr>
              <a:t>wide-scale real life measurements</a:t>
            </a:r>
            <a:r>
              <a:rPr lang="en-US" sz="1850" dirty="0" smtClean="0">
                <a:solidFill>
                  <a:schemeClr val="accent1">
                    <a:lumMod val="75000"/>
                  </a:schemeClr>
                </a:solidFill>
              </a:rPr>
              <a:t> in both static and dynamic environments.</a:t>
            </a:r>
          </a:p>
          <a:p>
            <a:pPr lvl="0" algn="just">
              <a:lnSpc>
                <a:spcPct val="170000"/>
              </a:lnSpc>
            </a:pPr>
            <a:r>
              <a:rPr lang="en-US" sz="1850" dirty="0" smtClean="0">
                <a:solidFill>
                  <a:schemeClr val="accent1">
                    <a:lumMod val="75000"/>
                  </a:schemeClr>
                </a:solidFill>
              </a:rPr>
              <a:t>In order to perform our measurements and subsequent evaluations, we implement different RSS quantization techniques in conjunction with information reconciliation and privacy amplification. </a:t>
            </a:r>
          </a:p>
          <a:p>
            <a:pPr lvl="0" algn="just">
              <a:lnSpc>
                <a:spcPct val="170000"/>
              </a:lnSpc>
            </a:pPr>
            <a:r>
              <a:rPr lang="en-US" sz="1850" dirty="0" smtClean="0">
                <a:solidFill>
                  <a:schemeClr val="accent1">
                    <a:lumMod val="75000"/>
                  </a:schemeClr>
                </a:solidFill>
              </a:rPr>
              <a:t>In our proposed scheme works against passive adversaries without an authentication mechanism</a:t>
            </a:r>
            <a:r>
              <a:rPr lang="en-US" sz="1850" dirty="0">
                <a:solidFill>
                  <a:schemeClr val="accent1">
                    <a:lumMod val="75000"/>
                  </a:schemeClr>
                </a:solidFill>
              </a:rPr>
              <a:t>.</a:t>
            </a:r>
            <a:endParaRPr lang="en-US" sz="1850" dirty="0" smtClean="0">
              <a:solidFill>
                <a:schemeClr val="accent1">
                  <a:lumMod val="75000"/>
                </a:schemeClr>
              </a:solidFill>
            </a:endParaRPr>
          </a:p>
          <a:p>
            <a:pPr lvl="0" algn="just">
              <a:lnSpc>
                <a:spcPct val="170000"/>
              </a:lnSpc>
            </a:pPr>
            <a:r>
              <a:rPr lang="en-US" sz="1850" dirty="0" smtClean="0">
                <a:solidFill>
                  <a:schemeClr val="accent1">
                    <a:lumMod val="75000"/>
                  </a:schemeClr>
                </a:solidFill>
              </a:rPr>
              <a:t>The </a:t>
            </a:r>
            <a:r>
              <a:rPr lang="en-US" sz="1850" dirty="0" err="1" smtClean="0">
                <a:solidFill>
                  <a:schemeClr val="accent1">
                    <a:lumMod val="75000"/>
                  </a:schemeClr>
                </a:solidFill>
              </a:rPr>
              <a:t>Diffie</a:t>
            </a:r>
            <a:r>
              <a:rPr lang="en-US" sz="1850" dirty="0" smtClean="0">
                <a:solidFill>
                  <a:schemeClr val="accent1">
                    <a:lumMod val="75000"/>
                  </a:schemeClr>
                </a:solidFill>
              </a:rPr>
              <a:t>-Hellman secret key establishment scheme has found widespread use in network security protocols and standards (e.g., for providing Perfect Forward Secrecy, Strong password protocols, etc.). </a:t>
            </a:r>
          </a:p>
          <a:p>
            <a:endParaRPr lang="en-US" sz="1850" dirty="0"/>
          </a:p>
        </p:txBody>
      </p:sp>
    </p:spTree>
    <p:extLst>
      <p:ext uri="{BB962C8B-B14F-4D97-AF65-F5344CB8AC3E}">
        <p14:creationId xmlns:p14="http://schemas.microsoft.com/office/powerpoint/2010/main" val="3028788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7372350" cy="685800"/>
          </a:xfrm>
        </p:spPr>
        <p:txBody>
          <a:bodyPr>
            <a:normAutofit fontScale="90000"/>
          </a:bodyPr>
          <a:lstStyle/>
          <a:p>
            <a:r>
              <a:rPr lang="en-US" b="1" dirty="0"/>
              <a:t>CONT</a:t>
            </a:r>
            <a:r>
              <a:rPr lang="en-US" sz="3375" b="1" dirty="0"/>
              <a:t>…</a:t>
            </a:r>
          </a:p>
        </p:txBody>
      </p:sp>
      <p:sp>
        <p:nvSpPr>
          <p:cNvPr id="3" name="Content Placeholder 2"/>
          <p:cNvSpPr>
            <a:spLocks noGrp="1"/>
          </p:cNvSpPr>
          <p:nvPr>
            <p:ph idx="1"/>
          </p:nvPr>
        </p:nvSpPr>
        <p:spPr>
          <a:xfrm>
            <a:off x="381000" y="1524000"/>
            <a:ext cx="8382000" cy="5334000"/>
          </a:xfrm>
        </p:spPr>
        <p:txBody>
          <a:bodyPr>
            <a:normAutofit/>
          </a:bodyPr>
          <a:lstStyle/>
          <a:p>
            <a:pPr lvl="0" algn="just">
              <a:lnSpc>
                <a:spcPct val="150000"/>
              </a:lnSpc>
            </a:pPr>
            <a:r>
              <a:rPr lang="en-US" sz="1900" dirty="0">
                <a:solidFill>
                  <a:schemeClr val="accent1">
                    <a:lumMod val="75000"/>
                  </a:schemeClr>
                </a:solidFill>
              </a:rPr>
              <a:t>We expect that our scheme will provide a strong alternative to the </a:t>
            </a:r>
            <a:r>
              <a:rPr lang="en-US" sz="1900" dirty="0" err="1">
                <a:solidFill>
                  <a:schemeClr val="accent1">
                    <a:lumMod val="75000"/>
                  </a:schemeClr>
                </a:solidFill>
              </a:rPr>
              <a:t>Diffie</a:t>
            </a:r>
            <a:r>
              <a:rPr lang="en-US" sz="1900" dirty="0">
                <a:solidFill>
                  <a:schemeClr val="accent1">
                    <a:lumMod val="75000"/>
                  </a:schemeClr>
                </a:solidFill>
              </a:rPr>
              <a:t>- Hellman scheme in wireless networks. </a:t>
            </a:r>
          </a:p>
          <a:p>
            <a:pPr lvl="0" algn="just">
              <a:lnSpc>
                <a:spcPct val="150000"/>
              </a:lnSpc>
            </a:pPr>
            <a:r>
              <a:rPr lang="en-US" sz="1900" dirty="0">
                <a:solidFill>
                  <a:schemeClr val="accent1">
                    <a:lumMod val="75000"/>
                  </a:schemeClr>
                </a:solidFill>
              </a:rPr>
              <a:t>There is a growing amount of work in authenticating wireless devices based on their physical and radiometric properties</a:t>
            </a:r>
            <a:r>
              <a:rPr lang="en-US" sz="1900" dirty="0" smtClean="0">
                <a:solidFill>
                  <a:schemeClr val="accent1">
                    <a:lumMod val="75000"/>
                  </a:schemeClr>
                </a:solidFill>
              </a:rPr>
              <a:t>.</a:t>
            </a:r>
            <a:endParaRPr lang="en-US" sz="1900" dirty="0">
              <a:solidFill>
                <a:schemeClr val="accent1">
                  <a:lumMod val="75000"/>
                </a:schemeClr>
              </a:solidFill>
            </a:endParaRPr>
          </a:p>
        </p:txBody>
      </p:sp>
    </p:spTree>
    <p:extLst>
      <p:ext uri="{BB962C8B-B14F-4D97-AF65-F5344CB8AC3E}">
        <p14:creationId xmlns:p14="http://schemas.microsoft.com/office/powerpoint/2010/main" val="621660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71750"/>
            <a:ext cx="6858000" cy="1714500"/>
          </a:xfrm>
        </p:spPr>
        <p:txBody>
          <a:bodyPr>
            <a:normAutofit/>
          </a:bodyPr>
          <a:lstStyle/>
          <a:p>
            <a:pPr algn="ctr"/>
            <a:r>
              <a:rPr lang="en-US" b="1" dirty="0" smtClean="0"/>
              <a:t>System Requirement</a:t>
            </a:r>
            <a:r>
              <a:rPr lang="en-US" dirty="0" smtClean="0"/>
              <a:t/>
            </a:r>
            <a:br>
              <a:rPr lang="en-US" dirty="0" smtClean="0"/>
            </a:br>
            <a:endParaRPr lang="en-US" dirty="0"/>
          </a:p>
        </p:txBody>
      </p:sp>
    </p:spTree>
    <p:extLst>
      <p:ext uri="{BB962C8B-B14F-4D97-AF65-F5344CB8AC3E}">
        <p14:creationId xmlns:p14="http://schemas.microsoft.com/office/powerpoint/2010/main" val="3500709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9144000" cy="1295400"/>
          </a:xfrm>
        </p:spPr>
        <p:txBody>
          <a:bodyPr>
            <a:normAutofit fontScale="90000"/>
          </a:bodyPr>
          <a:lstStyle/>
          <a:p>
            <a:pPr algn="ctr"/>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a:xfrm>
            <a:off x="457200" y="1752600"/>
            <a:ext cx="8229600" cy="4572000"/>
          </a:xfrm>
        </p:spPr>
        <p:txBody>
          <a:bodyPr/>
          <a:lstStyle/>
          <a:p>
            <a:pPr lvl="0"/>
            <a:r>
              <a:rPr lang="en-US" dirty="0" smtClean="0">
                <a:solidFill>
                  <a:schemeClr val="accent1">
                    <a:lumMod val="75000"/>
                  </a:schemeClr>
                </a:solidFill>
              </a:rPr>
              <a:t>Processor                  : Any Processor above 500 </a:t>
            </a:r>
            <a:r>
              <a:rPr lang="en-US" dirty="0" err="1" smtClean="0">
                <a:solidFill>
                  <a:schemeClr val="accent1">
                    <a:lumMod val="75000"/>
                  </a:schemeClr>
                </a:solidFill>
              </a:rPr>
              <a:t>MHz.</a:t>
            </a:r>
            <a:endParaRPr lang="en-US" dirty="0" smtClean="0">
              <a:solidFill>
                <a:schemeClr val="accent1">
                  <a:lumMod val="75000"/>
                </a:schemeClr>
              </a:solidFill>
            </a:endParaRPr>
          </a:p>
          <a:p>
            <a:pPr lvl="0"/>
            <a:r>
              <a:rPr lang="en-US" dirty="0" smtClean="0">
                <a:solidFill>
                  <a:schemeClr val="accent1">
                    <a:lumMod val="75000"/>
                  </a:schemeClr>
                </a:solidFill>
              </a:rPr>
              <a:t>Ram                          : 128Mb.</a:t>
            </a:r>
          </a:p>
          <a:p>
            <a:pPr lvl="0"/>
            <a:r>
              <a:rPr lang="en-US" dirty="0" smtClean="0">
                <a:solidFill>
                  <a:schemeClr val="accent1">
                    <a:lumMod val="75000"/>
                  </a:schemeClr>
                </a:solidFill>
              </a:rPr>
              <a:t>Hard Disk                : 10 Gb.</a:t>
            </a:r>
          </a:p>
          <a:p>
            <a:pPr lvl="0"/>
            <a:r>
              <a:rPr lang="en-US" dirty="0" smtClean="0">
                <a:solidFill>
                  <a:schemeClr val="accent1">
                    <a:lumMod val="75000"/>
                  </a:schemeClr>
                </a:solidFill>
              </a:rPr>
              <a:t>Compact Disk          : 650 Mb.</a:t>
            </a:r>
          </a:p>
          <a:p>
            <a:pPr lvl="0"/>
            <a:r>
              <a:rPr lang="en-US" dirty="0" smtClean="0">
                <a:solidFill>
                  <a:schemeClr val="accent1">
                    <a:lumMod val="75000"/>
                  </a:schemeClr>
                </a:solidFill>
              </a:rPr>
              <a:t>Input device             : Standard Keyboard and Mouse.</a:t>
            </a:r>
          </a:p>
          <a:p>
            <a:pPr lvl="0"/>
            <a:r>
              <a:rPr lang="en-US" dirty="0" smtClean="0">
                <a:solidFill>
                  <a:schemeClr val="accent1">
                    <a:lumMod val="75000"/>
                  </a:schemeClr>
                </a:solidFill>
              </a:rPr>
              <a:t>Output device          : VGA and High Resolution 				</a:t>
            </a:r>
            <a:r>
              <a:rPr lang="en-US" dirty="0">
                <a:solidFill>
                  <a:schemeClr val="accent1">
                    <a:lumMod val="75000"/>
                  </a:schemeClr>
                </a:solidFill>
              </a:rPr>
              <a:t> </a:t>
            </a:r>
            <a:r>
              <a:rPr lang="en-US" dirty="0" smtClean="0">
                <a:solidFill>
                  <a:schemeClr val="accent1">
                    <a:lumMod val="75000"/>
                  </a:schemeClr>
                </a:solidFill>
              </a:rPr>
              <a:t>       Monitor</a:t>
            </a:r>
          </a:p>
          <a:p>
            <a:endParaRPr lang="en-US" dirty="0"/>
          </a:p>
        </p:txBody>
      </p:sp>
    </p:spTree>
    <p:extLst>
      <p:ext uri="{BB962C8B-B14F-4D97-AF65-F5344CB8AC3E}">
        <p14:creationId xmlns:p14="http://schemas.microsoft.com/office/powerpoint/2010/main" val="3263524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9144000" cy="1295400"/>
          </a:xfrm>
        </p:spPr>
        <p:txBody>
          <a:bodyPr>
            <a:normAutofit fontScale="90000"/>
          </a:bodyPr>
          <a:lstStyle/>
          <a:p>
            <a:pPr algn="ctr"/>
            <a:r>
              <a:rPr lang="en-US" b="1" smtClean="0"/>
              <a:t>Software </a:t>
            </a:r>
            <a:r>
              <a:rPr lang="en-US" b="1" smtClean="0"/>
              <a:t>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solidFill>
                  <a:schemeClr val="accent1">
                    <a:lumMod val="75000"/>
                  </a:schemeClr>
                </a:solidFill>
              </a:rPr>
              <a:t>Front End/GUI Tool       :	 Java Swings</a:t>
            </a:r>
          </a:p>
          <a:p>
            <a:pPr lvl="0"/>
            <a:r>
              <a:rPr lang="en-US" dirty="0" smtClean="0">
                <a:solidFill>
                  <a:schemeClr val="accent1">
                    <a:lumMod val="75000"/>
                  </a:schemeClr>
                </a:solidFill>
              </a:rPr>
              <a:t>Operating System          	: 	Windows </a:t>
            </a:r>
          </a:p>
          <a:p>
            <a:pPr lvl="0"/>
            <a:r>
              <a:rPr lang="en-US" dirty="0" smtClean="0">
                <a:solidFill>
                  <a:schemeClr val="accent1">
                    <a:lumMod val="75000"/>
                  </a:schemeClr>
                </a:solidFill>
              </a:rPr>
              <a:t>Tools	</a:t>
            </a:r>
            <a:r>
              <a:rPr lang="en-US" smtClean="0">
                <a:solidFill>
                  <a:schemeClr val="accent1">
                    <a:lumMod val="75000"/>
                  </a:schemeClr>
                </a:solidFill>
              </a:rPr>
              <a:t>	</a:t>
            </a:r>
            <a:r>
              <a:rPr lang="en-US" dirty="0" smtClean="0">
                <a:solidFill>
                  <a:schemeClr val="accent1">
                    <a:lumMod val="75000"/>
                  </a:schemeClr>
                </a:solidFill>
              </a:rPr>
              <a:t>	</a:t>
            </a:r>
            <a:r>
              <a:rPr lang="en-US" smtClean="0">
                <a:solidFill>
                  <a:schemeClr val="accent1">
                    <a:lumMod val="75000"/>
                  </a:schemeClr>
                </a:solidFill>
              </a:rPr>
              <a:t>: 	JDK </a:t>
            </a:r>
            <a:r>
              <a:rPr lang="en-US" dirty="0" smtClean="0">
                <a:solidFill>
                  <a:schemeClr val="accent1">
                    <a:lumMod val="75000"/>
                  </a:schemeClr>
                </a:solidFill>
              </a:rPr>
              <a:t>5.0, </a:t>
            </a:r>
            <a:r>
              <a:rPr lang="en-US" dirty="0" err="1" smtClean="0">
                <a:solidFill>
                  <a:schemeClr val="accent1">
                    <a:lumMod val="75000"/>
                  </a:schemeClr>
                </a:solidFill>
              </a:rPr>
              <a:t>Jcreator</a:t>
            </a:r>
            <a:r>
              <a:rPr lang="en-US" dirty="0" smtClean="0">
                <a:solidFill>
                  <a:schemeClr val="accent1">
                    <a:lumMod val="75000"/>
                  </a:schemeClr>
                </a:solidFill>
              </a:rPr>
              <a:t>	</a:t>
            </a:r>
          </a:p>
          <a:p>
            <a:endParaRPr lang="en-US" dirty="0"/>
          </a:p>
        </p:txBody>
      </p:sp>
    </p:spTree>
    <p:extLst>
      <p:ext uri="{BB962C8B-B14F-4D97-AF65-F5344CB8AC3E}">
        <p14:creationId xmlns:p14="http://schemas.microsoft.com/office/powerpoint/2010/main" val="25255401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86</TotalTime>
  <Words>671</Words>
  <Application>Microsoft Office PowerPoint</Application>
  <PresentationFormat>On-screen Show (4:3)</PresentationFormat>
  <Paragraphs>87</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Constantia</vt:lpstr>
      <vt:lpstr>Times New Roman</vt:lpstr>
      <vt:lpstr>Wingdings 2</vt:lpstr>
      <vt:lpstr>Flow</vt:lpstr>
      <vt:lpstr>Secret Key Extraction from Wireless Signal Strength in Real Environments         Submitted By OBAIDULLAH DANISH (4PS11CS073) PRAVEEN KUMAR (4PS11CS080) RAHUL KUMAR (4PS11CS087) SUNIL KUMAR (4PS11CS119)     Under the guidance of      Mr. M. JAYASHANKAR Asst. Professor, Dept. of Computer Science and Engineering, P.E.S. College Of Engineering, Mandya.</vt:lpstr>
      <vt:lpstr>Abstract </vt:lpstr>
      <vt:lpstr>PowerPoint Presentation</vt:lpstr>
      <vt:lpstr>  Existing Systems </vt:lpstr>
      <vt:lpstr>Proposed Systems </vt:lpstr>
      <vt:lpstr>CONT…</vt:lpstr>
      <vt:lpstr>System Requirement </vt:lpstr>
      <vt:lpstr>Hardware Requirements </vt:lpstr>
      <vt:lpstr>Software Requirements </vt:lpstr>
      <vt:lpstr>DESIGN</vt:lpstr>
      <vt:lpstr>Node Arrangement </vt:lpstr>
      <vt:lpstr>System Model</vt:lpstr>
      <vt:lpstr>System Architecture</vt:lpstr>
      <vt:lpstr>MODULES</vt:lpstr>
      <vt:lpstr>Contents</vt:lpstr>
      <vt:lpstr>Cont…</vt:lpstr>
      <vt:lpstr>PowerPoint Presentation</vt:lpstr>
      <vt:lpstr>Data Flow Diagram</vt:lpstr>
      <vt:lpstr>PowerPoint Presentation</vt:lpstr>
      <vt:lpstr>PowerPoint Presentation</vt:lpstr>
      <vt:lpstr>PowerPoint Presentation</vt:lpstr>
      <vt:lpstr>Use Case</vt:lpstr>
      <vt:lpstr>Sequence Diagram</vt:lpstr>
      <vt:lpstr>SNAP SHOTS</vt:lpstr>
      <vt:lpstr>The Node A Designed Using Java Swing</vt:lpstr>
      <vt:lpstr>The Node B Designed Using Java Swing</vt:lpstr>
      <vt:lpstr>The Node C Designed Using Java Swing</vt:lpstr>
      <vt:lpstr>The Node D Designed Using Java Swing</vt:lpstr>
      <vt:lpstr>Route Request</vt:lpstr>
      <vt:lpstr>Route Option</vt:lpstr>
      <vt:lpstr>Route Selection</vt:lpstr>
      <vt:lpstr>Key Generation</vt:lpstr>
      <vt:lpstr>Message Sent</vt:lpstr>
      <vt:lpstr>Message Received</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Key Extraction from Wireless Signal Strength in Real Environments </dc:title>
  <dc:creator/>
  <cp:lastModifiedBy>PRAVEEN KUMAR</cp:lastModifiedBy>
  <cp:revision>69</cp:revision>
  <dcterms:created xsi:type="dcterms:W3CDTF">2006-08-16T00:00:00Z</dcterms:created>
  <dcterms:modified xsi:type="dcterms:W3CDTF">2015-06-11T06:42:51Z</dcterms:modified>
</cp:coreProperties>
</file>