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type="screen4x3"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2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10486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104865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10486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104866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5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10486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1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emf"/><Relationship Id="rId3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54033" y="2986861"/>
            <a:ext cx="3425551" cy="2001204"/>
          </a:xfrm>
          <a:prstGeom prst="rect"/>
        </p:spPr>
      </p:pic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5087123" y="2986861"/>
            <a:ext cx="2908571" cy="2075363"/>
          </a:xfrm>
        </p:spPr>
        <p:txBody>
          <a:bodyPr>
            <a:normAutofit fontScale="83333"/>
          </a:bodyPr>
          <a:p>
            <a:pPr algn="l"/>
            <a:r>
              <a:rPr b="1" dirty="0" sz="600" lang="en-IN">
                <a:solidFill>
                  <a:srgbClr val="002060"/>
                </a:solidFill>
              </a:rPr>
              <a:t>-</a:t>
            </a:r>
          </a:p>
          <a:p>
            <a:pPr algn="l"/>
            <a:r>
              <a:rPr b="1" dirty="0" sz="2800" lang="en-IN">
                <a:solidFill>
                  <a:srgbClr val="002060"/>
                </a:solidFill>
              </a:rPr>
              <a:t>By</a:t>
            </a:r>
            <a:endParaRPr b="1" dirty="0" sz="600" lang="en-IN">
              <a:solidFill>
                <a:srgbClr val="002060"/>
              </a:solidFill>
            </a:endParaRPr>
          </a:p>
          <a:p>
            <a:pPr algn="l"/>
            <a:r>
              <a:rPr b="1" dirty="0" sz="2000" lang="en-IN">
                <a:solidFill>
                  <a:srgbClr val="002060"/>
                </a:solidFill>
              </a:rPr>
              <a:t>-</a:t>
            </a:r>
            <a:r>
              <a:rPr b="1" dirty="0" sz="1600" lang="en-IN" err="1">
                <a:solidFill>
                  <a:srgbClr val="002060"/>
                </a:solidFill>
              </a:rPr>
              <a:t>G.Hemasai</a:t>
            </a:r>
            <a:r>
              <a:rPr b="1" dirty="0" sz="1600" lang="en-IN">
                <a:solidFill>
                  <a:srgbClr val="002060"/>
                </a:solidFill>
              </a:rPr>
              <a:t>  -             21711A0482                                                        </a:t>
            </a:r>
          </a:p>
          <a:p>
            <a:pPr algn="l"/>
            <a:r>
              <a:rPr b="1" dirty="0" sz="1600" lang="en-IN">
                <a:solidFill>
                  <a:srgbClr val="002060"/>
                </a:solidFill>
              </a:rPr>
              <a:t>-</a:t>
            </a:r>
            <a:r>
              <a:rPr b="1" dirty="0" sz="1600" lang="en-IN" err="1">
                <a:solidFill>
                  <a:srgbClr val="002060"/>
                </a:solidFill>
              </a:rPr>
              <a:t>U.Bhanu</a:t>
            </a:r>
            <a:r>
              <a:rPr b="1" dirty="0" sz="1600" lang="en-IN">
                <a:solidFill>
                  <a:srgbClr val="002060"/>
                </a:solidFill>
              </a:rPr>
              <a:t> Prakash  -  21711A0473 </a:t>
            </a:r>
          </a:p>
          <a:p>
            <a:pPr algn="l"/>
            <a:r>
              <a:rPr b="1" dirty="0" sz="1600" lang="en-IN">
                <a:solidFill>
                  <a:srgbClr val="002060"/>
                </a:solidFill>
              </a:rPr>
              <a:t>- </a:t>
            </a:r>
            <a:r>
              <a:rPr b="1" dirty="0" sz="1600" lang="en-IN" err="1">
                <a:solidFill>
                  <a:srgbClr val="002060"/>
                </a:solidFill>
              </a:rPr>
              <a:t>L.Sunil</a:t>
            </a:r>
            <a:r>
              <a:rPr b="1" dirty="0" sz="1600" lang="en-IN">
                <a:solidFill>
                  <a:srgbClr val="002060"/>
                </a:solidFill>
              </a:rPr>
              <a:t> Reddy  -        21711A0489                                             </a:t>
            </a:r>
          </a:p>
          <a:p>
            <a:pPr algn="l"/>
            <a:r>
              <a:rPr b="1" dirty="0" sz="1600" lang="en-IN">
                <a:solidFill>
                  <a:srgbClr val="002060"/>
                </a:solidFill>
              </a:rPr>
              <a:t>- </a:t>
            </a:r>
            <a:r>
              <a:rPr b="1" dirty="0" sz="1600" lang="en-IN" err="1">
                <a:solidFill>
                  <a:srgbClr val="002060"/>
                </a:solidFill>
              </a:rPr>
              <a:t>J.Santhosh</a:t>
            </a:r>
            <a:r>
              <a:rPr b="1" dirty="0" sz="1600" lang="en-IN">
                <a:solidFill>
                  <a:srgbClr val="002060"/>
                </a:solidFill>
              </a:rPr>
              <a:t> Joel  -   21711A0484</a:t>
            </a:r>
          </a:p>
          <a:p>
            <a:pPr algn="l"/>
            <a:endParaRPr b="1" dirty="0" sz="600" lang="en-IN">
              <a:solidFill>
                <a:srgbClr val="002060"/>
              </a:solidFill>
            </a:endParaRPr>
          </a:p>
          <a:p>
            <a:endParaRPr dirty="0" sz="900">
              <a:solidFill>
                <a:srgbClr val="002060"/>
              </a:solidFill>
            </a:endParaRPr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960533" y="171578"/>
            <a:ext cx="7486029" cy="1628426"/>
          </a:xfrm>
          <a:prstGeom prst="rect"/>
          <a:noFill/>
          <a:ln>
            <a:noFill/>
          </a:ln>
        </p:spPr>
      </p:pic>
      <p:sp>
        <p:nvSpPr>
          <p:cNvPr id="1048587" name="TextBox 5"/>
          <p:cNvSpPr txBox="1"/>
          <p:nvPr/>
        </p:nvSpPr>
        <p:spPr>
          <a:xfrm>
            <a:off x="4856950" y="5432079"/>
            <a:ext cx="3284658" cy="6248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IN">
                <a:solidFill>
                  <a:srgbClr val="002060"/>
                </a:solidFill>
              </a:rPr>
              <a:t>Under The Guidance Of:</a:t>
            </a:r>
          </a:p>
          <a:p>
            <a:r>
              <a:rPr b="1" dirty="0" lang="en-IN">
                <a:solidFill>
                  <a:srgbClr val="002060"/>
                </a:solidFill>
              </a:rPr>
              <a:t>Mr. </a:t>
            </a:r>
            <a:r>
              <a:rPr b="1" dirty="0" lang="en-US">
                <a:solidFill>
                  <a:srgbClr val="002060"/>
                </a:solidFill>
              </a:rPr>
              <a:t>M</a:t>
            </a:r>
            <a:r>
              <a:rPr b="1" dirty="0" lang="en-US">
                <a:solidFill>
                  <a:srgbClr val="002060"/>
                </a:solidFill>
              </a:rPr>
              <a:t>.</a:t>
            </a:r>
            <a:r>
              <a:rPr b="1" dirty="0" lang="en-US">
                <a:solidFill>
                  <a:srgbClr val="002060"/>
                </a:solidFill>
              </a:rPr>
              <a:t> </a:t>
            </a:r>
            <a:r>
              <a:rPr b="1" dirty="0" lang="en-IN">
                <a:solidFill>
                  <a:srgbClr val="002060"/>
                </a:solidFill>
              </a:rPr>
              <a:t>MURALIDHAR, M Tech</a:t>
            </a:r>
            <a:endParaRPr altLang="en-US" lang="zh-CN"/>
          </a:p>
        </p:txBody>
      </p:sp>
      <p:sp>
        <p:nvSpPr>
          <p:cNvPr id="1048588" name="TextBox 8"/>
          <p:cNvSpPr txBox="1"/>
          <p:nvPr/>
        </p:nvSpPr>
        <p:spPr>
          <a:xfrm>
            <a:off x="1586136" y="1709065"/>
            <a:ext cx="5972255" cy="1056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>
                <a:solidFill>
                  <a:schemeClr val="accent1"/>
                </a:solidFill>
              </a:rPr>
              <a:t>Personal Assistant using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>
                <a:solidFill>
                  <a:schemeClr val="tx2"/>
                </a:solidFill>
              </a:rPr>
              <a:t>Sample Code Snippet</a:t>
            </a:r>
          </a:p>
        </p:txBody>
      </p:sp>
      <p:sp>
        <p:nvSpPr>
          <p:cNvPr id="1048614" name="TextBox 3"/>
          <p:cNvSpPr txBox="1"/>
          <p:nvPr/>
        </p:nvSpPr>
        <p:spPr>
          <a:xfrm>
            <a:off x="1128409" y="1582341"/>
            <a:ext cx="7558391" cy="4524315"/>
          </a:xfrm>
          <a:prstGeom prst="rect"/>
          <a:noFill/>
        </p:spPr>
        <p:txBody>
          <a:bodyPr wrap="square">
            <a:spAutoFit/>
          </a:bodyPr>
          <a:p>
            <a:r>
              <a:rPr dirty="0" sz="1600" lang="en-IN"/>
              <a:t>import </a:t>
            </a:r>
            <a:r>
              <a:rPr dirty="0" sz="1600" lang="en-IN" err="1"/>
              <a:t>speech_recognition</a:t>
            </a:r>
            <a:r>
              <a:rPr dirty="0" sz="1600" lang="en-IN"/>
              <a:t> as </a:t>
            </a:r>
            <a:r>
              <a:rPr dirty="0" sz="1600" lang="en-IN" err="1"/>
              <a:t>sr</a:t>
            </a:r>
            <a:endParaRPr dirty="0" sz="1600" lang="en-IN"/>
          </a:p>
          <a:p>
            <a:r>
              <a:rPr dirty="0" sz="1600" lang="en-IN"/>
              <a:t>import pyttsx3</a:t>
            </a:r>
          </a:p>
          <a:p>
            <a:r>
              <a:rPr dirty="0" sz="1600" lang="en-IN"/>
              <a:t>import </a:t>
            </a:r>
            <a:r>
              <a:rPr dirty="0" sz="1600" lang="en-IN" err="1"/>
              <a:t>webbrowser</a:t>
            </a:r>
            <a:endParaRPr dirty="0" sz="1600" lang="en-IN"/>
          </a:p>
          <a:p>
            <a:r>
              <a:rPr dirty="0" sz="1600" lang="en-IN"/>
              <a:t>def </a:t>
            </a:r>
            <a:r>
              <a:rPr dirty="0" sz="1600" lang="en-IN" err="1"/>
              <a:t>personal_assistant</a:t>
            </a:r>
            <a:r>
              <a:rPr dirty="0" sz="1600" lang="en-IN"/>
              <a:t>(): </a:t>
            </a:r>
          </a:p>
          <a:p>
            <a:r>
              <a:rPr dirty="0" sz="1600" lang="en-IN"/>
              <a:t>	recognizer = </a:t>
            </a:r>
            <a:r>
              <a:rPr dirty="0" sz="1600" lang="en-IN" err="1"/>
              <a:t>sr.Recognizer</a:t>
            </a:r>
            <a:r>
              <a:rPr dirty="0" sz="1600" lang="en-IN"/>
              <a:t>()   </a:t>
            </a:r>
          </a:p>
          <a:p>
            <a:r>
              <a:rPr dirty="0" sz="1600" lang="en-IN"/>
              <a:t>	 engine = pyttsx3.init()    </a:t>
            </a:r>
          </a:p>
          <a:p>
            <a:r>
              <a:rPr dirty="0" sz="1600" lang="en-IN"/>
              <a:t>    </a:t>
            </a:r>
          </a:p>
          <a:p>
            <a:r>
              <a:rPr dirty="0" sz="1600" lang="en-IN"/>
              <a:t>	with </a:t>
            </a:r>
            <a:r>
              <a:rPr dirty="0" sz="1600" lang="en-IN" err="1"/>
              <a:t>sr.Microphone</a:t>
            </a:r>
            <a:r>
              <a:rPr dirty="0" sz="1600" lang="en-IN"/>
              <a:t>() as source:        </a:t>
            </a:r>
          </a:p>
          <a:p>
            <a:r>
              <a:rPr dirty="0" sz="1600" lang="en-IN"/>
              <a:t>		</a:t>
            </a:r>
            <a:r>
              <a:rPr dirty="0" sz="1600" lang="en-IN" err="1"/>
              <a:t>engine.say</a:t>
            </a:r>
            <a:r>
              <a:rPr dirty="0" sz="1600" lang="en-IN"/>
              <a:t>("How can I assist you?")        </a:t>
            </a:r>
          </a:p>
          <a:p>
            <a:r>
              <a:rPr dirty="0" sz="1600" lang="en-IN"/>
              <a:t>		</a:t>
            </a:r>
            <a:r>
              <a:rPr dirty="0" sz="1600" lang="en-IN" err="1"/>
              <a:t>engine.runAndWait</a:t>
            </a:r>
            <a:r>
              <a:rPr dirty="0" sz="1600" lang="en-IN"/>
              <a:t>()        </a:t>
            </a:r>
          </a:p>
          <a:p>
            <a:r>
              <a:rPr dirty="0" sz="1600" lang="en-IN"/>
              <a:t>		print("Listening...")       </a:t>
            </a:r>
          </a:p>
          <a:p>
            <a:r>
              <a:rPr dirty="0" sz="1600" lang="en-IN"/>
              <a:t>		 voice = </a:t>
            </a:r>
            <a:r>
              <a:rPr dirty="0" sz="1600" lang="en-IN" err="1"/>
              <a:t>recognizer.listen</a:t>
            </a:r>
            <a:r>
              <a:rPr dirty="0" sz="1600" lang="en-IN"/>
              <a:t>(source)        </a:t>
            </a:r>
          </a:p>
          <a:p>
            <a:r>
              <a:rPr dirty="0" sz="1600" lang="en-IN"/>
              <a:t>		command = </a:t>
            </a:r>
            <a:r>
              <a:rPr dirty="0" sz="1600" lang="en-IN" err="1"/>
              <a:t>recognizer.recognize_google</a:t>
            </a:r>
            <a:r>
              <a:rPr dirty="0" sz="1600" lang="en-IN"/>
              <a:t>(voice).lower()      </a:t>
            </a:r>
          </a:p>
          <a:p>
            <a:r>
              <a:rPr dirty="0" sz="1600" lang="en-IN"/>
              <a:t>          </a:t>
            </a:r>
          </a:p>
          <a:p>
            <a:r>
              <a:rPr dirty="0" sz="1600" lang="en-IN"/>
              <a:t>		if "open </a:t>
            </a:r>
            <a:r>
              <a:rPr dirty="0" sz="1600" lang="en-IN" err="1"/>
              <a:t>youtube</a:t>
            </a:r>
            <a:r>
              <a:rPr dirty="0" sz="1600" lang="en-IN"/>
              <a:t>" in command:            											</a:t>
            </a:r>
            <a:r>
              <a:rPr dirty="0" sz="1600" lang="en-IN" err="1"/>
              <a:t>webbrowser.open</a:t>
            </a:r>
            <a:r>
              <a:rPr dirty="0" sz="1600" lang="en-IN"/>
              <a:t>("http://youtube.com")  </a:t>
            </a:r>
          </a:p>
          <a:p>
            <a:r>
              <a:rPr dirty="0" sz="1600" lang="en-IN"/>
              <a:t>          		</a:t>
            </a:r>
            <a:r>
              <a:rPr dirty="0" sz="1600" lang="en-IN" err="1"/>
              <a:t>engine.say</a:t>
            </a:r>
            <a:r>
              <a:rPr dirty="0" sz="1600" lang="en-IN"/>
              <a:t>("Opening YouTube")            </a:t>
            </a:r>
          </a:p>
          <a:p>
            <a:r>
              <a:rPr dirty="0" sz="1600" lang="en-IN"/>
              <a:t>			</a:t>
            </a:r>
            <a:r>
              <a:rPr dirty="0" sz="1600" lang="en-IN" err="1"/>
              <a:t>engine.runAndWait</a:t>
            </a:r>
            <a:r>
              <a:rPr dirty="0" sz="1600" lang="en-IN"/>
              <a:t>()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>
                <a:solidFill>
                  <a:schemeClr val="accent1"/>
                </a:solidFill>
              </a:rPr>
              <a:t> System Architecture</a:t>
            </a:r>
          </a:p>
        </p:txBody>
      </p:sp>
      <p:pic>
        <p:nvPicPr>
          <p:cNvPr id="2097158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318067" y="1840851"/>
            <a:ext cx="4507865" cy="457708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>
                <a:solidFill>
                  <a:srgbClr val="0070C0"/>
                </a:solidFill>
              </a:rPr>
              <a:t>Core Functionalities of the Personal Assistant</a:t>
            </a:r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/>
              <a:t>Speech Recognition:</a:t>
            </a:r>
          </a:p>
          <a:p>
            <a:pPr indent="0" marL="0">
              <a:buNone/>
            </a:pPr>
            <a:r>
              <a:rPr dirty="0" lang="en-IN"/>
              <a:t>   </a:t>
            </a:r>
            <a:r>
              <a:rPr dirty="0"/>
              <a:t>-</a:t>
            </a:r>
            <a:r>
              <a:rPr dirty="0" lang="en-IN"/>
              <a:t> </a:t>
            </a:r>
            <a:r>
              <a:rPr dirty="0"/>
              <a:t>Captures voice input and converts it to text.</a:t>
            </a:r>
          </a:p>
          <a:p>
            <a:r>
              <a:rPr dirty="0"/>
              <a:t>Command Parsing:</a:t>
            </a:r>
            <a:br>
              <a:rPr dirty="0"/>
            </a:br>
            <a:r>
              <a:rPr dirty="0"/>
              <a:t>- Analyzes the text to determine the user’s </a:t>
            </a:r>
            <a:r>
              <a:rPr dirty="0" lang="en-IN"/>
              <a:t>           </a:t>
            </a:r>
            <a:r>
              <a:rPr dirty="0"/>
              <a:t>intent.</a:t>
            </a:r>
          </a:p>
          <a:p>
            <a:r>
              <a:rPr dirty="0"/>
              <a:t>Task Execution:</a:t>
            </a:r>
            <a:br>
              <a:rPr dirty="0"/>
            </a:br>
            <a:r>
              <a:rPr dirty="0"/>
              <a:t>- Executes tasks such as opening </a:t>
            </a:r>
            <a:r>
              <a:rPr dirty="0" lang="en-US"/>
              <a:t>applications</a:t>
            </a:r>
            <a:r>
              <a:rPr dirty="0"/>
              <a:t>, checking weather, etc.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457200" y="778212"/>
            <a:ext cx="8229600" cy="639425"/>
          </a:xfrm>
        </p:spPr>
        <p:txBody>
          <a:bodyPr>
            <a:normAutofit/>
          </a:bodyPr>
          <a:p>
            <a:r>
              <a:rPr b="1" dirty="0" lang="en-IN">
                <a:solidFill>
                  <a:schemeClr val="accent1"/>
                </a:solidFill>
              </a:rPr>
              <a:t>Demo &amp; Use Cases</a:t>
            </a:r>
            <a:br>
              <a:rPr dirty="0" lang="en-IN">
                <a:solidFill>
                  <a:schemeClr val="accent1"/>
                </a:solidFill>
              </a:rPr>
            </a:br>
            <a:endParaRPr dirty="0" lang="en-IN">
              <a:solidFill>
                <a:schemeClr val="accent1"/>
              </a:solidFill>
            </a:endParaRPr>
          </a:p>
        </p:txBody>
      </p:sp>
      <p:sp>
        <p:nvSpPr>
          <p:cNvPr id="1048619" name="TextBox 3"/>
          <p:cNvSpPr txBox="1"/>
          <p:nvPr/>
        </p:nvSpPr>
        <p:spPr>
          <a:xfrm>
            <a:off x="316149" y="1281848"/>
            <a:ext cx="8511702" cy="4154984"/>
          </a:xfrm>
          <a:prstGeom prst="rect"/>
          <a:noFill/>
        </p:spPr>
        <p:txBody>
          <a:bodyPr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2400" lang="en-US"/>
              <a:t>Live demonstration of voice commands.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US"/>
              <a:t>Use cases: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dirty="0" sz="2400" lang="en-US"/>
              <a:t>Office Automation: Automate repetitive tasks like email drafting and calendar management.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dirty="0" sz="2400" lang="en-US"/>
              <a:t>Smart Home Control: Control IoT devices like lights, thermostats, and security cameras.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dirty="0" sz="2400" lang="en-US"/>
              <a:t>Virtual Assistance: Schedule appointments, set reminders, and answer general queries.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dirty="0" sz="2400" lang="en-US"/>
              <a:t>Customer Service Bots: Assist customers in answering FAQs and guiding them through processes.</a:t>
            </a:r>
          </a:p>
          <a:p>
            <a:pPr lvl="1"/>
            <a:endParaRPr dirty="0" sz="240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>
                <a:solidFill>
                  <a:schemeClr val="accent1"/>
                </a:solidFill>
              </a:rPr>
              <a:t>Future Scope</a:t>
            </a:r>
          </a:p>
        </p:txBody>
      </p:sp>
      <p:sp>
        <p:nvSpPr>
          <p:cNvPr id="1048621" name="TextBox 7"/>
          <p:cNvSpPr txBox="1"/>
          <p:nvPr/>
        </p:nvSpPr>
        <p:spPr>
          <a:xfrm>
            <a:off x="651753" y="1680972"/>
            <a:ext cx="6848272" cy="3108543"/>
          </a:xfrm>
          <a:prstGeom prst="rect"/>
          <a:noFill/>
        </p:spPr>
        <p:txBody>
          <a:bodyPr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2800" lang="en-US"/>
              <a:t>AI-powered chatbot integration</a:t>
            </a:r>
          </a:p>
          <a:p>
            <a:endParaRPr dirty="0" sz="2800" lang="en-US"/>
          </a:p>
          <a:p>
            <a:pPr>
              <a:buFont typeface="Arial" panose="020B0604020202020204" pitchFamily="34" charset="0"/>
              <a:buChar char="•"/>
            </a:pPr>
            <a:r>
              <a:rPr dirty="0" sz="2800" lang="en-US"/>
              <a:t>Voice-controlled IoT automation</a:t>
            </a:r>
          </a:p>
          <a:p>
            <a:endParaRPr dirty="0" sz="2800" lang="en-US"/>
          </a:p>
          <a:p>
            <a:pPr>
              <a:buFont typeface="Arial" panose="020B0604020202020204" pitchFamily="34" charset="0"/>
              <a:buChar char="•"/>
            </a:pPr>
            <a:r>
              <a:rPr dirty="0" sz="2800" lang="en-US"/>
              <a:t>Multi-language support</a:t>
            </a:r>
          </a:p>
          <a:p>
            <a:endParaRPr dirty="0" sz="2800" lang="en-US"/>
          </a:p>
          <a:p>
            <a:pPr>
              <a:buFont typeface="Arial" panose="020B0604020202020204" pitchFamily="34" charset="0"/>
              <a:buChar char="•"/>
            </a:pPr>
            <a:r>
              <a:rPr dirty="0" sz="2800" lang="en-US"/>
              <a:t>Facial recognition for security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457200" y="612842"/>
            <a:ext cx="8229600" cy="1118681"/>
          </a:xfrm>
        </p:spPr>
        <p:txBody>
          <a:bodyPr>
            <a:normAutofit/>
          </a:bodyPr>
          <a:p>
            <a:r>
              <a:rPr b="1" dirty="0" lang="en-IN">
                <a:solidFill>
                  <a:schemeClr val="accent1"/>
                </a:solidFill>
              </a:rPr>
              <a:t>Conclusion</a:t>
            </a:r>
            <a:br>
              <a:rPr dirty="0" lang="en-IN">
                <a:solidFill>
                  <a:schemeClr val="accent1"/>
                </a:solidFill>
              </a:rPr>
            </a:br>
            <a:endParaRPr dirty="0" lang="en-IN">
              <a:solidFill>
                <a:schemeClr val="accent1"/>
              </a:solidFill>
            </a:endParaRPr>
          </a:p>
        </p:txBody>
      </p:sp>
      <p:sp>
        <p:nvSpPr>
          <p:cNvPr id="1048623" name="TextBox 3"/>
          <p:cNvSpPr txBox="1"/>
          <p:nvPr/>
        </p:nvSpPr>
        <p:spPr>
          <a:xfrm>
            <a:off x="826851" y="1587048"/>
            <a:ext cx="7675123" cy="3539430"/>
          </a:xfrm>
          <a:prstGeom prst="rect"/>
          <a:noFill/>
        </p:spPr>
        <p:txBody>
          <a:bodyPr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2800" lang="en-US"/>
              <a:t>Python makes building a personal assistant easy with its powerful libraries.</a:t>
            </a:r>
          </a:p>
          <a:p>
            <a:endParaRPr dirty="0" sz="2800" lang="en-US"/>
          </a:p>
          <a:p>
            <a:pPr>
              <a:buFont typeface="Arial" panose="020B0604020202020204" pitchFamily="34" charset="0"/>
              <a:buChar char="•"/>
            </a:pPr>
            <a:r>
              <a:rPr dirty="0" sz="2800" lang="en-US"/>
              <a:t>A well-designed assistant can enhance productivity and efficiency.</a:t>
            </a:r>
          </a:p>
          <a:p>
            <a:endParaRPr dirty="0" sz="2800" lang="en-US"/>
          </a:p>
          <a:p>
            <a:pPr>
              <a:buFont typeface="Arial" panose="020B0604020202020204" pitchFamily="34" charset="0"/>
              <a:buChar char="•"/>
            </a:pPr>
            <a:r>
              <a:rPr dirty="0" sz="2800" lang="en-US"/>
              <a:t>Future improvements can make it more intelligent and user-friendly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122"/>
          </a:xfrm>
        </p:spPr>
        <p:txBody>
          <a:bodyPr>
            <a:normAutofit/>
          </a:bodyPr>
          <a:p>
            <a:endParaRPr dirty="0" lang="en-IN"/>
          </a:p>
        </p:txBody>
      </p:sp>
      <p:pic>
        <p:nvPicPr>
          <p:cNvPr id="2097159" name="Picture 2" descr="Saying Thank You ...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-1792196" y="-574766"/>
            <a:ext cx="13496516" cy="7767116"/>
          </a:xfrm>
          <a:prstGeom prst="rect"/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2094093"/>
          </a:xfrm>
        </p:spPr>
        <p:txBody>
          <a:bodyPr>
            <a:normAutofit/>
          </a:bodyPr>
          <a:p>
            <a:r>
              <a:rPr dirty="0" lang="en-US">
                <a:solidFill>
                  <a:schemeClr val="accent6">
                    <a:lumMod val="75000"/>
                  </a:schemeClr>
                </a:solidFill>
              </a:rPr>
              <a:t>Building a Python-Based Personal Assistant (Alexa-type)</a:t>
            </a:r>
            <a:endParaRPr dirty="0" lang="en-IN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97154" name="Picture 4" descr="How to Build a Digital Virtual Assistant in Python - ActiveState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238103" y="2812868"/>
            <a:ext cx="4911772" cy="2891246"/>
          </a:xfrm>
          <a:prstGeom prst="rect"/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CONTENT</a:t>
            </a:r>
            <a:endParaRPr dirty="0" lang="en-IN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/>
              <a:t>What is personal assistant</a:t>
            </a:r>
          </a:p>
          <a:p>
            <a:r>
              <a:rPr dirty="0" lang="en-US"/>
              <a:t>How does it works</a:t>
            </a:r>
          </a:p>
          <a:p>
            <a:r>
              <a:rPr dirty="0" lang="en-US"/>
              <a:t>Why we use python</a:t>
            </a:r>
          </a:p>
          <a:p>
            <a:r>
              <a:rPr dirty="0" lang="en-US"/>
              <a:t>Key python libraries</a:t>
            </a:r>
          </a:p>
          <a:p>
            <a:r>
              <a:rPr dirty="0" lang="en-US"/>
              <a:t>How speech recognition works</a:t>
            </a:r>
          </a:p>
          <a:p>
            <a:r>
              <a:rPr dirty="0" lang="en-US"/>
              <a:t>How does it recognize</a:t>
            </a:r>
          </a:p>
          <a:p>
            <a:r>
              <a:rPr dirty="0" lang="en-US"/>
              <a:t>System Architecture</a:t>
            </a:r>
          </a:p>
          <a:p>
            <a:pPr indent="0" marL="0">
              <a:buNone/>
            </a:pPr>
            <a:endParaRPr dirty="0" lang="en-US"/>
          </a:p>
          <a:p>
            <a:endParaRPr dirty="0" lang="en-US"/>
          </a:p>
          <a:p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CONTENT</a:t>
            </a:r>
            <a:endParaRPr dirty="0" lang="en-IN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Core Functionalities of the personal assistant</a:t>
            </a:r>
          </a:p>
          <a:p>
            <a:r>
              <a:rPr dirty="0" lang="en-US"/>
              <a:t>Demo and use cases</a:t>
            </a:r>
          </a:p>
          <a:p>
            <a:r>
              <a:rPr dirty="0" lang="en-US"/>
              <a:t>Future Scope</a:t>
            </a:r>
          </a:p>
          <a:p>
            <a:r>
              <a:rPr dirty="0" lang="en-US"/>
              <a:t>Conclusion</a:t>
            </a: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>
                <a:solidFill>
                  <a:srgbClr val="0070C0"/>
                </a:solidFill>
              </a:rPr>
              <a:t>What is a Personal Assistant?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2800" err="1"/>
              <a:t>Definition:</a:t>
            </a:r>
            <a:r>
              <a:rPr b="0" dirty="0" sz="2800" i="0" lang="en-US" err="1">
                <a:solidFill>
                  <a:srgbClr val="001D35"/>
                </a:solidFill>
                <a:effectLst/>
                <a:latin typeface="Google Sans"/>
              </a:rPr>
              <a:t>personal</a:t>
            </a:r>
            <a:r>
              <a:rPr b="0" dirty="0" sz="2800" i="0" lang="en-US">
                <a:solidFill>
                  <a:srgbClr val="001D35"/>
                </a:solidFill>
                <a:effectLst/>
                <a:latin typeface="Google Sans"/>
              </a:rPr>
              <a:t> assistant using Python is </a:t>
            </a:r>
            <a:r>
              <a:rPr dirty="0" sz="2800" lang="en-US"/>
              <a:t>a software program that can perform tasks for a user based on verbal or written commands</a:t>
            </a:r>
          </a:p>
          <a:p>
            <a:endParaRPr dirty="0" sz="2800"/>
          </a:p>
          <a:p>
            <a:r>
              <a:rPr dirty="0" sz="2800"/>
              <a:t>A software agent that performs tasks or services for individuals.</a:t>
            </a:r>
            <a:endParaRPr dirty="0" sz="2800" lang="en-IN"/>
          </a:p>
          <a:p>
            <a:pPr indent="0" marL="0">
              <a:buNone/>
            </a:pPr>
            <a:endParaRPr dirty="0" sz="2800"/>
          </a:p>
          <a:p>
            <a:r>
              <a:rPr dirty="0" sz="2800"/>
              <a:t>Popular Examples:</a:t>
            </a:r>
            <a:br>
              <a:rPr dirty="0" sz="2800"/>
            </a:br>
            <a:r>
              <a:rPr dirty="0" sz="2800"/>
              <a:t>Alexa, Siri, Google Assistant.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solidFill>
                  <a:srgbClr val="0070C0"/>
                </a:solidFill>
              </a:rPr>
              <a:t>How Does It Work?</a:t>
            </a:r>
            <a:endParaRPr dirty="0" lang="en-IN">
              <a:solidFill>
                <a:srgbClr val="0070C0"/>
              </a:solidFill>
            </a:endParaRPr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6648995" cy="4525963"/>
          </a:xfrm>
        </p:spPr>
        <p:txBody>
          <a:bodyPr/>
          <a:p>
            <a:pPr indent="0" marL="0">
              <a:buNone/>
            </a:pPr>
            <a:br>
              <a:rPr dirty="0" lang="en-US"/>
            </a:br>
            <a:r>
              <a:rPr dirty="0" lang="en-US"/>
              <a:t>1).Listens to voice commands </a:t>
            </a:r>
          </a:p>
          <a:p>
            <a:pPr indent="0" marL="0">
              <a:buNone/>
            </a:pPr>
            <a:br>
              <a:rPr dirty="0" lang="en-US"/>
            </a:br>
            <a:r>
              <a:rPr dirty="0" lang="en-US"/>
              <a:t>2).Processes requests.</a:t>
            </a:r>
          </a:p>
          <a:p>
            <a:pPr indent="0" marL="0">
              <a:buNone/>
            </a:pPr>
            <a:br>
              <a:rPr dirty="0" lang="en-US"/>
            </a:br>
            <a:r>
              <a:rPr dirty="0" lang="en-US"/>
              <a:t>3).Provides output (response or action).</a:t>
            </a:r>
          </a:p>
          <a:p>
            <a:endParaRPr dirty="0" lang="en-IN"/>
          </a:p>
        </p:txBody>
      </p:sp>
      <p:pic>
        <p:nvPicPr>
          <p:cNvPr id="2097155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829300" y="2211977"/>
            <a:ext cx="2857500" cy="1895203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>
                <a:solidFill>
                  <a:srgbClr val="0070C0"/>
                </a:solidFill>
              </a:rPr>
              <a:t>Why Use Python?</a:t>
            </a:r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/>
              <a:t>Easy to Learn and Use:</a:t>
            </a:r>
          </a:p>
          <a:p>
            <a:pPr indent="0" marL="0">
              <a:buNone/>
            </a:pPr>
            <a:r>
              <a:rPr dirty="0" lang="en-IN"/>
              <a:t>    </a:t>
            </a:r>
            <a:r>
              <a:rPr dirty="0"/>
              <a:t>- Simple syntax, beginner-friendly.</a:t>
            </a:r>
            <a:endParaRPr dirty="0" lang="en-IN"/>
          </a:p>
          <a:p>
            <a:pPr indent="0" marL="0">
              <a:buNone/>
            </a:pPr>
            <a:endParaRPr dirty="0"/>
          </a:p>
          <a:p>
            <a:r>
              <a:rPr dirty="0"/>
              <a:t>Extensive Library Support:</a:t>
            </a:r>
            <a:br>
              <a:rPr dirty="0"/>
            </a:br>
            <a:r>
              <a:rPr dirty="0"/>
              <a:t>- Speech processing, and automation.</a:t>
            </a:r>
            <a:endParaRPr dirty="0" lang="en-IN"/>
          </a:p>
          <a:p>
            <a:pPr indent="0" marL="0">
              <a:buNone/>
            </a:pPr>
            <a:endParaRPr dirty="0"/>
          </a:p>
          <a:p>
            <a:r>
              <a:rPr dirty="0"/>
              <a:t>Cross-Platform Compatibility:</a:t>
            </a:r>
            <a:br>
              <a:rPr dirty="0"/>
            </a:br>
            <a:r>
              <a:rPr dirty="0"/>
              <a:t>- Works on multiple platforms (Windows, Mac, Linux).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>
                <a:solidFill>
                  <a:srgbClr val="0070C0"/>
                </a:solidFill>
              </a:rPr>
              <a:t>Key Python Libraries</a:t>
            </a:r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err="1"/>
              <a:t>SpeechRecognition</a:t>
            </a:r>
            <a:endParaRPr dirty="0" lang="en-IN"/>
          </a:p>
          <a:p>
            <a:r>
              <a:rPr dirty="0" lang="en-IN"/>
              <a:t>P</a:t>
            </a:r>
            <a:r>
              <a:rPr dirty="0"/>
              <a:t>yttsx3</a:t>
            </a:r>
            <a:endParaRPr dirty="0" lang="en-IN"/>
          </a:p>
          <a:p>
            <a:r>
              <a:rPr dirty="0" lang="en-IN" err="1"/>
              <a:t>pywhatkit</a:t>
            </a:r>
            <a:endParaRPr dirty="0" lang="en-IN"/>
          </a:p>
          <a:p>
            <a:r>
              <a:rPr dirty="0" lang="en-IN"/>
              <a:t>Datetime</a:t>
            </a:r>
          </a:p>
          <a:p>
            <a:r>
              <a:rPr dirty="0" lang="en-IN"/>
              <a:t>Wikipedia</a:t>
            </a:r>
          </a:p>
          <a:p>
            <a:r>
              <a:rPr altLang="en-US" dirty="0" lang="en-US"/>
              <a:t>Tkinter</a:t>
            </a:r>
            <a:endParaRPr altLang="en-US" dirty="0" lang="zh-CN"/>
          </a:p>
          <a:p>
            <a:r>
              <a:rPr altLang="en-US" dirty="0" lang="en-US"/>
              <a:t>PIL</a:t>
            </a:r>
            <a:endParaRPr altLang="en-US" dirty="0" lang="zh-CN"/>
          </a:p>
          <a:p>
            <a:r>
              <a:rPr altLang="en-US" dirty="0" lang="en-US"/>
              <a:t>OS</a:t>
            </a:r>
            <a:endParaRPr altLang="en-US" dirty="0" lang="zh-CN"/>
          </a:p>
          <a:p>
            <a:r>
              <a:rPr altLang="en-US" dirty="0" lang="en-US"/>
              <a:t>Web browser </a:t>
            </a:r>
            <a:endParaRPr altLang="en-US" dirty="0" lang="zh-CN"/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728085" y="2211977"/>
            <a:ext cx="4675686" cy="319604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>
                <a:solidFill>
                  <a:srgbClr val="0070C0"/>
                </a:solidFill>
              </a:rPr>
              <a:t>How Speech Recognition Works</a:t>
            </a:r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p>
            <a:pPr indent="0" marL="0">
              <a:buNone/>
            </a:pPr>
            <a:endParaRPr dirty="0" lang="en-IN"/>
          </a:p>
          <a:p>
            <a:r>
              <a:rPr dirty="0" lang="en-IN"/>
              <a:t> </a:t>
            </a:r>
            <a:r>
              <a:rPr dirty="0"/>
              <a:t>Record the user's voice.</a:t>
            </a:r>
          </a:p>
          <a:p>
            <a:r>
              <a:rPr dirty="0" lang="en-IN"/>
              <a:t> </a:t>
            </a:r>
            <a:r>
              <a:rPr dirty="0"/>
              <a:t>Convert voice to text using</a:t>
            </a:r>
            <a:r>
              <a:rPr dirty="0" lang="en-IN"/>
              <a:t> </a:t>
            </a:r>
            <a:r>
              <a:rPr dirty="0" err="1"/>
              <a:t>SpeechRecognition</a:t>
            </a:r>
            <a:r>
              <a:rPr dirty="0"/>
              <a:t> API</a:t>
            </a:r>
            <a:r>
              <a:rPr dirty="0" lang="en-IN"/>
              <a:t>.</a:t>
            </a:r>
            <a:endParaRPr dirty="0"/>
          </a:p>
          <a:p>
            <a:r>
              <a:rPr dirty="0"/>
              <a:t>Challenges:</a:t>
            </a:r>
            <a:br>
              <a:rPr dirty="0"/>
            </a:br>
            <a:r>
              <a:rPr dirty="0"/>
              <a:t>- Accents, </a:t>
            </a:r>
            <a:endParaRPr dirty="0" lang="en-IN"/>
          </a:p>
          <a:p>
            <a:pPr indent="0" marL="0">
              <a:buNone/>
            </a:pPr>
            <a:r>
              <a:rPr dirty="0" lang="en-IN"/>
              <a:t>    - B</a:t>
            </a:r>
            <a:r>
              <a:rPr dirty="0" err="1"/>
              <a:t>ackground</a:t>
            </a:r>
            <a:r>
              <a:rPr dirty="0"/>
              <a:t> noise, </a:t>
            </a:r>
            <a:endParaRPr dirty="0" lang="en-IN"/>
          </a:p>
          <a:p>
            <a:pPr indent="0" marL="0">
              <a:buNone/>
            </a:pPr>
            <a:r>
              <a:rPr dirty="0" lang="en-IN"/>
              <a:t>    - S</a:t>
            </a:r>
            <a:r>
              <a:rPr dirty="0" err="1"/>
              <a:t>peech</a:t>
            </a:r>
            <a:r>
              <a:rPr dirty="0"/>
              <a:t> clarity.</a:t>
            </a:r>
          </a:p>
        </p:txBody>
      </p:sp>
      <p:pic>
        <p:nvPicPr>
          <p:cNvPr id="2097157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556069" y="2447108"/>
            <a:ext cx="3130731" cy="3030583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sunil Lekkala</dc:creator>
  <cp:lastModifiedBy>Hemasai gangisetty</cp:lastModifiedBy>
  <dcterms:created xsi:type="dcterms:W3CDTF">2013-01-26T11:14:16Z</dcterms:created>
  <dcterms:modified xsi:type="dcterms:W3CDTF">2025-04-03T04:27:31Z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dcc17c9fb5df4666ae350fd5940577cf</vt:lpwstr>
  </property>
</Properties>
</file>