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66" r:id="rId17"/>
    <p:sldId id="272" r:id="rId18"/>
    <p:sldId id="273" r:id="rId19"/>
    <p:sldId id="276" r:id="rId20"/>
    <p:sldId id="277" r:id="rId21"/>
    <p:sldId id="279" r:id="rId22"/>
    <p:sldId id="28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E7C4-68BD-4159-B709-9D7F5CFF873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6362-EFE7-4430-9305-B6DACCA4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4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03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7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61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11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1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7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7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6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6362-EFE7-4430-9305-B6DACCA48B8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2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7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7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5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FD013-D5A0-4366-AB00-1A962F335BFD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176240-1625-440F-86FB-4F68DAD60F9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2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1612-8942-4662-8430-5A2AFDC31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Wide </a:t>
            </a:r>
            <a:r>
              <a:rPr lang="en-GB"/>
              <a:t>World Importers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737AD-EDBE-40BB-BF4A-88E0CE13A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rbel Headings"/>
              </a:rPr>
              <a:t>Sales Analysis May 2015 – May 2018</a:t>
            </a:r>
          </a:p>
        </p:txBody>
      </p:sp>
    </p:spTree>
    <p:extLst>
      <p:ext uri="{BB962C8B-B14F-4D97-AF65-F5344CB8AC3E}">
        <p14:creationId xmlns:p14="http://schemas.microsoft.com/office/powerpoint/2010/main" val="49518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Most Ordered ColorID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65A80-D717-4321-9683-5ED0D9399A16}"/>
              </a:ext>
            </a:extLst>
          </p:cNvPr>
          <p:cNvSpPr txBox="1"/>
          <p:nvPr/>
        </p:nvSpPr>
        <p:spPr>
          <a:xfrm>
            <a:off x="364733" y="1318845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Color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ID’s 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Most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CB9EB-4570-43B3-98C8-E38D81291A21}"/>
              </a:ext>
            </a:extLst>
          </p:cNvPr>
          <p:cNvSpPr txBox="1"/>
          <p:nvPr/>
        </p:nvSpPr>
        <p:spPr>
          <a:xfrm>
            <a:off x="563403" y="5031400"/>
            <a:ext cx="42449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Most Ordered ColorID 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Black – ColorID 3</a:t>
            </a:r>
          </a:p>
          <a:p>
            <a:r>
              <a:rPr lang="en-GB" b="1" dirty="0"/>
              <a:t>Total Orders: 1,167,677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E66E-D41F-4763-8EE8-4FE7B809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" y="1919004"/>
            <a:ext cx="1390650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44036-11B5-4173-9BAC-2DD993D9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51" y="976045"/>
            <a:ext cx="7493449" cy="58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1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Most Valued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65A80-D717-4321-9683-5ED0D9399A16}"/>
              </a:ext>
            </a:extLst>
          </p:cNvPr>
          <p:cNvSpPr txBox="1"/>
          <p:nvPr/>
        </p:nvSpPr>
        <p:spPr>
          <a:xfrm>
            <a:off x="303088" y="133656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Customers with the Highest Total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CB9EB-4570-43B3-98C8-E38D81291A21}"/>
              </a:ext>
            </a:extLst>
          </p:cNvPr>
          <p:cNvSpPr txBox="1"/>
          <p:nvPr/>
        </p:nvSpPr>
        <p:spPr>
          <a:xfrm>
            <a:off x="563403" y="5031400"/>
            <a:ext cx="42449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Most Valued Customer 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CustomerID 149</a:t>
            </a:r>
          </a:p>
          <a:p>
            <a:r>
              <a:rPr lang="en-GB" b="1" dirty="0"/>
              <a:t>Total Orders: £662,878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64374B-47D4-4DAB-AF0B-3B024210BA8D}"/>
              </a:ext>
            </a:extLst>
          </p:cNvPr>
          <p:cNvGrpSpPr/>
          <p:nvPr/>
        </p:nvGrpSpPr>
        <p:grpSpPr>
          <a:xfrm>
            <a:off x="544807" y="2116850"/>
            <a:ext cx="1904546" cy="2009775"/>
            <a:chOff x="544807" y="2116850"/>
            <a:chExt cx="1904546" cy="20097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DBCBB-465C-43AA-964B-9AA0804C1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807" y="2373330"/>
              <a:ext cx="1113971" cy="17532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A376C-591F-4E76-BFBA-39041FDF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8778" y="2116850"/>
              <a:ext cx="790575" cy="200977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6C46343-B994-432C-95C1-B713687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36" y="407958"/>
            <a:ext cx="5919668" cy="64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1" y="244788"/>
            <a:ext cx="11310174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Analysing Monthly Sales Data Jan 2015 – May 2018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7AD481-9AD9-4F6B-8B9B-949C688FB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8" y="1397546"/>
            <a:ext cx="9124864" cy="52156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691823-1B50-4D11-B8D5-48E1B537F685}"/>
              </a:ext>
            </a:extLst>
          </p:cNvPr>
          <p:cNvSpPr txBox="1"/>
          <p:nvPr/>
        </p:nvSpPr>
        <p:spPr>
          <a:xfrm>
            <a:off x="124047" y="1682931"/>
            <a:ext cx="265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an increase of sales during each of the years summer months.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00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1" y="244788"/>
            <a:ext cx="11320449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Analysing Monthly Sales Data Jan 2015 – May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91823-1B50-4D11-B8D5-48E1B537F685}"/>
              </a:ext>
            </a:extLst>
          </p:cNvPr>
          <p:cNvSpPr txBox="1"/>
          <p:nvPr/>
        </p:nvSpPr>
        <p:spPr>
          <a:xfrm>
            <a:off x="145511" y="1343884"/>
            <a:ext cx="265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an increase of sales during each of the years summer months.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3857-4400-42CF-B7D2-7443AC3B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8" y="1101155"/>
            <a:ext cx="9416902" cy="53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" y="594109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The Best &amp; Worst Months of Sales </a:t>
            </a:r>
            <a:br>
              <a:rPr lang="en-GB" dirty="0"/>
            </a:br>
            <a:r>
              <a:rPr lang="en-GB" dirty="0"/>
              <a:t>Jan 2015 – May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91823-1B50-4D11-B8D5-48E1B537F685}"/>
              </a:ext>
            </a:extLst>
          </p:cNvPr>
          <p:cNvSpPr txBox="1"/>
          <p:nvPr/>
        </p:nvSpPr>
        <p:spPr>
          <a:xfrm>
            <a:off x="877139" y="1589119"/>
            <a:ext cx="225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Sales Months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F77E-DF6C-4562-A544-31521DD9F375}"/>
              </a:ext>
            </a:extLst>
          </p:cNvPr>
          <p:cNvSpPr txBox="1"/>
          <p:nvPr/>
        </p:nvSpPr>
        <p:spPr>
          <a:xfrm>
            <a:off x="7048675" y="1630877"/>
            <a:ext cx="265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Worst Sales Months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2B871-FDA8-4EDB-9DE4-080A1859ED10}"/>
              </a:ext>
            </a:extLst>
          </p:cNvPr>
          <p:cNvGrpSpPr/>
          <p:nvPr/>
        </p:nvGrpSpPr>
        <p:grpSpPr>
          <a:xfrm>
            <a:off x="877139" y="2298268"/>
            <a:ext cx="2184560" cy="2528746"/>
            <a:chOff x="726099" y="2131547"/>
            <a:chExt cx="1724025" cy="2038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8C445-45D0-4A49-81EE-B083F199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99" y="2423898"/>
              <a:ext cx="866775" cy="1743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E6F72E-5A71-4065-A4BE-9C209DE39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2874" y="2131547"/>
              <a:ext cx="857250" cy="203835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711871-C5AD-4572-A807-850D04221474}"/>
              </a:ext>
            </a:extLst>
          </p:cNvPr>
          <p:cNvGrpSpPr/>
          <p:nvPr/>
        </p:nvGrpSpPr>
        <p:grpSpPr>
          <a:xfrm>
            <a:off x="7129311" y="2440989"/>
            <a:ext cx="2158528" cy="2361436"/>
            <a:chOff x="6555714" y="2287629"/>
            <a:chExt cx="1686198" cy="20383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88C339-01D8-4696-94B9-DAC4A68EE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5714" y="2582904"/>
              <a:ext cx="847725" cy="17430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C4C5DD-A62F-47FF-BECB-B60113F44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3237" y="2287629"/>
              <a:ext cx="828675" cy="203835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CD8ED7-3744-43A5-B40A-43772A3DD199}"/>
              </a:ext>
            </a:extLst>
          </p:cNvPr>
          <p:cNvSpPr txBox="1"/>
          <p:nvPr/>
        </p:nvSpPr>
        <p:spPr>
          <a:xfrm>
            <a:off x="476764" y="5068826"/>
            <a:ext cx="364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month of sales is July 2017.</a:t>
            </a:r>
          </a:p>
          <a:p>
            <a:endParaRPr lang="en-GB" sz="2000" dirty="0"/>
          </a:p>
          <a:p>
            <a:r>
              <a:rPr lang="en-GB" sz="2000" dirty="0"/>
              <a:t>July 2017 Total Sales: £9,210,146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9CACA-B97C-4B4F-99C2-D284144671C8}"/>
              </a:ext>
            </a:extLst>
          </p:cNvPr>
          <p:cNvSpPr txBox="1"/>
          <p:nvPr/>
        </p:nvSpPr>
        <p:spPr>
          <a:xfrm>
            <a:off x="6382691" y="5060506"/>
            <a:ext cx="4384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worst month of sales is February 2015.</a:t>
            </a:r>
          </a:p>
          <a:p>
            <a:endParaRPr lang="en-GB" sz="2000" dirty="0"/>
          </a:p>
          <a:p>
            <a:r>
              <a:rPr lang="en-GB" sz="2000" dirty="0"/>
              <a:t>February 2015 Total Sales: £4,866,715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4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" y="0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Sales Revenue Percentage Changes Jan 2015 – May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9CACA-B97C-4B4F-99C2-D284144671C8}"/>
              </a:ext>
            </a:extLst>
          </p:cNvPr>
          <p:cNvSpPr txBox="1"/>
          <p:nvPr/>
        </p:nvSpPr>
        <p:spPr>
          <a:xfrm>
            <a:off x="244236" y="5333594"/>
            <a:ext cx="5178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has been a 2.57% revenue increase in sales from May 2017 to May 2018 when compared to the revenue of May 2016 to May 2017.</a:t>
            </a:r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B1B26-C5B4-4C09-AB87-E8FA1B45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8" y="768165"/>
            <a:ext cx="2786556" cy="4378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E4DF9-10CA-481D-8BBB-5A092FD83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65" y="685971"/>
            <a:ext cx="2849856" cy="4461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11F2B-DF0F-4997-B706-3F40A0051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83" y="685971"/>
            <a:ext cx="3007095" cy="35995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BB63B1-F946-41BA-BFF3-7B6E4E3E88B0}"/>
              </a:ext>
            </a:extLst>
          </p:cNvPr>
          <p:cNvSpPr txBox="1"/>
          <p:nvPr/>
        </p:nvSpPr>
        <p:spPr>
          <a:xfrm>
            <a:off x="6195281" y="4849157"/>
            <a:ext cx="5893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a year on year increase of sales from Jan 2015 to May 2018.</a:t>
            </a:r>
          </a:p>
          <a:p>
            <a:endParaRPr lang="en-GB" sz="2000" dirty="0"/>
          </a:p>
          <a:p>
            <a:r>
              <a:rPr lang="en-GB" sz="2000" dirty="0"/>
              <a:t>There is not a positive month on month revenue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E0D9A7-8EB4-4D67-BA78-ADC76987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76"/>
            <a:ext cx="1170226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Analysing Monthly Orders Data Jan 2015 – May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B2348-0E40-4B70-850E-FEA6FBD8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49" y="1076057"/>
            <a:ext cx="9737251" cy="5263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837C5-2C5D-45AE-8056-524875EA2952}"/>
              </a:ext>
            </a:extLst>
          </p:cNvPr>
          <p:cNvSpPr txBox="1"/>
          <p:nvPr/>
        </p:nvSpPr>
        <p:spPr>
          <a:xfrm>
            <a:off x="124048" y="1682931"/>
            <a:ext cx="2330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an increase of orders during during each of the years summer months.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8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E0D9A7-8EB4-4D67-BA78-ADC76987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76"/>
            <a:ext cx="1170226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Analysing Monthly Orders Data Jan 2015 – May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837C5-2C5D-45AE-8056-524875EA2952}"/>
              </a:ext>
            </a:extLst>
          </p:cNvPr>
          <p:cNvSpPr txBox="1"/>
          <p:nvPr/>
        </p:nvSpPr>
        <p:spPr>
          <a:xfrm>
            <a:off x="124048" y="1682931"/>
            <a:ext cx="2330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an increase of orders during during each of the years summer months.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F6988-3193-4781-A363-2F95F4F8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02" y="1448656"/>
            <a:ext cx="9778098" cy="54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" y="594109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The Best &amp; Worst Months of Orders </a:t>
            </a:r>
            <a:br>
              <a:rPr lang="en-GB" dirty="0"/>
            </a:br>
            <a:r>
              <a:rPr lang="en-GB" dirty="0"/>
              <a:t>Jan 2015 – May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91823-1B50-4D11-B8D5-48E1B537F685}"/>
              </a:ext>
            </a:extLst>
          </p:cNvPr>
          <p:cNvSpPr txBox="1"/>
          <p:nvPr/>
        </p:nvSpPr>
        <p:spPr>
          <a:xfrm>
            <a:off x="877139" y="1589119"/>
            <a:ext cx="225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Orders Months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F77E-DF6C-4562-A544-31521DD9F375}"/>
              </a:ext>
            </a:extLst>
          </p:cNvPr>
          <p:cNvSpPr txBox="1"/>
          <p:nvPr/>
        </p:nvSpPr>
        <p:spPr>
          <a:xfrm>
            <a:off x="7048675" y="1630877"/>
            <a:ext cx="265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Worst Orders Months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D8ED7-3744-43A5-B40A-43772A3DD199}"/>
              </a:ext>
            </a:extLst>
          </p:cNvPr>
          <p:cNvSpPr txBox="1"/>
          <p:nvPr/>
        </p:nvSpPr>
        <p:spPr>
          <a:xfrm>
            <a:off x="476764" y="5068826"/>
            <a:ext cx="3930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month of orders is May 2018.</a:t>
            </a:r>
          </a:p>
          <a:p>
            <a:endParaRPr lang="en-GB" sz="2000" dirty="0"/>
          </a:p>
          <a:p>
            <a:r>
              <a:rPr lang="en-GB" sz="2000" dirty="0"/>
              <a:t>May 2018 Total Orders: 282,360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9CACA-B97C-4B4F-99C2-D284144671C8}"/>
              </a:ext>
            </a:extLst>
          </p:cNvPr>
          <p:cNvSpPr txBox="1"/>
          <p:nvPr/>
        </p:nvSpPr>
        <p:spPr>
          <a:xfrm>
            <a:off x="6382691" y="5060506"/>
            <a:ext cx="4384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worst month of Orders is February 2015.</a:t>
            </a:r>
          </a:p>
          <a:p>
            <a:endParaRPr lang="en-GB" sz="2000" dirty="0"/>
          </a:p>
          <a:p>
            <a:r>
              <a:rPr lang="en-GB" sz="2000" dirty="0"/>
              <a:t>February 2015 Total Orders: 144,382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AB3A8-B163-45F3-8602-95A8AEE0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29" y="2256566"/>
            <a:ext cx="1824964" cy="234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F019B-D2AC-4D16-ABF8-2AF382B5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042" y="2502759"/>
            <a:ext cx="1590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3" y="22449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Forecasting Future Monthly Sales – May 2018 – May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F77E-DF6C-4562-A544-31521DD9F375}"/>
              </a:ext>
            </a:extLst>
          </p:cNvPr>
          <p:cNvSpPr txBox="1"/>
          <p:nvPr/>
        </p:nvSpPr>
        <p:spPr>
          <a:xfrm>
            <a:off x="6322549" y="1307988"/>
            <a:ext cx="54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Visualising the forecasted sales values against the actual sales.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08E13-3023-4841-863C-7292E5F4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2" y="3061543"/>
            <a:ext cx="3105150" cy="3228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F01CB2-59DC-4EBE-B9F7-21885F53C7E8}"/>
              </a:ext>
            </a:extLst>
          </p:cNvPr>
          <p:cNvSpPr txBox="1"/>
          <p:nvPr/>
        </p:nvSpPr>
        <p:spPr>
          <a:xfrm>
            <a:off x="96353" y="1307988"/>
            <a:ext cx="3253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Time Series Forecasting Model Holt-Winter-Method, actual sales data is used to forecast future sales.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27618-22B5-4876-AACD-21CC2F85B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85" y="2123596"/>
            <a:ext cx="8430615" cy="4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091-BC2E-41F7-B95D-BC06CC5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Best Selling Products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C9765F-89D2-4123-9B9F-C36190860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35" y="1826600"/>
            <a:ext cx="5075061" cy="2513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44F73-AC05-4F6C-82A3-47C89B6E9FC9}"/>
              </a:ext>
            </a:extLst>
          </p:cNvPr>
          <p:cNvSpPr txBox="1"/>
          <p:nvPr/>
        </p:nvSpPr>
        <p:spPr>
          <a:xfrm>
            <a:off x="435392" y="1226434"/>
            <a:ext cx="482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Most Ordered Products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9FD3DB-B850-4D18-80AB-2965EC24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43" y="95774"/>
            <a:ext cx="5075061" cy="666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EA670-3D32-47CD-A01A-D99EF33E66AB}"/>
              </a:ext>
            </a:extLst>
          </p:cNvPr>
          <p:cNvSpPr txBox="1"/>
          <p:nvPr/>
        </p:nvSpPr>
        <p:spPr>
          <a:xfrm>
            <a:off x="563403" y="5031400"/>
            <a:ext cx="5075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Most Ordered Product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Black and orange fragile despatch tape 48mmx75m</a:t>
            </a:r>
          </a:p>
          <a:p>
            <a:r>
              <a:rPr lang="en-GB" b="1" dirty="0"/>
              <a:t>Total Orders: 207,324 </a:t>
            </a:r>
          </a:p>
        </p:txBody>
      </p:sp>
    </p:spTree>
    <p:extLst>
      <p:ext uri="{BB962C8B-B14F-4D97-AF65-F5344CB8AC3E}">
        <p14:creationId xmlns:p14="http://schemas.microsoft.com/office/powerpoint/2010/main" val="403484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Forecasting Future Monthly Sales – May 2018 – May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F77E-DF6C-4562-A544-31521DD9F375}"/>
              </a:ext>
            </a:extLst>
          </p:cNvPr>
          <p:cNvSpPr txBox="1"/>
          <p:nvPr/>
        </p:nvSpPr>
        <p:spPr>
          <a:xfrm>
            <a:off x="5860995" y="1136498"/>
            <a:ext cx="587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Visualising the forecasted sales for the next 12 months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01CB2-59DC-4EBE-B9F7-21885F53C7E8}"/>
              </a:ext>
            </a:extLst>
          </p:cNvPr>
          <p:cNvSpPr txBox="1"/>
          <p:nvPr/>
        </p:nvSpPr>
        <p:spPr>
          <a:xfrm>
            <a:off x="100074" y="1065491"/>
            <a:ext cx="330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Monthly sales forecast for the next 12 months.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57C29-E5E8-48D8-AA8C-A4F29BA7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9" y="1933233"/>
            <a:ext cx="2127607" cy="4449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8F8DF-F01A-4996-A941-667004FD2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11" y="1731597"/>
            <a:ext cx="6610350" cy="5114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43FCA-BE9D-4DCE-8900-4C6BB85BAADF}"/>
              </a:ext>
            </a:extLst>
          </p:cNvPr>
          <p:cNvSpPr txBox="1"/>
          <p:nvPr/>
        </p:nvSpPr>
        <p:spPr>
          <a:xfrm>
            <a:off x="2742460" y="2941415"/>
            <a:ext cx="2482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As with prior years, we can expect a positive revenue increase from May 2018 to May 2019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6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Predicting Future Product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F77E-DF6C-4562-A544-31521DD9F375}"/>
              </a:ext>
            </a:extLst>
          </p:cNvPr>
          <p:cNvSpPr txBox="1"/>
          <p:nvPr/>
        </p:nvSpPr>
        <p:spPr>
          <a:xfrm>
            <a:off x="6369977" y="1948932"/>
            <a:ext cx="5128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this information I decided to experiment with two different Linear Regression models with an aim of returning an accurate scientific prediction of retail prices for new products that have not yet been allocated a price.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01CB2-59DC-4EBE-B9F7-21885F53C7E8}"/>
              </a:ext>
            </a:extLst>
          </p:cNvPr>
          <p:cNvSpPr txBox="1"/>
          <p:nvPr/>
        </p:nvSpPr>
        <p:spPr>
          <a:xfrm>
            <a:off x="211779" y="1028552"/>
            <a:ext cx="4822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analysing the stock warehouse data, I identified a positive upward trend  between the weight of a product and retail price, this can be seen within the Linear Model Plot.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0E285-5E31-466F-9440-0802198D9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" b="1"/>
          <a:stretch/>
        </p:blipFill>
        <p:spPr>
          <a:xfrm>
            <a:off x="211779" y="2764540"/>
            <a:ext cx="5266235" cy="3482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CE6BF6-B627-46D0-891F-0EAD0B288E97}"/>
              </a:ext>
            </a:extLst>
          </p:cNvPr>
          <p:cNvSpPr txBox="1"/>
          <p:nvPr/>
        </p:nvSpPr>
        <p:spPr>
          <a:xfrm>
            <a:off x="6369977" y="4272144"/>
            <a:ext cx="512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Linear Regression Model learns patterns from the historic data it is provided and tuned in a way to output accurate predicted values.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3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Predicting Future Product Prices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01CB2-59DC-4EBE-B9F7-21885F53C7E8}"/>
              </a:ext>
            </a:extLst>
          </p:cNvPr>
          <p:cNvSpPr txBox="1"/>
          <p:nvPr/>
        </p:nvSpPr>
        <p:spPr>
          <a:xfrm>
            <a:off x="211779" y="1028552"/>
            <a:ext cx="482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E6BF6-B627-46D0-891F-0EAD0B288E97}"/>
              </a:ext>
            </a:extLst>
          </p:cNvPr>
          <p:cNvSpPr txBox="1"/>
          <p:nvPr/>
        </p:nvSpPr>
        <p:spPr>
          <a:xfrm>
            <a:off x="62002" y="4051051"/>
            <a:ext cx="3928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1 takes an input of weight.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With a input of 1kilogram, the Linear Regression model predicts a retail price of £44.35 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D1E71-A8DF-4BD4-8750-85A5DCC3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9" y="1587357"/>
            <a:ext cx="3778929" cy="623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6D2FAB-1A55-454A-ACFD-8C866EDE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78" y="2418771"/>
            <a:ext cx="3778930" cy="642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AAE29-B3D2-42A1-B661-93FCD4B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26" y="3356587"/>
            <a:ext cx="2080791" cy="39881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FE5FC-036D-4E37-88A0-9E2B28BDC7A0}"/>
              </a:ext>
            </a:extLst>
          </p:cNvPr>
          <p:cNvGrpSpPr/>
          <p:nvPr/>
        </p:nvGrpSpPr>
        <p:grpSpPr>
          <a:xfrm>
            <a:off x="4593996" y="1028552"/>
            <a:ext cx="4345675" cy="4963038"/>
            <a:chOff x="7464986" y="857847"/>
            <a:chExt cx="4472684" cy="53791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6A1FB1-22CE-4456-8DC3-06A2C59F0A30}"/>
                </a:ext>
              </a:extLst>
            </p:cNvPr>
            <p:cNvSpPr txBox="1"/>
            <p:nvPr/>
          </p:nvSpPr>
          <p:spPr>
            <a:xfrm>
              <a:off x="7464986" y="857847"/>
              <a:ext cx="4472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 2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12FF3F-31C5-4D68-9CD4-68B2D490E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4986" y="1585659"/>
              <a:ext cx="4374788" cy="49713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B1B207-4828-4EC8-BD98-4A735831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986" y="2310806"/>
              <a:ext cx="4374788" cy="64217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1EFF2C-3060-4BA4-94D1-7829859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6995" y="3248435"/>
              <a:ext cx="2080791" cy="36112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6F7F6C-2D61-4247-991B-ABB409CE8A62}"/>
                </a:ext>
              </a:extLst>
            </p:cNvPr>
            <p:cNvSpPr txBox="1"/>
            <p:nvPr/>
          </p:nvSpPr>
          <p:spPr>
            <a:xfrm>
              <a:off x="7464986" y="3990250"/>
              <a:ext cx="392870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 2 takes an input of weight and ColorID.</a:t>
              </a:r>
            </a:p>
            <a:p>
              <a:endPara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GB" sz="2000" dirty="0">
                  <a:solidFill>
                    <a:srgbClr val="C00000"/>
                  </a:solidFill>
                </a:rPr>
                <a:t>With a input of 1kilogram and ColorID of 4 the Linear Regression model predicts a retail price of £45.46 </a:t>
              </a:r>
              <a:endParaRPr lang="en-GB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4CFED5-FF54-40ED-AFC8-8108EB4532F6}"/>
              </a:ext>
            </a:extLst>
          </p:cNvPr>
          <p:cNvSpPr txBox="1"/>
          <p:nvPr/>
        </p:nvSpPr>
        <p:spPr>
          <a:xfrm>
            <a:off x="9743883" y="2503214"/>
            <a:ext cx="2080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retail price of a product with a weight of 1kg is £54.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model’s prediction is £10 off a realistic prediction some fine tuning is required before coming into use.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1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Security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01CB2-59DC-4EBE-B9F7-21885F53C7E8}"/>
              </a:ext>
            </a:extLst>
          </p:cNvPr>
          <p:cNvSpPr txBox="1"/>
          <p:nvPr/>
        </p:nvSpPr>
        <p:spPr>
          <a:xfrm>
            <a:off x="283698" y="1490142"/>
            <a:ext cx="737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concerns of confidentiality and complying with the UK General Data Protection Regulations, no identifiable or confidential </a:t>
            </a:r>
            <a:r>
              <a:rPr lang="en-GB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is available within the source data and subsequent analysis.</a:t>
            </a:r>
            <a:endParaRPr lang="en-GB" sz="18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also no concerns with regards to the orders, product, stock and related data that could potentially damage business operations.</a:t>
            </a:r>
            <a:endParaRPr lang="en-GB" sz="18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8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6E870-43C2-4321-A30E-C35A35101639}"/>
              </a:ext>
            </a:extLst>
          </p:cNvPr>
          <p:cNvSpPr txBox="1"/>
          <p:nvPr/>
        </p:nvSpPr>
        <p:spPr>
          <a:xfrm>
            <a:off x="339048" y="851209"/>
            <a:ext cx="5373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1. Most Ordered Product</a:t>
            </a:r>
          </a:p>
          <a:p>
            <a:r>
              <a:rPr lang="en-GB" b="1" dirty="0"/>
              <a:t>Black and orange fragile despatch tape 48mmx75m</a:t>
            </a:r>
          </a:p>
          <a:p>
            <a:r>
              <a:rPr lang="en-GB" b="1" dirty="0"/>
              <a:t>Total Orders: 207,324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981AE-AC20-42C7-BC4A-FC9F7B103AA2}"/>
              </a:ext>
            </a:extLst>
          </p:cNvPr>
          <p:cNvSpPr txBox="1"/>
          <p:nvPr/>
        </p:nvSpPr>
        <p:spPr>
          <a:xfrm>
            <a:off x="6368302" y="851209"/>
            <a:ext cx="507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2. Most Profitable Product</a:t>
            </a:r>
          </a:p>
          <a:p>
            <a:r>
              <a:rPr lang="en-GB" b="1" dirty="0"/>
              <a:t>Air cushion machine (Blue)</a:t>
            </a:r>
          </a:p>
          <a:p>
            <a:r>
              <a:rPr lang="en-GB" b="1" dirty="0"/>
              <a:t>Total Revenue Income: £ 19,160,010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9606-3C57-4B22-A251-ABBE293C34B2}"/>
              </a:ext>
            </a:extLst>
          </p:cNvPr>
          <p:cNvSpPr txBox="1"/>
          <p:nvPr/>
        </p:nvSpPr>
        <p:spPr>
          <a:xfrm>
            <a:off x="339048" y="2299211"/>
            <a:ext cx="507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3. Least Ordered Product</a:t>
            </a:r>
          </a:p>
          <a:p>
            <a:r>
              <a:rPr lang="en-GB" b="1" dirty="0"/>
              <a:t>Superhero action jacket (Blue) XL</a:t>
            </a:r>
          </a:p>
          <a:p>
            <a:r>
              <a:rPr lang="en-GB" b="1" dirty="0"/>
              <a:t>Total Orders: 5373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FC423-206E-4E31-98EB-DF98186E934B}"/>
              </a:ext>
            </a:extLst>
          </p:cNvPr>
          <p:cNvSpPr txBox="1"/>
          <p:nvPr/>
        </p:nvSpPr>
        <p:spPr>
          <a:xfrm>
            <a:off x="6368302" y="2298055"/>
            <a:ext cx="507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4. Least Profitable Product</a:t>
            </a:r>
          </a:p>
          <a:p>
            <a:r>
              <a:rPr lang="en-GB" b="1" dirty="0"/>
              <a:t>Packing knife with metal insert blade (Yellow) 9mm</a:t>
            </a:r>
          </a:p>
          <a:p>
            <a:r>
              <a:rPr lang="en-GB" b="1" dirty="0"/>
              <a:t>Total Revenue Income: £ 98,948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29DD-68D9-40BA-A734-76BBC0D60EE7}"/>
              </a:ext>
            </a:extLst>
          </p:cNvPr>
          <p:cNvSpPr txBox="1"/>
          <p:nvPr/>
        </p:nvSpPr>
        <p:spPr>
          <a:xfrm>
            <a:off x="6368302" y="3750332"/>
            <a:ext cx="4244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6. Most Profitable ColorID </a:t>
            </a:r>
          </a:p>
          <a:p>
            <a:r>
              <a:rPr lang="en-GB" b="1" dirty="0"/>
              <a:t>Blue – ColorID 4</a:t>
            </a:r>
          </a:p>
          <a:p>
            <a:r>
              <a:rPr lang="en-GB" b="1" dirty="0"/>
              <a:t>Total Revenue Income: £ 61,934,209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C1D59-4D3D-43A0-AB27-BE7410B54BCC}"/>
              </a:ext>
            </a:extLst>
          </p:cNvPr>
          <p:cNvSpPr txBox="1"/>
          <p:nvPr/>
        </p:nvSpPr>
        <p:spPr>
          <a:xfrm>
            <a:off x="339048" y="3750332"/>
            <a:ext cx="4244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5. Most Ordered ColorID </a:t>
            </a:r>
          </a:p>
          <a:p>
            <a:r>
              <a:rPr lang="en-GB" b="1" dirty="0"/>
              <a:t>Black – ColorID 3</a:t>
            </a:r>
          </a:p>
          <a:p>
            <a:r>
              <a:rPr lang="en-GB" b="1" dirty="0"/>
              <a:t>Total Orders: 1,167,677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67CC8-7A64-4026-83EB-F383DACDBCC9}"/>
              </a:ext>
            </a:extLst>
          </p:cNvPr>
          <p:cNvSpPr txBox="1"/>
          <p:nvPr/>
        </p:nvSpPr>
        <p:spPr>
          <a:xfrm>
            <a:off x="339048" y="4996853"/>
            <a:ext cx="395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7. Most Valued Customer </a:t>
            </a:r>
          </a:p>
          <a:p>
            <a:r>
              <a:rPr lang="en-GB" b="1" dirty="0"/>
              <a:t>CustomerID 149</a:t>
            </a:r>
          </a:p>
          <a:p>
            <a:r>
              <a:rPr lang="en-GB" b="1" dirty="0"/>
              <a:t>Total Orders: 662,878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244E9-1C5F-447A-8341-0867ED329663}"/>
              </a:ext>
            </a:extLst>
          </p:cNvPr>
          <p:cNvSpPr txBox="1"/>
          <p:nvPr/>
        </p:nvSpPr>
        <p:spPr>
          <a:xfrm>
            <a:off x="6368302" y="4996853"/>
            <a:ext cx="555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C00000"/>
                </a:solidFill>
              </a:rPr>
              <a:t>8. Top Items Bought Together</a:t>
            </a:r>
          </a:p>
          <a:p>
            <a:r>
              <a:rPr lang="en-GB" b="1" dirty="0"/>
              <a:t>10 mm Anti static bubble wrap (Blue) 50m &amp; Furry gorilla with big eyes slippers (Black) </a:t>
            </a:r>
          </a:p>
          <a:p>
            <a:r>
              <a:rPr lang="en-GB" b="1" dirty="0"/>
              <a:t>Total Orders: 21 Orders</a:t>
            </a:r>
          </a:p>
        </p:txBody>
      </p:sp>
    </p:spTree>
    <p:extLst>
      <p:ext uri="{BB962C8B-B14F-4D97-AF65-F5344CB8AC3E}">
        <p14:creationId xmlns:p14="http://schemas.microsoft.com/office/powerpoint/2010/main" val="70576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86"/>
            <a:ext cx="11865895" cy="68597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Summary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6E870-43C2-4321-A30E-C35A35101639}"/>
              </a:ext>
            </a:extLst>
          </p:cNvPr>
          <p:cNvSpPr txBox="1"/>
          <p:nvPr/>
        </p:nvSpPr>
        <p:spPr>
          <a:xfrm>
            <a:off x="339048" y="918578"/>
            <a:ext cx="5373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9. Best Month of Sales</a:t>
            </a:r>
          </a:p>
          <a:p>
            <a:r>
              <a:rPr lang="en-GB" sz="1800" b="1" dirty="0"/>
              <a:t>July 2017 </a:t>
            </a:r>
          </a:p>
          <a:p>
            <a:r>
              <a:rPr lang="en-GB" sz="1800" b="1" dirty="0"/>
              <a:t>Total Sales: £9,210,146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981AE-AC20-42C7-BC4A-FC9F7B103AA2}"/>
              </a:ext>
            </a:extLst>
          </p:cNvPr>
          <p:cNvSpPr txBox="1"/>
          <p:nvPr/>
        </p:nvSpPr>
        <p:spPr>
          <a:xfrm>
            <a:off x="339048" y="2218736"/>
            <a:ext cx="507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11. Worst Month of Sales</a:t>
            </a:r>
          </a:p>
          <a:p>
            <a:r>
              <a:rPr lang="en-GB" sz="2000" b="1" dirty="0"/>
              <a:t>February 2015</a:t>
            </a:r>
          </a:p>
          <a:p>
            <a:r>
              <a:rPr lang="en-GB" sz="2000" b="1" dirty="0"/>
              <a:t>Total Sales: £4,866,715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9606-3C57-4B22-A251-ABBE293C34B2}"/>
              </a:ext>
            </a:extLst>
          </p:cNvPr>
          <p:cNvSpPr txBox="1"/>
          <p:nvPr/>
        </p:nvSpPr>
        <p:spPr>
          <a:xfrm>
            <a:off x="7063486" y="847318"/>
            <a:ext cx="3455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10. Best Month of Orders</a:t>
            </a:r>
          </a:p>
          <a:p>
            <a:r>
              <a:rPr lang="en-GB" sz="1800" b="1" dirty="0"/>
              <a:t>May 2018</a:t>
            </a:r>
          </a:p>
          <a:p>
            <a:r>
              <a:rPr lang="en-GB" sz="1800" b="1" dirty="0"/>
              <a:t>Total Orders: 282,360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C1D59-4D3D-43A0-AB27-BE7410B54BCC}"/>
              </a:ext>
            </a:extLst>
          </p:cNvPr>
          <p:cNvSpPr txBox="1"/>
          <p:nvPr/>
        </p:nvSpPr>
        <p:spPr>
          <a:xfrm>
            <a:off x="339048" y="4227385"/>
            <a:ext cx="2681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There was a 2.57% revenue increase in sales from May 2017 to May 2018 when compared to the revenue of May 2016 to May 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90B66-3606-40D7-B863-4DF71EFA1F74}"/>
              </a:ext>
            </a:extLst>
          </p:cNvPr>
          <p:cNvSpPr txBox="1"/>
          <p:nvPr/>
        </p:nvSpPr>
        <p:spPr>
          <a:xfrm>
            <a:off x="7063486" y="2197972"/>
            <a:ext cx="3609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C00000"/>
                </a:solidFill>
              </a:rPr>
              <a:t>12. Worst Month of Orders</a:t>
            </a:r>
          </a:p>
          <a:p>
            <a:r>
              <a:rPr lang="en-GB" sz="2000" b="1" dirty="0"/>
              <a:t>February 2015 </a:t>
            </a:r>
          </a:p>
          <a:p>
            <a:r>
              <a:rPr lang="en-GB" sz="2000" b="1" dirty="0"/>
              <a:t>Total Orders: 144,382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6A95F-85BD-4556-AB53-7FF8F323B38B}"/>
              </a:ext>
            </a:extLst>
          </p:cNvPr>
          <p:cNvSpPr txBox="1"/>
          <p:nvPr/>
        </p:nvSpPr>
        <p:spPr>
          <a:xfrm>
            <a:off x="4213261" y="4477484"/>
            <a:ext cx="253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and Orders increase during the summer months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91F4DF-296F-42DA-9032-8C5C1DE00C46}"/>
              </a:ext>
            </a:extLst>
          </p:cNvPr>
          <p:cNvSpPr txBox="1"/>
          <p:nvPr/>
        </p:nvSpPr>
        <p:spPr>
          <a:xfrm>
            <a:off x="7837471" y="4227384"/>
            <a:ext cx="2681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Forecasting the next years sales revenue we can expect a sales revenue increase of 4.98%</a:t>
            </a:r>
          </a:p>
        </p:txBody>
      </p:sp>
    </p:spTree>
    <p:extLst>
      <p:ext uri="{BB962C8B-B14F-4D97-AF65-F5344CB8AC3E}">
        <p14:creationId xmlns:p14="http://schemas.microsoft.com/office/powerpoint/2010/main" val="16396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E18F8-50D4-4C2F-93FD-6F2CAE81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16" y="87612"/>
            <a:ext cx="7300487" cy="6770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86B521-ED21-4997-B634-5A23C11D36D8}"/>
              </a:ext>
            </a:extLst>
          </p:cNvPr>
          <p:cNvSpPr txBox="1"/>
          <p:nvPr/>
        </p:nvSpPr>
        <p:spPr>
          <a:xfrm>
            <a:off x="130996" y="164386"/>
            <a:ext cx="5153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Selling Products Price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96B9E-4FA6-4DA1-AF2F-4E1E79A2AB04}"/>
              </a:ext>
            </a:extLst>
          </p:cNvPr>
          <p:cNvSpPr txBox="1"/>
          <p:nvPr/>
        </p:nvSpPr>
        <p:spPr>
          <a:xfrm>
            <a:off x="130996" y="3027070"/>
            <a:ext cx="401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 top 5 most ordered products each have modest retail price points at £6 or under.</a:t>
            </a:r>
          </a:p>
        </p:txBody>
      </p:sp>
    </p:spTree>
    <p:extLst>
      <p:ext uri="{BB962C8B-B14F-4D97-AF65-F5344CB8AC3E}">
        <p14:creationId xmlns:p14="http://schemas.microsoft.com/office/powerpoint/2010/main" val="87646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6FF12F-DB81-4762-873B-667607CE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Most Profitable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27174-8329-41D6-A984-656FF27ECE06}"/>
              </a:ext>
            </a:extLst>
          </p:cNvPr>
          <p:cNvSpPr txBox="1"/>
          <p:nvPr/>
        </p:nvSpPr>
        <p:spPr>
          <a:xfrm>
            <a:off x="435392" y="1226434"/>
            <a:ext cx="482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Products with the Highest Revenue Income</a:t>
            </a:r>
          </a:p>
          <a:p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B39E56-DDCB-4F6B-B191-4EC64CB51028}"/>
              </a:ext>
            </a:extLst>
          </p:cNvPr>
          <p:cNvGrpSpPr/>
          <p:nvPr/>
        </p:nvGrpSpPr>
        <p:grpSpPr>
          <a:xfrm>
            <a:off x="254874" y="2242097"/>
            <a:ext cx="3743325" cy="2058255"/>
            <a:chOff x="275422" y="1974353"/>
            <a:chExt cx="3743325" cy="20582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C34AAA-C25B-451E-BCF6-350DEF92D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22" y="2260958"/>
              <a:ext cx="2867025" cy="17716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E9A799-8F91-44E3-A44D-819D7886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2447" y="1974353"/>
              <a:ext cx="876300" cy="203835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1FCAA-7A4C-4C20-A589-60B1B9594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263" y="95774"/>
            <a:ext cx="5962293" cy="67622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546DF9-0B65-43EE-8297-FF2E7E4481FA}"/>
              </a:ext>
            </a:extLst>
          </p:cNvPr>
          <p:cNvSpPr txBox="1"/>
          <p:nvPr/>
        </p:nvSpPr>
        <p:spPr>
          <a:xfrm>
            <a:off x="563403" y="5031400"/>
            <a:ext cx="5075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Most Profitable Product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Air cushion machine (Blue)</a:t>
            </a:r>
          </a:p>
          <a:p>
            <a:r>
              <a:rPr lang="en-GB" b="1" dirty="0"/>
              <a:t>Total Revenue Income: £ 19,160,010</a:t>
            </a:r>
          </a:p>
        </p:txBody>
      </p:sp>
    </p:spTree>
    <p:extLst>
      <p:ext uri="{BB962C8B-B14F-4D97-AF65-F5344CB8AC3E}">
        <p14:creationId xmlns:p14="http://schemas.microsoft.com/office/powerpoint/2010/main" val="8096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219AB0-F7E8-48BF-AB41-8E2B2B68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Least Ordered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3A329-ACA0-4FE1-8AAE-3BE01557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14" y="2030429"/>
            <a:ext cx="4027792" cy="2253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930E-7706-4319-83DD-5FC7CD48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47" y="0"/>
            <a:ext cx="5106553" cy="6814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1E74AD-02AA-41E1-8080-AEFD326C5353}"/>
              </a:ext>
            </a:extLst>
          </p:cNvPr>
          <p:cNvSpPr txBox="1"/>
          <p:nvPr/>
        </p:nvSpPr>
        <p:spPr>
          <a:xfrm>
            <a:off x="563403" y="5031400"/>
            <a:ext cx="5075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Least Ordered Product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Superhero action jacket (Blue) XL</a:t>
            </a:r>
          </a:p>
          <a:p>
            <a:r>
              <a:rPr lang="en-GB" b="1" dirty="0"/>
              <a:t>Total Orders: 5373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D4DC1-6524-416A-9830-F2D57C1FBCE7}"/>
              </a:ext>
            </a:extLst>
          </p:cNvPr>
          <p:cNvSpPr txBox="1"/>
          <p:nvPr/>
        </p:nvSpPr>
        <p:spPr>
          <a:xfrm>
            <a:off x="435392" y="1226434"/>
            <a:ext cx="482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Least Ordered Products </a:t>
            </a:r>
          </a:p>
        </p:txBody>
      </p:sp>
    </p:spTree>
    <p:extLst>
      <p:ext uri="{BB962C8B-B14F-4D97-AF65-F5344CB8AC3E}">
        <p14:creationId xmlns:p14="http://schemas.microsoft.com/office/powerpoint/2010/main" val="42513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12CE5-4D49-4126-BECC-9F1E87BDFD86}"/>
              </a:ext>
            </a:extLst>
          </p:cNvPr>
          <p:cNvSpPr txBox="1"/>
          <p:nvPr/>
        </p:nvSpPr>
        <p:spPr>
          <a:xfrm>
            <a:off x="130996" y="164386"/>
            <a:ext cx="5153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 Ordered Products Price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516B7-5991-4F92-B931-D9EA53B4E4CD}"/>
              </a:ext>
            </a:extLst>
          </p:cNvPr>
          <p:cNvSpPr txBox="1"/>
          <p:nvPr/>
        </p:nvSpPr>
        <p:spPr>
          <a:xfrm>
            <a:off x="130996" y="3027070"/>
            <a:ext cx="401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 top 5 least ordered products are  novelty/joke items with a price range of £20 - £45.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8B60E-9FC7-4F35-8454-9CB02402E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"/>
          <a:stretch/>
        </p:blipFill>
        <p:spPr>
          <a:xfrm>
            <a:off x="5784866" y="-20157"/>
            <a:ext cx="6407136" cy="68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6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F56DB-8C1B-4B29-A931-46FB9407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Least Profitable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FA15-3C65-4151-9392-40B60DD02289}"/>
              </a:ext>
            </a:extLst>
          </p:cNvPr>
          <p:cNvSpPr txBox="1"/>
          <p:nvPr/>
        </p:nvSpPr>
        <p:spPr>
          <a:xfrm>
            <a:off x="435392" y="1226434"/>
            <a:ext cx="482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Products with the Lowest Revenue Income</a:t>
            </a:r>
          </a:p>
          <a:p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F4331-DE5C-4824-90BD-2D8AFE878CA5}"/>
              </a:ext>
            </a:extLst>
          </p:cNvPr>
          <p:cNvSpPr txBox="1"/>
          <p:nvPr/>
        </p:nvSpPr>
        <p:spPr>
          <a:xfrm>
            <a:off x="563403" y="5031400"/>
            <a:ext cx="5075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Least Profitable Product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Packing knife with metal insert blade (Yellow) 9mm</a:t>
            </a:r>
          </a:p>
          <a:p>
            <a:r>
              <a:rPr lang="en-GB" b="1" dirty="0"/>
              <a:t>Total Revenue Income: £ 98,948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3ED4C-DD4D-44F9-964B-59F9F69DC2FC}"/>
              </a:ext>
            </a:extLst>
          </p:cNvPr>
          <p:cNvGrpSpPr/>
          <p:nvPr/>
        </p:nvGrpSpPr>
        <p:grpSpPr>
          <a:xfrm>
            <a:off x="330165" y="2242097"/>
            <a:ext cx="4733925" cy="2063203"/>
            <a:chOff x="330165" y="2242097"/>
            <a:chExt cx="4733925" cy="20632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631C40-6575-4AD8-989D-23E06DBFB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65" y="2552700"/>
              <a:ext cx="3867150" cy="1752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6C79A6-5452-458B-B8F3-BC719FC25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315" y="2242097"/>
              <a:ext cx="866775" cy="203835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ABA122B-8413-4C28-AD95-808237E20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46" y="0"/>
            <a:ext cx="5735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9D07F-DA95-4A32-B540-A6F63F5C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988482" cy="1219318"/>
          </a:xfrm>
        </p:spPr>
        <p:txBody>
          <a:bodyPr>
            <a:normAutofit fontScale="90000"/>
          </a:bodyPr>
          <a:lstStyle/>
          <a:p>
            <a:r>
              <a:rPr lang="en-GB" dirty="0"/>
              <a:t>Top 10 Products Bought  Within an Order of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DC0E6-AC30-4133-B416-E0107EEB4A4E}"/>
              </a:ext>
            </a:extLst>
          </p:cNvPr>
          <p:cNvSpPr txBox="1"/>
          <p:nvPr/>
        </p:nvSpPr>
        <p:spPr>
          <a:xfrm>
            <a:off x="254686" y="1473011"/>
            <a:ext cx="981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mm Anti static bubble wrap (Blue) 50m  &amp; Furry gorilla with big eyes slippers (Black)  </a:t>
            </a:r>
          </a:p>
          <a:p>
            <a:r>
              <a:rPr lang="en-GB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 Orders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955A8-AE50-450B-82FA-1C01D1E6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" y="2495519"/>
            <a:ext cx="11402096" cy="218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772B-B066-457B-82E6-26A153099608}"/>
              </a:ext>
            </a:extLst>
          </p:cNvPr>
          <p:cNvSpPr txBox="1"/>
          <p:nvPr/>
        </p:nvSpPr>
        <p:spPr>
          <a:xfrm>
            <a:off x="121235" y="5241914"/>
            <a:ext cx="981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Reviewing the most common pairs of items bought together within an order, there does not seem to be a clear correlation between the items sold.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16513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4BBA6-6EF0-41C3-8BAE-A52E65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" y="95774"/>
            <a:ext cx="6875466" cy="992244"/>
          </a:xfrm>
        </p:spPr>
        <p:txBody>
          <a:bodyPr/>
          <a:lstStyle/>
          <a:p>
            <a:r>
              <a:rPr lang="en-GB" dirty="0"/>
              <a:t>Most Profitable ColorID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65A80-D717-4321-9683-5ED0D9399A16}"/>
              </a:ext>
            </a:extLst>
          </p:cNvPr>
          <p:cNvSpPr txBox="1"/>
          <p:nvPr/>
        </p:nvSpPr>
        <p:spPr>
          <a:xfrm>
            <a:off x="364733" y="1318845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Color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ID’s 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Highest Revenue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CB9EB-4570-43B3-98C8-E38D81291A21}"/>
              </a:ext>
            </a:extLst>
          </p:cNvPr>
          <p:cNvSpPr txBox="1"/>
          <p:nvPr/>
        </p:nvSpPr>
        <p:spPr>
          <a:xfrm>
            <a:off x="563403" y="5031400"/>
            <a:ext cx="42449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Most Profitable ColorID </a:t>
            </a:r>
          </a:p>
          <a:p>
            <a:endParaRPr lang="en-GB" sz="2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/>
              <a:t>Blue – ColorID 4</a:t>
            </a:r>
          </a:p>
          <a:p>
            <a:r>
              <a:rPr lang="en-GB" b="1" dirty="0"/>
              <a:t>Total Revenue Income: £ 61,934,209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6077E-55C3-47F0-B414-037C6513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2" y="1956401"/>
            <a:ext cx="1809927" cy="2844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437C5-D691-4AF6-921E-6A087411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39" y="1191661"/>
            <a:ext cx="6953472" cy="566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77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1099</TotalTime>
  <Words>1161</Words>
  <Application>Microsoft Office PowerPoint</Application>
  <PresentationFormat>Widescreen</PresentationFormat>
  <Paragraphs>163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Corbel Headings</vt:lpstr>
      <vt:lpstr>Retrospect</vt:lpstr>
      <vt:lpstr>Wide World Importers</vt:lpstr>
      <vt:lpstr>Best Selling Products</vt:lpstr>
      <vt:lpstr>PowerPoint Presentation</vt:lpstr>
      <vt:lpstr>Most Profitable Products</vt:lpstr>
      <vt:lpstr>Least Ordered Products</vt:lpstr>
      <vt:lpstr>PowerPoint Presentation</vt:lpstr>
      <vt:lpstr>Least Profitable Products</vt:lpstr>
      <vt:lpstr>Top 10 Products Bought  Within an Order of 2</vt:lpstr>
      <vt:lpstr>Most Profitable ColorID</vt:lpstr>
      <vt:lpstr>Most Ordered ColorID</vt:lpstr>
      <vt:lpstr>Most Valued Customer</vt:lpstr>
      <vt:lpstr>  Analysing Monthly Sales Data Jan 2015 – May 2018</vt:lpstr>
      <vt:lpstr>  Analysing Monthly Sales Data Jan 2015 – May 2018</vt:lpstr>
      <vt:lpstr>  The Best &amp; Worst Months of Sales  Jan 2015 – May 2018</vt:lpstr>
      <vt:lpstr>  Sales Revenue Percentage Changes Jan 2015 – May 2018</vt:lpstr>
      <vt:lpstr>  Analysing Monthly Orders Data Jan 2015 – May 2018</vt:lpstr>
      <vt:lpstr>  Analysing Monthly Orders Data Jan 2015 – May 2018</vt:lpstr>
      <vt:lpstr>  The Best &amp; Worst Months of Orders  Jan 2015 – May 2018</vt:lpstr>
      <vt:lpstr>  Forecasting Future Monthly Sales – May 2018 – May 2019</vt:lpstr>
      <vt:lpstr>  Forecasting Future Monthly Sales – May 2018 – May 2019</vt:lpstr>
      <vt:lpstr>  Predicting Future Product Prices</vt:lpstr>
      <vt:lpstr>  Predicting Future Product Prices</vt:lpstr>
      <vt:lpstr>  Security of Data</vt:lpstr>
      <vt:lpstr>  Summary</vt:lpstr>
      <vt:lpstr>  Summary Continued</vt:lpstr>
    </vt:vector>
  </TitlesOfParts>
  <Company>LEEDS TEACHING HOSPITALS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World Importers</dc:title>
  <dc:creator>NILA, Sunil (LEEDS TEACHING HOSPITALS NHS TRUST)</dc:creator>
  <cp:lastModifiedBy>NILA, Sunil (LEEDS TEACHING HOSPITALS NHS TRUST)</cp:lastModifiedBy>
  <cp:revision>26</cp:revision>
  <dcterms:created xsi:type="dcterms:W3CDTF">2022-09-21T20:41:04Z</dcterms:created>
  <dcterms:modified xsi:type="dcterms:W3CDTF">2022-09-22T15:43:23Z</dcterms:modified>
</cp:coreProperties>
</file>