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CB3CC3-AB08-4941-940F-436D23EB0235}">
          <p14:sldIdLst>
            <p14:sldId id="256"/>
            <p14:sldId id="270"/>
            <p14:sldId id="257"/>
            <p14:sldId id="258"/>
            <p14:sldId id="259"/>
            <p14:sldId id="260"/>
            <p14:sldId id="261"/>
            <p14:sldId id="262"/>
            <p14:sldId id="263"/>
            <p14:sldId id="264"/>
            <p14:sldId id="265"/>
            <p14:sldId id="266"/>
            <p14:sldId id="267"/>
            <p14:sldId id="268"/>
            <p14:sldId id="269"/>
          </p14:sldIdLst>
        </p14:section>
        <p14:section name="Untitled Section" id="{9AC887B3-27F9-44B0-BB63-D6A2646612E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4A2952-4D23-4B43-9EE7-53E62E9428A3}"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278601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A2952-4D23-4B43-9EE7-53E62E9428A3}"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274048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A2952-4D23-4B43-9EE7-53E62E9428A3}"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274278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A2952-4D23-4B43-9EE7-53E62E9428A3}"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403968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A2952-4D23-4B43-9EE7-53E62E9428A3}"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125221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4A2952-4D23-4B43-9EE7-53E62E9428A3}"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37449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4A2952-4D23-4B43-9EE7-53E62E9428A3}" type="datetimeFigureOut">
              <a:rPr lang="en-US" smtClean="0"/>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336026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4A2952-4D23-4B43-9EE7-53E62E9428A3}" type="datetimeFigureOut">
              <a:rPr lang="en-US" smtClean="0"/>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173509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A2952-4D23-4B43-9EE7-53E62E9428A3}" type="datetimeFigureOut">
              <a:rPr lang="en-US" smtClean="0"/>
              <a:t>3/25/2018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45103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A2952-4D23-4B43-9EE7-53E62E9428A3}"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328200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A2952-4D23-4B43-9EE7-53E62E9428A3}"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3AC25-5A7F-455D-9DFE-CDB26A726EC4}" type="slidenum">
              <a:rPr lang="en-US" smtClean="0"/>
              <a:t>‹#›</a:t>
            </a:fld>
            <a:endParaRPr lang="en-US"/>
          </a:p>
        </p:txBody>
      </p:sp>
    </p:spTree>
    <p:extLst>
      <p:ext uri="{BB962C8B-B14F-4D97-AF65-F5344CB8AC3E}">
        <p14:creationId xmlns:p14="http://schemas.microsoft.com/office/powerpoint/2010/main" val="328262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A2952-4D23-4B43-9EE7-53E62E9428A3}" type="datetimeFigureOut">
              <a:rPr lang="en-US" smtClean="0"/>
              <a:t>3/25/2018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3AC25-5A7F-455D-9DFE-CDB26A726EC4}" type="slidenum">
              <a:rPr lang="en-US" smtClean="0"/>
              <a:t>‹#›</a:t>
            </a:fld>
            <a:endParaRPr lang="en-US"/>
          </a:p>
        </p:txBody>
      </p:sp>
    </p:spTree>
    <p:extLst>
      <p:ext uri="{BB962C8B-B14F-4D97-AF65-F5344CB8AC3E}">
        <p14:creationId xmlns:p14="http://schemas.microsoft.com/office/powerpoint/2010/main" val="1124818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3929627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best, such names duplicate the information a developer could get just by looking at the target class; they break the “Don’t Repeat Yourself” principle [Hunt99]. 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94383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better alternative is to name tests in terms of the features that the target object provides. We use a </a:t>
            </a:r>
            <a:r>
              <a:rPr lang="en-US" dirty="0" err="1" smtClean="0"/>
              <a:t>TestDox</a:t>
            </a:r>
            <a:r>
              <a:rPr lang="en-US" dirty="0" smtClean="0"/>
              <a:t> convention (invented by Chris Stevenson) where each test name reads like a sentence, with the target class as the implicit subject. For example, • A List holds items in the order they were added. • A List can hold multiple references to the same item. • A List throws an exception when removing an item it doesn’t hold. We can translate these directly to method names:</a:t>
            </a:r>
            <a:endParaRPr lang="en-US" dirty="0"/>
          </a:p>
        </p:txBody>
      </p:sp>
    </p:spTree>
    <p:extLst>
      <p:ext uri="{BB962C8B-B14F-4D97-AF65-F5344CB8AC3E}">
        <p14:creationId xmlns:p14="http://schemas.microsoft.com/office/powerpoint/2010/main" val="36310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73583" y="2310035"/>
            <a:ext cx="5886450" cy="895350"/>
          </a:xfrm>
          <a:prstGeom prst="rect">
            <a:avLst/>
          </a:prstGeom>
        </p:spPr>
      </p:pic>
    </p:spTree>
    <p:extLst>
      <p:ext uri="{BB962C8B-B14F-4D97-AF65-F5344CB8AC3E}">
        <p14:creationId xmlns:p14="http://schemas.microsoft.com/office/powerpoint/2010/main" val="264551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These names can be as long as we like because they’re only called through reflection—we never have to type them in to call them. 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91586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Structure</a:t>
            </a:r>
            <a:endParaRPr lang="en-US" dirty="0"/>
          </a:p>
        </p:txBody>
      </p:sp>
      <p:sp>
        <p:nvSpPr>
          <p:cNvPr id="3" name="Content Placeholder 2"/>
          <p:cNvSpPr>
            <a:spLocks noGrp="1"/>
          </p:cNvSpPr>
          <p:nvPr>
            <p:ph idx="1"/>
          </p:nvPr>
        </p:nvSpPr>
        <p:spPr/>
        <p:txBody>
          <a:bodyPr/>
          <a:lstStyle/>
          <a:p>
            <a:pPr marL="0" indent="0">
              <a:buNone/>
            </a:pPr>
            <a:r>
              <a:rPr lang="en-US" dirty="0" smtClean="0"/>
              <a:t>1. Setup: prepare the context of the test, the environment in which the target code will run; </a:t>
            </a:r>
          </a:p>
          <a:p>
            <a:pPr marL="0" indent="0">
              <a:buNone/>
            </a:pPr>
            <a:r>
              <a:rPr lang="en-US" dirty="0" smtClean="0"/>
              <a:t>2. Execute: call the target code, triggering the tested behavior; </a:t>
            </a:r>
          </a:p>
          <a:p>
            <a:pPr marL="0" indent="0">
              <a:buNone/>
            </a:pPr>
            <a:r>
              <a:rPr lang="en-US" dirty="0" smtClean="0"/>
              <a:t>3. Verify: check for a visible effect that we expect from the behavior; and, </a:t>
            </a:r>
          </a:p>
          <a:p>
            <a:pPr marL="0" indent="0">
              <a:buNone/>
            </a:pPr>
            <a:r>
              <a:rPr lang="en-US" dirty="0" smtClean="0"/>
              <a:t>4. Teardown: clean up any leftover state that might corrupt other tests.</a:t>
            </a:r>
            <a:endParaRPr lang="en-US" dirty="0"/>
          </a:p>
        </p:txBody>
      </p:sp>
    </p:spTree>
    <p:extLst>
      <p:ext uri="{BB962C8B-B14F-4D97-AF65-F5344CB8AC3E}">
        <p14:creationId xmlns:p14="http://schemas.microsoft.com/office/powerpoint/2010/main" val="403085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Structure to share</a:t>
            </a:r>
            <a:endParaRPr lang="en-US" dirty="0"/>
          </a:p>
        </p:txBody>
      </p:sp>
      <p:sp>
        <p:nvSpPr>
          <p:cNvPr id="3" name="Content Placeholder 2"/>
          <p:cNvSpPr>
            <a:spLocks noGrp="1"/>
          </p:cNvSpPr>
          <p:nvPr>
            <p:ph idx="1"/>
          </p:nvPr>
        </p:nvSpPr>
        <p:spPr/>
        <p:txBody>
          <a:bodyPr/>
          <a:lstStyle/>
          <a:p>
            <a:r>
              <a:rPr lang="en-US" dirty="0" smtClean="0"/>
              <a:t>We also extract common features into methods that can be shared between tests for setting up values, tearing down state, making assertions, and occasionally triggering the event</a:t>
            </a:r>
            <a:endParaRPr lang="en-US" dirty="0"/>
          </a:p>
        </p:txBody>
      </p:sp>
    </p:spTree>
    <p:extLst>
      <p:ext uri="{BB962C8B-B14F-4D97-AF65-F5344CB8AC3E}">
        <p14:creationId xmlns:p14="http://schemas.microsoft.com/office/powerpoint/2010/main" val="406021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that support change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263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Test First helps the design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Starting </a:t>
            </a:r>
            <a:r>
              <a:rPr lang="en-US" dirty="0"/>
              <a:t>with a test means that we have to describe what we want to achieve before we consider how. </a:t>
            </a:r>
            <a:endParaRPr lang="en-US" dirty="0" smtClean="0"/>
          </a:p>
          <a:p>
            <a:pPr marL="0" indent="0">
              <a:buNone/>
            </a:pPr>
            <a:r>
              <a:rPr lang="en-US" dirty="0" smtClean="0"/>
              <a:t>This </a:t>
            </a:r>
            <a:r>
              <a:rPr lang="en-US" dirty="0"/>
              <a:t>focus helps us maintain the right level of abstraction for the target object. </a:t>
            </a:r>
            <a:endParaRPr lang="en-US" dirty="0" smtClean="0"/>
          </a:p>
          <a:p>
            <a:pPr marL="0" indent="0">
              <a:buNone/>
            </a:pPr>
            <a:r>
              <a:rPr lang="en-US" dirty="0" smtClean="0"/>
              <a:t>It </a:t>
            </a:r>
            <a:r>
              <a:rPr lang="en-US" dirty="0"/>
              <a:t>also helps us with information hiding as we have to decide what needs to be visible from outside the object. </a:t>
            </a:r>
          </a:p>
        </p:txBody>
      </p:sp>
    </p:spTree>
    <p:extLst>
      <p:ext uri="{BB962C8B-B14F-4D97-AF65-F5344CB8AC3E}">
        <p14:creationId xmlns:p14="http://schemas.microsoft.com/office/powerpoint/2010/main" val="173244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a:t>
            </a:r>
            <a:r>
              <a:rPr lang="en-US" dirty="0" smtClean="0"/>
              <a:t>o </a:t>
            </a:r>
            <a:r>
              <a:rPr lang="en-US" dirty="0"/>
              <a:t>keep unit tests understandable (and, so, maintainable), we have to limit their scope. </a:t>
            </a:r>
            <a:endParaRPr lang="en-US" dirty="0" smtClean="0"/>
          </a:p>
          <a:p>
            <a:pPr marL="0" indent="0">
              <a:buNone/>
            </a:pPr>
            <a:r>
              <a:rPr lang="en-US" dirty="0" smtClean="0"/>
              <a:t>We’ve </a:t>
            </a:r>
            <a:r>
              <a:rPr lang="en-US" dirty="0"/>
              <a:t>seen unit tests that are dozens of lines long, burying the point of the test somewhere in its setup. Such tests tell us that the component they’re testing is too large and needs breaking up into smaller components. </a:t>
            </a:r>
            <a:endParaRPr lang="en-US" dirty="0" smtClean="0"/>
          </a:p>
          <a:p>
            <a:pPr marL="0" indent="0">
              <a:buNone/>
            </a:pPr>
            <a:r>
              <a:rPr lang="en-US" dirty="0" smtClean="0"/>
              <a:t>The </a:t>
            </a:r>
            <a:r>
              <a:rPr lang="en-US" dirty="0"/>
              <a:t>resulting composite object should have a clearer separation of concerns as we tease out its implicit structure, and we can write simpler tests for the extracted objects. </a:t>
            </a:r>
          </a:p>
          <a:p>
            <a:endParaRPr lang="en-US" dirty="0"/>
          </a:p>
        </p:txBody>
      </p:sp>
    </p:spTree>
    <p:extLst>
      <p:ext uri="{BB962C8B-B14F-4D97-AF65-F5344CB8AC3E}">
        <p14:creationId xmlns:p14="http://schemas.microsoft.com/office/powerpoint/2010/main" val="86362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To </a:t>
            </a:r>
            <a:r>
              <a:rPr lang="en-US" dirty="0"/>
              <a:t>construct an object for a unit test, we have to pass its dependencies to it, which means that we have to know what they are. This encourages context independence, since we have to be able to set up the target object’s environment before we can unit-test it—a unit test is just another context. We’ll notice that an object with implicit (or just too many) dependencies is painful to prepare for testing—and make a point of cleaning it up.</a:t>
            </a:r>
          </a:p>
          <a:p>
            <a:endParaRPr lang="en-US" dirty="0"/>
          </a:p>
        </p:txBody>
      </p:sp>
    </p:spTree>
    <p:extLst>
      <p:ext uri="{BB962C8B-B14F-4D97-AF65-F5344CB8AC3E}">
        <p14:creationId xmlns:p14="http://schemas.microsoft.com/office/powerpoint/2010/main" val="227759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with mock objects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TDD with mock objects also encourages information hiding. We should mock an object’s peers—its dependencies, notifications, and adjustments we categorized on page 52—but not its internals. </a:t>
            </a:r>
            <a:endParaRPr lang="en-US" dirty="0" smtClean="0"/>
          </a:p>
          <a:p>
            <a:pPr marL="0" indent="0">
              <a:buNone/>
            </a:pPr>
            <a:endParaRPr lang="en-US" dirty="0"/>
          </a:p>
          <a:p>
            <a:pPr marL="0" indent="0">
              <a:buNone/>
            </a:pPr>
            <a:r>
              <a:rPr lang="en-US" dirty="0" smtClean="0"/>
              <a:t>Tests </a:t>
            </a:r>
            <a:r>
              <a:rPr lang="en-US" dirty="0"/>
              <a:t>that highlight an object’s neighbors help us to see whether they are peers, or should instead be internal to the target object. A test that is clumsy or unclear might be a hint that we’ve exposed too much implementation, and that we should rebalance the responsibilities between the object and its neighbors.</a:t>
            </a:r>
          </a:p>
          <a:p>
            <a:endParaRPr lang="en-US" dirty="0"/>
          </a:p>
        </p:txBody>
      </p:sp>
    </p:spTree>
    <p:extLst>
      <p:ext uri="{BB962C8B-B14F-4D97-AF65-F5344CB8AC3E}">
        <p14:creationId xmlns:p14="http://schemas.microsoft.com/office/powerpoint/2010/main" val="59450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on third party code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Providing </a:t>
            </a:r>
            <a:r>
              <a:rPr lang="en-US" dirty="0"/>
              <a:t>mock implementations of third-party types is of limited use when unit-testing the objects that call them. </a:t>
            </a:r>
            <a:r>
              <a:rPr lang="en-US" dirty="0" smtClean="0"/>
              <a:t>Tests </a:t>
            </a:r>
            <a:r>
              <a:rPr lang="en-US" dirty="0"/>
              <a:t>that mock external libraries often need to be complex to get the code into the right state for the functionality we need to </a:t>
            </a:r>
            <a:r>
              <a:rPr lang="en-US" dirty="0" smtClean="0"/>
              <a:t>exercise.</a:t>
            </a:r>
          </a:p>
          <a:p>
            <a:pPr marL="0" indent="0">
              <a:buNone/>
            </a:pPr>
            <a:endParaRPr lang="en-US" dirty="0"/>
          </a:p>
          <a:p>
            <a:pPr marL="0" indent="0">
              <a:buNone/>
            </a:pPr>
            <a:r>
              <a:rPr lang="en-US" dirty="0"/>
              <a:t>Write an Adapter Layer If we don’t want to mock an external API, how can we test the code that drives it? We will have used TDD to design interfaces for the services our objects need—which will be defined in terms of our objects’ domain, not the external library. We write a layer of adapter objects (as described in [Gamma94]) that uses the third-party API to implement these interfaces, as in Figure 8.1. We keep this layer as thin as possible, to minimize the amount of potentially brittle and </a:t>
            </a:r>
            <a:r>
              <a:rPr lang="en-US" dirty="0" err="1"/>
              <a:t>hardto</a:t>
            </a:r>
            <a:r>
              <a:rPr lang="en-US" dirty="0"/>
              <a:t>-test code. We test these adapters with focused integration tests to confirm our understanding of how the third-party API works. There will be relatively few integration tests compared to the number of unit tests, so they should not get in the way of the build even if they’re not as fast as the in-memory unit tests.</a:t>
            </a:r>
          </a:p>
          <a:p>
            <a:pPr marL="0" indent="0">
              <a:buNone/>
            </a:pPr>
            <a:endParaRPr lang="en-US" dirty="0"/>
          </a:p>
        </p:txBody>
      </p:sp>
    </p:spTree>
    <p:extLst>
      <p:ext uri="{BB962C8B-B14F-4D97-AF65-F5344CB8AC3E}">
        <p14:creationId xmlns:p14="http://schemas.microsoft.com/office/powerpoint/2010/main" val="186028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Teams that adopt TDD usually see an early boost in productivity because the tests let them add features with confidence and catch errors immediately. 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take as much care about writing our test code as about production code, but with differences in style since the two types of code serve different purposes. Test code should describe what the production code does. That means that it tends to be concrete about the values it uses as examples of what results to expect, but abstract about how the code works. </a:t>
            </a:r>
            <a:endParaRPr lang="en-US" dirty="0"/>
          </a:p>
        </p:txBody>
      </p:sp>
    </p:spTree>
    <p:extLst>
      <p:ext uri="{BB962C8B-B14F-4D97-AF65-F5344CB8AC3E}">
        <p14:creationId xmlns:p14="http://schemas.microsoft.com/office/powerpoint/2010/main" val="128326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09993" y="2027523"/>
            <a:ext cx="4352925" cy="1533525"/>
          </a:xfrm>
          <a:prstGeom prst="rect">
            <a:avLst/>
          </a:prstGeom>
        </p:spPr>
      </p:pic>
    </p:spTree>
    <p:extLst>
      <p:ext uri="{BB962C8B-B14F-4D97-AF65-F5344CB8AC3E}">
        <p14:creationId xmlns:p14="http://schemas.microsoft.com/office/powerpoint/2010/main" val="363206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1006</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Test driven development</vt:lpstr>
      <vt:lpstr>Practice that support change</vt:lpstr>
      <vt:lpstr>Writing a Test First helps the design </vt:lpstr>
      <vt:lpstr>PowerPoint Presentation</vt:lpstr>
      <vt:lpstr>PowerPoint Presentation</vt:lpstr>
      <vt:lpstr>TDD with mock objects </vt:lpstr>
      <vt:lpstr>Building on third party code </vt:lpstr>
      <vt:lpstr>Test Readability</vt:lpstr>
      <vt:lpstr>PowerPoint Presentation</vt:lpstr>
      <vt:lpstr>PowerPoint Presentation</vt:lpstr>
      <vt:lpstr>PowerPoint Presentation</vt:lpstr>
      <vt:lpstr>PowerPoint Presentation</vt:lpstr>
      <vt:lpstr>PowerPoint Presentation</vt:lpstr>
      <vt:lpstr>Test Structure</vt:lpstr>
      <vt:lpstr>Use Structure to share</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Prasad, Sunil (PD PA AE CIS SYS 3 R&amp;D1)</dc:creator>
  <cp:keywords>C_Unrestricted</cp:keywords>
  <cp:lastModifiedBy>Prasad, Sunil (PD PA AE CIS SYS 3 R&amp;D1)</cp:lastModifiedBy>
  <cp:revision>10</cp:revision>
  <dcterms:created xsi:type="dcterms:W3CDTF">2018-03-25T13:27:53Z</dcterms:created>
  <dcterms:modified xsi:type="dcterms:W3CDTF">2018-03-25T16:36:01Z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