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18" r:id="rId2"/>
    <p:sldId id="257" r:id="rId3"/>
    <p:sldId id="337" r:id="rId4"/>
    <p:sldId id="345" r:id="rId5"/>
    <p:sldId id="346" r:id="rId6"/>
    <p:sldId id="258" r:id="rId7"/>
    <p:sldId id="347" r:id="rId8"/>
    <p:sldId id="348" r:id="rId9"/>
    <p:sldId id="285" r:id="rId10"/>
    <p:sldId id="275" r:id="rId11"/>
    <p:sldId id="343" r:id="rId12"/>
    <p:sldId id="319" r:id="rId13"/>
    <p:sldId id="320" r:id="rId14"/>
    <p:sldId id="321" r:id="rId15"/>
    <p:sldId id="276" r:id="rId16"/>
    <p:sldId id="281" r:id="rId17"/>
    <p:sldId id="322" r:id="rId18"/>
    <p:sldId id="323" r:id="rId19"/>
    <p:sldId id="312" r:id="rId20"/>
    <p:sldId id="313" r:id="rId21"/>
    <p:sldId id="341" r:id="rId22"/>
    <p:sldId id="325" r:id="rId23"/>
    <p:sldId id="342" r:id="rId24"/>
    <p:sldId id="277" r:id="rId25"/>
    <p:sldId id="280" r:id="rId26"/>
    <p:sldId id="290" r:id="rId27"/>
    <p:sldId id="291" r:id="rId28"/>
    <p:sldId id="278" r:id="rId29"/>
    <p:sldId id="267" r:id="rId30"/>
    <p:sldId id="309" r:id="rId31"/>
    <p:sldId id="268" r:id="rId32"/>
    <p:sldId id="284" r:id="rId33"/>
    <p:sldId id="296" r:id="rId34"/>
    <p:sldId id="297" r:id="rId35"/>
    <p:sldId id="326" r:id="rId36"/>
    <p:sldId id="327" r:id="rId37"/>
    <p:sldId id="328" r:id="rId38"/>
    <p:sldId id="329" r:id="rId39"/>
    <p:sldId id="330" r:id="rId40"/>
    <p:sldId id="331" r:id="rId41"/>
    <p:sldId id="332" r:id="rId42"/>
    <p:sldId id="333" r:id="rId43"/>
    <p:sldId id="335" r:id="rId44"/>
    <p:sldId id="334" r:id="rId45"/>
    <p:sldId id="349" r:id="rId46"/>
    <p:sldId id="350" r:id="rId47"/>
    <p:sldId id="351" r:id="rId48"/>
    <p:sldId id="352" r:id="rId49"/>
    <p:sldId id="336" r:id="rId50"/>
    <p:sldId id="282" r:id="rId51"/>
    <p:sldId id="306" r:id="rId52"/>
    <p:sldId id="272" r:id="rId53"/>
    <p:sldId id="340" r:id="rId54"/>
    <p:sldId id="353" r:id="rId55"/>
    <p:sldId id="354" r:id="rId56"/>
    <p:sldId id="315" r:id="rId57"/>
    <p:sldId id="302" r:id="rId58"/>
    <p:sldId id="303" r:id="rId59"/>
    <p:sldId id="304" r:id="rId60"/>
    <p:sldId id="305" r:id="rId61"/>
    <p:sldId id="314" r:id="rId62"/>
    <p:sldId id="301" r:id="rId63"/>
    <p:sldId id="324" r:id="rId64"/>
    <p:sldId id="338" r:id="rId65"/>
    <p:sldId id="339" r:id="rId66"/>
    <p:sldId id="308" r:id="rId67"/>
    <p:sldId id="294" r:id="rId68"/>
    <p:sldId id="295" r:id="rId69"/>
    <p:sldId id="300"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0" autoAdjust="0"/>
  </p:normalViewPr>
  <p:slideViewPr>
    <p:cSldViewPr>
      <p:cViewPr varScale="1">
        <p:scale>
          <a:sx n="74" d="100"/>
          <a:sy n="74" d="100"/>
        </p:scale>
        <p:origin x="169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Sheet1!$B$1</c:f>
              <c:strCache>
                <c:ptCount val="1"/>
                <c:pt idx="0">
                  <c:v>Series 1</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Sheet1!$B$2:$B$16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val>
          <c:smooth val="0"/>
        </c:ser>
        <c:ser>
          <c:idx val="1"/>
          <c:order val="1"/>
          <c:tx>
            <c:strRef>
              <c:f>Sheet1!$C$1</c:f>
              <c:strCache>
                <c:ptCount val="1"/>
                <c:pt idx="0">
                  <c:v>Series 2</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Sheet1!$C$2:$C$16</c:f>
              <c:numCache>
                <c:formatCode>General</c:formatCode>
                <c:ptCount val="15"/>
                <c:pt idx="0">
                  <c:v>0</c:v>
                </c:pt>
                <c:pt idx="1">
                  <c:v>1</c:v>
                </c:pt>
                <c:pt idx="2">
                  <c:v>1</c:v>
                </c:pt>
                <c:pt idx="3">
                  <c:v>0.5</c:v>
                </c:pt>
                <c:pt idx="4">
                  <c:v>-1</c:v>
                </c:pt>
                <c:pt idx="5">
                  <c:v>-1.750000000000002</c:v>
                </c:pt>
                <c:pt idx="6">
                  <c:v>-2</c:v>
                </c:pt>
                <c:pt idx="7">
                  <c:v>-3</c:v>
                </c:pt>
                <c:pt idx="8">
                  <c:v>-4</c:v>
                </c:pt>
                <c:pt idx="9">
                  <c:v>-5</c:v>
                </c:pt>
                <c:pt idx="10">
                  <c:v>-5</c:v>
                </c:pt>
                <c:pt idx="11">
                  <c:v>-4</c:v>
                </c:pt>
                <c:pt idx="12">
                  <c:v>-3</c:v>
                </c:pt>
                <c:pt idx="13">
                  <c:v>-3</c:v>
                </c:pt>
                <c:pt idx="14">
                  <c:v>-3</c:v>
                </c:pt>
              </c:numCache>
            </c:numRef>
          </c:val>
          <c:smooth val="0"/>
        </c:ser>
        <c:dLbls>
          <c:showLegendKey val="0"/>
          <c:showVal val="0"/>
          <c:showCatName val="0"/>
          <c:showSerName val="0"/>
          <c:showPercent val="0"/>
          <c:showBubbleSize val="0"/>
        </c:dLbls>
        <c:smooth val="0"/>
        <c:axId val="422558056"/>
        <c:axId val="422551392"/>
      </c:lineChart>
      <c:catAx>
        <c:axId val="422558056"/>
        <c:scaling>
          <c:orientation val="minMax"/>
        </c:scaling>
        <c:delete val="0"/>
        <c:axPos val="b"/>
        <c:numFmt formatCode="General" sourceLinked="0"/>
        <c:majorTickMark val="out"/>
        <c:minorTickMark val="none"/>
        <c:tickLblPos val="nextTo"/>
        <c:txPr>
          <a:bodyPr/>
          <a:lstStyle/>
          <a:p>
            <a:pPr>
              <a:defRPr lang="en-GB"/>
            </a:pPr>
            <a:endParaRPr lang="en-US"/>
          </a:p>
        </c:txPr>
        <c:crossAx val="422551392"/>
        <c:crosses val="autoZero"/>
        <c:auto val="1"/>
        <c:lblAlgn val="ctr"/>
        <c:lblOffset val="100"/>
        <c:noMultiLvlLbl val="0"/>
      </c:catAx>
      <c:valAx>
        <c:axId val="422551392"/>
        <c:scaling>
          <c:orientation val="minMax"/>
        </c:scaling>
        <c:delete val="0"/>
        <c:axPos val="l"/>
        <c:majorGridlines/>
        <c:numFmt formatCode="General" sourceLinked="0"/>
        <c:majorTickMark val="out"/>
        <c:minorTickMark val="none"/>
        <c:tickLblPos val="nextTo"/>
        <c:txPr>
          <a:bodyPr/>
          <a:lstStyle/>
          <a:p>
            <a:pPr>
              <a:defRPr lang="en-GB"/>
            </a:pPr>
            <a:endParaRPr lang="en-US"/>
          </a:p>
        </c:txPr>
        <c:crossAx val="422558056"/>
        <c:crosses val="autoZero"/>
        <c:crossBetween val="between"/>
      </c:valAx>
    </c:plotArea>
    <c:legend>
      <c:legendPos val="r"/>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5FEE4-6EAE-4C17-8DA3-C5B967DA9B18}" type="datetimeFigureOut">
              <a:rPr lang="en-US" smtClean="0"/>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3D7AA-6A74-42C9-8D9C-C1060C84B8E4}" type="slidenum">
              <a:rPr lang="en-US" smtClean="0"/>
              <a:pPr/>
              <a:t>‹#›</a:t>
            </a:fld>
            <a:endParaRPr lang="en-US"/>
          </a:p>
        </p:txBody>
      </p:sp>
    </p:spTree>
    <p:extLst>
      <p:ext uri="{BB962C8B-B14F-4D97-AF65-F5344CB8AC3E}">
        <p14:creationId xmlns:p14="http://schemas.microsoft.com/office/powerpoint/2010/main" val="18904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a:t>
            </a:fld>
            <a:endParaRPr lang="en-US"/>
          </a:p>
        </p:txBody>
      </p:sp>
    </p:spTree>
    <p:extLst>
      <p:ext uri="{BB962C8B-B14F-4D97-AF65-F5344CB8AC3E}">
        <p14:creationId xmlns:p14="http://schemas.microsoft.com/office/powerpoint/2010/main" val="101546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29</a:t>
            </a:fld>
            <a:endParaRPr lang="en-US"/>
          </a:p>
        </p:txBody>
      </p:sp>
    </p:spTree>
    <p:extLst>
      <p:ext uri="{BB962C8B-B14F-4D97-AF65-F5344CB8AC3E}">
        <p14:creationId xmlns:p14="http://schemas.microsoft.com/office/powerpoint/2010/main" val="105569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32</a:t>
            </a:fld>
            <a:endParaRPr lang="en-US"/>
          </a:p>
        </p:txBody>
      </p:sp>
    </p:spTree>
    <p:extLst>
      <p:ext uri="{BB962C8B-B14F-4D97-AF65-F5344CB8AC3E}">
        <p14:creationId xmlns:p14="http://schemas.microsoft.com/office/powerpoint/2010/main" val="1243349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34</a:t>
            </a:fld>
            <a:endParaRPr lang="en-US"/>
          </a:p>
        </p:txBody>
      </p:sp>
    </p:spTree>
    <p:extLst>
      <p:ext uri="{BB962C8B-B14F-4D97-AF65-F5344CB8AC3E}">
        <p14:creationId xmlns:p14="http://schemas.microsoft.com/office/powerpoint/2010/main" val="95254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u="none" strike="noStrike" kern="1200" baseline="0" dirty="0" smtClean="0">
                <a:solidFill>
                  <a:schemeClr val="tx1"/>
                </a:solidFill>
                <a:latin typeface="+mn-lt"/>
                <a:ea typeface="+mn-ea"/>
                <a:cs typeface="+mn-cs"/>
              </a:rPr>
              <a:t>Dependencies</a:t>
            </a:r>
          </a:p>
          <a:p>
            <a:r>
              <a:rPr lang="en-US" sz="1200" b="0" i="0" u="none" strike="noStrike" kern="1200" baseline="0" dirty="0" smtClean="0">
                <a:solidFill>
                  <a:schemeClr val="tx1"/>
                </a:solidFill>
                <a:latin typeface="+mn-lt"/>
                <a:ea typeface="+mn-ea"/>
                <a:cs typeface="+mn-cs"/>
              </a:rPr>
              <a:t>Services that the object requires from its peers so it can perform its responsibilities.</a:t>
            </a:r>
          </a:p>
          <a:p>
            <a:r>
              <a:rPr lang="en-US" sz="1200" b="0" i="0" u="none" strike="noStrike" kern="1200" baseline="0" dirty="0" smtClean="0">
                <a:solidFill>
                  <a:schemeClr val="tx1"/>
                </a:solidFill>
                <a:latin typeface="+mn-lt"/>
                <a:ea typeface="+mn-ea"/>
                <a:cs typeface="+mn-cs"/>
              </a:rPr>
              <a:t>The object cannot function without these services. It should not be</a:t>
            </a:r>
          </a:p>
          <a:p>
            <a:r>
              <a:rPr lang="en-US" sz="1200" b="0" i="0" u="none" strike="noStrike" kern="1200" baseline="0" dirty="0" smtClean="0">
                <a:solidFill>
                  <a:schemeClr val="tx1"/>
                </a:solidFill>
                <a:latin typeface="+mn-lt"/>
                <a:ea typeface="+mn-ea"/>
                <a:cs typeface="+mn-cs"/>
              </a:rPr>
              <a:t>possible to create the object without them. For example, a graphics package</a:t>
            </a:r>
          </a:p>
          <a:p>
            <a:r>
              <a:rPr lang="en-US" sz="1200" b="0" i="0" u="none" strike="noStrike" kern="1200" baseline="0" dirty="0" smtClean="0">
                <a:solidFill>
                  <a:schemeClr val="tx1"/>
                </a:solidFill>
                <a:latin typeface="+mn-lt"/>
                <a:ea typeface="+mn-ea"/>
                <a:cs typeface="+mn-cs"/>
              </a:rPr>
              <a:t>will need something like a screen or canvas to draw on—it doesn’t make</a:t>
            </a:r>
          </a:p>
          <a:p>
            <a:r>
              <a:rPr lang="en-US" sz="1200" b="0" i="0" u="none" strike="noStrike" kern="1200" baseline="0" dirty="0" smtClean="0">
                <a:solidFill>
                  <a:schemeClr val="tx1"/>
                </a:solidFill>
                <a:latin typeface="+mn-lt"/>
                <a:ea typeface="+mn-ea"/>
                <a:cs typeface="+mn-cs"/>
              </a:rPr>
              <a:t>sense without one.</a:t>
            </a:r>
          </a:p>
          <a:p>
            <a:r>
              <a:rPr lang="en-US" sz="1200" b="1" i="0" u="none" strike="noStrike" kern="1200" baseline="0" dirty="0" smtClean="0">
                <a:solidFill>
                  <a:schemeClr val="tx1"/>
                </a:solidFill>
                <a:latin typeface="+mn-lt"/>
                <a:ea typeface="+mn-ea"/>
                <a:cs typeface="+mn-cs"/>
              </a:rPr>
              <a:t>Notifications</a:t>
            </a:r>
          </a:p>
          <a:p>
            <a:r>
              <a:rPr lang="en-US" sz="1200" b="0" i="0" u="none" strike="noStrike" kern="1200" baseline="0" dirty="0" smtClean="0">
                <a:solidFill>
                  <a:schemeClr val="tx1"/>
                </a:solidFill>
                <a:latin typeface="+mn-lt"/>
                <a:ea typeface="+mn-ea"/>
                <a:cs typeface="+mn-cs"/>
              </a:rPr>
              <a:t>Peers that need to be kept up to date with the object’s activity. The object</a:t>
            </a:r>
          </a:p>
          <a:p>
            <a:r>
              <a:rPr lang="en-US" sz="1200" b="0" i="0" u="none" strike="noStrike" kern="1200" baseline="0" dirty="0" smtClean="0">
                <a:solidFill>
                  <a:schemeClr val="tx1"/>
                </a:solidFill>
                <a:latin typeface="+mn-lt"/>
                <a:ea typeface="+mn-ea"/>
                <a:cs typeface="+mn-cs"/>
              </a:rPr>
              <a:t>will notify interested peers whenever it changes state or performs a significant</a:t>
            </a:r>
          </a:p>
          <a:p>
            <a:r>
              <a:rPr lang="en-US" sz="1200" b="0" i="0" u="none" strike="noStrike" kern="1200" baseline="0" dirty="0" smtClean="0">
                <a:solidFill>
                  <a:schemeClr val="tx1"/>
                </a:solidFill>
                <a:latin typeface="+mn-lt"/>
                <a:ea typeface="+mn-ea"/>
                <a:cs typeface="+mn-cs"/>
              </a:rPr>
              <a:t>action. Notifications are “fire and forget”; the object neither knows nor cares</a:t>
            </a:r>
          </a:p>
          <a:p>
            <a:r>
              <a:rPr lang="en-US" sz="1200" b="0" i="0" u="none" strike="noStrike" kern="1200" baseline="0" dirty="0" smtClean="0">
                <a:solidFill>
                  <a:schemeClr val="tx1"/>
                </a:solidFill>
                <a:latin typeface="+mn-lt"/>
                <a:ea typeface="+mn-ea"/>
                <a:cs typeface="+mn-cs"/>
              </a:rPr>
              <a:t>which peers are listening. Notifications are so useful because they decouple</a:t>
            </a:r>
          </a:p>
          <a:p>
            <a:r>
              <a:rPr lang="en-US" sz="1200" b="0" i="0" u="none" strike="noStrike" kern="1200" baseline="0" dirty="0" smtClean="0">
                <a:solidFill>
                  <a:schemeClr val="tx1"/>
                </a:solidFill>
                <a:latin typeface="+mn-lt"/>
                <a:ea typeface="+mn-ea"/>
                <a:cs typeface="+mn-cs"/>
              </a:rPr>
              <a:t>objects from each other. For example, in a user interface system, a button</a:t>
            </a:r>
          </a:p>
          <a:p>
            <a:r>
              <a:rPr lang="en-US" sz="1200" b="0" i="0" u="none" strike="noStrike" kern="1200" baseline="0" dirty="0" smtClean="0">
                <a:solidFill>
                  <a:schemeClr val="tx1"/>
                </a:solidFill>
                <a:latin typeface="+mn-lt"/>
                <a:ea typeface="+mn-ea"/>
                <a:cs typeface="+mn-cs"/>
              </a:rPr>
              <a:t>component promises to notify any registered listeners when it’s clicked, but</a:t>
            </a:r>
          </a:p>
          <a:p>
            <a:r>
              <a:rPr lang="en-US" sz="1200" b="0" i="0" u="none" strike="noStrike" kern="1200" baseline="0" dirty="0" smtClean="0">
                <a:solidFill>
                  <a:schemeClr val="tx1"/>
                </a:solidFill>
                <a:latin typeface="+mn-lt"/>
                <a:ea typeface="+mn-ea"/>
                <a:cs typeface="+mn-cs"/>
              </a:rPr>
              <a:t>does not know what those listeners will do. Similarly, the listeners expect to</a:t>
            </a:r>
          </a:p>
          <a:p>
            <a:r>
              <a:rPr lang="en-US" sz="1200" b="0" i="0" u="none" strike="noStrike" kern="1200" baseline="0" dirty="0" smtClean="0">
                <a:solidFill>
                  <a:schemeClr val="tx1"/>
                </a:solidFill>
                <a:latin typeface="+mn-lt"/>
                <a:ea typeface="+mn-ea"/>
                <a:cs typeface="+mn-cs"/>
              </a:rPr>
              <a:t>be called but know nothing of the way the user interface dispatches its events.</a:t>
            </a:r>
          </a:p>
          <a:p>
            <a:r>
              <a:rPr lang="en-US" sz="1200" b="1" i="0" u="none" strike="noStrike" kern="1200" baseline="0" dirty="0" smtClean="0">
                <a:solidFill>
                  <a:schemeClr val="tx1"/>
                </a:solidFill>
                <a:latin typeface="+mn-lt"/>
                <a:ea typeface="+mn-ea"/>
                <a:cs typeface="+mn-cs"/>
              </a:rPr>
              <a:t>Adjustments</a:t>
            </a:r>
          </a:p>
          <a:p>
            <a:r>
              <a:rPr lang="en-US" sz="1200" b="0" i="0" u="none" strike="noStrike" kern="1200" baseline="0" dirty="0" smtClean="0">
                <a:solidFill>
                  <a:schemeClr val="tx1"/>
                </a:solidFill>
                <a:latin typeface="+mn-lt"/>
                <a:ea typeface="+mn-ea"/>
                <a:cs typeface="+mn-cs"/>
              </a:rPr>
              <a:t>Peers that adjust the object’s behavior to the wider needs of the system. This</a:t>
            </a:r>
          </a:p>
          <a:p>
            <a:r>
              <a:rPr lang="en-US" sz="1200" b="0" i="0" u="none" strike="noStrike" kern="1200" baseline="0" dirty="0" smtClean="0">
                <a:solidFill>
                  <a:schemeClr val="tx1"/>
                </a:solidFill>
                <a:latin typeface="+mn-lt"/>
                <a:ea typeface="+mn-ea"/>
                <a:cs typeface="+mn-cs"/>
              </a:rPr>
              <a:t>includes policy objects that make decisions on the object’s behalf (the Strategy</a:t>
            </a:r>
          </a:p>
          <a:p>
            <a:r>
              <a:rPr lang="en-US" sz="1200" b="0" i="0" u="none" strike="noStrike" kern="1200" baseline="0" dirty="0" smtClean="0">
                <a:solidFill>
                  <a:schemeClr val="tx1"/>
                </a:solidFill>
                <a:latin typeface="+mn-lt"/>
                <a:ea typeface="+mn-ea"/>
                <a:cs typeface="+mn-cs"/>
              </a:rPr>
              <a:t>pattern in [Gamma94]) and component parts of the object if it’s a composite.</a:t>
            </a:r>
          </a:p>
          <a:p>
            <a:r>
              <a:rPr lang="en-US" sz="1200" b="0" i="0" u="none" strike="noStrike" kern="1200" baseline="0" dirty="0" smtClean="0">
                <a:solidFill>
                  <a:schemeClr val="tx1"/>
                </a:solidFill>
                <a:latin typeface="+mn-lt"/>
                <a:ea typeface="+mn-ea"/>
                <a:cs typeface="+mn-cs"/>
              </a:rPr>
              <a:t>For example, a Swing </a:t>
            </a:r>
            <a:r>
              <a:rPr lang="en-US" sz="1200" b="0" i="0" u="none" strike="noStrike" kern="1200" baseline="0" dirty="0" err="1" smtClean="0">
                <a:solidFill>
                  <a:schemeClr val="tx1"/>
                </a:solidFill>
                <a:latin typeface="+mn-lt"/>
                <a:ea typeface="+mn-ea"/>
                <a:cs typeface="+mn-cs"/>
              </a:rPr>
              <a:t>JTable</a:t>
            </a:r>
            <a:r>
              <a:rPr lang="en-US" sz="1200" b="0" i="0" u="none" strike="noStrike" kern="1200" baseline="0" dirty="0" smtClean="0">
                <a:solidFill>
                  <a:schemeClr val="tx1"/>
                </a:solidFill>
                <a:latin typeface="+mn-lt"/>
                <a:ea typeface="+mn-ea"/>
                <a:cs typeface="+mn-cs"/>
              </a:rPr>
              <a:t> will ask a </a:t>
            </a:r>
            <a:r>
              <a:rPr lang="en-US" sz="1200" b="0" i="0" u="none" strike="noStrike" kern="1200" baseline="0" dirty="0" err="1" smtClean="0">
                <a:solidFill>
                  <a:schemeClr val="tx1"/>
                </a:solidFill>
                <a:latin typeface="+mn-lt"/>
                <a:ea typeface="+mn-ea"/>
                <a:cs typeface="+mn-cs"/>
              </a:rPr>
              <a:t>TableCellRenderer</a:t>
            </a:r>
            <a:r>
              <a:rPr lang="en-US" sz="1200" b="0" i="0" u="none" strike="noStrike" kern="1200" baseline="0" dirty="0" smtClean="0">
                <a:solidFill>
                  <a:schemeClr val="tx1"/>
                </a:solidFill>
                <a:latin typeface="+mn-lt"/>
                <a:ea typeface="+mn-ea"/>
                <a:cs typeface="+mn-cs"/>
              </a:rPr>
              <a:t> to draw</a:t>
            </a:r>
          </a:p>
          <a:p>
            <a:r>
              <a:rPr lang="en-US" sz="1200" b="0" i="0" u="none" strike="noStrike" kern="1200" baseline="0" dirty="0" smtClean="0">
                <a:solidFill>
                  <a:schemeClr val="tx1"/>
                </a:solidFill>
                <a:latin typeface="+mn-lt"/>
                <a:ea typeface="+mn-ea"/>
                <a:cs typeface="+mn-cs"/>
              </a:rPr>
              <a:t>a cell’s value, perhaps as RGB (Red, Green, Blue) values for a color. If we</a:t>
            </a:r>
          </a:p>
          <a:p>
            <a:r>
              <a:rPr lang="en-US" sz="1200" b="0" i="0" u="none" strike="noStrike" kern="1200" baseline="0" dirty="0" smtClean="0">
                <a:solidFill>
                  <a:schemeClr val="tx1"/>
                </a:solidFill>
                <a:latin typeface="+mn-lt"/>
                <a:ea typeface="+mn-ea"/>
                <a:cs typeface="+mn-cs"/>
              </a:rPr>
              <a:t>change the renderer, the table will change its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35</a:t>
            </a:fld>
            <a:endParaRPr lang="en-US"/>
          </a:p>
        </p:txBody>
      </p:sp>
    </p:spTree>
    <p:extLst>
      <p:ext uri="{BB962C8B-B14F-4D97-AF65-F5344CB8AC3E}">
        <p14:creationId xmlns:p14="http://schemas.microsoft.com/office/powerpoint/2010/main" val="875516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37</a:t>
            </a:fld>
            <a:endParaRPr lang="en-US"/>
          </a:p>
        </p:txBody>
      </p:sp>
    </p:spTree>
    <p:extLst>
      <p:ext uri="{BB962C8B-B14F-4D97-AF65-F5344CB8AC3E}">
        <p14:creationId xmlns:p14="http://schemas.microsoft.com/office/powerpoint/2010/main" val="60071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45</a:t>
            </a:fld>
            <a:endParaRPr lang="en-US"/>
          </a:p>
        </p:txBody>
      </p:sp>
    </p:spTree>
    <p:extLst>
      <p:ext uri="{BB962C8B-B14F-4D97-AF65-F5344CB8AC3E}">
        <p14:creationId xmlns:p14="http://schemas.microsoft.com/office/powerpoint/2010/main" val="190340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Programmers generally love the plain activity of writing code, away from managers and deadlines and production bugs. When they’ve got over their shyness, most are delighted to show others how well they can actually write code, as well as to pick up tips and advice from them.</a:t>
            </a:r>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58</a:t>
            </a:fld>
            <a:endParaRPr lang="en-US"/>
          </a:p>
        </p:txBody>
      </p:sp>
    </p:spTree>
    <p:extLst>
      <p:ext uri="{BB962C8B-B14F-4D97-AF65-F5344CB8AC3E}">
        <p14:creationId xmlns:p14="http://schemas.microsoft.com/office/powerpoint/2010/main" val="2447604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59</a:t>
            </a:fld>
            <a:endParaRPr lang="en-US"/>
          </a:p>
        </p:txBody>
      </p:sp>
    </p:spTree>
    <p:extLst>
      <p:ext uri="{BB962C8B-B14F-4D97-AF65-F5344CB8AC3E}">
        <p14:creationId xmlns:p14="http://schemas.microsoft.com/office/powerpoint/2010/main" val="138657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62</a:t>
            </a:fld>
            <a:endParaRPr lang="en-US"/>
          </a:p>
        </p:txBody>
      </p:sp>
    </p:spTree>
    <p:extLst>
      <p:ext uri="{BB962C8B-B14F-4D97-AF65-F5344CB8AC3E}">
        <p14:creationId xmlns:p14="http://schemas.microsoft.com/office/powerpoint/2010/main" val="247628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63</a:t>
            </a:fld>
            <a:endParaRPr lang="en-US"/>
          </a:p>
        </p:txBody>
      </p:sp>
    </p:spTree>
    <p:extLst>
      <p:ext uri="{BB962C8B-B14F-4D97-AF65-F5344CB8AC3E}">
        <p14:creationId xmlns:p14="http://schemas.microsoft.com/office/powerpoint/2010/main" val="292838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should not rely on end to end test : https://testing.googleblog.com/2015/04/just-say-no-to-more-end-to-end-tests.html</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5</a:t>
            </a:fld>
            <a:endParaRPr lang="en-US"/>
          </a:p>
        </p:txBody>
      </p:sp>
    </p:spTree>
    <p:extLst>
      <p:ext uri="{BB962C8B-B14F-4D97-AF65-F5344CB8AC3E}">
        <p14:creationId xmlns:p14="http://schemas.microsoft.com/office/powerpoint/2010/main" val="3675220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depicted in Figure 1.5, there is an ROI for test automation and continuous integration after some up-front cost. Depending upon the complexity, </a:t>
            </a:r>
            <a:r>
              <a:rPr lang="en-US" sz="1200" kern="1200" baseline="0" dirty="0" err="1" smtClean="0">
                <a:solidFill>
                  <a:schemeClr val="tx1"/>
                </a:solidFill>
                <a:latin typeface="+mn-lt"/>
                <a:ea typeface="+mn-ea"/>
                <a:cs typeface="+mn-cs"/>
              </a:rPr>
              <a:t>age,size</a:t>
            </a:r>
            <a:r>
              <a:rPr lang="en-US" sz="1200" kern="1200" baseline="0" dirty="0" smtClean="0">
                <a:solidFill>
                  <a:schemeClr val="tx1"/>
                </a:solidFill>
                <a:latin typeface="+mn-lt"/>
                <a:ea typeface="+mn-ea"/>
                <a:cs typeface="+mn-cs"/>
              </a:rPr>
              <a:t>, and platform an application is built on, the costs to realize a return on investment for build and test automation in the development of the application are different. Over time, the execution of manual regression test suites</a:t>
            </a:r>
          </a:p>
          <a:p>
            <a:r>
              <a:rPr lang="en-US" sz="1200" kern="1200" baseline="0" dirty="0" smtClean="0">
                <a:solidFill>
                  <a:schemeClr val="tx1"/>
                </a:solidFill>
                <a:latin typeface="+mn-lt"/>
                <a:ea typeface="+mn-ea"/>
                <a:cs typeface="+mn-cs"/>
              </a:rPr>
              <a:t>will take longer and slow down delivery. This slowdown may result in a reduction of testing to meet deadlines. This leads to a vicious cycle that accelerates the accumulation of software debt in the software that teams must deal with in the future.</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66</a:t>
            </a:fld>
            <a:endParaRPr lang="en-US"/>
          </a:p>
        </p:txBody>
      </p:sp>
    </p:spTree>
    <p:extLst>
      <p:ext uri="{BB962C8B-B14F-4D97-AF65-F5344CB8AC3E}">
        <p14:creationId xmlns:p14="http://schemas.microsoft.com/office/powerpoint/2010/main" val="409536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test suite we</a:t>
            </a:r>
            <a:r>
              <a:rPr lang="en-US" baseline="0" dirty="0" smtClean="0"/>
              <a:t> can not ensure that changes to one part of system did not break other part of system . So defect rate began to rise . As the number of unintended defect rose , we started to fear making changes . We stopped cleaning their production code because they feared the changes would do more harm than good . </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a:t>
            </a:fld>
            <a:endParaRPr lang="en-US"/>
          </a:p>
        </p:txBody>
      </p:sp>
    </p:spTree>
    <p:extLst>
      <p:ext uri="{BB962C8B-B14F-4D97-AF65-F5344CB8AC3E}">
        <p14:creationId xmlns:p14="http://schemas.microsoft.com/office/powerpoint/2010/main" val="15714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When you follow the three laws and write your tests first, you are faced with a dilemma. Often you know exactly what code you want to write, but the three laws tell you to write a unit test that fails because that code doesn’t exist! This means you have to test the code that you are about to write.</a:t>
            </a:r>
          </a:p>
          <a:p>
            <a:r>
              <a:rPr lang="en-GB" sz="1200" b="0" i="0" kern="1200" dirty="0" smtClean="0">
                <a:solidFill>
                  <a:schemeClr val="tx1"/>
                </a:solidFill>
                <a:latin typeface="+mn-lt"/>
                <a:ea typeface="+mn-ea"/>
                <a:cs typeface="+mn-cs"/>
              </a:rPr>
              <a:t>The problem with testing code is that you have to isolate that code. It is often difficult to test a function if that function calls other functions. To write that test you’ve got to figure out some way to decouple the function from all the others. In other words, the need to test first forces you to think about </a:t>
            </a:r>
            <a:r>
              <a:rPr lang="en-GB" sz="1200" b="0" i="1" kern="1200" dirty="0" smtClean="0">
                <a:solidFill>
                  <a:schemeClr val="tx1"/>
                </a:solidFill>
                <a:latin typeface="+mn-lt"/>
                <a:ea typeface="+mn-ea"/>
                <a:cs typeface="+mn-cs"/>
              </a:rPr>
              <a:t>good design</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If you don’t write your tests first, there is no force preventing you from coupling the functions together into an </a:t>
            </a:r>
            <a:r>
              <a:rPr lang="en-GB" sz="1200" b="0" i="0" kern="1200" dirty="0" err="1" smtClean="0">
                <a:solidFill>
                  <a:schemeClr val="tx1"/>
                </a:solidFill>
                <a:latin typeface="+mn-lt"/>
                <a:ea typeface="+mn-ea"/>
                <a:cs typeface="+mn-cs"/>
              </a:rPr>
              <a:t>untestable</a:t>
            </a:r>
            <a:r>
              <a:rPr lang="en-GB" sz="1200" b="0" i="0" kern="1200" dirty="0" smtClean="0">
                <a:solidFill>
                  <a:schemeClr val="tx1"/>
                </a:solidFill>
                <a:latin typeface="+mn-lt"/>
                <a:ea typeface="+mn-ea"/>
                <a:cs typeface="+mn-cs"/>
              </a:rPr>
              <a:t> mass. If you write your tests later, you may be able to test the inputs and the outputs of the total mass, but it will probably be quite difficult to test the individual functions.</a:t>
            </a:r>
          </a:p>
          <a:p>
            <a:r>
              <a:rPr lang="en-GB" sz="1200" b="0" i="0" kern="1200" dirty="0" smtClean="0">
                <a:solidFill>
                  <a:schemeClr val="tx1"/>
                </a:solidFill>
                <a:latin typeface="+mn-lt"/>
                <a:ea typeface="+mn-ea"/>
                <a:cs typeface="+mn-cs"/>
              </a:rPr>
              <a:t>Therefore, following the three laws, and writing your tests first, creates a force that drives you to a better decoupled design. What professional would not employ tools that drove them toward better designs?</a:t>
            </a:r>
          </a:p>
          <a:p>
            <a:r>
              <a:rPr lang="en-GB" sz="1200" b="0" i="0" kern="1200" dirty="0" smtClean="0">
                <a:solidFill>
                  <a:schemeClr val="tx1"/>
                </a:solidFill>
                <a:latin typeface="+mn-lt"/>
                <a:ea typeface="+mn-ea"/>
                <a:cs typeface="+mn-cs"/>
              </a:rPr>
              <a:t>“But I can write my tests later,” you say. No, you can’t. Not really. Oh, you can write </a:t>
            </a:r>
            <a:r>
              <a:rPr lang="en-GB" sz="1200" b="0" i="1" kern="1200" dirty="0" smtClean="0">
                <a:solidFill>
                  <a:schemeClr val="tx1"/>
                </a:solidFill>
                <a:latin typeface="+mn-lt"/>
                <a:ea typeface="+mn-ea"/>
                <a:cs typeface="+mn-cs"/>
              </a:rPr>
              <a:t>some</a:t>
            </a:r>
            <a:r>
              <a:rPr lang="en-GB" sz="1200" b="0" i="0" kern="1200" dirty="0" smtClean="0">
                <a:solidFill>
                  <a:schemeClr val="tx1"/>
                </a:solidFill>
                <a:latin typeface="+mn-lt"/>
                <a:ea typeface="+mn-ea"/>
                <a:cs typeface="+mn-cs"/>
              </a:rPr>
              <a:t> tests later. You can even approach high coverage later if you are careful to measure it. But the tests you write after the fact are </a:t>
            </a:r>
            <a:r>
              <a:rPr lang="en-GB" sz="1200" b="0" i="1" kern="1200" dirty="0" err="1" smtClean="0">
                <a:solidFill>
                  <a:schemeClr val="tx1"/>
                </a:solidFill>
                <a:latin typeface="+mn-lt"/>
                <a:ea typeface="+mn-ea"/>
                <a:cs typeface="+mn-cs"/>
              </a:rPr>
              <a:t>defense</a:t>
            </a:r>
            <a:r>
              <a:rPr lang="en-GB" sz="1200" b="0" i="0" kern="1200" dirty="0" smtClean="0">
                <a:solidFill>
                  <a:schemeClr val="tx1"/>
                </a:solidFill>
                <a:latin typeface="+mn-lt"/>
                <a:ea typeface="+mn-ea"/>
                <a:cs typeface="+mn-cs"/>
              </a:rPr>
              <a:t>. The tests you write first are </a:t>
            </a:r>
            <a:r>
              <a:rPr lang="en-GB" sz="1200" b="0" i="1" kern="1200" dirty="0" smtClean="0">
                <a:solidFill>
                  <a:schemeClr val="tx1"/>
                </a:solidFill>
                <a:latin typeface="+mn-lt"/>
                <a:ea typeface="+mn-ea"/>
                <a:cs typeface="+mn-cs"/>
              </a:rPr>
              <a:t>offense</a:t>
            </a:r>
            <a:r>
              <a:rPr lang="en-GB" sz="1200" b="0" i="0" kern="1200" dirty="0" smtClean="0">
                <a:solidFill>
                  <a:schemeClr val="tx1"/>
                </a:solidFill>
                <a:latin typeface="+mn-lt"/>
                <a:ea typeface="+mn-ea"/>
                <a:cs typeface="+mn-cs"/>
              </a:rPr>
              <a:t>. After-the-fact tests are written by someone who is already vested in the code and already knows how the problem was solved. There’s just no way those tests can be anywhere near as incisive as tests written first.</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10</a:t>
            </a:fld>
            <a:endParaRPr lang="en-US"/>
          </a:p>
        </p:txBody>
      </p:sp>
    </p:spTree>
    <p:extLst>
      <p:ext uri="{BB962C8B-B14F-4D97-AF65-F5344CB8AC3E}">
        <p14:creationId xmlns:p14="http://schemas.microsoft.com/office/powerpoint/2010/main" val="75032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12</a:t>
            </a:fld>
            <a:endParaRPr lang="en-US"/>
          </a:p>
        </p:txBody>
      </p:sp>
    </p:spTree>
    <p:extLst>
      <p:ext uri="{BB962C8B-B14F-4D97-AF65-F5344CB8AC3E}">
        <p14:creationId xmlns:p14="http://schemas.microsoft.com/office/powerpoint/2010/main" val="410352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construct an object for a unit test, we have to pass its dependencies to it, which means that we have to know what they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object with implicit (or just too many) dependencies is painful to prepare for testing—and make a point of cleaning it up.</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14</a:t>
            </a:fld>
            <a:endParaRPr lang="en-US"/>
          </a:p>
        </p:txBody>
      </p:sp>
    </p:spTree>
    <p:extLst>
      <p:ext uri="{BB962C8B-B14F-4D97-AF65-F5344CB8AC3E}">
        <p14:creationId xmlns:p14="http://schemas.microsoft.com/office/powerpoint/2010/main" val="248234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401117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19</a:t>
            </a:fld>
            <a:endParaRPr lang="en-US"/>
          </a:p>
        </p:txBody>
      </p:sp>
    </p:spTree>
    <p:extLst>
      <p:ext uri="{BB962C8B-B14F-4D97-AF65-F5344CB8AC3E}">
        <p14:creationId xmlns:p14="http://schemas.microsoft.com/office/powerpoint/2010/main" val="1418111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25</a:t>
            </a:fld>
            <a:endParaRPr lang="en-US"/>
          </a:p>
        </p:txBody>
      </p:sp>
    </p:spTree>
    <p:extLst>
      <p:ext uri="{BB962C8B-B14F-4D97-AF65-F5344CB8AC3E}">
        <p14:creationId xmlns:p14="http://schemas.microsoft.com/office/powerpoint/2010/main" val="248737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AFE58-F711-4215-8F93-2357D2CA4735}"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E6A9-183C-4DF5-BBCD-3AAE0B3C9677}"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8ABF6-200E-4E71-BC2E-9131C982677E}"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82073-8F56-417A-961E-4EFD4EDBA9D4}"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1BB3E-F2E3-458B-914B-0758E27F086A}"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E78D4-9A58-4830-A320-6BF32989B196}"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5447-5F4F-40B1-8173-00F39720CBD0}" type="datetime1">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28C02-12EF-4B1D-8E55-852A5317CBA6}" type="datetime1">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34E74-6329-4D9A-8631-25E0711561D0}" type="datetime1">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EED6D-2110-4755-A9B9-7930DDAAAA6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EA1EF-570B-44AF-B3D9-9343A640CC8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F17A9-77D6-4927-A3A4-3A0B07AED693}" type="datetime1">
              <a:rPr lang="en-US" smtClean="0"/>
              <a:t>4/23/2018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B7E2-7538-4163-9310-D5E6EE1BC1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Test Driven Development</a:t>
            </a:r>
            <a:endParaRPr lang="en-US" dirty="0"/>
          </a:p>
        </p:txBody>
      </p:sp>
      <p:sp>
        <p:nvSpPr>
          <p:cNvPr id="3" name="Slide Number Placeholder 2"/>
          <p:cNvSpPr>
            <a:spLocks noGrp="1"/>
          </p:cNvSpPr>
          <p:nvPr>
            <p:ph type="sldNum" sz="quarter" idx="12"/>
          </p:nvPr>
        </p:nvSpPr>
        <p:spPr/>
        <p:txBody>
          <a:bodyPr/>
          <a:lstStyle/>
          <a:p>
            <a:fld id="{2387B7E2-7538-4163-9310-D5E6EE1BC12A}" type="slidenum">
              <a:rPr lang="en-US" smtClean="0"/>
              <a:pPr/>
              <a:t>1</a:t>
            </a:fld>
            <a:endParaRPr lang="en-US"/>
          </a:p>
        </p:txBody>
      </p:sp>
      <p:sp>
        <p:nvSpPr>
          <p:cNvPr id="4" name="Rectangle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i="1" dirty="0" smtClean="0"/>
              <a:t>TDD helps us to pay attention to the right   issue at the right time so we can make our 	design cleaner . We can refine our design as we learn.</a:t>
            </a:r>
          </a:p>
          <a:p>
            <a:pPr marL="0" indent="0">
              <a:buNone/>
            </a:pPr>
            <a:endParaRPr lang="en-US" dirty="0" smtClean="0"/>
          </a:p>
          <a:p>
            <a:pPr marL="0" indent="0">
              <a:buNone/>
            </a:pPr>
            <a:r>
              <a:rPr lang="en-US" i="1" dirty="0" smtClean="0"/>
              <a:t>Significantly increase the flexibility of your system, allowing you to keep it clean.</a:t>
            </a:r>
          </a:p>
          <a:p>
            <a:pPr marL="0" indent="0">
              <a:buNone/>
            </a:pPr>
            <a:endParaRPr lang="en-US" i="1" dirty="0" smtClean="0"/>
          </a:p>
          <a:p>
            <a:pPr marL="0" indent="0">
              <a:buNone/>
            </a:pPr>
            <a:r>
              <a:rPr lang="en-US" i="1" dirty="0" smtClean="0"/>
              <a:t>Create a system design that has extremely low coupling.</a:t>
            </a:r>
            <a:endParaRPr lang="en-US" dirty="0" smtClean="0"/>
          </a:p>
          <a:p>
            <a:pPr marL="0" indent="0">
              <a:buNone/>
            </a:pPr>
            <a:endParaRPr lang="en-US" i="1" dirty="0" smtClean="0"/>
          </a:p>
          <a:p>
            <a:pPr marL="0" indent="0">
              <a:buNone/>
            </a:pPr>
            <a:endParaRPr lang="en-US" dirty="0" smtClean="0"/>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How </a:t>
            </a:r>
            <a:r>
              <a:rPr lang="en-US" dirty="0"/>
              <a:t>writing a Test First helps the design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11</a:t>
            </a:fld>
            <a:endParaRPr lang="en-US"/>
          </a:p>
        </p:txBody>
      </p:sp>
    </p:spTree>
    <p:extLst>
      <p:ext uri="{BB962C8B-B14F-4D97-AF65-F5344CB8AC3E}">
        <p14:creationId xmlns:p14="http://schemas.microsoft.com/office/powerpoint/2010/main" val="163654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Starting </a:t>
            </a:r>
            <a:r>
              <a:rPr lang="en-US" dirty="0"/>
              <a:t>with a test means that we have to describe what we want to achieve before we consider how. </a:t>
            </a:r>
            <a:r>
              <a:rPr lang="en-US" dirty="0" smtClean="0"/>
              <a:t>This </a:t>
            </a:r>
            <a:r>
              <a:rPr lang="en-US" dirty="0"/>
              <a:t>focus helps us maintain the right level of abstraction for the target object. </a:t>
            </a:r>
            <a:endParaRPr lang="en-US" dirty="0" smtClean="0"/>
          </a:p>
          <a:p>
            <a:pPr marL="0" indent="0">
              <a:buNone/>
            </a:pPr>
            <a:endParaRPr lang="en-US" dirty="0" smtClean="0"/>
          </a:p>
          <a:p>
            <a:pPr marL="0" indent="0">
              <a:buNone/>
            </a:pPr>
            <a:r>
              <a:rPr lang="en-US" dirty="0" smtClean="0"/>
              <a:t>It </a:t>
            </a:r>
            <a:r>
              <a:rPr lang="en-US" dirty="0"/>
              <a:t>also helps us with information hiding as we have to decide what needs to be visible from outside the object. </a:t>
            </a:r>
          </a:p>
        </p:txBody>
      </p:sp>
    </p:spTree>
    <p:extLst>
      <p:ext uri="{BB962C8B-B14F-4D97-AF65-F5344CB8AC3E}">
        <p14:creationId xmlns:p14="http://schemas.microsoft.com/office/powerpoint/2010/main" val="2870576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o </a:t>
            </a:r>
            <a:r>
              <a:rPr lang="en-US" dirty="0"/>
              <a:t>keep unit tests understandable (and, so, maintainable), we have to limit their scope. </a:t>
            </a:r>
            <a:endParaRPr lang="en-US" dirty="0" smtClean="0"/>
          </a:p>
          <a:p>
            <a:pPr marL="0" indent="0">
              <a:buNone/>
            </a:pPr>
            <a:endParaRPr lang="en-US" dirty="0" smtClean="0"/>
          </a:p>
          <a:p>
            <a:pPr marL="0" indent="0">
              <a:buNone/>
            </a:pPr>
            <a:r>
              <a:rPr lang="en-US" dirty="0" smtClean="0"/>
              <a:t>Unit </a:t>
            </a:r>
            <a:r>
              <a:rPr lang="en-US" dirty="0"/>
              <a:t>tests that are dozens of lines long, </a:t>
            </a:r>
            <a:r>
              <a:rPr lang="en-US" dirty="0" smtClean="0"/>
              <a:t>hiding the </a:t>
            </a:r>
            <a:r>
              <a:rPr lang="en-US" dirty="0"/>
              <a:t>point of the test somewhere in its setup. Such tests tell us that the component they’re testing is too large and needs breaking up into smaller components.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68580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To construct an object for a unit test, we have to pass its dependencies to </a:t>
            </a:r>
            <a:r>
              <a:rPr lang="en-US" dirty="0" smtClean="0"/>
              <a:t>it which encourages </a:t>
            </a:r>
            <a:r>
              <a:rPr lang="en-US" dirty="0"/>
              <a:t>context independence, since we have to be able to set up the target object’s environment before we can </a:t>
            </a:r>
            <a:r>
              <a:rPr lang="en-US" dirty="0" smtClean="0"/>
              <a:t>unit-test. </a:t>
            </a:r>
          </a:p>
          <a:p>
            <a:endParaRPr lang="en-US" dirty="0"/>
          </a:p>
        </p:txBody>
      </p:sp>
    </p:spTree>
    <p:extLst>
      <p:ext uri="{BB962C8B-B14F-4D97-AF65-F5344CB8AC3E}">
        <p14:creationId xmlns:p14="http://schemas.microsoft.com/office/powerpoint/2010/main" val="1334679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Courage</a:t>
            </a:r>
            <a:endParaRPr lang="en-GB" dirty="0"/>
          </a:p>
        </p:txBody>
      </p:sp>
      <p:sp>
        <p:nvSpPr>
          <p:cNvPr id="3" name="Content Placeholder 2"/>
          <p:cNvSpPr>
            <a:spLocks noGrp="1"/>
          </p:cNvSpPr>
          <p:nvPr>
            <p:ph idx="1"/>
          </p:nvPr>
        </p:nvSpPr>
        <p:spPr/>
        <p:txBody>
          <a:bodyPr/>
          <a:lstStyle/>
          <a:p>
            <a:pPr>
              <a:buNone/>
            </a:pPr>
            <a:r>
              <a:rPr lang="en-US" dirty="0" smtClean="0"/>
              <a:t>   </a:t>
            </a:r>
          </a:p>
          <a:p>
            <a:endParaRPr lang="en-GB" dirty="0"/>
          </a:p>
        </p:txBody>
      </p:sp>
      <p:pic>
        <p:nvPicPr>
          <p:cNvPr id="5" name="Picture 4" descr="sumo-mismatch.jpg"/>
          <p:cNvPicPr>
            <a:picLocks noChangeAspect="1"/>
          </p:cNvPicPr>
          <p:nvPr/>
        </p:nvPicPr>
        <p:blipFill>
          <a:blip r:embed="rId2" cstate="print"/>
          <a:stretch>
            <a:fillRect/>
          </a:stretch>
        </p:blipFill>
        <p:spPr>
          <a:xfrm>
            <a:off x="0" y="1524000"/>
            <a:ext cx="9144000" cy="5334000"/>
          </a:xfrm>
          <a:prstGeom prst="rect">
            <a:avLst/>
          </a:prstGeom>
        </p:spPr>
      </p:pic>
      <p:sp>
        <p:nvSpPr>
          <p:cNvPr id="6" name="Slide Number Placeholder 5"/>
          <p:cNvSpPr>
            <a:spLocks noGrp="1"/>
          </p:cNvSpPr>
          <p:nvPr>
            <p:ph type="sldNum" sz="quarter" idx="12"/>
          </p:nvPr>
        </p:nvSpPr>
        <p:spPr/>
        <p:txBody>
          <a:bodyPr/>
          <a:lstStyle/>
          <a:p>
            <a:fld id="{2387B7E2-7538-4163-9310-D5E6EE1BC12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i="1" dirty="0" smtClean="0"/>
              <a:t>TDD enables to gain confidence in code over time . As test accumulate , we gain confidence in the behavior of the system.</a:t>
            </a:r>
          </a:p>
          <a:p>
            <a:pPr>
              <a:buNone/>
            </a:pPr>
            <a:endParaRPr lang="en-US" i="1" dirty="0" smtClean="0"/>
          </a:p>
          <a:p>
            <a:pPr>
              <a:buNone/>
            </a:pPr>
            <a:r>
              <a:rPr lang="en-GB" dirty="0" smtClean="0"/>
              <a:t>	Fear of making change disappear</a:t>
            </a:r>
            <a:endParaRPr lang="en-GB" i="1"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a:t>
            </a:r>
            <a:r>
              <a:rPr lang="en-US" dirty="0"/>
              <a:t>we want to grow a </a:t>
            </a:r>
            <a:r>
              <a:rPr lang="en-US" dirty="0" smtClean="0"/>
              <a:t>system reliably </a:t>
            </a:r>
            <a:r>
              <a:rPr lang="en-US" dirty="0"/>
              <a:t>and to cope with the </a:t>
            </a:r>
            <a:r>
              <a:rPr lang="en-US" i="1" dirty="0"/>
              <a:t>unanticipated </a:t>
            </a:r>
            <a:r>
              <a:rPr lang="en-US" dirty="0"/>
              <a:t>changes that always happen. </a:t>
            </a:r>
            <a:r>
              <a:rPr lang="en-US" dirty="0" smtClean="0"/>
              <a:t>First, we </a:t>
            </a:r>
            <a:r>
              <a:rPr lang="en-US" dirty="0"/>
              <a:t>need constant testing to catch regression errors, so we can add new </a:t>
            </a:r>
            <a:r>
              <a:rPr lang="en-US" dirty="0" smtClean="0"/>
              <a:t>features without </a:t>
            </a:r>
            <a:r>
              <a:rPr lang="en-US" dirty="0"/>
              <a:t>breaking existing ones</a:t>
            </a:r>
            <a:r>
              <a:rPr lang="en-US" dirty="0" smtClean="0"/>
              <a:t>.</a:t>
            </a:r>
          </a:p>
          <a:p>
            <a:pPr marL="0" indent="0">
              <a:buNone/>
            </a:pPr>
            <a:endParaRPr lang="en-US" dirty="0"/>
          </a:p>
          <a:p>
            <a:pPr marL="0" indent="0">
              <a:buNone/>
            </a:pPr>
            <a:r>
              <a:rPr lang="en-US" dirty="0"/>
              <a:t>For systems of any interesting size, </a:t>
            </a:r>
            <a:r>
              <a:rPr lang="en-US" dirty="0" smtClean="0"/>
              <a:t>frequent manual </a:t>
            </a:r>
            <a:r>
              <a:rPr lang="en-US" dirty="0"/>
              <a:t>testing is just impractical, so we must automate testing as much as </a:t>
            </a:r>
            <a:r>
              <a:rPr lang="en-US" dirty="0" smtClean="0"/>
              <a:t>we can </a:t>
            </a:r>
            <a:r>
              <a:rPr lang="en-US" dirty="0"/>
              <a:t>to reduce the costs of building, deploying, and modifying versions of the</a:t>
            </a:r>
          </a:p>
          <a:p>
            <a:pPr marL="0" indent="0">
              <a:buNone/>
            </a:pPr>
            <a:r>
              <a:rPr lang="en-US" dirty="0"/>
              <a:t>system.</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17</a:t>
            </a:fld>
            <a:endParaRPr lang="en-US"/>
          </a:p>
        </p:txBody>
      </p:sp>
    </p:spTree>
    <p:extLst>
      <p:ext uri="{BB962C8B-B14F-4D97-AF65-F5344CB8AC3E}">
        <p14:creationId xmlns:p14="http://schemas.microsoft.com/office/powerpoint/2010/main" val="1138841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 some development groups</a:t>
            </a:r>
            <a:r>
              <a:rPr lang="en-US" dirty="0"/>
              <a:t>, writing automated tests is seen as not “real” work compared to </a:t>
            </a:r>
            <a:r>
              <a:rPr lang="en-US" dirty="0" smtClean="0"/>
              <a:t>adding features</a:t>
            </a:r>
            <a:r>
              <a:rPr lang="en-US" dirty="0"/>
              <a:t>, and boring as well. Most people do not do as well as they should </a:t>
            </a:r>
            <a:r>
              <a:rPr lang="en-US" dirty="0" smtClean="0"/>
              <a:t>at work </a:t>
            </a:r>
            <a:r>
              <a:rPr lang="en-US" dirty="0"/>
              <a:t>they find uninspiring.</a:t>
            </a:r>
          </a:p>
          <a:p>
            <a:pPr marL="0" indent="0">
              <a:buNone/>
            </a:pPr>
            <a:endParaRPr lang="en-US" i="1" dirty="0" smtClean="0"/>
          </a:p>
          <a:p>
            <a:pPr marL="0" indent="0">
              <a:buNone/>
            </a:pPr>
            <a:r>
              <a:rPr lang="en-US" i="1" dirty="0" smtClean="0"/>
              <a:t>Test-Driven </a:t>
            </a:r>
            <a:r>
              <a:rPr lang="en-US" i="1" dirty="0"/>
              <a:t>Development </a:t>
            </a:r>
            <a:r>
              <a:rPr lang="en-US" dirty="0"/>
              <a:t>(TDD) turns this situation on its head. We </a:t>
            </a:r>
            <a:r>
              <a:rPr lang="en-US" dirty="0" smtClean="0"/>
              <a:t>write our </a:t>
            </a:r>
            <a:r>
              <a:rPr lang="en-US" dirty="0"/>
              <a:t>tests </a:t>
            </a:r>
            <a:r>
              <a:rPr lang="en-US" i="1" dirty="0"/>
              <a:t>before </a:t>
            </a:r>
            <a:r>
              <a:rPr lang="en-US" dirty="0"/>
              <a:t>we write the code. Instead of just using testing to verify our work</a:t>
            </a:r>
          </a:p>
          <a:p>
            <a:pPr marL="0" indent="0">
              <a:buNone/>
            </a:pPr>
            <a:r>
              <a:rPr lang="en-US" dirty="0"/>
              <a:t>a</a:t>
            </a:r>
            <a:r>
              <a:rPr lang="en-US" dirty="0" smtClean="0"/>
              <a:t>fter </a:t>
            </a:r>
            <a:r>
              <a:rPr lang="en-US" dirty="0"/>
              <a:t>it’s done, TDD turns testing into a </a:t>
            </a:r>
            <a:r>
              <a:rPr lang="en-US" i="1" dirty="0"/>
              <a:t>design </a:t>
            </a:r>
            <a:r>
              <a:rPr lang="en-US" dirty="0"/>
              <a:t>activity</a:t>
            </a:r>
            <a:r>
              <a:rPr lang="en-US" dirty="0" smtClean="0"/>
              <a:t>. </a:t>
            </a:r>
            <a:r>
              <a:rPr lang="en-US" dirty="0"/>
              <a:t>U</a:t>
            </a:r>
            <a:r>
              <a:rPr lang="en-US" dirty="0" smtClean="0"/>
              <a:t>se </a:t>
            </a:r>
            <a:r>
              <a:rPr lang="en-US" dirty="0"/>
              <a:t>the tests to </a:t>
            </a:r>
            <a:r>
              <a:rPr lang="en-US" dirty="0" smtClean="0"/>
              <a:t>clarify our </a:t>
            </a:r>
            <a:r>
              <a:rPr lang="en-US" dirty="0"/>
              <a:t>ideas about </a:t>
            </a:r>
            <a:r>
              <a:rPr lang="en-US" i="1" dirty="0"/>
              <a:t>what </a:t>
            </a:r>
            <a:r>
              <a:rPr lang="en-US" dirty="0"/>
              <a:t>we want the code to do.</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extLst>
      <p:ext uri="{BB962C8B-B14F-4D97-AF65-F5344CB8AC3E}">
        <p14:creationId xmlns:p14="http://schemas.microsoft.com/office/powerpoint/2010/main" val="448485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pic>
        <p:nvPicPr>
          <p:cNvPr id="4" name="Picture 3" descr="techdebt.jpg"/>
          <p:cNvPicPr>
            <a:picLocks noChangeAspect="1"/>
          </p:cNvPicPr>
          <p:nvPr/>
        </p:nvPicPr>
        <p:blipFill>
          <a:blip r:embed="rId3"/>
          <a:stretch>
            <a:fillRect/>
          </a:stretch>
        </p:blipFill>
        <p:spPr>
          <a:xfrm>
            <a:off x="0" y="1600201"/>
            <a:ext cx="9144000" cy="52578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Agenda</a:t>
            </a:r>
            <a:br>
              <a:rPr lang="en-US" dirty="0" smtClean="0"/>
            </a:br>
            <a:endParaRPr lang="en-US" dirty="0"/>
          </a:p>
        </p:txBody>
      </p:sp>
      <p:sp>
        <p:nvSpPr>
          <p:cNvPr id="4" name="Rectangle 3"/>
          <p:cNvSpPr/>
          <p:nvPr/>
        </p:nvSpPr>
        <p:spPr>
          <a:xfrm>
            <a:off x="0" y="17526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smtClean="0">
                <a:latin typeface="+mj-lt"/>
              </a:rPr>
              <a:t>Why Test Driven Development</a:t>
            </a:r>
          </a:p>
          <a:p>
            <a:pPr algn="ctr"/>
            <a:endParaRPr lang="en-US" dirty="0" smtClean="0"/>
          </a:p>
        </p:txBody>
      </p:sp>
      <p:sp>
        <p:nvSpPr>
          <p:cNvPr id="5" name="Rectangle 4"/>
          <p:cNvSpPr/>
          <p:nvPr/>
        </p:nvSpPr>
        <p:spPr>
          <a:xfrm>
            <a:off x="0" y="4114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Demo</a:t>
            </a:r>
          </a:p>
          <a:p>
            <a:pPr algn="ctr"/>
            <a:endParaRPr lang="en-US" dirty="0"/>
          </a:p>
        </p:txBody>
      </p:sp>
      <p:sp>
        <p:nvSpPr>
          <p:cNvPr id="6" name="Rectangle 5"/>
          <p:cNvSpPr/>
          <p:nvPr/>
        </p:nvSpPr>
        <p:spPr>
          <a:xfrm>
            <a:off x="0" y="2971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Test Driven Development Principle</a:t>
            </a:r>
          </a:p>
          <a:p>
            <a:pPr algn="ctr"/>
            <a:endParaRPr lang="en-US" dirty="0"/>
          </a:p>
        </p:txBody>
      </p:sp>
      <p:sp>
        <p:nvSpPr>
          <p:cNvPr id="8" name="Rectangle 7"/>
          <p:cNvSpPr/>
          <p:nvPr/>
        </p:nvSpPr>
        <p:spPr>
          <a:xfrm>
            <a:off x="0" y="53340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Hands On</a:t>
            </a:r>
          </a:p>
          <a:p>
            <a:pPr algn="ctr"/>
            <a:endParaRPr lang="en-US" dirty="0"/>
          </a:p>
        </p:txBody>
      </p:sp>
      <p:sp>
        <p:nvSpPr>
          <p:cNvPr id="7" name="Slide Number Placeholder 6"/>
          <p:cNvSpPr>
            <a:spLocks noGrp="1"/>
          </p:cNvSpPr>
          <p:nvPr>
            <p:ph type="sldNum" sz="quarter" idx="12"/>
          </p:nvPr>
        </p:nvSpPr>
        <p:spPr/>
        <p:txBody>
          <a:bodyPr/>
          <a:lstStyle/>
          <a:p>
            <a:fld id="{2387B7E2-7538-4163-9310-D5E6EE1BC12A}"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P spid="6"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Doing things the </a:t>
            </a:r>
            <a:r>
              <a:rPr lang="en-GB" b="1" i="1" dirty="0" smtClean="0"/>
              <a:t>quick and dirty </a:t>
            </a:r>
            <a:r>
              <a:rPr lang="en-GB" dirty="0" smtClean="0"/>
              <a:t>way sets us up with a technical debt, which is similar to a financial debt. </a:t>
            </a:r>
          </a:p>
          <a:p>
            <a:pPr>
              <a:buNone/>
            </a:pPr>
            <a:endParaRPr lang="en-GB" dirty="0" smtClean="0"/>
          </a:p>
          <a:p>
            <a:pPr>
              <a:buNone/>
            </a:pPr>
            <a:r>
              <a:rPr lang="en-GB" dirty="0" smtClean="0"/>
              <a:t>	Like a financial debt, the technical debt incurs </a:t>
            </a:r>
            <a:r>
              <a:rPr lang="en-GB" b="1" i="1" dirty="0" smtClean="0"/>
              <a:t>interest</a:t>
            </a:r>
            <a:r>
              <a:rPr lang="en-GB" dirty="0" smtClean="0"/>
              <a:t> payments, which come in the form of the extra effort that we have to do in future development because of the </a:t>
            </a:r>
            <a:r>
              <a:rPr lang="en-GB" b="1" i="1" dirty="0" smtClean="0"/>
              <a:t>quick and dirty design choice</a:t>
            </a:r>
            <a:r>
              <a:rPr lang="en-GB" dirty="0" smtClean="0"/>
              <a:t>. </a:t>
            </a:r>
          </a:p>
          <a:p>
            <a:pPr>
              <a:buNone/>
            </a:pPr>
            <a:endParaRPr lang="en-GB" dirty="0" smtClean="0"/>
          </a:p>
          <a:p>
            <a:pPr>
              <a:buNone/>
            </a:pPr>
            <a:r>
              <a:rPr lang="en-GB" dirty="0" smtClean="0"/>
              <a:t>	We can choose to continue paying the interest, or we can pay down the principal by </a:t>
            </a:r>
            <a:r>
              <a:rPr lang="en-GB" b="1" i="1" dirty="0" smtClean="0"/>
              <a:t>refactoring</a:t>
            </a:r>
            <a:r>
              <a:rPr lang="en-GB" dirty="0" smtClean="0"/>
              <a:t> the quick and dirty design into the better design. Although it costs to pay down the principal, we gain by reduced interest payments in the future.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and Internal Quality</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62894"/>
            <a:ext cx="5105400" cy="4648200"/>
          </a:xfrm>
          <a:prstGeom prst="rect">
            <a:avLst/>
          </a:prstGeom>
        </p:spPr>
      </p:pic>
    </p:spTree>
    <p:extLst>
      <p:ext uri="{BB962C8B-B14F-4D97-AF65-F5344CB8AC3E}">
        <p14:creationId xmlns:p14="http://schemas.microsoft.com/office/powerpoint/2010/main" val="2106696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External </a:t>
            </a:r>
            <a:r>
              <a:rPr lang="en-US" dirty="0" smtClean="0"/>
              <a:t>quality is </a:t>
            </a:r>
            <a:r>
              <a:rPr lang="en-US" dirty="0"/>
              <a:t>how well the system meets the needs of its customers and users (is it </a:t>
            </a:r>
            <a:r>
              <a:rPr lang="en-US" dirty="0" smtClean="0"/>
              <a:t>functional, reliable, </a:t>
            </a:r>
            <a:r>
              <a:rPr lang="en-US" dirty="0"/>
              <a:t>available, responsive, etc.), </a:t>
            </a:r>
          </a:p>
          <a:p>
            <a:pPr marL="0" indent="0">
              <a:buNone/>
            </a:pPr>
            <a:endParaRPr lang="en-US" dirty="0" smtClean="0"/>
          </a:p>
          <a:p>
            <a:pPr marL="0" indent="0">
              <a:buNone/>
            </a:pPr>
            <a:r>
              <a:rPr lang="en-US" i="1" dirty="0" smtClean="0"/>
              <a:t>Internal </a:t>
            </a:r>
            <a:r>
              <a:rPr lang="en-US" dirty="0"/>
              <a:t>quality is how well it meets </a:t>
            </a:r>
            <a:r>
              <a:rPr lang="en-US" dirty="0" smtClean="0"/>
              <a:t>the needs </a:t>
            </a:r>
            <a:r>
              <a:rPr lang="en-US" dirty="0"/>
              <a:t>of its developers and administrators (is it easy to understand, easy to change</a:t>
            </a:r>
            <a:r>
              <a:rPr lang="en-US" dirty="0" smtClean="0"/>
              <a:t>, etc</a:t>
            </a:r>
            <a:r>
              <a:rPr lang="en-US" dirty="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22</a:t>
            </a:fld>
            <a:endParaRPr lang="en-US"/>
          </a:p>
        </p:txBody>
      </p:sp>
    </p:spTree>
    <p:extLst>
      <p:ext uri="{BB962C8B-B14F-4D97-AF65-F5344CB8AC3E}">
        <p14:creationId xmlns:p14="http://schemas.microsoft.com/office/powerpoint/2010/main" val="2352629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Maintaining </a:t>
            </a:r>
            <a:r>
              <a:rPr lang="en-US" dirty="0"/>
              <a:t>internal quality </a:t>
            </a:r>
            <a:r>
              <a:rPr lang="en-US" dirty="0" smtClean="0"/>
              <a:t>allow </a:t>
            </a:r>
            <a:r>
              <a:rPr lang="en-US" dirty="0"/>
              <a:t>us to modify the system’s behavior safely and predictably, because it minimizes the risk that a change will force major rework.</a:t>
            </a:r>
          </a:p>
          <a:p>
            <a:pPr marL="0" indent="0">
              <a:buNone/>
            </a:pPr>
            <a:endParaRPr lang="en-US" dirty="0"/>
          </a:p>
          <a:p>
            <a:pPr marL="0" indent="0">
              <a:buNone/>
            </a:pPr>
            <a:r>
              <a:rPr lang="en-US" i="1" dirty="0"/>
              <a:t>Writing </a:t>
            </a:r>
            <a:r>
              <a:rPr lang="en-US" dirty="0"/>
              <a:t>unit tests gives us a lot of feedback about the quality of our code, and </a:t>
            </a:r>
            <a:r>
              <a:rPr lang="en-US" i="1" dirty="0"/>
              <a:t>running </a:t>
            </a:r>
            <a:r>
              <a:rPr lang="en-US" dirty="0"/>
              <a:t>them tells us that we haven’t broken any classes</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860146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GB" dirty="0"/>
          </a:p>
        </p:txBody>
      </p:sp>
      <p:pic>
        <p:nvPicPr>
          <p:cNvPr id="4" name="Content Placeholder 3" descr="doc.jpg"/>
          <p:cNvPicPr>
            <a:picLocks noGrp="1" noChangeAspect="1"/>
          </p:cNvPicPr>
          <p:nvPr>
            <p:ph idx="1"/>
          </p:nvPr>
        </p:nvPicPr>
        <p:blipFill>
          <a:blip r:embed="rId2" cstate="print"/>
          <a:stretch>
            <a:fillRect/>
          </a:stretch>
        </p:blipFill>
        <p:spPr>
          <a:xfrm>
            <a:off x="1981200" y="1371600"/>
            <a:ext cx="5943600" cy="5257800"/>
          </a:xfrm>
        </p:spPr>
      </p:pic>
      <p:sp>
        <p:nvSpPr>
          <p:cNvPr id="5" name="Slide Number Placeholder 4"/>
          <p:cNvSpPr>
            <a:spLocks noGrp="1"/>
          </p:cNvSpPr>
          <p:nvPr>
            <p:ph type="sldNum" sz="quarter" idx="12"/>
          </p:nvPr>
        </p:nvSpPr>
        <p:spPr/>
        <p:txBody>
          <a:bodyPr/>
          <a:lstStyle/>
          <a:p>
            <a:fld id="{2387B7E2-7538-4163-9310-D5E6EE1BC12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   Create a suite of documents that fully describe the low level behavior of the system .</a:t>
            </a:r>
          </a:p>
          <a:p>
            <a:pPr>
              <a:buNone/>
            </a:pPr>
            <a:r>
              <a:rPr lang="en-US" i="1" dirty="0" smtClean="0"/>
              <a:t>   </a:t>
            </a:r>
          </a:p>
          <a:p>
            <a:pPr>
              <a:buNone/>
            </a:pPr>
            <a:r>
              <a:rPr lang="en-US" i="1" dirty="0" smtClean="0"/>
              <a:t>    Low level documentation that  executes</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pic>
        <p:nvPicPr>
          <p:cNvPr id="4" name="Picture 3" descr="continuous_integration.jpg"/>
          <p:cNvPicPr>
            <a:picLocks noChangeAspect="1"/>
          </p:cNvPicPr>
          <p:nvPr/>
        </p:nvPicPr>
        <p:blipFill>
          <a:blip r:embed="rId2"/>
          <a:stretch>
            <a:fillRect/>
          </a:stretch>
        </p:blipFill>
        <p:spPr>
          <a:xfrm>
            <a:off x="304800" y="1524001"/>
            <a:ext cx="8458200" cy="49530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dirty="0" smtClean="0"/>
              <a:t>Continuous Delivery</a:t>
            </a:r>
            <a:endParaRPr lang="en-GB" dirty="0"/>
          </a:p>
        </p:txBody>
      </p:sp>
      <p:pic>
        <p:nvPicPr>
          <p:cNvPr id="4" name="Content Placeholder 3" descr="continousdel1.jpg"/>
          <p:cNvPicPr>
            <a:picLocks noGrp="1" noChangeAspect="1"/>
          </p:cNvPicPr>
          <p:nvPr>
            <p:ph idx="1"/>
          </p:nvPr>
        </p:nvPicPr>
        <p:blipFill>
          <a:blip r:embed="rId2" cstate="print"/>
          <a:stretch>
            <a:fillRect/>
          </a:stretch>
        </p:blipFill>
        <p:spPr>
          <a:xfrm>
            <a:off x="0" y="1158240"/>
            <a:ext cx="9144000" cy="5715000"/>
          </a:xfrm>
        </p:spPr>
      </p:pic>
      <p:sp>
        <p:nvSpPr>
          <p:cNvPr id="5" name="Slide Number Placeholder 4"/>
          <p:cNvSpPr>
            <a:spLocks noGrp="1"/>
          </p:cNvSpPr>
          <p:nvPr>
            <p:ph type="sldNum" sz="quarter" idx="12"/>
          </p:nvPr>
        </p:nvSpPr>
        <p:spPr/>
        <p:txBody>
          <a:bodyPr/>
          <a:lstStyle/>
          <a:p>
            <a:fld id="{2387B7E2-7538-4163-9310-D5E6EE1BC12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delivery ? </a:t>
            </a:r>
            <a:endParaRPr lang="en-GB" dirty="0"/>
          </a:p>
        </p:txBody>
      </p:sp>
      <p:sp>
        <p:nvSpPr>
          <p:cNvPr id="3" name="Content Placeholder 2"/>
          <p:cNvSpPr>
            <a:spLocks noGrp="1"/>
          </p:cNvSpPr>
          <p:nvPr>
            <p:ph idx="1"/>
          </p:nvPr>
        </p:nvSpPr>
        <p:spPr/>
        <p:txBody>
          <a:bodyPr/>
          <a:lstStyle/>
          <a:p>
            <a:endParaRPr lang="en-US" dirty="0" smtClean="0"/>
          </a:p>
          <a:p>
            <a:pPr>
              <a:buNone/>
            </a:pPr>
            <a:r>
              <a:rPr lang="en-US" dirty="0" smtClean="0"/>
              <a:t>   </a:t>
            </a:r>
          </a:p>
          <a:p>
            <a:pPr>
              <a:buNone/>
            </a:pPr>
            <a:r>
              <a:rPr lang="en-US" dirty="0" smtClean="0"/>
              <a:t>   </a:t>
            </a:r>
            <a:r>
              <a:rPr lang="en-US" b="1" dirty="0" smtClean="0"/>
              <a:t>reduce</a:t>
            </a:r>
            <a:r>
              <a:rPr lang="en-US" dirty="0" smtClean="0"/>
              <a:t> the </a:t>
            </a:r>
            <a:r>
              <a:rPr lang="en-US" b="1" dirty="0" smtClean="0"/>
              <a:t>cost</a:t>
            </a:r>
            <a:r>
              <a:rPr lang="en-US" dirty="0" smtClean="0"/>
              <a:t> , </a:t>
            </a:r>
            <a:r>
              <a:rPr lang="en-US" b="1" dirty="0" smtClean="0"/>
              <a:t>time</a:t>
            </a:r>
            <a:r>
              <a:rPr lang="en-US" dirty="0" smtClean="0"/>
              <a:t> , </a:t>
            </a:r>
            <a:r>
              <a:rPr lang="en-US" b="1" dirty="0" smtClean="0"/>
              <a:t>and risk </a:t>
            </a:r>
            <a:r>
              <a:rPr lang="en-US" dirty="0" smtClean="0"/>
              <a:t>of </a:t>
            </a:r>
          </a:p>
          <a:p>
            <a:pPr>
              <a:buNone/>
            </a:pPr>
            <a:r>
              <a:rPr lang="en-US" dirty="0" smtClean="0"/>
              <a:t>   delivering </a:t>
            </a:r>
            <a:r>
              <a:rPr lang="en-US" b="1" dirty="0" smtClean="0"/>
              <a:t>incremental changes </a:t>
            </a:r>
          </a:p>
          <a:p>
            <a:pPr>
              <a:buNone/>
            </a:pPr>
            <a:r>
              <a:rPr lang="en-US" b="1" dirty="0" smtClean="0"/>
              <a:t>   </a:t>
            </a:r>
            <a:r>
              <a:rPr lang="en-US" dirty="0" smtClean="0"/>
              <a:t>to users</a:t>
            </a:r>
          </a:p>
          <a:p>
            <a:pPr>
              <a:buNone/>
            </a:pPr>
            <a:r>
              <a:rPr lang="en-US" dirty="0" smtClean="0"/>
              <a:t>	</a:t>
            </a:r>
          </a:p>
          <a:p>
            <a:pPr>
              <a:buNone/>
            </a:pPr>
            <a:r>
              <a:rPr lang="en-US" dirty="0" smtClean="0"/>
              <a:t>	every requirement is a hypothesis</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a:t>
            </a:fld>
            <a:endParaRPr lang="en-US"/>
          </a:p>
        </p:txBody>
      </p:sp>
    </p:spTree>
    <p:extLst>
      <p:ext uri="{BB962C8B-B14F-4D97-AF65-F5344CB8AC3E}">
        <p14:creationId xmlns:p14="http://schemas.microsoft.com/office/powerpoint/2010/main" val="301789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always production ready</a:t>
            </a:r>
          </a:p>
          <a:p>
            <a:pPr lvl="1"/>
            <a:r>
              <a:rPr lang="en-US" dirty="0" smtClean="0"/>
              <a:t> release tied to business needs , not IT constraints</a:t>
            </a:r>
          </a:p>
          <a:p>
            <a:endParaRPr lang="en-US" dirty="0" smtClean="0"/>
          </a:p>
          <a:p>
            <a:r>
              <a:rPr lang="en-US" dirty="0" smtClean="0"/>
              <a:t>Minimize the lead time from idea to live</a:t>
            </a:r>
          </a:p>
          <a:p>
            <a:pPr lvl="1"/>
            <a:r>
              <a:rPr lang="en-US" dirty="0" smtClean="0"/>
              <a:t>Concept to cash</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http://www.infoq.com/resource/articles/Continuous-Delivery-Maturity-Model/en/resources/fig1large.jpg"/>
          <p:cNvPicPr>
            <a:picLocks noChangeAspect="1" noChangeArrowheads="1"/>
          </p:cNvPicPr>
          <p:nvPr/>
        </p:nvPicPr>
        <p:blipFill>
          <a:blip r:embed="rId2" cstate="print"/>
          <a:srcRect/>
          <a:stretch>
            <a:fillRect/>
          </a:stretch>
        </p:blipFill>
        <p:spPr bwMode="auto">
          <a:xfrm>
            <a:off x="228599" y="228600"/>
            <a:ext cx="8686801" cy="61722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Companies doing Continuous Delivery</a:t>
            </a:r>
            <a:endParaRPr lang="en-GB" dirty="0"/>
          </a:p>
        </p:txBody>
      </p:sp>
      <p:pic>
        <p:nvPicPr>
          <p:cNvPr id="1026" name="Picture 2" descr="C:\Users\Sunil\Desktop\compLogo\amazon.jpg"/>
          <p:cNvPicPr>
            <a:picLocks noChangeAspect="1" noChangeArrowheads="1"/>
          </p:cNvPicPr>
          <p:nvPr/>
        </p:nvPicPr>
        <p:blipFill>
          <a:blip r:embed="rId3"/>
          <a:srcRect/>
          <a:stretch>
            <a:fillRect/>
          </a:stretch>
        </p:blipFill>
        <p:spPr bwMode="auto">
          <a:xfrm>
            <a:off x="609600" y="2057400"/>
            <a:ext cx="3543300" cy="1285875"/>
          </a:xfrm>
          <a:prstGeom prst="rect">
            <a:avLst/>
          </a:prstGeom>
          <a:noFill/>
        </p:spPr>
      </p:pic>
      <p:pic>
        <p:nvPicPr>
          <p:cNvPr id="1027" name="Picture 3" descr="C:\Users\Sunil\Desktop\compLogo\etsy.jpg"/>
          <p:cNvPicPr>
            <a:picLocks noChangeAspect="1" noChangeArrowheads="1"/>
          </p:cNvPicPr>
          <p:nvPr/>
        </p:nvPicPr>
        <p:blipFill>
          <a:blip r:embed="rId4"/>
          <a:srcRect/>
          <a:stretch>
            <a:fillRect/>
          </a:stretch>
        </p:blipFill>
        <p:spPr bwMode="auto">
          <a:xfrm>
            <a:off x="4572000" y="5029200"/>
            <a:ext cx="2209799" cy="1533525"/>
          </a:xfrm>
          <a:prstGeom prst="rect">
            <a:avLst/>
          </a:prstGeom>
          <a:noFill/>
        </p:spPr>
      </p:pic>
      <p:pic>
        <p:nvPicPr>
          <p:cNvPr id="1028" name="Picture 4" descr="C:\Users\Sunil\Desktop\compLogo\facebook.jpg"/>
          <p:cNvPicPr>
            <a:picLocks noChangeAspect="1" noChangeArrowheads="1"/>
          </p:cNvPicPr>
          <p:nvPr/>
        </p:nvPicPr>
        <p:blipFill>
          <a:blip r:embed="rId5"/>
          <a:srcRect/>
          <a:stretch>
            <a:fillRect/>
          </a:stretch>
        </p:blipFill>
        <p:spPr bwMode="auto">
          <a:xfrm>
            <a:off x="228600" y="5181600"/>
            <a:ext cx="2857500" cy="1371600"/>
          </a:xfrm>
          <a:prstGeom prst="rect">
            <a:avLst/>
          </a:prstGeom>
          <a:noFill/>
        </p:spPr>
      </p:pic>
      <p:pic>
        <p:nvPicPr>
          <p:cNvPr id="1029" name="Picture 5" descr="C:\Users\Sunil\Desktop\compLogo\flickr.jpg"/>
          <p:cNvPicPr>
            <a:picLocks noChangeAspect="1" noChangeArrowheads="1"/>
          </p:cNvPicPr>
          <p:nvPr/>
        </p:nvPicPr>
        <p:blipFill>
          <a:blip r:embed="rId6"/>
          <a:srcRect/>
          <a:stretch>
            <a:fillRect/>
          </a:stretch>
        </p:blipFill>
        <p:spPr bwMode="auto">
          <a:xfrm>
            <a:off x="3048000" y="2819400"/>
            <a:ext cx="2190750" cy="2085975"/>
          </a:xfrm>
          <a:prstGeom prst="rect">
            <a:avLst/>
          </a:prstGeom>
          <a:noFill/>
        </p:spPr>
      </p:pic>
      <p:pic>
        <p:nvPicPr>
          <p:cNvPr id="1030" name="Picture 6" descr="C:\Users\Sunil\Desktop\compLogo\google.jpg"/>
          <p:cNvPicPr>
            <a:picLocks noChangeAspect="1" noChangeArrowheads="1"/>
          </p:cNvPicPr>
          <p:nvPr/>
        </p:nvPicPr>
        <p:blipFill>
          <a:blip r:embed="rId7"/>
          <a:srcRect/>
          <a:stretch>
            <a:fillRect/>
          </a:stretch>
        </p:blipFill>
        <p:spPr bwMode="auto">
          <a:xfrm>
            <a:off x="5438775" y="1752600"/>
            <a:ext cx="3705225" cy="1228725"/>
          </a:xfrm>
          <a:prstGeom prst="rect">
            <a:avLst/>
          </a:prstGeom>
          <a:noFill/>
        </p:spPr>
      </p:pic>
      <p:pic>
        <p:nvPicPr>
          <p:cNvPr id="1031" name="Picture 7" descr="C:\Users\Sunil\Desktop\compLogo\twitter.jpg"/>
          <p:cNvPicPr>
            <a:picLocks noChangeAspect="1" noChangeArrowheads="1"/>
          </p:cNvPicPr>
          <p:nvPr/>
        </p:nvPicPr>
        <p:blipFill>
          <a:blip r:embed="rId8"/>
          <a:srcRect/>
          <a:stretch>
            <a:fillRect/>
          </a:stretch>
        </p:blipFill>
        <p:spPr bwMode="auto">
          <a:xfrm>
            <a:off x="5657850" y="3581400"/>
            <a:ext cx="3486150" cy="1314450"/>
          </a:xfrm>
          <a:prstGeom prst="rect">
            <a:avLst/>
          </a:prstGeom>
          <a:noFill/>
        </p:spPr>
      </p:pic>
      <p:pic>
        <p:nvPicPr>
          <p:cNvPr id="1032" name="Picture 8" descr="C:\Users\Sunil\Desktop\compLogo\yahoo.jpg"/>
          <p:cNvPicPr>
            <a:picLocks noChangeAspect="1" noChangeArrowheads="1"/>
          </p:cNvPicPr>
          <p:nvPr/>
        </p:nvPicPr>
        <p:blipFill>
          <a:blip r:embed="rId9"/>
          <a:srcRect/>
          <a:stretch>
            <a:fillRect/>
          </a:stretch>
        </p:blipFill>
        <p:spPr bwMode="auto">
          <a:xfrm>
            <a:off x="533400" y="3048000"/>
            <a:ext cx="2143125" cy="2143125"/>
          </a:xfrm>
          <a:prstGeom prst="rect">
            <a:avLst/>
          </a:prstGeom>
          <a:noFill/>
        </p:spPr>
      </p:pic>
      <p:sp>
        <p:nvSpPr>
          <p:cNvPr id="10" name="Slide Number Placeholder 9"/>
          <p:cNvSpPr>
            <a:spLocks noGrp="1"/>
          </p:cNvSpPr>
          <p:nvPr>
            <p:ph type="sldNum" sz="quarter" idx="12"/>
          </p:nvPr>
        </p:nvSpPr>
        <p:spPr/>
        <p:txBody>
          <a:bodyPr/>
          <a:lstStyle/>
          <a:p>
            <a:fld id="{2387B7E2-7538-4163-9310-D5E6EE1BC12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buNone/>
            </a:pPr>
            <a:endParaRPr lang="en-US" sz="4000" dirty="0" smtClean="0"/>
          </a:p>
          <a:p>
            <a:pPr lvl="2">
              <a:buNone/>
            </a:pPr>
            <a:endParaRPr lang="en-US" sz="4000" dirty="0" smtClean="0"/>
          </a:p>
          <a:p>
            <a:pPr marL="0" lvl="2">
              <a:buNone/>
            </a:pPr>
            <a:r>
              <a:rPr lang="en-US" sz="4000" dirty="0" smtClean="0"/>
              <a:t>      Test Driven Development Principle</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TDD </a:t>
            </a:r>
            <a:r>
              <a:rPr lang="en-US" dirty="0"/>
              <a:t>with mock objects </a:t>
            </a:r>
            <a:r>
              <a:rPr lang="en-US" dirty="0" smtClean="0"/>
              <a:t>encourages </a:t>
            </a:r>
            <a:r>
              <a:rPr lang="en-US" dirty="0"/>
              <a:t>information hiding. We should mock an object’s peers—its dependencies, notifications, and </a:t>
            </a:r>
            <a:r>
              <a:rPr lang="en-US" dirty="0" smtClean="0"/>
              <a:t>adjustments but not it’s internals .</a:t>
            </a:r>
          </a:p>
          <a:p>
            <a:pPr marL="0" indent="0">
              <a:buNone/>
            </a:pPr>
            <a:endParaRPr lang="en-US" dirty="0"/>
          </a:p>
          <a:p>
            <a:pPr marL="0" indent="0">
              <a:buNone/>
            </a:pPr>
            <a:endParaRPr lang="en-US" dirty="0"/>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572250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a:t>
            </a:r>
            <a:r>
              <a:rPr lang="en-US" dirty="0" smtClean="0"/>
              <a:t>.We </a:t>
            </a:r>
            <a:r>
              <a:rPr lang="en-US" dirty="0"/>
              <a:t>keep this layer as thin as possible, to minimize the amount of potentially brittle and </a:t>
            </a:r>
            <a:r>
              <a:rPr lang="en-US" dirty="0" err="1"/>
              <a:t>hardto</a:t>
            </a:r>
            <a:r>
              <a:rPr lang="en-US" dirty="0"/>
              <a:t>-test code. </a:t>
            </a:r>
            <a:endParaRPr lang="en-US" dirty="0" smtClean="0"/>
          </a:p>
          <a:p>
            <a:pPr marL="0" indent="0">
              <a:buNone/>
            </a:pPr>
            <a:endParaRPr lang="en-US" dirty="0"/>
          </a:p>
          <a:p>
            <a:pPr marL="0" indent="0">
              <a:buNone/>
            </a:pPr>
            <a:r>
              <a:rPr lang="en-US" dirty="0" smtClean="0"/>
              <a:t>We </a:t>
            </a:r>
            <a:r>
              <a:rPr lang="en-US" dirty="0"/>
              <a:t>test these adapters with focused integration tests to confirm our understanding of how the third-party API works. There will be relatively few integration tests compared to the number of unit tests, so they should not get in the way of the build even if they’re not as fast as the in-memory unit tests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604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172578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532494" y="2133600"/>
            <a:ext cx="8154306" cy="3733800"/>
          </a:xfrm>
          <a:prstGeom prst="rect">
            <a:avLst/>
          </a:prstGeom>
        </p:spPr>
      </p:pic>
    </p:spTree>
    <p:extLst>
      <p:ext uri="{BB962C8B-B14F-4D97-AF65-F5344CB8AC3E}">
        <p14:creationId xmlns:p14="http://schemas.microsoft.com/office/powerpoint/2010/main" val="1814519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3065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2590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4</a:t>
            </a:fld>
            <a:endParaRPr lang="en-US"/>
          </a:p>
        </p:txBody>
      </p:sp>
      <p:pic>
        <p:nvPicPr>
          <p:cNvPr id="3" name="Picture 2"/>
          <p:cNvPicPr>
            <a:picLocks noChangeAspect="1"/>
          </p:cNvPicPr>
          <p:nvPr/>
        </p:nvPicPr>
        <p:blipFill>
          <a:blip r:embed="rId3"/>
          <a:stretch>
            <a:fillRect/>
          </a:stretch>
        </p:blipFill>
        <p:spPr>
          <a:xfrm>
            <a:off x="1647825" y="1428750"/>
            <a:ext cx="5848350" cy="4000500"/>
          </a:xfrm>
          <a:prstGeom prst="rect">
            <a:avLst/>
          </a:prstGeom>
        </p:spPr>
      </p:pic>
    </p:spTree>
    <p:extLst>
      <p:ext uri="{BB962C8B-B14F-4D97-AF65-F5344CB8AC3E}">
        <p14:creationId xmlns:p14="http://schemas.microsoft.com/office/powerpoint/2010/main" val="2801518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192940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186" y="1752600"/>
            <a:ext cx="7950613" cy="2667000"/>
          </a:xfrm>
          <a:prstGeom prst="rect">
            <a:avLst/>
          </a:prstGeom>
        </p:spPr>
      </p:pic>
    </p:spTree>
    <p:extLst>
      <p:ext uri="{BB962C8B-B14F-4D97-AF65-F5344CB8AC3E}">
        <p14:creationId xmlns:p14="http://schemas.microsoft.com/office/powerpoint/2010/main" val="2983024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336563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pPr marL="0" indent="0">
              <a:buNone/>
            </a:pPr>
            <a:r>
              <a:rPr lang="en-US" dirty="0" smtClean="0"/>
              <a:t>We also extract common features into methods that can be shared between tests for setting up values, tearing down state, making assertions, and occasionally triggering the event.</a:t>
            </a:r>
          </a:p>
          <a:p>
            <a:pPr marL="0" indent="0">
              <a:buNone/>
            </a:pPr>
            <a:endParaRPr lang="en-US" dirty="0"/>
          </a:p>
        </p:txBody>
      </p:sp>
    </p:spTree>
    <p:extLst>
      <p:ext uri="{BB962C8B-B14F-4D97-AF65-F5344CB8AC3E}">
        <p14:creationId xmlns:p14="http://schemas.microsoft.com/office/powerpoint/2010/main" val="1820980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p>
        </p:txBody>
      </p:sp>
    </p:spTree>
    <p:extLst>
      <p:ext uri="{BB962C8B-B14F-4D97-AF65-F5344CB8AC3E}">
        <p14:creationId xmlns:p14="http://schemas.microsoft.com/office/powerpoint/2010/main" val="115133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smtClean="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45</a:t>
            </a:fld>
            <a:endParaRPr lang="en-US"/>
          </a:p>
        </p:txBody>
      </p:sp>
    </p:spTree>
    <p:extLst>
      <p:ext uri="{BB962C8B-B14F-4D97-AF65-F5344CB8AC3E}">
        <p14:creationId xmlns:p14="http://schemas.microsoft.com/office/powerpoint/2010/main" val="3069588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381000" y="1219200"/>
            <a:ext cx="8229600" cy="5638800"/>
          </a:xfrm>
        </p:spPr>
        <p:txBody>
          <a:bodyPr>
            <a:noAutofit/>
          </a:bodyPr>
          <a:lstStyle/>
          <a:p>
            <a:pPr>
              <a:buNone/>
            </a:pPr>
            <a:r>
              <a:rPr lang="en-US" sz="1900" b="1" i="1" u="sng" dirty="0" smtClean="0"/>
              <a:t>Fast </a:t>
            </a:r>
          </a:p>
          <a:p>
            <a:pPr>
              <a:buNone/>
            </a:pPr>
            <a:r>
              <a:rPr lang="en-US" sz="1900" b="1" dirty="0" smtClean="0"/>
              <a:t>    </a:t>
            </a:r>
            <a:r>
              <a:rPr lang="en-US" sz="1900" dirty="0" smtClean="0"/>
              <a:t>Tests should be fast. They should run quickly. </a:t>
            </a:r>
          </a:p>
          <a:p>
            <a:pPr>
              <a:buNone/>
            </a:pPr>
            <a:endParaRPr lang="en-US" sz="1900" dirty="0" smtClean="0"/>
          </a:p>
          <a:p>
            <a:pPr>
              <a:buNone/>
            </a:pPr>
            <a:r>
              <a:rPr lang="en-US" sz="1900" dirty="0" smtClean="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smtClean="0"/>
          </a:p>
          <a:p>
            <a:pPr>
              <a:buNone/>
            </a:pPr>
            <a:r>
              <a:rPr lang="en-US" sz="1900" b="1" i="1" u="sng" dirty="0" smtClean="0"/>
              <a:t>Independent </a:t>
            </a:r>
          </a:p>
          <a:p>
            <a:pPr>
              <a:buNone/>
            </a:pPr>
            <a:r>
              <a:rPr lang="en-US" sz="1900" b="1" dirty="0" smtClean="0"/>
              <a:t>     </a:t>
            </a:r>
            <a:r>
              <a:rPr lang="en-US" sz="1900" dirty="0" smtClean="0"/>
              <a:t>Tests should not depend on each other. </a:t>
            </a:r>
          </a:p>
          <a:p>
            <a:pPr>
              <a:buNone/>
            </a:pPr>
            <a:r>
              <a:rPr lang="en-US" sz="1900" dirty="0" smtClean="0"/>
              <a:t>	</a:t>
            </a:r>
          </a:p>
          <a:p>
            <a:pPr>
              <a:buNone/>
            </a:pPr>
            <a:r>
              <a:rPr lang="en-US" sz="1900" dirty="0" smtClean="0"/>
              <a:t>	One test should not set up the conditions for the next test. You should be able to run each test independently and run the tests in any order you like. </a:t>
            </a:r>
          </a:p>
          <a:p>
            <a:pPr>
              <a:buNone/>
            </a:pPr>
            <a:endParaRPr lang="en-US" sz="1900" dirty="0" smtClean="0"/>
          </a:p>
          <a:p>
            <a:pPr>
              <a:buNone/>
            </a:pPr>
            <a:r>
              <a:rPr lang="en-US" sz="1900" dirty="0" smtClean="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46</a:t>
            </a:fld>
            <a:endParaRPr lang="en-US"/>
          </a:p>
        </p:txBody>
      </p:sp>
    </p:spTree>
    <p:extLst>
      <p:ext uri="{BB962C8B-B14F-4D97-AF65-F5344CB8AC3E}">
        <p14:creationId xmlns:p14="http://schemas.microsoft.com/office/powerpoint/2010/main" val="4129828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772400" cy="6248400"/>
          </a:xfrm>
        </p:spPr>
        <p:txBody>
          <a:bodyPr>
            <a:noAutofit/>
          </a:bodyPr>
          <a:lstStyle/>
          <a:p>
            <a:pPr>
              <a:lnSpc>
                <a:spcPct val="80000"/>
              </a:lnSpc>
              <a:buNone/>
            </a:pPr>
            <a:r>
              <a:rPr lang="en-US" sz="1900" b="1" i="1" u="sng" dirty="0" smtClean="0"/>
              <a:t>Repeatable </a:t>
            </a:r>
            <a:endParaRPr lang="en-US" sz="1900" dirty="0" smtClean="0"/>
          </a:p>
          <a:p>
            <a:pPr marL="0" indent="0">
              <a:buNone/>
            </a:pPr>
            <a:r>
              <a:rPr lang="en-US" sz="1900" dirty="0" smtClean="0"/>
              <a:t>Tests should be repeatable in any environment. You should be able to run the tests in the production environment, in the QA environment, without a network.</a:t>
            </a:r>
          </a:p>
          <a:p>
            <a:pPr marL="0" indent="0">
              <a:buNone/>
            </a:pPr>
            <a:endParaRPr lang="en-US" sz="1900" dirty="0" smtClean="0"/>
          </a:p>
          <a:p>
            <a:pPr marL="0" indent="0">
              <a:buNone/>
            </a:pPr>
            <a:r>
              <a:rPr lang="en-US" sz="1900" dirty="0" smtClean="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smtClean="0"/>
          </a:p>
          <a:p>
            <a:pPr>
              <a:lnSpc>
                <a:spcPct val="80000"/>
              </a:lnSpc>
              <a:buNone/>
            </a:pPr>
            <a:r>
              <a:rPr lang="en-US" sz="1900" b="1" i="1" u="sng" dirty="0" smtClean="0"/>
              <a:t>Self-Validating </a:t>
            </a:r>
          </a:p>
          <a:p>
            <a:pPr marL="0" indent="0">
              <a:buNone/>
            </a:pPr>
            <a:r>
              <a:rPr lang="en-US" sz="1900" dirty="0" smtClean="0"/>
              <a:t>The tests should have a </a:t>
            </a:r>
            <a:r>
              <a:rPr lang="en-US" sz="1900" dirty="0" err="1" smtClean="0"/>
              <a:t>boolean</a:t>
            </a:r>
            <a:r>
              <a:rPr lang="en-US" sz="1900" dirty="0" smtClean="0"/>
              <a:t> output. Either they pass or fail. </a:t>
            </a:r>
          </a:p>
          <a:p>
            <a:pPr marL="0" indent="0">
              <a:buNone/>
            </a:pPr>
            <a:endParaRPr lang="en-US" sz="1900" dirty="0" smtClean="0"/>
          </a:p>
          <a:p>
            <a:pPr marL="0" indent="0">
              <a:buNone/>
            </a:pPr>
            <a:r>
              <a:rPr lang="en-US" sz="1900" dirty="0" smtClean="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47</a:t>
            </a:fld>
            <a:endParaRPr lang="en-US"/>
          </a:p>
        </p:txBody>
      </p:sp>
    </p:spTree>
    <p:extLst>
      <p:ext uri="{BB962C8B-B14F-4D97-AF65-F5344CB8AC3E}">
        <p14:creationId xmlns:p14="http://schemas.microsoft.com/office/powerpoint/2010/main" val="2320597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500" b="1" i="1" u="sng" dirty="0" smtClean="0"/>
              <a:t>Timely </a:t>
            </a:r>
          </a:p>
          <a:p>
            <a:pPr>
              <a:buNone/>
            </a:pPr>
            <a:r>
              <a:rPr lang="en-US" dirty="0" smtClean="0"/>
              <a:t>	</a:t>
            </a:r>
            <a:r>
              <a:rPr lang="en-US" sz="2500" dirty="0" smtClean="0"/>
              <a:t>The tests need to be written in a timely fashion. Unit tests should be written just before the production code that makes them pass.</a:t>
            </a:r>
          </a:p>
          <a:p>
            <a:pPr>
              <a:buNone/>
            </a:pPr>
            <a:endParaRPr lang="en-US" sz="2500" dirty="0" smtClean="0"/>
          </a:p>
          <a:p>
            <a:pPr>
              <a:buNone/>
            </a:pPr>
            <a:r>
              <a:rPr lang="en-US" sz="2500" dirty="0" smtClean="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48</a:t>
            </a:fld>
            <a:endParaRPr lang="en-US"/>
          </a:p>
        </p:txBody>
      </p:sp>
    </p:spTree>
    <p:extLst>
      <p:ext uri="{BB962C8B-B14F-4D97-AF65-F5344CB8AC3E}">
        <p14:creationId xmlns:p14="http://schemas.microsoft.com/office/powerpoint/2010/main" val="2829465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49</a:t>
            </a:fld>
            <a:endParaRPr lang="en-US"/>
          </a:p>
        </p:txBody>
      </p:sp>
    </p:spTree>
    <p:extLst>
      <p:ext uri="{BB962C8B-B14F-4D97-AF65-F5344CB8AC3E}">
        <p14:creationId xmlns:p14="http://schemas.microsoft.com/office/powerpoint/2010/main" val="376418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Isosceles Triangle 3"/>
          <p:cNvSpPr/>
          <p:nvPr/>
        </p:nvSpPr>
        <p:spPr>
          <a:xfrm rot="10800000">
            <a:off x="2057400" y="1905000"/>
            <a:ext cx="4648200" cy="3429000"/>
          </a:xfrm>
          <a:prstGeom prst="triangle">
            <a:avLst>
              <a:gd name="adj" fmla="val 50328"/>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2590800" y="2590800"/>
            <a:ext cx="365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3352800"/>
            <a:ext cx="2667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41910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05200" y="2057400"/>
            <a:ext cx="1752600" cy="369332"/>
          </a:xfrm>
          <a:prstGeom prst="rect">
            <a:avLst/>
          </a:prstGeom>
          <a:noFill/>
        </p:spPr>
        <p:txBody>
          <a:bodyPr wrap="square" rtlCol="0">
            <a:spAutoFit/>
          </a:bodyPr>
          <a:lstStyle/>
          <a:p>
            <a:r>
              <a:rPr lang="en-US" dirty="0" smtClean="0"/>
              <a:t>Manual Test</a:t>
            </a:r>
            <a:endParaRPr lang="en-US" dirty="0"/>
          </a:p>
        </p:txBody>
      </p:sp>
      <p:sp>
        <p:nvSpPr>
          <p:cNvPr id="15" name="TextBox 14"/>
          <p:cNvSpPr txBox="1"/>
          <p:nvPr/>
        </p:nvSpPr>
        <p:spPr>
          <a:xfrm>
            <a:off x="4038600" y="2819400"/>
            <a:ext cx="533400" cy="381000"/>
          </a:xfrm>
          <a:prstGeom prst="rect">
            <a:avLst/>
          </a:prstGeom>
          <a:noFill/>
        </p:spPr>
        <p:txBody>
          <a:bodyPr wrap="square" rtlCol="0">
            <a:spAutoFit/>
          </a:bodyPr>
          <a:lstStyle/>
          <a:p>
            <a:r>
              <a:rPr lang="en-US" dirty="0" smtClean="0"/>
              <a:t>UI</a:t>
            </a:r>
            <a:endParaRPr lang="en-US" dirty="0"/>
          </a:p>
        </p:txBody>
      </p:sp>
      <p:sp>
        <p:nvSpPr>
          <p:cNvPr id="16" name="TextBox 15"/>
          <p:cNvSpPr txBox="1"/>
          <p:nvPr/>
        </p:nvSpPr>
        <p:spPr>
          <a:xfrm>
            <a:off x="4114800" y="4267200"/>
            <a:ext cx="762000" cy="369332"/>
          </a:xfrm>
          <a:prstGeom prst="rect">
            <a:avLst/>
          </a:prstGeom>
          <a:noFill/>
        </p:spPr>
        <p:txBody>
          <a:bodyPr wrap="square" rtlCol="0">
            <a:spAutoFit/>
          </a:bodyPr>
          <a:lstStyle/>
          <a:p>
            <a:r>
              <a:rPr lang="en-US" dirty="0" smtClean="0"/>
              <a:t>Unit</a:t>
            </a:r>
            <a:endParaRPr lang="en-US" dirty="0"/>
          </a:p>
        </p:txBody>
      </p:sp>
      <p:sp>
        <p:nvSpPr>
          <p:cNvPr id="17" name="TextBox 16"/>
          <p:cNvSpPr txBox="1"/>
          <p:nvPr/>
        </p:nvSpPr>
        <p:spPr>
          <a:xfrm>
            <a:off x="3543748" y="3526908"/>
            <a:ext cx="1828800" cy="369332"/>
          </a:xfrm>
          <a:prstGeom prst="rect">
            <a:avLst/>
          </a:prstGeom>
          <a:noFill/>
        </p:spPr>
        <p:txBody>
          <a:bodyPr wrap="square" rtlCol="0">
            <a:spAutoFit/>
          </a:bodyPr>
          <a:lstStyle/>
          <a:p>
            <a:r>
              <a:rPr lang="en-US" dirty="0" smtClean="0"/>
              <a:t>Integration test</a:t>
            </a:r>
            <a:endParaRPr lang="en-US" dirty="0"/>
          </a:p>
        </p:txBody>
      </p:sp>
      <p:sp>
        <p:nvSpPr>
          <p:cNvPr id="11" name="Slide Number Placeholder 10"/>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3398327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GB" dirty="0"/>
          </a:p>
        </p:txBody>
      </p:sp>
      <p:pic>
        <p:nvPicPr>
          <p:cNvPr id="4" name="Picture 2" descr="http://infrastructuretesting.files.wordpress.com/2013/02/swiss-knife.jpg"/>
          <p:cNvPicPr>
            <a:picLocks noChangeAspect="1" noChangeArrowheads="1"/>
          </p:cNvPicPr>
          <p:nvPr/>
        </p:nvPicPr>
        <p:blipFill>
          <a:blip r:embed="rId2" cstate="print"/>
          <a:srcRect/>
          <a:stretch>
            <a:fillRect/>
          </a:stretch>
        </p:blipFill>
        <p:spPr bwMode="auto">
          <a:xfrm>
            <a:off x="1066800" y="1600200"/>
            <a:ext cx="6629400" cy="4572000"/>
          </a:xfrm>
          <a:prstGeom prst="rect">
            <a:avLst/>
          </a:prstGeom>
          <a:noFill/>
        </p:spPr>
      </p:pic>
      <p:sp>
        <p:nvSpPr>
          <p:cNvPr id="5" name="Slide Number Placeholder 4"/>
          <p:cNvSpPr>
            <a:spLocks noGrp="1"/>
          </p:cNvSpPr>
          <p:nvPr>
            <p:ph type="sldNum" sz="quarter" idx="12"/>
          </p:nvPr>
        </p:nvSpPr>
        <p:spPr/>
        <p:txBody>
          <a:bodyPr/>
          <a:lstStyle/>
          <a:p>
            <a:fld id="{2387B7E2-7538-4163-9310-D5E6EE1BC12A}"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Visual Studio </a:t>
            </a:r>
          </a:p>
          <a:p>
            <a:r>
              <a:rPr lang="en-US" dirty="0" err="1" smtClean="0"/>
              <a:t>Resharper</a:t>
            </a:r>
            <a:endParaRPr lang="en-US" dirty="0" smtClean="0"/>
          </a:p>
          <a:p>
            <a:r>
              <a:rPr lang="en-US" dirty="0" err="1" smtClean="0"/>
              <a:t>Xunit</a:t>
            </a:r>
            <a:endParaRPr lang="en-US" dirty="0" smtClean="0"/>
          </a:p>
          <a:p>
            <a:r>
              <a:rPr lang="en-US" dirty="0" err="1" smtClean="0"/>
              <a:t>Moq</a:t>
            </a:r>
            <a:endParaRPr lang="en-US" dirty="0" smtClean="0"/>
          </a:p>
          <a:p>
            <a:r>
              <a:rPr lang="en-US" dirty="0" err="1" smtClean="0"/>
              <a:t>Nsubstitiute</a:t>
            </a:r>
            <a:endParaRPr lang="en-US" dirty="0" smtClean="0"/>
          </a:p>
          <a:p>
            <a:r>
              <a:rPr lang="en-US" dirty="0" err="1" smtClean="0"/>
              <a:t>RhinoMock</a:t>
            </a:r>
            <a:endParaRPr lang="en-US" dirty="0" smtClean="0"/>
          </a:p>
          <a:p>
            <a:r>
              <a:rPr lang="en-US" dirty="0" smtClean="0"/>
              <a:t>Fitness</a:t>
            </a:r>
          </a:p>
          <a:p>
            <a:r>
              <a:rPr lang="en-US" dirty="0" err="1" smtClean="0"/>
              <a:t>Specflow</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Just do it!</a:t>
            </a:r>
            <a:endParaRPr lang="en-GB" dirty="0"/>
          </a:p>
        </p:txBody>
      </p:sp>
      <p:pic>
        <p:nvPicPr>
          <p:cNvPr id="4" name="Content Placeholder 3" descr="skydive.jpg"/>
          <p:cNvPicPr>
            <a:picLocks noGrp="1" noChangeAspect="1"/>
          </p:cNvPicPr>
          <p:nvPr>
            <p:ph idx="1"/>
          </p:nvPr>
        </p:nvPicPr>
        <p:blipFill>
          <a:blip r:embed="rId2" cstate="print"/>
          <a:stretch>
            <a:fillRect/>
          </a:stretch>
        </p:blipFill>
        <p:spPr>
          <a:xfrm>
            <a:off x="0" y="914400"/>
            <a:ext cx="9143999" cy="5943600"/>
          </a:xfrm>
        </p:spPr>
      </p:pic>
      <p:sp>
        <p:nvSpPr>
          <p:cNvPr id="5" name="Slide Number Placeholder 4"/>
          <p:cNvSpPr>
            <a:spLocks noGrp="1"/>
          </p:cNvSpPr>
          <p:nvPr>
            <p:ph type="sldNum" sz="quarter" idx="12"/>
          </p:nvPr>
        </p:nvSpPr>
        <p:spPr/>
        <p:txBody>
          <a:bodyPr/>
          <a:lstStyle/>
          <a:p>
            <a:fld id="{2387B7E2-7538-4163-9310-D5E6EE1BC12A}"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clarifications about TDD</a:t>
            </a:r>
            <a:endParaRPr lang="en-US" dirty="0"/>
          </a:p>
        </p:txBody>
      </p:sp>
      <p:sp>
        <p:nvSpPr>
          <p:cNvPr id="3" name="Content Placeholder 2"/>
          <p:cNvSpPr>
            <a:spLocks noGrp="1"/>
          </p:cNvSpPr>
          <p:nvPr>
            <p:ph idx="1"/>
          </p:nvPr>
        </p:nvSpPr>
        <p:spPr/>
        <p:txBody>
          <a:bodyPr>
            <a:normAutofit fontScale="92500"/>
          </a:bodyPr>
          <a:lstStyle/>
          <a:p>
            <a:r>
              <a:rPr lang="en-US" dirty="0" smtClean="0"/>
              <a:t>TDD </a:t>
            </a:r>
            <a:r>
              <a:rPr lang="en-US" dirty="0"/>
              <a:t>is neither about "Testing" nor about "Design".</a:t>
            </a:r>
          </a:p>
          <a:p>
            <a:r>
              <a:rPr lang="en-US" dirty="0"/>
              <a:t>TDD does not mean "write some of the tests, then build a system that passes the tests.</a:t>
            </a:r>
          </a:p>
          <a:p>
            <a:r>
              <a:rPr lang="en-US" dirty="0"/>
              <a:t>TDD does not mean "do lots of Testing."</a:t>
            </a:r>
          </a:p>
          <a:p>
            <a:pPr marL="0" indent="0">
              <a:buNone/>
            </a:pPr>
            <a:r>
              <a:rPr lang="en-US" dirty="0"/>
              <a:t>Test-Driven development is a process of developing and running automated test before actual development of the application. Hence, TDD sometimes also called as </a:t>
            </a:r>
            <a:r>
              <a:rPr lang="en-US" b="1" dirty="0"/>
              <a:t>Test First Development.</a:t>
            </a:r>
            <a:endParaRPr lang="en-US" dirty="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53</a:t>
            </a:fld>
            <a:endParaRPr lang="en-US"/>
          </a:p>
        </p:txBody>
      </p:sp>
    </p:spTree>
    <p:extLst>
      <p:ext uri="{BB962C8B-B14F-4D97-AF65-F5344CB8AC3E}">
        <p14:creationId xmlns:p14="http://schemas.microsoft.com/office/powerpoint/2010/main" val="3393187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calculator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Add numbers that is represented using string </a:t>
            </a:r>
          </a:p>
          <a:p>
            <a:pPr marL="0" indent="0">
              <a:buNone/>
            </a:pPr>
            <a:endParaRPr lang="en-US" dirty="0"/>
          </a:p>
          <a:p>
            <a:pPr marL="0" indent="0">
              <a:buNone/>
            </a:pPr>
            <a:r>
              <a:rPr lang="en-US" dirty="0" smtClean="0"/>
              <a:t>For example = “1,2,3,5” = 11</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54</a:t>
            </a:fld>
            <a:endParaRPr lang="en-US"/>
          </a:p>
        </p:txBody>
      </p:sp>
    </p:spTree>
    <p:extLst>
      <p:ext uri="{BB962C8B-B14F-4D97-AF65-F5344CB8AC3E}">
        <p14:creationId xmlns:p14="http://schemas.microsoft.com/office/powerpoint/2010/main" val="2735111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Requirement 1: The method can take 0, 1 or 2 numbers separated by comma (,).</a:t>
            </a:r>
          </a:p>
          <a:p>
            <a:pPr marL="0" indent="0">
              <a:buNone/>
            </a:pPr>
            <a:r>
              <a:rPr lang="en-US" dirty="0"/>
              <a:t>Requirement 2: For an empty string the method will return 0</a:t>
            </a:r>
          </a:p>
          <a:p>
            <a:pPr marL="0" indent="0">
              <a:buNone/>
            </a:pPr>
            <a:r>
              <a:rPr lang="en-US" dirty="0"/>
              <a:t>Requirement 3: Method will return their sum of numbers for two numbers</a:t>
            </a:r>
          </a:p>
          <a:p>
            <a:pPr marL="0" indent="0">
              <a:buNone/>
            </a:pPr>
            <a:r>
              <a:rPr lang="en-US" dirty="0"/>
              <a:t>Requirement 4: Allow the Add method to handle an unknown amount of numbers</a:t>
            </a:r>
          </a:p>
          <a:p>
            <a:pPr marL="0" indent="0">
              <a:buNone/>
            </a:pPr>
            <a:r>
              <a:rPr lang="en-US" dirty="0"/>
              <a:t>Requirement 5: Allow the Add method to handle new lines between numbers (instead of commas).</a:t>
            </a:r>
          </a:p>
          <a:p>
            <a:pPr marL="0" indent="0">
              <a:buNone/>
            </a:pPr>
            <a:r>
              <a:rPr lang="en-US" dirty="0"/>
              <a:t>Requirement 6 : for any non number throw exception</a:t>
            </a:r>
          </a:p>
          <a:p>
            <a:pPr marL="0" indent="0">
              <a:buNone/>
            </a:pPr>
            <a:r>
              <a:rPr lang="en-US" dirty="0"/>
              <a:t>Requirement 7: Support different delimiters</a:t>
            </a:r>
          </a:p>
          <a:p>
            <a:pPr marL="0" indent="0">
              <a:buNone/>
            </a:pPr>
            <a:r>
              <a:rPr lang="en-US" dirty="0"/>
              <a:t>To change a delimiter, the beginning of the string will contain a separate line that looks like this: </a:t>
            </a:r>
            <a:r>
              <a:rPr lang="en-US" b="1" dirty="0"/>
              <a:t>“//[delimiter]\n[numbers…]” </a:t>
            </a:r>
          </a:p>
          <a:p>
            <a:pPr marL="0" indent="0">
              <a:buNone/>
            </a:pPr>
            <a:endParaRPr lang="en-US" dirty="0"/>
          </a:p>
          <a:p>
            <a:pPr marL="0" indent="0">
              <a:buNone/>
            </a:pPr>
            <a:r>
              <a:rPr lang="en-US" dirty="0"/>
              <a:t>for example “//;\n1;2” should take 1 and 2 as parameters and return 3 where the default delimiter is ‘;’ </a:t>
            </a:r>
          </a:p>
          <a:p>
            <a:pPr marL="0" indent="0">
              <a:buNone/>
            </a:pPr>
            <a:r>
              <a:rPr lang="en-US" dirty="0"/>
              <a:t>      </a:t>
            </a:r>
          </a:p>
          <a:p>
            <a:pPr marL="0" indent="0">
              <a:buNone/>
            </a:pPr>
            <a:r>
              <a:rPr lang="en-US" dirty="0"/>
              <a:t>Requirement 8: Negative numbers will throw an exception</a:t>
            </a:r>
          </a:p>
          <a:p>
            <a:pPr marL="0" indent="0">
              <a:buNone/>
            </a:pPr>
            <a:r>
              <a:rPr lang="en-US" dirty="0"/>
              <a:t>Requirement 9: Numbers bigger than 1000 should be ignored</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55</a:t>
            </a:fld>
            <a:endParaRPr lang="en-US"/>
          </a:p>
        </p:txBody>
      </p:sp>
    </p:spTree>
    <p:extLst>
      <p:ext uri="{BB962C8B-B14F-4D97-AF65-F5344CB8AC3E}">
        <p14:creationId xmlns:p14="http://schemas.microsoft.com/office/powerpoint/2010/main" val="227199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Write test before writing any production code</a:t>
            </a:r>
          </a:p>
          <a:p>
            <a:r>
              <a:rPr lang="en-US" dirty="0" smtClean="0"/>
              <a:t>Everyone must work in pair</a:t>
            </a:r>
          </a:p>
          <a:p>
            <a:r>
              <a:rPr lang="en-US" dirty="0" smtClean="0"/>
              <a:t>One person should write one failing test and other should make  that test pass by writing as  minimum code as possible</a:t>
            </a:r>
          </a:p>
          <a:p>
            <a:r>
              <a:rPr lang="en-US" dirty="0" err="1" smtClean="0"/>
              <a:t>Refcator</a:t>
            </a:r>
            <a:r>
              <a:rPr lang="en-US" dirty="0" smtClean="0"/>
              <a:t> code when necessary . You can only refactor code when all tests are in green</a:t>
            </a:r>
          </a:p>
          <a:p>
            <a:r>
              <a:rPr lang="en-US" dirty="0" smtClean="0"/>
              <a:t>Write elegant code</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Dojo</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coding dojo</a:t>
            </a:r>
            <a:endParaRPr lang="en-US" dirty="0"/>
          </a:p>
        </p:txBody>
      </p:sp>
      <p:sp>
        <p:nvSpPr>
          <p:cNvPr id="3" name="Content Placeholder 2"/>
          <p:cNvSpPr>
            <a:spLocks noGrp="1"/>
          </p:cNvSpPr>
          <p:nvPr>
            <p:ph idx="1"/>
          </p:nvPr>
        </p:nvSpPr>
        <p:spPr/>
        <p:txBody>
          <a:bodyPr>
            <a:normAutofit/>
          </a:bodyPr>
          <a:lstStyle/>
          <a:p>
            <a:pPr>
              <a:buNone/>
            </a:pPr>
            <a:r>
              <a:rPr lang="en-US" dirty="0" smtClean="0"/>
              <a:t>	A Coding Dojo is a meeting where a bunch of coders get together, code, learn, and have fun</a:t>
            </a:r>
          </a:p>
          <a:p>
            <a:pPr>
              <a:buNone/>
            </a:pPr>
            <a:endParaRPr lang="en-US" dirty="0" smtClean="0"/>
          </a:p>
          <a:p>
            <a:pPr>
              <a:buNone/>
            </a:pPr>
            <a:r>
              <a:rPr lang="en-US" dirty="0" smtClean="0"/>
              <a:t>	The real point of going to a dojo is to improve your skills</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http://www.meetup.com/OsloCodingDojo/photos/1237021/#21061984</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1295400"/>
          </a:xfrm>
        </p:spPr>
        <p:txBody>
          <a:bodyPr/>
          <a:lstStyle/>
          <a:p>
            <a:pPr>
              <a:buNone/>
            </a:pPr>
            <a:r>
              <a:rPr lang="en-US" dirty="0" smtClean="0"/>
              <a:t>		Why Test Driven Development</a:t>
            </a:r>
          </a:p>
          <a:p>
            <a:endParaRPr lang="en-US" dirty="0" smtClean="0"/>
          </a:p>
        </p:txBody>
      </p:sp>
      <p:sp>
        <p:nvSpPr>
          <p:cNvPr id="4" name="Slide Number Placeholder 3"/>
          <p:cNvSpPr>
            <a:spLocks noGrp="1"/>
          </p:cNvSpPr>
          <p:nvPr>
            <p:ph type="sldNum" sz="quarter" idx="12"/>
          </p:nvPr>
        </p:nvSpPr>
        <p:spPr/>
        <p:txBody>
          <a:bodyPr/>
          <a:lstStyle/>
          <a:p>
            <a:fld id="{2387B7E2-7538-4163-9310-D5E6EE1BC12A}"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r>
              <a:rPr lang="en-US" sz="4800" dirty="0" smtClean="0"/>
              <a:t>Demo!</a:t>
            </a:r>
            <a:endParaRPr lang="en-US" sz="4800"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Convert Arabic number to Roman Number</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12"/>
          </p:nvPr>
        </p:nvSpPr>
        <p:spPr/>
        <p:txBody>
          <a:bodyPr/>
          <a:lstStyle/>
          <a:p>
            <a:fld id="{2387B7E2-7538-4163-9310-D5E6EE1BC12A}" type="slidenum">
              <a:rPr lang="en-US" smtClean="0"/>
              <a:pPr/>
              <a:t>62</a:t>
            </a:fld>
            <a:endParaRPr lang="en-US"/>
          </a:p>
        </p:txBody>
      </p:sp>
      <p:pic>
        <p:nvPicPr>
          <p:cNvPr id="6" name="Picture 5" descr="questions.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63</a:t>
            </a:fld>
            <a:endParaRPr lang="en-US"/>
          </a:p>
        </p:txBody>
      </p:sp>
    </p:spTree>
    <p:extLst>
      <p:ext uri="{BB962C8B-B14F-4D97-AF65-F5344CB8AC3E}">
        <p14:creationId xmlns:p14="http://schemas.microsoft.com/office/powerpoint/2010/main" val="3773539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an app hard to test?</a:t>
            </a:r>
          </a:p>
        </p:txBody>
      </p:sp>
      <p:sp>
        <p:nvSpPr>
          <p:cNvPr id="3" name="Content Placeholder 2"/>
          <p:cNvSpPr>
            <a:spLocks noGrp="1"/>
          </p:cNvSpPr>
          <p:nvPr>
            <p:ph idx="1"/>
          </p:nvPr>
        </p:nvSpPr>
        <p:spPr/>
        <p:txBody>
          <a:bodyPr/>
          <a:lstStyle/>
          <a:p>
            <a:pPr marL="0" indent="0">
              <a:buNone/>
            </a:pPr>
            <a:r>
              <a:rPr lang="en-US" dirty="0" smtClean="0"/>
              <a:t>• </a:t>
            </a:r>
            <a:r>
              <a:rPr lang="en-US" dirty="0"/>
              <a:t>Tightly coupled </a:t>
            </a:r>
            <a:endParaRPr lang="en-US" dirty="0" smtClean="0"/>
          </a:p>
          <a:p>
            <a:pPr marL="0" indent="0">
              <a:buNone/>
            </a:pPr>
            <a:r>
              <a:rPr lang="en-US" dirty="0" smtClean="0"/>
              <a:t>•Hidden </a:t>
            </a:r>
            <a:r>
              <a:rPr lang="en-US" dirty="0"/>
              <a:t>or embedded dependencies </a:t>
            </a:r>
            <a:endParaRPr lang="en-US" dirty="0" smtClean="0"/>
          </a:p>
          <a:p>
            <a:pPr marL="0" indent="0">
              <a:buNone/>
            </a:pPr>
            <a:r>
              <a:rPr lang="en-US" dirty="0" smtClean="0"/>
              <a:t>• </a:t>
            </a:r>
            <a:r>
              <a:rPr lang="en-US" dirty="0"/>
              <a:t>Required data &amp; databases </a:t>
            </a:r>
            <a:endParaRPr lang="en-US" dirty="0" smtClean="0"/>
          </a:p>
          <a:p>
            <a:pPr marL="0" indent="0">
              <a:buNone/>
            </a:pPr>
            <a:r>
              <a:rPr lang="en-US" dirty="0" smtClean="0"/>
              <a:t>• </a:t>
            </a:r>
            <a:r>
              <a:rPr lang="en-US" dirty="0"/>
              <a:t>Insane amounts of setup code for the test</a:t>
            </a:r>
          </a:p>
        </p:txBody>
      </p:sp>
      <p:sp>
        <p:nvSpPr>
          <p:cNvPr id="4" name="Slide Number Placeholder 3"/>
          <p:cNvSpPr>
            <a:spLocks noGrp="1"/>
          </p:cNvSpPr>
          <p:nvPr>
            <p:ph type="sldNum" sz="quarter" idx="12"/>
          </p:nvPr>
        </p:nvSpPr>
        <p:spPr/>
        <p:txBody>
          <a:bodyPr/>
          <a:lstStyle/>
          <a:p>
            <a:fld id="{2387B7E2-7538-4163-9310-D5E6EE1BC12A}" type="slidenum">
              <a:rPr lang="en-US" smtClean="0"/>
              <a:pPr/>
              <a:t>64</a:t>
            </a:fld>
            <a:endParaRPr lang="en-US"/>
          </a:p>
        </p:txBody>
      </p:sp>
    </p:spTree>
    <p:extLst>
      <p:ext uri="{BB962C8B-B14F-4D97-AF65-F5344CB8AC3E}">
        <p14:creationId xmlns:p14="http://schemas.microsoft.com/office/powerpoint/2010/main" val="115308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normAutofit lnSpcReduction="10000"/>
          </a:bodyPr>
          <a:lstStyle/>
          <a:p>
            <a:pPr marL="0" indent="0">
              <a:buNone/>
            </a:pPr>
            <a:r>
              <a:rPr lang="en-US" dirty="0" smtClean="0"/>
              <a:t>Dependency </a:t>
            </a:r>
            <a:r>
              <a:rPr lang="en-US" dirty="0"/>
              <a:t>Injection • </a:t>
            </a:r>
            <a:endParaRPr lang="en-US" dirty="0" smtClean="0"/>
          </a:p>
          <a:p>
            <a:pPr marL="0" indent="0">
              <a:buNone/>
            </a:pPr>
            <a:r>
              <a:rPr lang="en-US" dirty="0" smtClean="0"/>
              <a:t>Repository </a:t>
            </a:r>
            <a:r>
              <a:rPr lang="en-US" dirty="0"/>
              <a:t>• Data Access • Adapter • Single-Responsibility Principle • Keeps tedious, bug-prone code contained • Strategy • Encapsulates algorithms &amp; business logic • Model-View-Controller • Isolates User Interface Implementation from the User Interface Logic • Testable User Interfaces • Model-View-</a:t>
            </a:r>
            <a:r>
              <a:rPr lang="en-US" dirty="0" err="1"/>
              <a:t>ViewModel</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65</a:t>
            </a:fld>
            <a:endParaRPr lang="en-US"/>
          </a:p>
        </p:txBody>
      </p:sp>
    </p:spTree>
    <p:extLst>
      <p:ext uri="{BB962C8B-B14F-4D97-AF65-F5344CB8AC3E}">
        <p14:creationId xmlns:p14="http://schemas.microsoft.com/office/powerpoint/2010/main" val="986758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TDDC.JPG"/>
          <p:cNvPicPr>
            <a:picLocks noChangeAspect="1"/>
          </p:cNvPicPr>
          <p:nvPr/>
        </p:nvPicPr>
        <p:blipFill>
          <a:blip r:embed="rId3"/>
          <a:stretch>
            <a:fillRect/>
          </a:stretch>
        </p:blipFill>
        <p:spPr>
          <a:xfrm>
            <a:off x="0" y="1719262"/>
            <a:ext cx="9144000" cy="4757738"/>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buNone/>
            </a:pPr>
            <a:r>
              <a:rPr lang="en-US" dirty="0" smtClean="0"/>
              <a:t>	</a:t>
            </a:r>
          </a:p>
          <a:p>
            <a:pPr fontAlgn="base">
              <a:buNone/>
            </a:pPr>
            <a:r>
              <a:rPr lang="en-US" dirty="0" smtClean="0"/>
              <a:t>	You get immediate feedback on if your code is working, so you can find bugs faster</a:t>
            </a:r>
          </a:p>
          <a:p>
            <a:pPr fontAlgn="base">
              <a:buNone/>
            </a:pPr>
            <a:r>
              <a:rPr lang="en-US" dirty="0" smtClean="0"/>
              <a:t>	</a:t>
            </a:r>
          </a:p>
          <a:p>
            <a:pPr fontAlgn="base">
              <a:buNone/>
            </a:pPr>
            <a:r>
              <a:rPr lang="en-US" dirty="0" smtClean="0"/>
              <a:t>	You get feedback on design</a:t>
            </a:r>
          </a:p>
          <a:p>
            <a:pPr fontAlgn="base"/>
            <a:endParaRPr lang="en-US" dirty="0" smtClean="0"/>
          </a:p>
          <a:p>
            <a:pPr fontAlgn="base">
              <a:buNone/>
            </a:pPr>
            <a:r>
              <a:rPr lang="en-US" dirty="0" smtClean="0"/>
              <a:t>	You gain confidence to </a:t>
            </a:r>
            <a:r>
              <a:rPr lang="en-US" dirty="0" err="1" smtClean="0"/>
              <a:t>refactor</a:t>
            </a:r>
            <a:r>
              <a:rPr lang="en-US" dirty="0" smtClean="0"/>
              <a:t> existing code, which means you can clean up code without worrying what it might break</a:t>
            </a:r>
          </a:p>
          <a:p>
            <a:pPr fontAlgn="base"/>
            <a:endParaRPr lang="en-US" dirty="0" smtClean="0"/>
          </a:p>
          <a:p>
            <a:pPr fontAlgn="base">
              <a:buNone/>
            </a:pPr>
            <a:r>
              <a:rPr lang="en-US" dirty="0" smtClean="0"/>
              <a:t>	At the end you have a suite of regression tests that can be run during automated builds to give you greater confidence that your codebase is solid</a:t>
            </a:r>
          </a:p>
          <a:p>
            <a:pPr fontAlgn="base">
              <a:buNone/>
            </a:pPr>
            <a:endParaRPr lang="en-US" dirty="0" smtClean="0"/>
          </a:p>
          <a:p>
            <a:pPr fontAlgn="base">
              <a:buNone/>
            </a:pPr>
            <a:r>
              <a:rPr lang="en-US" dirty="0" smtClean="0"/>
              <a:t>	Reduce technical debt</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1600200"/>
          <a:ext cx="83820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28600" y="1219200"/>
            <a:ext cx="1752600" cy="369332"/>
          </a:xfrm>
          <a:prstGeom prst="rect">
            <a:avLst/>
          </a:prstGeom>
          <a:noFill/>
        </p:spPr>
        <p:txBody>
          <a:bodyPr wrap="square" rtlCol="0">
            <a:spAutoFit/>
          </a:bodyPr>
          <a:lstStyle/>
          <a:p>
            <a:r>
              <a:rPr lang="en-US" dirty="0" smtClean="0"/>
              <a:t>Customer Value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7106" name="Picture 2"/>
          <p:cNvPicPr>
            <a:picLocks noGrp="1" noChangeAspect="1" noChangeArrowheads="1"/>
          </p:cNvPicPr>
          <p:nvPr>
            <p:ph idx="1"/>
          </p:nvPr>
        </p:nvPicPr>
        <p:blipFill>
          <a:blip r:embed="rId2" cstate="print"/>
          <a:srcRect/>
          <a:stretch>
            <a:fillRect/>
          </a:stretch>
        </p:blipFill>
        <p:spPr bwMode="auto">
          <a:xfrm>
            <a:off x="914400" y="2057401"/>
            <a:ext cx="6705600" cy="4114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387B7E2-7538-4163-9310-D5E6EE1BC12A}"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a:t>
            </a:fld>
            <a:endParaRPr lang="en-US"/>
          </a:p>
        </p:txBody>
      </p:sp>
    </p:spTree>
    <p:extLst>
      <p:ext uri="{BB962C8B-B14F-4D97-AF65-F5344CB8AC3E}">
        <p14:creationId xmlns:p14="http://schemas.microsoft.com/office/powerpoint/2010/main" val="377487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buNone/>
            </a:pPr>
            <a:r>
              <a:rPr lang="en-US" dirty="0"/>
              <a:t>The ideal feedback loop has several properties</a:t>
            </a:r>
            <a:r>
              <a:rPr lang="en-US" dirty="0" smtClean="0"/>
              <a:t>:</a:t>
            </a:r>
          </a:p>
          <a:p>
            <a:pPr marL="0" indent="0">
              <a:buNone/>
            </a:pPr>
            <a:endParaRPr lang="en-US" u="sng" dirty="0" smtClean="0"/>
          </a:p>
          <a:p>
            <a:r>
              <a:rPr lang="en-US" u="sng" dirty="0" smtClean="0"/>
              <a:t>It's </a:t>
            </a:r>
            <a:r>
              <a:rPr lang="en-US" u="sng" dirty="0"/>
              <a:t>fast</a:t>
            </a:r>
            <a:r>
              <a:rPr lang="en-US" dirty="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a:t>It's reliable</a:t>
            </a:r>
            <a:r>
              <a:rPr lang="en-US" dirty="0"/>
              <a:t>. No developer wants to spend hours debugging a test, only to find out it was a flaky test. Flaky tests reduce the developer's trust in the test, and as a result flaky tests are often ignored, even when they find real product issues. </a:t>
            </a:r>
          </a:p>
          <a:p>
            <a:r>
              <a:rPr lang="en-US" u="sng" dirty="0"/>
              <a:t>It isolates failures</a:t>
            </a:r>
            <a:r>
              <a:rPr lang="en-US" dirty="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8</a:t>
            </a:fld>
            <a:endParaRPr lang="en-US"/>
          </a:p>
        </p:txBody>
      </p:sp>
    </p:spTree>
    <p:extLst>
      <p:ext uri="{BB962C8B-B14F-4D97-AF65-F5344CB8AC3E}">
        <p14:creationId xmlns:p14="http://schemas.microsoft.com/office/powerpoint/2010/main" val="147075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152400"/>
            <a:ext cx="8382000" cy="1143000"/>
          </a:xfrm>
        </p:spPr>
        <p:txBody>
          <a:bodyPr>
            <a:normAutofit/>
          </a:bodyPr>
          <a:lstStyle/>
          <a:p>
            <a:r>
              <a:rPr lang="en-US" dirty="0" smtClean="0"/>
              <a:t>Clean and Simple Design</a:t>
            </a:r>
            <a:endParaRPr lang="en-GB" dirty="0"/>
          </a:p>
        </p:txBody>
      </p:sp>
      <p:pic>
        <p:nvPicPr>
          <p:cNvPr id="7" name="Picture 6" descr="http://images.apple.com/euro/imac/a/generic/images/hero.png"/>
          <p:cNvPicPr>
            <a:picLocks noChangeAspect="1" noChangeArrowheads="1"/>
          </p:cNvPicPr>
          <p:nvPr/>
        </p:nvPicPr>
        <p:blipFill>
          <a:blip r:embed="rId2" cstate="print"/>
          <a:srcRect/>
          <a:stretch>
            <a:fillRect/>
          </a:stretch>
        </p:blipFill>
        <p:spPr bwMode="auto">
          <a:xfrm>
            <a:off x="1752600" y="1143000"/>
            <a:ext cx="5638800" cy="57150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4776</TotalTime>
  <Words>3255</Words>
  <Application>Microsoft Office PowerPoint</Application>
  <PresentationFormat>On-screen Show (4:3)</PresentationFormat>
  <Paragraphs>383</Paragraphs>
  <Slides>69</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Calibri</vt:lpstr>
      <vt:lpstr>Office Theme</vt:lpstr>
      <vt:lpstr>Test Driven Development</vt:lpstr>
      <vt:lpstr>Agenda </vt:lpstr>
      <vt:lpstr>Different type of Test</vt:lpstr>
      <vt:lpstr>Test Pyramid</vt:lpstr>
      <vt:lpstr>PowerPoint Presentation</vt:lpstr>
      <vt:lpstr>PowerPoint Presentation</vt:lpstr>
      <vt:lpstr>Building the right feedback loop</vt:lpstr>
      <vt:lpstr> </vt:lpstr>
      <vt:lpstr>Clean and Simple Design</vt:lpstr>
      <vt:lpstr>PowerPoint Presentation</vt:lpstr>
      <vt:lpstr>PowerPoint Presentation</vt:lpstr>
      <vt:lpstr> </vt:lpstr>
      <vt:lpstr>PowerPoint Presentation</vt:lpstr>
      <vt:lpstr>PowerPoint Presentation</vt:lpstr>
      <vt:lpstr>Courage</vt:lpstr>
      <vt:lpstr>PowerPoint Presentation</vt:lpstr>
      <vt:lpstr>PowerPoint Presentation</vt:lpstr>
      <vt:lpstr>PowerPoint Presentation</vt:lpstr>
      <vt:lpstr>Technical Debt</vt:lpstr>
      <vt:lpstr>Technical Debt</vt:lpstr>
      <vt:lpstr>External and Internal Quality</vt:lpstr>
      <vt:lpstr>PowerPoint Presentation</vt:lpstr>
      <vt:lpstr>PowerPoint Presentation</vt:lpstr>
      <vt:lpstr>Documentation</vt:lpstr>
      <vt:lpstr>PowerPoint Presentation</vt:lpstr>
      <vt:lpstr>Continuous Integration</vt:lpstr>
      <vt:lpstr>PowerPoint Presentation</vt:lpstr>
      <vt:lpstr>Continuous Delivery</vt:lpstr>
      <vt:lpstr>What is continuous delivery ? </vt:lpstr>
      <vt:lpstr>PowerPoint Presentation</vt:lpstr>
      <vt:lpstr>PowerPoint Presentation</vt:lpstr>
      <vt:lpstr>Companies doing Continuous Delivery</vt:lpstr>
      <vt:lpstr>PowerPoint Presentation</vt:lpstr>
      <vt:lpstr> TDD Mantra     </vt:lpstr>
      <vt:lpstr>TDD with mock objects </vt:lpstr>
      <vt:lpstr>Building on third party code </vt:lpstr>
      <vt:lpstr>Test Readability</vt:lpstr>
      <vt:lpstr>Code Example</vt:lpstr>
      <vt:lpstr>PowerPoint Presentation</vt:lpstr>
      <vt:lpstr>PowerPoint Presentation</vt:lpstr>
      <vt:lpstr>PowerPoint Presentation</vt:lpstr>
      <vt:lpstr>PowerPoint Presentation</vt:lpstr>
      <vt:lpstr>Use Structure to share</vt:lpstr>
      <vt:lpstr>Test Structure</vt:lpstr>
      <vt:lpstr>Keeping Test Clean </vt:lpstr>
      <vt:lpstr>F.I.R.S.T </vt:lpstr>
      <vt:lpstr>PowerPoint Presentation</vt:lpstr>
      <vt:lpstr>PowerPoint Presentation</vt:lpstr>
      <vt:lpstr>Common test smells</vt:lpstr>
      <vt:lpstr>Tools</vt:lpstr>
      <vt:lpstr>PowerPoint Presentation</vt:lpstr>
      <vt:lpstr>Just do it!</vt:lpstr>
      <vt:lpstr>Some clarifications about TDD</vt:lpstr>
      <vt:lpstr>String calculator</vt:lpstr>
      <vt:lpstr>PowerPoint Presentation</vt:lpstr>
      <vt:lpstr>Rules</vt:lpstr>
      <vt:lpstr>Coding Dojo</vt:lpstr>
      <vt:lpstr>What is coding dojo</vt:lpstr>
      <vt:lpstr>PowerPoint Presentation</vt:lpstr>
      <vt:lpstr>PowerPoint Presentation</vt:lpstr>
      <vt:lpstr>PowerPoint Presentation</vt:lpstr>
      <vt:lpstr>PowerPoint Presentation</vt:lpstr>
      <vt:lpstr>PowerPoint Presentation</vt:lpstr>
      <vt:lpstr>What makes an app hard to test?</vt:lpstr>
      <vt:lpstr>Design Patterns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sunil</dc:creator>
  <cp:keywords>C_Unrestricted</cp:keywords>
  <cp:lastModifiedBy>Prasad, Sunil (PD PA AE CIS SYS 3 R&amp;D1)</cp:lastModifiedBy>
  <cp:revision>210</cp:revision>
  <dcterms:created xsi:type="dcterms:W3CDTF">2013-07-27T16:43:48Z</dcterms:created>
  <dcterms:modified xsi:type="dcterms:W3CDTF">2018-04-23T16:36:21Z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