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9" r:id="rId3"/>
    <p:sldId id="298" r:id="rId4"/>
    <p:sldId id="272" r:id="rId5"/>
    <p:sldId id="314" r:id="rId6"/>
    <p:sldId id="264" r:id="rId7"/>
    <p:sldId id="313" r:id="rId8"/>
    <p:sldId id="275" r:id="rId9"/>
    <p:sldId id="300" r:id="rId10"/>
    <p:sldId id="301" r:id="rId11"/>
    <p:sldId id="302" r:id="rId12"/>
    <p:sldId id="303" r:id="rId13"/>
    <p:sldId id="315" r:id="rId14"/>
    <p:sldId id="316" r:id="rId15"/>
    <p:sldId id="306" r:id="rId16"/>
    <p:sldId id="307" r:id="rId17"/>
    <p:sldId id="276" r:id="rId18"/>
    <p:sldId id="277" r:id="rId19"/>
    <p:sldId id="278" r:id="rId20"/>
    <p:sldId id="267" r:id="rId21"/>
    <p:sldId id="268" r:id="rId22"/>
    <p:sldId id="270" r:id="rId23"/>
    <p:sldId id="308" r:id="rId24"/>
    <p:sldId id="309" r:id="rId25"/>
    <p:sldId id="310" r:id="rId26"/>
    <p:sldId id="269" r:id="rId27"/>
    <p:sldId id="279" r:id="rId28"/>
    <p:sldId id="266" r:id="rId29"/>
    <p:sldId id="281" r:id="rId30"/>
    <p:sldId id="282" r:id="rId31"/>
    <p:sldId id="311" r:id="rId32"/>
    <p:sldId id="280" r:id="rId33"/>
    <p:sldId id="312"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72588" autoAdjust="0"/>
  </p:normalViewPr>
  <p:slideViewPr>
    <p:cSldViewPr snapToGrid="0">
      <p:cViewPr varScale="1">
        <p:scale>
          <a:sx n="63" d="100"/>
          <a:sy n="63" d="100"/>
        </p:scale>
        <p:origin x="1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a:t>
            </a:fld>
            <a:endParaRPr lang="en-US"/>
          </a:p>
        </p:txBody>
      </p:sp>
    </p:spTree>
    <p:extLst>
      <p:ext uri="{BB962C8B-B14F-4D97-AF65-F5344CB8AC3E}">
        <p14:creationId xmlns:p14="http://schemas.microsoft.com/office/powerpoint/2010/main" val="27557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593884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22</a:t>
            </a:fld>
            <a:endParaRPr lang="de-DE"/>
          </a:p>
        </p:txBody>
      </p:sp>
    </p:spTree>
    <p:extLst>
      <p:ext uri="{BB962C8B-B14F-4D97-AF65-F5344CB8AC3E}">
        <p14:creationId xmlns:p14="http://schemas.microsoft.com/office/powerpoint/2010/main" val="389273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26</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28</a:t>
            </a:fld>
            <a:endParaRPr lang="de-DE"/>
          </a:p>
        </p:txBody>
      </p:sp>
    </p:spTree>
    <p:extLst>
      <p:ext uri="{BB962C8B-B14F-4D97-AF65-F5344CB8AC3E}">
        <p14:creationId xmlns:p14="http://schemas.microsoft.com/office/powerpoint/2010/main" val="38163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29</a:t>
            </a:fld>
            <a:endParaRPr lang="en-US"/>
          </a:p>
        </p:txBody>
      </p:sp>
    </p:spTree>
    <p:extLst>
      <p:ext uri="{BB962C8B-B14F-4D97-AF65-F5344CB8AC3E}">
        <p14:creationId xmlns:p14="http://schemas.microsoft.com/office/powerpoint/2010/main" val="424584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30</a:t>
            </a:fld>
            <a:endParaRPr lang="en-US"/>
          </a:p>
        </p:txBody>
      </p:sp>
    </p:spTree>
    <p:extLst>
      <p:ext uri="{BB962C8B-B14F-4D97-AF65-F5344CB8AC3E}">
        <p14:creationId xmlns:p14="http://schemas.microsoft.com/office/powerpoint/2010/main" val="1233668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33</a:t>
            </a:fld>
            <a:endParaRPr lang="en-US"/>
          </a:p>
        </p:txBody>
      </p:sp>
    </p:spTree>
    <p:extLst>
      <p:ext uri="{BB962C8B-B14F-4D97-AF65-F5344CB8AC3E}">
        <p14:creationId xmlns:p14="http://schemas.microsoft.com/office/powerpoint/2010/main" val="116739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178246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28030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a:t>
            </a:r>
            <a:r>
              <a:rPr lang="en-US" baseline="0" dirty="0" smtClean="0"/>
              <a:t>understanding </a:t>
            </a:r>
            <a:r>
              <a:rPr lang="en-US" baseline="0" dirty="0" smtClean="0"/>
              <a:t>of your tests </a:t>
            </a:r>
            <a:r>
              <a:rPr lang="en-US" baseline="0" dirty="0" smtClean="0"/>
              <a:t>.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9</a:t>
            </a:fld>
            <a:endParaRPr lang="en-US"/>
          </a:p>
        </p:txBody>
      </p:sp>
    </p:spTree>
    <p:extLst>
      <p:ext uri="{BB962C8B-B14F-4D97-AF65-F5344CB8AC3E}">
        <p14:creationId xmlns:p14="http://schemas.microsoft.com/office/powerpoint/2010/main" val="21617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10</a:t>
            </a:fld>
            <a:endParaRPr lang="en-US"/>
          </a:p>
        </p:txBody>
      </p:sp>
    </p:spTree>
    <p:extLst>
      <p:ext uri="{BB962C8B-B14F-4D97-AF65-F5344CB8AC3E}">
        <p14:creationId xmlns:p14="http://schemas.microsoft.com/office/powerpoint/2010/main" val="20309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11</a:t>
            </a:fld>
            <a:endParaRPr lang="en-US"/>
          </a:p>
        </p:txBody>
      </p:sp>
    </p:spTree>
    <p:extLst>
      <p:ext uri="{BB962C8B-B14F-4D97-AF65-F5344CB8AC3E}">
        <p14:creationId xmlns:p14="http://schemas.microsoft.com/office/powerpoint/2010/main" val="429376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13</a:t>
            </a:fld>
            <a:endParaRPr lang="en-US"/>
          </a:p>
        </p:txBody>
      </p:sp>
    </p:spTree>
    <p:extLst>
      <p:ext uri="{BB962C8B-B14F-4D97-AF65-F5344CB8AC3E}">
        <p14:creationId xmlns:p14="http://schemas.microsoft.com/office/powerpoint/2010/main" val="56691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a:bodyPr>
          <a:lstStyle/>
          <a:p>
            <a:r>
              <a:rPr lang="en-US" dirty="0" smtClean="0"/>
              <a:t>Teams that adopt TDD usually see an early boost in productivity because the tests let them add features with confidence and catch errors immediately. </a:t>
            </a:r>
            <a:r>
              <a:rPr lang="en-US" dirty="0" smtClean="0"/>
              <a:t> For </a:t>
            </a:r>
            <a:r>
              <a:rPr lang="en-US" dirty="0" smtClean="0"/>
              <a:t>some teams, the pace then slows down as the tests themselves become a maintenance burden. </a:t>
            </a:r>
            <a:endParaRPr lang="en-US" dirty="0" smtClean="0"/>
          </a:p>
          <a:p>
            <a:endParaRPr lang="en-US" dirty="0"/>
          </a:p>
          <a:p>
            <a:r>
              <a:rPr lang="en-US" dirty="0" smtClean="0"/>
              <a:t>For </a:t>
            </a:r>
            <a:r>
              <a:rPr lang="en-US" dirty="0" smtClean="0"/>
              <a:t>TDD to be sustainable, the tests must do more than verify the behavior of the code; they must also express that behavior clearly—they must be readable</a:t>
            </a:r>
          </a:p>
          <a:p>
            <a:endParaRPr lang="en-US" dirty="0"/>
          </a:p>
        </p:txBody>
      </p:sp>
    </p:spTree>
    <p:extLst>
      <p:ext uri="{BB962C8B-B14F-4D97-AF65-F5344CB8AC3E}">
        <p14:creationId xmlns:p14="http://schemas.microsoft.com/office/powerpoint/2010/main" val="393631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3" name="Picture 2"/>
          <p:cNvPicPr>
            <a:picLocks noChangeAspect="1"/>
          </p:cNvPicPr>
          <p:nvPr/>
        </p:nvPicPr>
        <p:blipFill>
          <a:blip r:embed="rId3"/>
          <a:stretch>
            <a:fillRect/>
          </a:stretch>
        </p:blipFill>
        <p:spPr>
          <a:xfrm>
            <a:off x="838200" y="2019481"/>
            <a:ext cx="5086350" cy="2428875"/>
          </a:xfrm>
          <a:prstGeom prst="rect">
            <a:avLst/>
          </a:prstGeom>
        </p:spPr>
      </p:pic>
      <p:pic>
        <p:nvPicPr>
          <p:cNvPr id="5" name="Picture 4"/>
          <p:cNvPicPr>
            <a:picLocks noChangeAspect="1"/>
          </p:cNvPicPr>
          <p:nvPr/>
        </p:nvPicPr>
        <p:blipFill>
          <a:blip r:embed="rId4"/>
          <a:stretch>
            <a:fillRect/>
          </a:stretch>
        </p:blipFill>
        <p:spPr>
          <a:xfrm>
            <a:off x="7029450" y="1982065"/>
            <a:ext cx="4324350" cy="4057650"/>
          </a:xfrm>
          <a:prstGeom prst="rect">
            <a:avLst/>
          </a:prstGeom>
        </p:spPr>
      </p:pic>
    </p:spTree>
    <p:extLst>
      <p:ext uri="{BB962C8B-B14F-4D97-AF65-F5344CB8AC3E}">
        <p14:creationId xmlns:p14="http://schemas.microsoft.com/office/powerpoint/2010/main" val="407807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81085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Test cases by states</a:t>
            </a:r>
            <a:endParaRPr lang="en-US"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52" y="1397001"/>
            <a:ext cx="2965449" cy="4920327"/>
          </a:xfrm>
          <a:prstGeom prst="rect">
            <a:avLst/>
          </a:prstGeom>
        </p:spPr>
      </p:pic>
    </p:spTree>
    <p:extLst>
      <p:ext uri="{BB962C8B-B14F-4D97-AF65-F5344CB8AC3E}">
        <p14:creationId xmlns:p14="http://schemas.microsoft.com/office/powerpoint/2010/main" val="72511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7757" y="0"/>
            <a:ext cx="7661564" cy="6700058"/>
          </a:xfrm>
          <a:prstGeom prst="rect">
            <a:avLst/>
          </a:prstGeom>
        </p:spPr>
      </p:pic>
    </p:spTree>
    <p:extLst>
      <p:ext uri="{BB962C8B-B14F-4D97-AF65-F5344CB8AC3E}">
        <p14:creationId xmlns:p14="http://schemas.microsoft.com/office/powerpoint/2010/main" val="21388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04753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16</a:t>
            </a:fld>
            <a:endParaRPr lang="en-US"/>
          </a:p>
        </p:txBody>
      </p:sp>
    </p:spTree>
    <p:extLst>
      <p:ext uri="{BB962C8B-B14F-4D97-AF65-F5344CB8AC3E}">
        <p14:creationId xmlns:p14="http://schemas.microsoft.com/office/powerpoint/2010/main" val="3023593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82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extLst>
      <p:ext uri="{BB962C8B-B14F-4D97-AF65-F5344CB8AC3E}">
        <p14:creationId xmlns:p14="http://schemas.microsoft.com/office/powerpoint/2010/main" val="1460856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b="1" dirty="0"/>
              <a:t>reduce</a:t>
            </a:r>
            <a:r>
              <a:rPr lang="en-US" dirty="0"/>
              <a:t> the </a:t>
            </a:r>
            <a:r>
              <a:rPr lang="en-US" b="1" dirty="0"/>
              <a:t>cost</a:t>
            </a:r>
            <a:r>
              <a:rPr lang="en-US" dirty="0"/>
              <a:t> , </a:t>
            </a:r>
            <a:r>
              <a:rPr lang="en-US" b="1" dirty="0"/>
              <a:t>time</a:t>
            </a:r>
            <a:r>
              <a:rPr lang="en-US" dirty="0"/>
              <a:t> , </a:t>
            </a:r>
            <a:r>
              <a:rPr lang="en-US" b="1" dirty="0"/>
              <a:t>and risk </a:t>
            </a:r>
            <a:r>
              <a:rPr lang="en-US" dirty="0"/>
              <a:t>of </a:t>
            </a:r>
          </a:p>
          <a:p>
            <a:pPr>
              <a:buNone/>
            </a:pPr>
            <a:r>
              <a:rPr lang="en-US" dirty="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every requirement is a hypothesis</a:t>
            </a:r>
          </a:p>
        </p:txBody>
      </p:sp>
    </p:spTree>
    <p:extLst>
      <p:ext uri="{BB962C8B-B14F-4D97-AF65-F5344CB8AC3E}">
        <p14:creationId xmlns:p14="http://schemas.microsoft.com/office/powerpoint/2010/main" val="43628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a:t>
            </a:r>
            <a:r>
              <a:rPr lang="en-US" dirty="0" smtClean="0"/>
              <a:t>test</a:t>
            </a:r>
          </a:p>
          <a:p>
            <a:r>
              <a:rPr lang="en-US" dirty="0" smtClean="0"/>
              <a:t>Why Automated test</a:t>
            </a:r>
          </a:p>
          <a:p>
            <a:r>
              <a:rPr lang="en-US" dirty="0" smtClean="0"/>
              <a:t>Test Driven Development</a:t>
            </a:r>
          </a:p>
          <a:p>
            <a:r>
              <a:rPr lang="en-US" dirty="0" smtClean="0"/>
              <a:t>Why test driven development</a:t>
            </a:r>
            <a:endParaRPr lang="en-US" dirty="0" smtClean="0"/>
          </a:p>
          <a:p>
            <a:r>
              <a:rPr lang="en-US" dirty="0" smtClean="0"/>
              <a:t>Testable design</a:t>
            </a:r>
            <a:endParaRPr lang="en-US" dirty="0" smtClean="0"/>
          </a:p>
          <a:p>
            <a:r>
              <a:rPr lang="en-US" dirty="0" smtClean="0"/>
              <a:t>Test Smells</a:t>
            </a:r>
          </a:p>
          <a:p>
            <a:r>
              <a:rPr lang="en-US" dirty="0" smtClean="0"/>
              <a:t>Code Coverage</a:t>
            </a:r>
            <a:endParaRPr lang="en-US" dirty="0"/>
          </a:p>
        </p:txBody>
      </p:sp>
    </p:spTree>
    <p:extLst>
      <p:ext uri="{BB962C8B-B14F-4D97-AF65-F5344CB8AC3E}">
        <p14:creationId xmlns:p14="http://schemas.microsoft.com/office/powerpoint/2010/main" val="10390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21</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21954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37719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84136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 failing test for a new feature, i.e., specify a new behavior</a:t>
            </a:r>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enough code to pass the test</a:t>
            </a:r>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 consolidate and generalize 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a:t>
            </a:r>
            <a:r>
              <a:rPr lang="en-US" b="1" dirty="0" smtClean="0"/>
              <a:t>priority</a:t>
            </a:r>
            <a:r>
              <a:rPr lang="en-US" dirty="0" smtClean="0"/>
              <a:t> for tests</a:t>
            </a:r>
          </a:p>
          <a:p>
            <a:r>
              <a:rPr lang="en-US" dirty="0" smtClean="0"/>
              <a:t>Deign feedback</a:t>
            </a:r>
          </a:p>
        </p:txBody>
      </p:sp>
    </p:spTree>
    <p:extLst>
      <p:ext uri="{BB962C8B-B14F-4D97-AF65-F5344CB8AC3E}">
        <p14:creationId xmlns:p14="http://schemas.microsoft.com/office/powerpoint/2010/main" val="280470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0264" y="610299"/>
            <a:ext cx="9144000" cy="2387600"/>
          </a:xfrm>
        </p:spPr>
        <p:txBody>
          <a:bodyPr>
            <a:normAutofit/>
          </a:bodyPr>
          <a:lstStyle/>
          <a:p>
            <a:r>
              <a:rPr lang="en-US" sz="4400" dirty="0"/>
              <a:t>“If it's worth building, it's worth testing. </a:t>
            </a:r>
            <a:br>
              <a:rPr lang="en-US" sz="4400" dirty="0"/>
            </a:br>
            <a:r>
              <a:rPr lang="en-US" sz="4400" dirty="0"/>
              <a:t>If it's not worth testing, why are you wasting your time working on it</a:t>
            </a:r>
            <a:r>
              <a:rPr lang="en-US" sz="4400" dirty="0" smtClean="0"/>
              <a:t>?“</a:t>
            </a:r>
            <a:endParaRPr lang="en-US" sz="4400" dirty="0"/>
          </a:p>
        </p:txBody>
      </p:sp>
      <p:sp>
        <p:nvSpPr>
          <p:cNvPr id="3" name="Content Placeholder 2"/>
          <p:cNvSpPr>
            <a:spLocks noGrp="1"/>
          </p:cNvSpPr>
          <p:nvPr>
            <p:ph type="subTitle" idx="1"/>
          </p:nvPr>
        </p:nvSpPr>
        <p:spPr/>
        <p:txBody>
          <a:bodyPr/>
          <a:lstStyle/>
          <a:p>
            <a:pPr marL="0" indent="0">
              <a:buNone/>
            </a:pPr>
            <a:endParaRPr lang="en-US" dirty="0" smtClean="0"/>
          </a:p>
          <a:p>
            <a:endParaRPr lang="en-US" dirty="0"/>
          </a:p>
        </p:txBody>
      </p:sp>
    </p:spTree>
    <p:extLst>
      <p:ext uri="{BB962C8B-B14F-4D97-AF65-F5344CB8AC3E}">
        <p14:creationId xmlns:p14="http://schemas.microsoft.com/office/powerpoint/2010/main" val="378144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interface </a:t>
            </a:r>
          </a:p>
          <a:p>
            <a:r>
              <a:rPr lang="en-US" dirty="0" smtClean="0"/>
              <a:t>LSP – mock *</a:t>
            </a:r>
          </a:p>
          <a:p>
            <a:r>
              <a:rPr lang="en-US" dirty="0" smtClean="0"/>
              <a:t>SRP</a:t>
            </a:r>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83" y="1799500"/>
            <a:ext cx="6986314" cy="4351338"/>
          </a:xfrm>
        </p:spPr>
      </p:pic>
    </p:spTree>
    <p:extLst>
      <p:ext uri="{BB962C8B-B14F-4D97-AF65-F5344CB8AC3E}">
        <p14:creationId xmlns:p14="http://schemas.microsoft.com/office/powerpoint/2010/main" val="150097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32</a:t>
            </a:fld>
            <a:endParaRPr lang="en-US"/>
          </a:p>
        </p:txBody>
      </p:sp>
    </p:spTree>
    <p:extLst>
      <p:ext uri="{BB962C8B-B14F-4D97-AF65-F5344CB8AC3E}">
        <p14:creationId xmlns:p14="http://schemas.microsoft.com/office/powerpoint/2010/main" val="367390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66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a:t>feedback loop </a:t>
            </a:r>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u="sng" dirty="0"/>
              <a:t>It's fast</a:t>
            </a:r>
            <a:r>
              <a:rPr lang="en-US" dirty="0"/>
              <a:t>. </a:t>
            </a:r>
          </a:p>
          <a:p>
            <a:r>
              <a:rPr lang="en-US" u="sng" dirty="0"/>
              <a:t>It's reliable</a:t>
            </a:r>
            <a:r>
              <a:rPr lang="en-US" dirty="0"/>
              <a:t>. </a:t>
            </a:r>
            <a:endParaRPr lang="en-US" dirty="0" smtClean="0"/>
          </a:p>
          <a:p>
            <a:r>
              <a:rPr lang="en-US" u="sng" dirty="0" smtClean="0"/>
              <a:t>It </a:t>
            </a:r>
            <a:r>
              <a:rPr lang="en-US" u="sng" dirty="0"/>
              <a:t>isolates failures</a:t>
            </a:r>
            <a:r>
              <a:rPr lang="en-US" dirty="0" smtClean="0"/>
              <a:t>..</a:t>
            </a:r>
            <a:r>
              <a:rPr lang="en-US" dirty="0"/>
              <a:t> </a:t>
            </a:r>
          </a:p>
          <a:p>
            <a:endParaRPr lang="en-US" dirty="0"/>
          </a:p>
        </p:txBody>
      </p:sp>
    </p:spTree>
    <p:extLst>
      <p:ext uri="{BB962C8B-B14F-4D97-AF65-F5344CB8AC3E}">
        <p14:creationId xmlns:p14="http://schemas.microsoft.com/office/powerpoint/2010/main" val="298320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Testing</a:t>
            </a:r>
            <a:r>
              <a:rPr lang="de-DE" dirty="0" smtClean="0"/>
              <a:t> </a:t>
            </a:r>
            <a:r>
              <a:rPr lang="en-US" dirty="0" smtClean="0"/>
              <a:t>principles</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Hunt and David Thomas </a:t>
            </a:r>
          </a:p>
          <a:p>
            <a:pPr marL="0" indent="0" algn="r">
              <a:buNone/>
            </a:pPr>
            <a:r>
              <a:rPr lang="en-US" sz="2667" dirty="0"/>
              <a:t>The Pragmatic 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Automated test</a:t>
            </a:r>
            <a:endParaRPr lang="en-US" dirty="0">
              <a:solidFill>
                <a:srgbClr val="FF0000"/>
              </a:solidFill>
            </a:endParaRPr>
          </a:p>
        </p:txBody>
      </p:sp>
      <p:sp>
        <p:nvSpPr>
          <p:cNvPr id="3" name="Content Placeholder 2"/>
          <p:cNvSpPr>
            <a:spLocks noGrp="1"/>
          </p:cNvSpPr>
          <p:nvPr>
            <p:ph idx="1"/>
          </p:nvPr>
        </p:nvSpPr>
        <p:spPr/>
        <p:txBody>
          <a:bodyPr/>
          <a:lstStyle/>
          <a:p>
            <a:r>
              <a:rPr lang="en-US" dirty="0"/>
              <a:t>Humans are bad in repetitive tasks</a:t>
            </a:r>
          </a:p>
          <a:p>
            <a:r>
              <a:rPr lang="en-US" dirty="0"/>
              <a:t>Tests document behavior of SW</a:t>
            </a:r>
          </a:p>
          <a:p>
            <a:r>
              <a:rPr lang="en-US" dirty="0"/>
              <a:t>Unit tests lead to more testable code which usually is less coupled and cleaner</a:t>
            </a:r>
          </a:p>
          <a:p>
            <a:r>
              <a:rPr lang="en-US" dirty="0"/>
              <a:t>Tests save from breaking code, i.e. when refactoring</a:t>
            </a:r>
          </a:p>
          <a:p>
            <a:endParaRPr lang="en-US" dirty="0"/>
          </a:p>
        </p:txBody>
      </p:sp>
    </p:spTree>
    <p:extLst>
      <p:ext uri="{BB962C8B-B14F-4D97-AF65-F5344CB8AC3E}">
        <p14:creationId xmlns:p14="http://schemas.microsoft.com/office/powerpoint/2010/main" val="400073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a:t>
            </a: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a:t>
            </a:r>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i="1" dirty="0"/>
              <a:t> </a:t>
            </a:r>
            <a:r>
              <a:rPr lang="en-US" i="1" dirty="0" smtClean="0"/>
              <a:t>	Create </a:t>
            </a:r>
            <a:r>
              <a:rPr lang="en-US" i="1" dirty="0"/>
              <a:t>a suite of documents that fully describe the low level behavior of the system .</a:t>
            </a:r>
          </a:p>
          <a:p>
            <a:pPr>
              <a:buNone/>
            </a:pPr>
            <a:r>
              <a:rPr lang="en-US" i="1" dirty="0"/>
              <a:t>   </a:t>
            </a:r>
          </a:p>
          <a:p>
            <a:pPr>
              <a:buNone/>
            </a:pPr>
            <a:r>
              <a:rPr lang="en-US" i="1" dirty="0"/>
              <a:t>    Low level documentation that  executes</a:t>
            </a:r>
            <a:endParaRPr lang="en-US" dirty="0"/>
          </a:p>
        </p:txBody>
      </p:sp>
    </p:spTree>
    <p:extLst>
      <p:ext uri="{BB962C8B-B14F-4D97-AF65-F5344CB8AC3E}">
        <p14:creationId xmlns:p14="http://schemas.microsoft.com/office/powerpoint/2010/main" val="269877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1635</Words>
  <Application>Microsoft Office PowerPoint</Application>
  <PresentationFormat>Widescreen</PresentationFormat>
  <Paragraphs>257</Paragraphs>
  <Slides>34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Test driven development</vt:lpstr>
      <vt:lpstr>Agenda</vt:lpstr>
      <vt:lpstr>“If it's worth building, it's worth testing.  If it's not worth testing, why are you wasting your time working on it?“</vt:lpstr>
      <vt:lpstr>Building the right feedback loop</vt:lpstr>
      <vt:lpstr>Ideal feedback loop properties</vt:lpstr>
      <vt:lpstr>Testing principles</vt:lpstr>
      <vt:lpstr>Why Automated test</vt:lpstr>
      <vt:lpstr>Fear of making change</vt:lpstr>
      <vt:lpstr>Executable Documentation</vt:lpstr>
      <vt:lpstr>Test Readability</vt:lpstr>
      <vt:lpstr>Code Example</vt:lpstr>
      <vt:lpstr>PowerPoint Presentation</vt:lpstr>
      <vt:lpstr>Test cases by states</vt:lpstr>
      <vt:lpstr>PowerPoint Presentation</vt:lpstr>
      <vt:lpstr>PowerPoint Presentation</vt:lpstr>
      <vt:lpstr>Keeping Test Clean </vt:lpstr>
      <vt:lpstr>Continuous integration and Continuous delivery</vt:lpstr>
      <vt:lpstr>Continuous integration</vt:lpstr>
      <vt:lpstr>continuous delivery</vt:lpstr>
      <vt:lpstr>Different type of Test</vt:lpstr>
      <vt:lpstr>Test pyramid</vt:lpstr>
      <vt:lpstr>Unit Tests</vt:lpstr>
      <vt:lpstr>F.I.R.S.T </vt:lpstr>
      <vt:lpstr>PowerPoint Presentation</vt:lpstr>
      <vt:lpstr>PowerPoint Presentation</vt:lpstr>
      <vt:lpstr>The TDD mantra</vt:lpstr>
      <vt:lpstr>TDD step size</vt:lpstr>
      <vt:lpstr>Unit Tests != TDD</vt:lpstr>
      <vt:lpstr>Why TDD</vt:lpstr>
      <vt:lpstr>Testable design</vt:lpstr>
      <vt:lpstr>PowerPoint Presentation</vt:lpstr>
      <vt:lpstr>Common test smells</vt:lpstr>
      <vt:lpstr>Code Coverage</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44</cp:revision>
  <dcterms:created xsi:type="dcterms:W3CDTF">2018-05-10T08:00:55Z</dcterms:created>
  <dcterms:modified xsi:type="dcterms:W3CDTF">2018-05-23T15:15:45Z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