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318" r:id="rId2"/>
    <p:sldId id="257" r:id="rId3"/>
    <p:sldId id="337" r:id="rId4"/>
    <p:sldId id="345" r:id="rId5"/>
    <p:sldId id="346" r:id="rId6"/>
    <p:sldId id="355" r:id="rId7"/>
    <p:sldId id="258" r:id="rId8"/>
    <p:sldId id="347" r:id="rId9"/>
    <p:sldId id="348" r:id="rId10"/>
    <p:sldId id="285" r:id="rId11"/>
    <p:sldId id="275" r:id="rId12"/>
    <p:sldId id="343" r:id="rId13"/>
    <p:sldId id="319" r:id="rId14"/>
    <p:sldId id="320" r:id="rId15"/>
    <p:sldId id="321" r:id="rId16"/>
    <p:sldId id="276" r:id="rId17"/>
    <p:sldId id="281" r:id="rId18"/>
    <p:sldId id="322" r:id="rId19"/>
    <p:sldId id="323" r:id="rId20"/>
    <p:sldId id="312" r:id="rId21"/>
    <p:sldId id="313" r:id="rId22"/>
    <p:sldId id="341" r:id="rId23"/>
    <p:sldId id="325" r:id="rId24"/>
    <p:sldId id="342" r:id="rId25"/>
    <p:sldId id="277" r:id="rId26"/>
    <p:sldId id="280" r:id="rId27"/>
    <p:sldId id="290" r:id="rId28"/>
    <p:sldId id="291" r:id="rId29"/>
    <p:sldId id="278" r:id="rId30"/>
    <p:sldId id="267" r:id="rId31"/>
    <p:sldId id="309" r:id="rId32"/>
    <p:sldId id="268" r:id="rId33"/>
    <p:sldId id="284" r:id="rId34"/>
    <p:sldId id="296" r:id="rId35"/>
    <p:sldId id="297" r:id="rId36"/>
    <p:sldId id="326" r:id="rId37"/>
    <p:sldId id="327" r:id="rId38"/>
    <p:sldId id="328" r:id="rId39"/>
    <p:sldId id="329" r:id="rId40"/>
    <p:sldId id="330" r:id="rId41"/>
    <p:sldId id="331" r:id="rId42"/>
    <p:sldId id="332" r:id="rId43"/>
    <p:sldId id="333" r:id="rId44"/>
    <p:sldId id="335" r:id="rId45"/>
    <p:sldId id="334" r:id="rId46"/>
    <p:sldId id="349" r:id="rId47"/>
    <p:sldId id="350" r:id="rId48"/>
    <p:sldId id="351" r:id="rId49"/>
    <p:sldId id="352" r:id="rId50"/>
    <p:sldId id="336" r:id="rId51"/>
    <p:sldId id="282" r:id="rId52"/>
    <p:sldId id="306" r:id="rId53"/>
    <p:sldId id="353" r:id="rId54"/>
    <p:sldId id="315" r:id="rId55"/>
    <p:sldId id="354" r:id="rId56"/>
    <p:sldId id="272" r:id="rId57"/>
    <p:sldId id="302" r:id="rId58"/>
    <p:sldId id="340" r:id="rId59"/>
    <p:sldId id="303" r:id="rId60"/>
    <p:sldId id="304" r:id="rId61"/>
    <p:sldId id="305" r:id="rId62"/>
    <p:sldId id="314" r:id="rId63"/>
    <p:sldId id="301" r:id="rId64"/>
    <p:sldId id="324" r:id="rId65"/>
    <p:sldId id="338" r:id="rId66"/>
    <p:sldId id="339" r:id="rId67"/>
    <p:sldId id="308" r:id="rId68"/>
    <p:sldId id="294" r:id="rId69"/>
    <p:sldId id="295" r:id="rId70"/>
    <p:sldId id="300"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970" autoAdjust="0"/>
  </p:normalViewPr>
  <p:slideViewPr>
    <p:cSldViewPr>
      <p:cViewPr varScale="1">
        <p:scale>
          <a:sx n="99" d="100"/>
          <a:sy n="99" d="100"/>
        </p:scale>
        <p:origin x="194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cked"/>
        <c:varyColors val="0"/>
        <c:ser>
          <c:idx val="0"/>
          <c:order val="0"/>
          <c:tx>
            <c:strRef>
              <c:f>Sheet1!$B$1</c:f>
              <c:strCache>
                <c:ptCount val="1"/>
                <c:pt idx="0">
                  <c:v>Series 1</c:v>
                </c:pt>
              </c:strCache>
            </c:strRef>
          </c:tx>
          <c:marker>
            <c:symbol val="none"/>
          </c:marker>
          <c:cat>
            <c:strRef>
              <c:f>Sheet1!$A$2:$A$16</c:f>
              <c:strCache>
                <c:ptCount val="15"/>
                <c:pt idx="0">
                  <c:v>Release 1</c:v>
                </c:pt>
                <c:pt idx="1">
                  <c:v>Release 2</c:v>
                </c:pt>
                <c:pt idx="2">
                  <c:v>Release 3</c:v>
                </c:pt>
                <c:pt idx="3">
                  <c:v>Release 4</c:v>
                </c:pt>
                <c:pt idx="4">
                  <c:v> Release 5</c:v>
                </c:pt>
                <c:pt idx="5">
                  <c:v> Release 6</c:v>
                </c:pt>
                <c:pt idx="6">
                  <c:v> Release 7</c:v>
                </c:pt>
                <c:pt idx="7">
                  <c:v> Release 8</c:v>
                </c:pt>
                <c:pt idx="8">
                  <c:v> Release 9</c:v>
                </c:pt>
                <c:pt idx="9">
                  <c:v> Release 10</c:v>
                </c:pt>
                <c:pt idx="10">
                  <c:v> Release 11</c:v>
                </c:pt>
                <c:pt idx="11">
                  <c:v> Release 12</c:v>
                </c:pt>
                <c:pt idx="12">
                  <c:v> Release 13</c:v>
                </c:pt>
                <c:pt idx="13">
                  <c:v> Release 14</c:v>
                </c:pt>
                <c:pt idx="14">
                  <c:v> Release 15</c:v>
                </c:pt>
              </c:strCache>
            </c:strRef>
          </c:cat>
          <c:val>
            <c:numRef>
              <c:f>Sheet1!$B$2:$B$16</c:f>
              <c:numCache>
                <c:formatCode>General</c:formatCode>
                <c:ptCount val="15"/>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numCache>
            </c:numRef>
          </c:val>
          <c:smooth val="0"/>
        </c:ser>
        <c:ser>
          <c:idx val="1"/>
          <c:order val="1"/>
          <c:tx>
            <c:strRef>
              <c:f>Sheet1!$C$1</c:f>
              <c:strCache>
                <c:ptCount val="1"/>
                <c:pt idx="0">
                  <c:v>Series 2</c:v>
                </c:pt>
              </c:strCache>
            </c:strRef>
          </c:tx>
          <c:marker>
            <c:symbol val="none"/>
          </c:marker>
          <c:cat>
            <c:strRef>
              <c:f>Sheet1!$A$2:$A$16</c:f>
              <c:strCache>
                <c:ptCount val="15"/>
                <c:pt idx="0">
                  <c:v>Release 1</c:v>
                </c:pt>
                <c:pt idx="1">
                  <c:v>Release 2</c:v>
                </c:pt>
                <c:pt idx="2">
                  <c:v>Release 3</c:v>
                </c:pt>
                <c:pt idx="3">
                  <c:v>Release 4</c:v>
                </c:pt>
                <c:pt idx="4">
                  <c:v> Release 5</c:v>
                </c:pt>
                <c:pt idx="5">
                  <c:v> Release 6</c:v>
                </c:pt>
                <c:pt idx="6">
                  <c:v> Release 7</c:v>
                </c:pt>
                <c:pt idx="7">
                  <c:v> Release 8</c:v>
                </c:pt>
                <c:pt idx="8">
                  <c:v> Release 9</c:v>
                </c:pt>
                <c:pt idx="9">
                  <c:v> Release 10</c:v>
                </c:pt>
                <c:pt idx="10">
                  <c:v> Release 11</c:v>
                </c:pt>
                <c:pt idx="11">
                  <c:v> Release 12</c:v>
                </c:pt>
                <c:pt idx="12">
                  <c:v> Release 13</c:v>
                </c:pt>
                <c:pt idx="13">
                  <c:v> Release 14</c:v>
                </c:pt>
                <c:pt idx="14">
                  <c:v> Release 15</c:v>
                </c:pt>
              </c:strCache>
            </c:strRef>
          </c:cat>
          <c:val>
            <c:numRef>
              <c:f>Sheet1!$C$2:$C$16</c:f>
              <c:numCache>
                <c:formatCode>General</c:formatCode>
                <c:ptCount val="15"/>
                <c:pt idx="0">
                  <c:v>0</c:v>
                </c:pt>
                <c:pt idx="1">
                  <c:v>1</c:v>
                </c:pt>
                <c:pt idx="2">
                  <c:v>1</c:v>
                </c:pt>
                <c:pt idx="3">
                  <c:v>0.5</c:v>
                </c:pt>
                <c:pt idx="4">
                  <c:v>-1</c:v>
                </c:pt>
                <c:pt idx="5">
                  <c:v>-1.750000000000002</c:v>
                </c:pt>
                <c:pt idx="6">
                  <c:v>-2</c:v>
                </c:pt>
                <c:pt idx="7">
                  <c:v>-3</c:v>
                </c:pt>
                <c:pt idx="8">
                  <c:v>-4</c:v>
                </c:pt>
                <c:pt idx="9">
                  <c:v>-5</c:v>
                </c:pt>
                <c:pt idx="10">
                  <c:v>-5</c:v>
                </c:pt>
                <c:pt idx="11">
                  <c:v>-4</c:v>
                </c:pt>
                <c:pt idx="12">
                  <c:v>-3</c:v>
                </c:pt>
                <c:pt idx="13">
                  <c:v>-3</c:v>
                </c:pt>
                <c:pt idx="14">
                  <c:v>-3</c:v>
                </c:pt>
              </c:numCache>
            </c:numRef>
          </c:val>
          <c:smooth val="0"/>
        </c:ser>
        <c:dLbls>
          <c:showLegendKey val="0"/>
          <c:showVal val="0"/>
          <c:showCatName val="0"/>
          <c:showSerName val="0"/>
          <c:showPercent val="0"/>
          <c:showBubbleSize val="0"/>
        </c:dLbls>
        <c:smooth val="0"/>
        <c:axId val="243109936"/>
        <c:axId val="243114640"/>
      </c:lineChart>
      <c:catAx>
        <c:axId val="243109936"/>
        <c:scaling>
          <c:orientation val="minMax"/>
        </c:scaling>
        <c:delete val="0"/>
        <c:axPos val="b"/>
        <c:numFmt formatCode="General" sourceLinked="0"/>
        <c:majorTickMark val="out"/>
        <c:minorTickMark val="none"/>
        <c:tickLblPos val="nextTo"/>
        <c:txPr>
          <a:bodyPr/>
          <a:lstStyle/>
          <a:p>
            <a:pPr>
              <a:defRPr lang="en-GB"/>
            </a:pPr>
            <a:endParaRPr lang="en-US"/>
          </a:p>
        </c:txPr>
        <c:crossAx val="243114640"/>
        <c:crosses val="autoZero"/>
        <c:auto val="1"/>
        <c:lblAlgn val="ctr"/>
        <c:lblOffset val="100"/>
        <c:noMultiLvlLbl val="0"/>
      </c:catAx>
      <c:valAx>
        <c:axId val="243114640"/>
        <c:scaling>
          <c:orientation val="minMax"/>
        </c:scaling>
        <c:delete val="0"/>
        <c:axPos val="l"/>
        <c:majorGridlines/>
        <c:numFmt formatCode="General" sourceLinked="0"/>
        <c:majorTickMark val="out"/>
        <c:minorTickMark val="none"/>
        <c:tickLblPos val="nextTo"/>
        <c:txPr>
          <a:bodyPr/>
          <a:lstStyle/>
          <a:p>
            <a:pPr>
              <a:defRPr lang="en-GB"/>
            </a:pPr>
            <a:endParaRPr lang="en-US"/>
          </a:p>
        </c:txPr>
        <c:crossAx val="243109936"/>
        <c:crosses val="autoZero"/>
        <c:crossBetween val="between"/>
      </c:valAx>
    </c:plotArea>
    <c:legend>
      <c:legendPos val="r"/>
      <c:overlay val="0"/>
      <c:txPr>
        <a:bodyPr/>
        <a:lstStyle/>
        <a:p>
          <a:pPr>
            <a:defRPr lang="en-GB"/>
          </a:pPr>
          <a:endParaRPr lang="en-US"/>
        </a:p>
      </c:txPr>
    </c:legend>
    <c:plotVisOnly val="1"/>
    <c:dispBlanksAs val="zero"/>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C5FEE4-6EAE-4C17-8DA3-C5B967DA9B18}" type="datetimeFigureOut">
              <a:rPr lang="en-US" smtClean="0"/>
              <a:pPr/>
              <a:t>4/24/2018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83D7AA-6A74-42C9-8D9C-C1060C84B8E4}" type="slidenum">
              <a:rPr lang="en-US" smtClean="0"/>
              <a:pPr/>
              <a:t>‹#›</a:t>
            </a:fld>
            <a:endParaRPr lang="en-US"/>
          </a:p>
        </p:txBody>
      </p:sp>
    </p:spTree>
    <p:extLst>
      <p:ext uri="{BB962C8B-B14F-4D97-AF65-F5344CB8AC3E}">
        <p14:creationId xmlns:p14="http://schemas.microsoft.com/office/powerpoint/2010/main" val="1890481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leniumhq.org/" TargetMode="External"/><Relationship Id="rId3" Type="http://schemas.openxmlformats.org/officeDocument/2006/relationships/hyperlink" Target="http://watirmelon.com/2012/01/31/introducing-the-software-testing-ice-cream-cone/" TargetMode="External"/><Relationship Id="rId7" Type="http://schemas.openxmlformats.org/officeDocument/2006/relationships/hyperlink" Target="https://martinfowler.com/bliki/SubcutaneousTest.html"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martinfowler.com/bliki/TestPyramid.html#footnote-exception" TargetMode="External"/><Relationship Id="rId5" Type="http://schemas.openxmlformats.org/officeDocument/2006/relationships/hyperlink" Target="https://martinfowler.com/articles/nonDeterminism.html" TargetMode="External"/><Relationship Id="rId4" Type="http://schemas.openxmlformats.org/officeDocument/2006/relationships/hyperlink" Target="https://martinfowler.com/bliki/TestPyramid.html#footnote-record-playback" TargetMode="External"/><Relationship Id="rId9" Type="http://schemas.openxmlformats.org/officeDocument/2006/relationships/hyperlink" Target="http://jasmine.github.io/"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fontAlgn="base"/>
            <a:r>
              <a:rPr lang="en-US" sz="1200" b="0" i="0" kern="1200" dirty="0" smtClean="0">
                <a:solidFill>
                  <a:schemeClr val="tx1"/>
                </a:solidFill>
                <a:effectLst/>
                <a:latin typeface="+mn-lt"/>
                <a:ea typeface="+mn-ea"/>
                <a:cs typeface="+mn-cs"/>
              </a:rPr>
              <a:t>For much of my career test automation meant tests that drove an application through its user-interface. Such tools would often provide the facility to record an interaction with the application and then allow you to play back that interaction, checking that the application returned the same results. Such an approach works well initially. It's easy to record tests, and the tests can be recorded by people with no knowledge of programming.</a:t>
            </a:r>
          </a:p>
          <a:p>
            <a:pPr fontAlgn="base"/>
            <a:r>
              <a:rPr lang="en-US" sz="1200" b="0" i="0" kern="1200" dirty="0" smtClean="0">
                <a:solidFill>
                  <a:schemeClr val="tx1"/>
                </a:solidFill>
                <a:effectLst/>
                <a:latin typeface="+mn-lt"/>
                <a:ea typeface="+mn-ea"/>
                <a:cs typeface="+mn-cs"/>
              </a:rPr>
              <a:t>But this kind of approach quickly runs into trouble, becoming an </a:t>
            </a:r>
            <a:r>
              <a:rPr lang="en-US" sz="1200" b="0" i="0" u="none" strike="noStrike" kern="1200" dirty="0" smtClean="0">
                <a:solidFill>
                  <a:schemeClr val="tx1"/>
                </a:solidFill>
                <a:effectLst/>
                <a:latin typeface="+mn-lt"/>
                <a:ea typeface="+mn-ea"/>
                <a:cs typeface="+mn-cs"/>
                <a:hlinkClick r:id="rId3"/>
              </a:rPr>
              <a:t>ice-cream cone</a:t>
            </a:r>
            <a:r>
              <a:rPr lang="en-US" sz="1200" b="0" i="0" kern="1200" dirty="0" smtClean="0">
                <a:solidFill>
                  <a:schemeClr val="tx1"/>
                </a:solidFill>
                <a:effectLst/>
                <a:latin typeface="+mn-lt"/>
                <a:ea typeface="+mn-ea"/>
                <a:cs typeface="+mn-cs"/>
              </a:rPr>
              <a:t>. Testing through the UI like this is slow, increasing build times. Often it requires installed </a:t>
            </a:r>
            <a:r>
              <a:rPr lang="en-US" sz="1200" b="0" i="0" kern="1200" dirty="0" err="1" smtClean="0">
                <a:solidFill>
                  <a:schemeClr val="tx1"/>
                </a:solidFill>
                <a:effectLst/>
                <a:latin typeface="+mn-lt"/>
                <a:ea typeface="+mn-ea"/>
                <a:cs typeface="+mn-cs"/>
              </a:rPr>
              <a:t>licences</a:t>
            </a:r>
            <a:r>
              <a:rPr lang="en-US" sz="1200" b="0" i="0" kern="1200" dirty="0" smtClean="0">
                <a:solidFill>
                  <a:schemeClr val="tx1"/>
                </a:solidFill>
                <a:effectLst/>
                <a:latin typeface="+mn-lt"/>
                <a:ea typeface="+mn-ea"/>
                <a:cs typeface="+mn-cs"/>
              </a:rPr>
              <a:t> for the test automation software, which means it can only be done on particular machines. Usually these cannot easily be run in a "headless" mode, monitored by scripts to put in a proper deployment pipeline.</a:t>
            </a:r>
          </a:p>
          <a:p>
            <a:pPr fontAlgn="base"/>
            <a:r>
              <a:rPr lang="en-US" sz="1200" b="0" i="0" kern="1200" dirty="0" smtClean="0">
                <a:solidFill>
                  <a:schemeClr val="tx1"/>
                </a:solidFill>
                <a:effectLst/>
                <a:latin typeface="+mn-lt"/>
                <a:ea typeface="+mn-ea"/>
                <a:cs typeface="+mn-cs"/>
              </a:rPr>
              <a:t>Most importantly such tests are very brittle. An enhancement to the system can easily end up breaking lots of such tests, which then have to be re-recorded. You can reduce this problem by abandoning record-playback tools, but that makes the tests harder to write. </a:t>
            </a:r>
            <a:r>
              <a:rPr lang="en-US" sz="1200" b="0" i="0" u="none" strike="noStrike" kern="1200" dirty="0" smtClean="0">
                <a:solidFill>
                  <a:schemeClr val="tx1"/>
                </a:solidFill>
                <a:effectLst/>
                <a:latin typeface="+mn-lt"/>
                <a:ea typeface="+mn-ea"/>
                <a:cs typeface="+mn-cs"/>
                <a:hlinkClick r:id="rId4"/>
              </a:rPr>
              <a:t>[1]</a:t>
            </a:r>
            <a:r>
              <a:rPr lang="en-US" sz="1200" b="0" i="0" kern="1200" dirty="0" smtClean="0">
                <a:solidFill>
                  <a:schemeClr val="tx1"/>
                </a:solidFill>
                <a:effectLst/>
                <a:latin typeface="+mn-lt"/>
                <a:ea typeface="+mn-ea"/>
                <a:cs typeface="+mn-cs"/>
              </a:rPr>
              <a:t> Even with good practices on writing them, end-to-end tests are more prone to </a:t>
            </a:r>
            <a:r>
              <a:rPr lang="en-US" sz="1200" b="0" i="0" u="none" strike="noStrike" kern="1200" dirty="0" smtClean="0">
                <a:solidFill>
                  <a:schemeClr val="tx1"/>
                </a:solidFill>
                <a:effectLst/>
                <a:latin typeface="+mn-lt"/>
                <a:ea typeface="+mn-ea"/>
                <a:cs typeface="+mn-cs"/>
                <a:hlinkClick r:id="rId5"/>
              </a:rPr>
              <a:t>non-determinism problems</a:t>
            </a:r>
            <a:r>
              <a:rPr lang="en-US" sz="1200" b="0" i="0" kern="1200" dirty="0" smtClean="0">
                <a:solidFill>
                  <a:schemeClr val="tx1"/>
                </a:solidFill>
                <a:effectLst/>
                <a:latin typeface="+mn-lt"/>
                <a:ea typeface="+mn-ea"/>
                <a:cs typeface="+mn-cs"/>
              </a:rPr>
              <a:t>, which can undermine trust in them. In short, tests that run end-to-end through the UI are: brittle, expensive to write, and time consuming to run. So the pyramid argues that you should do much more automated testing through unit tests than you should through traditional GUI based testing. </a:t>
            </a:r>
            <a:r>
              <a:rPr lang="en-US" sz="1200" b="0" i="0" u="none" strike="noStrike" kern="1200" dirty="0" smtClean="0">
                <a:solidFill>
                  <a:schemeClr val="tx1"/>
                </a:solidFill>
                <a:effectLst/>
                <a:latin typeface="+mn-lt"/>
                <a:ea typeface="+mn-ea"/>
                <a:cs typeface="+mn-cs"/>
                <a:hlinkClick r:id="rId6"/>
              </a:rPr>
              <a:t>[2]</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 pyramid also argues for an intermediate layer of tests that act through a service layer of an application, what I refer to </a:t>
            </a:r>
            <a:r>
              <a:rPr lang="en-US" sz="1200" b="0" i="0" kern="1200" dirty="0" err="1" smtClean="0">
                <a:solidFill>
                  <a:schemeClr val="tx1"/>
                </a:solidFill>
                <a:effectLst/>
                <a:latin typeface="+mn-lt"/>
                <a:ea typeface="+mn-ea"/>
                <a:cs typeface="+mn-cs"/>
              </a:rPr>
              <a:t>as</a:t>
            </a:r>
            <a:r>
              <a:rPr lang="en-US" sz="1200" b="0" i="0" u="none" strike="noStrike" kern="1200" dirty="0" err="1" smtClean="0">
                <a:solidFill>
                  <a:schemeClr val="tx1"/>
                </a:solidFill>
                <a:effectLst/>
                <a:latin typeface="+mn-lt"/>
                <a:ea typeface="+mn-ea"/>
                <a:cs typeface="+mn-cs"/>
                <a:hlinkClick r:id="rId7"/>
              </a:rPr>
              <a:t>SubcutaneousTests</a:t>
            </a:r>
            <a:r>
              <a:rPr lang="en-US" sz="1200" b="0" i="0" kern="1200" dirty="0" smtClean="0">
                <a:solidFill>
                  <a:schemeClr val="tx1"/>
                </a:solidFill>
                <a:effectLst/>
                <a:latin typeface="+mn-lt"/>
                <a:ea typeface="+mn-ea"/>
                <a:cs typeface="+mn-cs"/>
              </a:rPr>
              <a:t>. These can provide many of the advantages of end-to-end tests but avoid many of the complexities of dealing with UI frameworks. In web applications this would correspond to testing through an API layer while the top UI part of the pyramid would correspond to tests using something like </a:t>
            </a:r>
            <a:r>
              <a:rPr lang="en-US" sz="1200" b="0" i="0" u="none" strike="noStrike" kern="1200" dirty="0" smtClean="0">
                <a:solidFill>
                  <a:schemeClr val="tx1"/>
                </a:solidFill>
                <a:effectLst/>
                <a:latin typeface="+mn-lt"/>
                <a:ea typeface="+mn-ea"/>
                <a:cs typeface="+mn-cs"/>
                <a:hlinkClick r:id="rId8"/>
              </a:rPr>
              <a:t>Selenium</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Sahi</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The test pyramid comes up a lot in Agile testing circles and while its core message is sound, there is much more to say about building a well-balanced test portfolio. A common problem is that teams conflate the concepts of end-to-end tests, UI tests, and customer facing tests. These are all orthogonal characteristics. For example a rich </a:t>
            </a:r>
            <a:r>
              <a:rPr lang="en-US" sz="1200" b="0" i="0" kern="1200" dirty="0" err="1" smtClean="0">
                <a:solidFill>
                  <a:schemeClr val="tx1"/>
                </a:solidFill>
                <a:effectLst/>
                <a:latin typeface="+mn-lt"/>
                <a:ea typeface="+mn-ea"/>
                <a:cs typeface="+mn-cs"/>
              </a:rPr>
              <a:t>javascript</a:t>
            </a:r>
            <a:r>
              <a:rPr lang="en-US" sz="1200" b="0" i="0" kern="1200" dirty="0" smtClean="0">
                <a:solidFill>
                  <a:schemeClr val="tx1"/>
                </a:solidFill>
                <a:effectLst/>
                <a:latin typeface="+mn-lt"/>
                <a:ea typeface="+mn-ea"/>
                <a:cs typeface="+mn-cs"/>
              </a:rPr>
              <a:t> UI should have most of its UI behavior tested with </a:t>
            </a:r>
            <a:r>
              <a:rPr lang="en-US" sz="1200" b="0" i="0" kern="1200" dirty="0" err="1" smtClean="0">
                <a:solidFill>
                  <a:schemeClr val="tx1"/>
                </a:solidFill>
                <a:effectLst/>
                <a:latin typeface="+mn-lt"/>
                <a:ea typeface="+mn-ea"/>
                <a:cs typeface="+mn-cs"/>
              </a:rPr>
              <a:t>javascript</a:t>
            </a:r>
            <a:r>
              <a:rPr lang="en-US" sz="1200" b="0" i="0" kern="1200" dirty="0" smtClean="0">
                <a:solidFill>
                  <a:schemeClr val="tx1"/>
                </a:solidFill>
                <a:effectLst/>
                <a:latin typeface="+mn-lt"/>
                <a:ea typeface="+mn-ea"/>
                <a:cs typeface="+mn-cs"/>
              </a:rPr>
              <a:t> unit tests using something like </a:t>
            </a:r>
            <a:r>
              <a:rPr lang="en-US" sz="1200" b="0" i="0" u="none" strike="noStrike" kern="1200" dirty="0" smtClean="0">
                <a:solidFill>
                  <a:schemeClr val="tx1"/>
                </a:solidFill>
                <a:effectLst/>
                <a:latin typeface="+mn-lt"/>
                <a:ea typeface="+mn-ea"/>
                <a:cs typeface="+mn-cs"/>
                <a:hlinkClick r:id="rId9"/>
              </a:rPr>
              <a:t>Jasmine</a:t>
            </a:r>
            <a:r>
              <a:rPr lang="en-US" sz="1200" b="0" i="0" kern="1200" dirty="0" smtClean="0">
                <a:solidFill>
                  <a:schemeClr val="tx1"/>
                </a:solidFill>
                <a:effectLst/>
                <a:latin typeface="+mn-lt"/>
                <a:ea typeface="+mn-ea"/>
                <a:cs typeface="+mn-cs"/>
              </a:rPr>
              <a:t>. A complex set of business rules could have tests captured in a customer-facing form, but run just on the relevant module much as unit tests are.</a:t>
            </a:r>
          </a:p>
          <a:p>
            <a:pPr fontAlgn="base"/>
            <a:r>
              <a:rPr lang="en-US" sz="1200" b="0" i="0" kern="1200" dirty="0" smtClean="0">
                <a:solidFill>
                  <a:schemeClr val="tx1"/>
                </a:solidFill>
                <a:effectLst/>
                <a:latin typeface="+mn-lt"/>
                <a:ea typeface="+mn-ea"/>
                <a:cs typeface="+mn-cs"/>
              </a:rPr>
              <a:t>I always argue that high-level tests are there as a second line of test defense. If you get a failure in a high level test, not just do you have a bug in your functional code, you also have a missing or incorrect unit test. Thus I advise that before fixing a bug exposed by a high level test, you should replicate the bug with a unit test. Then the unit test ensures the bug stays dead</a:t>
            </a:r>
          </a:p>
          <a:p>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4</a:t>
            </a:fld>
            <a:endParaRPr lang="en-US"/>
          </a:p>
        </p:txBody>
      </p:sp>
    </p:spTree>
    <p:extLst>
      <p:ext uri="{BB962C8B-B14F-4D97-AF65-F5344CB8AC3E}">
        <p14:creationId xmlns:p14="http://schemas.microsoft.com/office/powerpoint/2010/main" val="10154696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Technical debt</a:t>
            </a:r>
            <a:r>
              <a:rPr lang="en-US" sz="1200" b="0" i="0" kern="1200" dirty="0" smtClean="0">
                <a:solidFill>
                  <a:schemeClr val="tx1"/>
                </a:solidFill>
                <a:effectLst/>
                <a:latin typeface="+mn-lt"/>
                <a:ea typeface="+mn-ea"/>
                <a:cs typeface="+mn-cs"/>
              </a:rPr>
              <a:t> (also known as design </a:t>
            </a:r>
            <a:r>
              <a:rPr lang="en-US" sz="1200" b="1" i="0" kern="1200" dirty="0" smtClean="0">
                <a:solidFill>
                  <a:schemeClr val="tx1"/>
                </a:solidFill>
                <a:effectLst/>
                <a:latin typeface="+mn-lt"/>
                <a:ea typeface="+mn-ea"/>
                <a:cs typeface="+mn-cs"/>
              </a:rPr>
              <a:t>debt</a:t>
            </a:r>
            <a:r>
              <a:rPr lang="en-US" sz="1200" b="0" i="0" kern="1200" dirty="0" smtClean="0">
                <a:solidFill>
                  <a:schemeClr val="tx1"/>
                </a:solidFill>
                <a:effectLst/>
                <a:latin typeface="+mn-lt"/>
                <a:ea typeface="+mn-ea"/>
                <a:cs typeface="+mn-cs"/>
              </a:rPr>
              <a:t> or code </a:t>
            </a:r>
            <a:r>
              <a:rPr lang="en-US" sz="1200" b="1" i="0" kern="1200" dirty="0" smtClean="0">
                <a:solidFill>
                  <a:schemeClr val="tx1"/>
                </a:solidFill>
                <a:effectLst/>
                <a:latin typeface="+mn-lt"/>
                <a:ea typeface="+mn-ea"/>
                <a:cs typeface="+mn-cs"/>
              </a:rPr>
              <a:t>debt</a:t>
            </a:r>
            <a:r>
              <a:rPr lang="en-US" sz="1200" b="0" i="0" kern="1200" dirty="0" smtClean="0">
                <a:solidFill>
                  <a:schemeClr val="tx1"/>
                </a:solidFill>
                <a:effectLst/>
                <a:latin typeface="+mn-lt"/>
                <a:ea typeface="+mn-ea"/>
                <a:cs typeface="+mn-cs"/>
              </a:rPr>
              <a:t>) is a concept in software development that reflects the implied cost of additional rework caused by choosing an easy solution now instead of using a better approach that would take longer.</a:t>
            </a:r>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21</a:t>
            </a:fld>
            <a:endParaRPr lang="en-US"/>
          </a:p>
        </p:txBody>
      </p:sp>
    </p:spTree>
    <p:extLst>
      <p:ext uri="{BB962C8B-B14F-4D97-AF65-F5344CB8AC3E}">
        <p14:creationId xmlns:p14="http://schemas.microsoft.com/office/powerpoint/2010/main" val="881008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sz="1200" b="0" i="0" kern="1200" dirty="0" smtClean="0">
                <a:solidFill>
                  <a:schemeClr val="tx1"/>
                </a:solidFill>
                <a:latin typeface="+mn-lt"/>
                <a:ea typeface="+mn-ea"/>
                <a:cs typeface="+mn-cs"/>
              </a:rPr>
              <a:t>Have you ever used a third-party framework? Often the third party will send you a nicely formatted manual written by tech writers. The typical manual employs 27 eight-by-ten </a:t>
            </a:r>
            <a:r>
              <a:rPr lang="en-GB" sz="1200" b="0" i="0" kern="1200" dirty="0" err="1" smtClean="0">
                <a:solidFill>
                  <a:schemeClr val="tx1"/>
                </a:solidFill>
                <a:latin typeface="+mn-lt"/>
                <a:ea typeface="+mn-ea"/>
                <a:cs typeface="+mn-cs"/>
              </a:rPr>
              <a:t>color</a:t>
            </a:r>
            <a:r>
              <a:rPr lang="en-GB" sz="1200" b="0" i="0" kern="1200" dirty="0" smtClean="0">
                <a:solidFill>
                  <a:schemeClr val="tx1"/>
                </a:solidFill>
                <a:latin typeface="+mn-lt"/>
                <a:ea typeface="+mn-ea"/>
                <a:cs typeface="+mn-cs"/>
              </a:rPr>
              <a:t> glossy photographs with circles and arrows and a paragraph on the back of each one explaining how to configure, deploy, manipulate, and otherwise use that framework. At the back, in the appendix, there’s often an ugly little section that contains all the code examples.</a:t>
            </a:r>
          </a:p>
          <a:p>
            <a:r>
              <a:rPr lang="en-GB" sz="1200" b="0" i="0" kern="1200" dirty="0" smtClean="0">
                <a:solidFill>
                  <a:schemeClr val="tx1"/>
                </a:solidFill>
                <a:latin typeface="+mn-lt"/>
                <a:ea typeface="+mn-ea"/>
                <a:cs typeface="+mn-cs"/>
              </a:rPr>
              <a:t>Where’s the first place you go in that manual? If you are a programmer, you go to the code examples. You go to the code because you know the code will tell you the truth. The 27 eight-by-ten </a:t>
            </a:r>
            <a:r>
              <a:rPr lang="en-GB" sz="1200" b="0" i="0" kern="1200" dirty="0" err="1" smtClean="0">
                <a:solidFill>
                  <a:schemeClr val="tx1"/>
                </a:solidFill>
                <a:latin typeface="+mn-lt"/>
                <a:ea typeface="+mn-ea"/>
                <a:cs typeface="+mn-cs"/>
              </a:rPr>
              <a:t>color</a:t>
            </a:r>
            <a:r>
              <a:rPr lang="en-GB" sz="1200" b="0" i="0" kern="1200" dirty="0" smtClean="0">
                <a:solidFill>
                  <a:schemeClr val="tx1"/>
                </a:solidFill>
                <a:latin typeface="+mn-lt"/>
                <a:ea typeface="+mn-ea"/>
                <a:cs typeface="+mn-cs"/>
              </a:rPr>
              <a:t> glossy photographs with circles and arrows and a paragraph on the back might be pretty, but if you want to know how to use code you need to read code.</a:t>
            </a:r>
          </a:p>
          <a:p>
            <a:r>
              <a:rPr lang="en-GB" sz="1200" b="0" i="0" kern="1200" dirty="0" smtClean="0">
                <a:solidFill>
                  <a:schemeClr val="tx1"/>
                </a:solidFill>
                <a:latin typeface="+mn-lt"/>
                <a:ea typeface="+mn-ea"/>
                <a:cs typeface="+mn-cs"/>
              </a:rPr>
              <a:t>Each of the unit tests you write when you follow the three laws is an example, written in code, describing how the system should be used. If you follow the three laws, then there will be a unit test that describes how to create every object in the system, every way that those objects can be created. </a:t>
            </a:r>
          </a:p>
          <a:p>
            <a:r>
              <a:rPr lang="en-GB" sz="1200" b="0" i="0" kern="1200" dirty="0" smtClean="0">
                <a:solidFill>
                  <a:schemeClr val="tx1"/>
                </a:solidFill>
                <a:latin typeface="+mn-lt"/>
                <a:ea typeface="+mn-ea"/>
                <a:cs typeface="+mn-cs"/>
              </a:rPr>
              <a:t>There will be a unit test that describes how to call every function in the system every way that those functions can meaningfully be called. For anything you need to know how to do, there will be a unit test that describes it in detail.</a:t>
            </a:r>
          </a:p>
          <a:p>
            <a:r>
              <a:rPr lang="en-GB" sz="1200" b="0" i="0" kern="1200" dirty="0" smtClean="0">
                <a:solidFill>
                  <a:schemeClr val="tx1"/>
                </a:solidFill>
                <a:latin typeface="+mn-lt"/>
                <a:ea typeface="+mn-ea"/>
                <a:cs typeface="+mn-cs"/>
              </a:rPr>
              <a:t>The unit tests are documents. They describe the lowest-level design of the system. They are unambiguous, accurate, written in a language that the audience understands, and are so formal that they execute. They are the best kind of low-level documentation that can exist. What professional would not provide such documentation?</a:t>
            </a:r>
          </a:p>
          <a:p>
            <a:endParaRPr lang="en-GB"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26</a:t>
            </a:fld>
            <a:endParaRPr lang="en-US"/>
          </a:p>
        </p:txBody>
      </p:sp>
    </p:spTree>
    <p:extLst>
      <p:ext uri="{BB962C8B-B14F-4D97-AF65-F5344CB8AC3E}">
        <p14:creationId xmlns:p14="http://schemas.microsoft.com/office/powerpoint/2010/main" val="2487370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30</a:t>
            </a:fld>
            <a:endParaRPr lang="en-US"/>
          </a:p>
        </p:txBody>
      </p:sp>
    </p:spTree>
    <p:extLst>
      <p:ext uri="{BB962C8B-B14F-4D97-AF65-F5344CB8AC3E}">
        <p14:creationId xmlns:p14="http://schemas.microsoft.com/office/powerpoint/2010/main" val="1055697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33</a:t>
            </a:fld>
            <a:endParaRPr lang="en-US"/>
          </a:p>
        </p:txBody>
      </p:sp>
    </p:spTree>
    <p:extLst>
      <p:ext uri="{BB962C8B-B14F-4D97-AF65-F5344CB8AC3E}">
        <p14:creationId xmlns:p14="http://schemas.microsoft.com/office/powerpoint/2010/main" val="1243349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35</a:t>
            </a:fld>
            <a:endParaRPr lang="en-US"/>
          </a:p>
        </p:txBody>
      </p:sp>
    </p:spTree>
    <p:extLst>
      <p:ext uri="{BB962C8B-B14F-4D97-AF65-F5344CB8AC3E}">
        <p14:creationId xmlns:p14="http://schemas.microsoft.com/office/powerpoint/2010/main" val="952549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1" i="0" u="none" strike="noStrike" kern="1200" baseline="0" dirty="0" smtClean="0">
                <a:solidFill>
                  <a:schemeClr val="tx1"/>
                </a:solidFill>
                <a:latin typeface="+mn-lt"/>
                <a:ea typeface="+mn-ea"/>
                <a:cs typeface="+mn-cs"/>
              </a:rPr>
              <a:t>Dependencies</a:t>
            </a:r>
          </a:p>
          <a:p>
            <a:r>
              <a:rPr lang="en-US" sz="1200" b="0" i="0" u="none" strike="noStrike" kern="1200" baseline="0" dirty="0" smtClean="0">
                <a:solidFill>
                  <a:schemeClr val="tx1"/>
                </a:solidFill>
                <a:latin typeface="+mn-lt"/>
                <a:ea typeface="+mn-ea"/>
                <a:cs typeface="+mn-cs"/>
              </a:rPr>
              <a:t>Services that the object requires from its peers so it can perform its responsibilities.</a:t>
            </a:r>
          </a:p>
          <a:p>
            <a:r>
              <a:rPr lang="en-US" sz="1200" b="0" i="0" u="none" strike="noStrike" kern="1200" baseline="0" dirty="0" smtClean="0">
                <a:solidFill>
                  <a:schemeClr val="tx1"/>
                </a:solidFill>
                <a:latin typeface="+mn-lt"/>
                <a:ea typeface="+mn-ea"/>
                <a:cs typeface="+mn-cs"/>
              </a:rPr>
              <a:t>The object cannot function without these services. It should not be</a:t>
            </a:r>
          </a:p>
          <a:p>
            <a:r>
              <a:rPr lang="en-US" sz="1200" b="0" i="0" u="none" strike="noStrike" kern="1200" baseline="0" dirty="0" smtClean="0">
                <a:solidFill>
                  <a:schemeClr val="tx1"/>
                </a:solidFill>
                <a:latin typeface="+mn-lt"/>
                <a:ea typeface="+mn-ea"/>
                <a:cs typeface="+mn-cs"/>
              </a:rPr>
              <a:t>possible to create the object without them. For example, a graphics package</a:t>
            </a:r>
          </a:p>
          <a:p>
            <a:r>
              <a:rPr lang="en-US" sz="1200" b="0" i="0" u="none" strike="noStrike" kern="1200" baseline="0" dirty="0" smtClean="0">
                <a:solidFill>
                  <a:schemeClr val="tx1"/>
                </a:solidFill>
                <a:latin typeface="+mn-lt"/>
                <a:ea typeface="+mn-ea"/>
                <a:cs typeface="+mn-cs"/>
              </a:rPr>
              <a:t>will need something like a screen or canvas to draw on—it doesn’t make</a:t>
            </a:r>
          </a:p>
          <a:p>
            <a:r>
              <a:rPr lang="en-US" sz="1200" b="0" i="0" u="none" strike="noStrike" kern="1200" baseline="0" dirty="0" smtClean="0">
                <a:solidFill>
                  <a:schemeClr val="tx1"/>
                </a:solidFill>
                <a:latin typeface="+mn-lt"/>
                <a:ea typeface="+mn-ea"/>
                <a:cs typeface="+mn-cs"/>
              </a:rPr>
              <a:t>sense without one.</a:t>
            </a:r>
          </a:p>
          <a:p>
            <a:r>
              <a:rPr lang="en-US" sz="1200" b="1" i="0" u="none" strike="noStrike" kern="1200" baseline="0" dirty="0" smtClean="0">
                <a:solidFill>
                  <a:schemeClr val="tx1"/>
                </a:solidFill>
                <a:latin typeface="+mn-lt"/>
                <a:ea typeface="+mn-ea"/>
                <a:cs typeface="+mn-cs"/>
              </a:rPr>
              <a:t>Notifications</a:t>
            </a:r>
          </a:p>
          <a:p>
            <a:r>
              <a:rPr lang="en-US" sz="1200" b="0" i="0" u="none" strike="noStrike" kern="1200" baseline="0" dirty="0" smtClean="0">
                <a:solidFill>
                  <a:schemeClr val="tx1"/>
                </a:solidFill>
                <a:latin typeface="+mn-lt"/>
                <a:ea typeface="+mn-ea"/>
                <a:cs typeface="+mn-cs"/>
              </a:rPr>
              <a:t>Peers that need to be kept up to date with the object’s activity. The object</a:t>
            </a:r>
          </a:p>
          <a:p>
            <a:r>
              <a:rPr lang="en-US" sz="1200" b="0" i="0" u="none" strike="noStrike" kern="1200" baseline="0" dirty="0" smtClean="0">
                <a:solidFill>
                  <a:schemeClr val="tx1"/>
                </a:solidFill>
                <a:latin typeface="+mn-lt"/>
                <a:ea typeface="+mn-ea"/>
                <a:cs typeface="+mn-cs"/>
              </a:rPr>
              <a:t>will notify interested peers whenever it changes state or performs a significant</a:t>
            </a:r>
          </a:p>
          <a:p>
            <a:r>
              <a:rPr lang="en-US" sz="1200" b="0" i="0" u="none" strike="noStrike" kern="1200" baseline="0" dirty="0" smtClean="0">
                <a:solidFill>
                  <a:schemeClr val="tx1"/>
                </a:solidFill>
                <a:latin typeface="+mn-lt"/>
                <a:ea typeface="+mn-ea"/>
                <a:cs typeface="+mn-cs"/>
              </a:rPr>
              <a:t>action. Notifications are “fire and forget”; the object neither knows nor cares</a:t>
            </a:r>
          </a:p>
          <a:p>
            <a:r>
              <a:rPr lang="en-US" sz="1200" b="0" i="0" u="none" strike="noStrike" kern="1200" baseline="0" dirty="0" smtClean="0">
                <a:solidFill>
                  <a:schemeClr val="tx1"/>
                </a:solidFill>
                <a:latin typeface="+mn-lt"/>
                <a:ea typeface="+mn-ea"/>
                <a:cs typeface="+mn-cs"/>
              </a:rPr>
              <a:t>which peers are listening. Notifications are so useful because they decouple</a:t>
            </a:r>
          </a:p>
          <a:p>
            <a:r>
              <a:rPr lang="en-US" sz="1200" b="0" i="0" u="none" strike="noStrike" kern="1200" baseline="0" dirty="0" smtClean="0">
                <a:solidFill>
                  <a:schemeClr val="tx1"/>
                </a:solidFill>
                <a:latin typeface="+mn-lt"/>
                <a:ea typeface="+mn-ea"/>
                <a:cs typeface="+mn-cs"/>
              </a:rPr>
              <a:t>objects from each other. For example, in a user interface system, a button</a:t>
            </a:r>
          </a:p>
          <a:p>
            <a:r>
              <a:rPr lang="en-US" sz="1200" b="0" i="0" u="none" strike="noStrike" kern="1200" baseline="0" dirty="0" smtClean="0">
                <a:solidFill>
                  <a:schemeClr val="tx1"/>
                </a:solidFill>
                <a:latin typeface="+mn-lt"/>
                <a:ea typeface="+mn-ea"/>
                <a:cs typeface="+mn-cs"/>
              </a:rPr>
              <a:t>component promises to notify any registered listeners when it’s clicked, but</a:t>
            </a:r>
          </a:p>
          <a:p>
            <a:r>
              <a:rPr lang="en-US" sz="1200" b="0" i="0" u="none" strike="noStrike" kern="1200" baseline="0" dirty="0" smtClean="0">
                <a:solidFill>
                  <a:schemeClr val="tx1"/>
                </a:solidFill>
                <a:latin typeface="+mn-lt"/>
                <a:ea typeface="+mn-ea"/>
                <a:cs typeface="+mn-cs"/>
              </a:rPr>
              <a:t>does not know what those listeners will do. Similarly, the listeners expect to</a:t>
            </a:r>
          </a:p>
          <a:p>
            <a:r>
              <a:rPr lang="en-US" sz="1200" b="0" i="0" u="none" strike="noStrike" kern="1200" baseline="0" dirty="0" smtClean="0">
                <a:solidFill>
                  <a:schemeClr val="tx1"/>
                </a:solidFill>
                <a:latin typeface="+mn-lt"/>
                <a:ea typeface="+mn-ea"/>
                <a:cs typeface="+mn-cs"/>
              </a:rPr>
              <a:t>be called but know nothing of the way the user interface dispatches its events.</a:t>
            </a:r>
          </a:p>
          <a:p>
            <a:r>
              <a:rPr lang="en-US" sz="1200" b="1" i="0" u="none" strike="noStrike" kern="1200" baseline="0" dirty="0" smtClean="0">
                <a:solidFill>
                  <a:schemeClr val="tx1"/>
                </a:solidFill>
                <a:latin typeface="+mn-lt"/>
                <a:ea typeface="+mn-ea"/>
                <a:cs typeface="+mn-cs"/>
              </a:rPr>
              <a:t>Adjustments</a:t>
            </a:r>
          </a:p>
          <a:p>
            <a:r>
              <a:rPr lang="en-US" sz="1200" b="0" i="0" u="none" strike="noStrike" kern="1200" baseline="0" dirty="0" smtClean="0">
                <a:solidFill>
                  <a:schemeClr val="tx1"/>
                </a:solidFill>
                <a:latin typeface="+mn-lt"/>
                <a:ea typeface="+mn-ea"/>
                <a:cs typeface="+mn-cs"/>
              </a:rPr>
              <a:t>Peers that adjust the object’s behavior to the wider needs of the system. This</a:t>
            </a:r>
          </a:p>
          <a:p>
            <a:r>
              <a:rPr lang="en-US" sz="1200" b="0" i="0" u="none" strike="noStrike" kern="1200" baseline="0" dirty="0" smtClean="0">
                <a:solidFill>
                  <a:schemeClr val="tx1"/>
                </a:solidFill>
                <a:latin typeface="+mn-lt"/>
                <a:ea typeface="+mn-ea"/>
                <a:cs typeface="+mn-cs"/>
              </a:rPr>
              <a:t>includes policy objects that make decisions on the object’s behalf (the Strategy</a:t>
            </a:r>
          </a:p>
          <a:p>
            <a:r>
              <a:rPr lang="en-US" sz="1200" b="0" i="0" u="none" strike="noStrike" kern="1200" baseline="0" dirty="0" smtClean="0">
                <a:solidFill>
                  <a:schemeClr val="tx1"/>
                </a:solidFill>
                <a:latin typeface="+mn-lt"/>
                <a:ea typeface="+mn-ea"/>
                <a:cs typeface="+mn-cs"/>
              </a:rPr>
              <a:t>pattern in [Gamma94]) and component parts of the object if it’s a composite.</a:t>
            </a:r>
          </a:p>
          <a:p>
            <a:r>
              <a:rPr lang="en-US" sz="1200" b="0" i="0" u="none" strike="noStrike" kern="1200" baseline="0" dirty="0" smtClean="0">
                <a:solidFill>
                  <a:schemeClr val="tx1"/>
                </a:solidFill>
                <a:latin typeface="+mn-lt"/>
                <a:ea typeface="+mn-ea"/>
                <a:cs typeface="+mn-cs"/>
              </a:rPr>
              <a:t>For example, a Swing </a:t>
            </a:r>
            <a:r>
              <a:rPr lang="en-US" sz="1200" b="0" i="0" u="none" strike="noStrike" kern="1200" baseline="0" dirty="0" err="1" smtClean="0">
                <a:solidFill>
                  <a:schemeClr val="tx1"/>
                </a:solidFill>
                <a:latin typeface="+mn-lt"/>
                <a:ea typeface="+mn-ea"/>
                <a:cs typeface="+mn-cs"/>
              </a:rPr>
              <a:t>JTable</a:t>
            </a:r>
            <a:r>
              <a:rPr lang="en-US" sz="1200" b="0" i="0" u="none" strike="noStrike" kern="1200" baseline="0" dirty="0" smtClean="0">
                <a:solidFill>
                  <a:schemeClr val="tx1"/>
                </a:solidFill>
                <a:latin typeface="+mn-lt"/>
                <a:ea typeface="+mn-ea"/>
                <a:cs typeface="+mn-cs"/>
              </a:rPr>
              <a:t> will ask a </a:t>
            </a:r>
            <a:r>
              <a:rPr lang="en-US" sz="1200" b="0" i="0" u="none" strike="noStrike" kern="1200" baseline="0" dirty="0" err="1" smtClean="0">
                <a:solidFill>
                  <a:schemeClr val="tx1"/>
                </a:solidFill>
                <a:latin typeface="+mn-lt"/>
                <a:ea typeface="+mn-ea"/>
                <a:cs typeface="+mn-cs"/>
              </a:rPr>
              <a:t>TableCellRenderer</a:t>
            </a:r>
            <a:r>
              <a:rPr lang="en-US" sz="1200" b="0" i="0" u="none" strike="noStrike" kern="1200" baseline="0" dirty="0" smtClean="0">
                <a:solidFill>
                  <a:schemeClr val="tx1"/>
                </a:solidFill>
                <a:latin typeface="+mn-lt"/>
                <a:ea typeface="+mn-ea"/>
                <a:cs typeface="+mn-cs"/>
              </a:rPr>
              <a:t> to draw</a:t>
            </a:r>
          </a:p>
          <a:p>
            <a:r>
              <a:rPr lang="en-US" sz="1200" b="0" i="0" u="none" strike="noStrike" kern="1200" baseline="0" dirty="0" smtClean="0">
                <a:solidFill>
                  <a:schemeClr val="tx1"/>
                </a:solidFill>
                <a:latin typeface="+mn-lt"/>
                <a:ea typeface="+mn-ea"/>
                <a:cs typeface="+mn-cs"/>
              </a:rPr>
              <a:t>a cell’s value, perhaps as RGB (Red, Green, Blue) values for a color. If we</a:t>
            </a:r>
          </a:p>
          <a:p>
            <a:r>
              <a:rPr lang="en-US" sz="1200" b="0" i="0" u="none" strike="noStrike" kern="1200" baseline="0" dirty="0" smtClean="0">
                <a:solidFill>
                  <a:schemeClr val="tx1"/>
                </a:solidFill>
                <a:latin typeface="+mn-lt"/>
                <a:ea typeface="+mn-ea"/>
                <a:cs typeface="+mn-cs"/>
              </a:rPr>
              <a:t>change the renderer, the table will change its</a:t>
            </a:r>
          </a:p>
          <a:p>
            <a:endParaRPr lang="en-US"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Tests that highlight an object’s neighbors help us to see whether they are peers, or should instead be internal to the target object. A test that is clumsy or unclear might be a hint that we’ve exposed too much implementation, and that we should rebalance the responsibilities between the object and its neighbors.</a:t>
            </a:r>
          </a:p>
          <a:p>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36</a:t>
            </a:fld>
            <a:endParaRPr lang="en-US"/>
          </a:p>
        </p:txBody>
      </p:sp>
    </p:spTree>
    <p:extLst>
      <p:ext uri="{BB962C8B-B14F-4D97-AF65-F5344CB8AC3E}">
        <p14:creationId xmlns:p14="http://schemas.microsoft.com/office/powerpoint/2010/main" val="875516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with differences in style since the two types of code serve different purposes. Test code should describe what the production code does. That means that it tends to be concrete about the values it uses as examples of what results to expect, but abstract about how the code works</a:t>
            </a:r>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38</a:t>
            </a:fld>
            <a:endParaRPr lang="en-US"/>
          </a:p>
        </p:txBody>
      </p:sp>
    </p:spTree>
    <p:extLst>
      <p:ext uri="{BB962C8B-B14F-4D97-AF65-F5344CB8AC3E}">
        <p14:creationId xmlns:p14="http://schemas.microsoft.com/office/powerpoint/2010/main" val="600715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test is not readable , it’s difficult to understand for new developer . We write test so that it fail in the future when something goes wrong so readability is very important  so that we can fix it easily</a:t>
            </a:r>
          </a:p>
          <a:p>
            <a:endParaRPr lang="en-US" dirty="0" smtClean="0"/>
          </a:p>
          <a:p>
            <a:r>
              <a:rPr lang="en-US" dirty="0" smtClean="0"/>
              <a:t>Follow “Arrange , Act , Assert”</a:t>
            </a:r>
            <a:endParaRPr lang="en-GB"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46</a:t>
            </a:fld>
            <a:endParaRPr lang="en-US"/>
          </a:p>
        </p:txBody>
      </p:sp>
    </p:spTree>
    <p:extLst>
      <p:ext uri="{BB962C8B-B14F-4D97-AF65-F5344CB8AC3E}">
        <p14:creationId xmlns:p14="http://schemas.microsoft.com/office/powerpoint/2010/main" val="1903401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Programmers generally love the plain activity of writing code, away from managers and deadlines and production bugs. When they’ve got over their shyness, most are delighted to show others how well they can actually write code, as well as to pick up tips and advice from them.</a:t>
            </a:r>
            <a:endParaRPr lang="en-US" dirty="0"/>
          </a:p>
        </p:txBody>
      </p:sp>
      <p:sp>
        <p:nvSpPr>
          <p:cNvPr id="4" name="Slide Number Placeholder 3"/>
          <p:cNvSpPr>
            <a:spLocks noGrp="1"/>
          </p:cNvSpPr>
          <p:nvPr>
            <p:ph type="sldNum" sz="quarter" idx="10"/>
          </p:nvPr>
        </p:nvSpPr>
        <p:spPr/>
        <p:txBody>
          <a:bodyPr/>
          <a:lstStyle/>
          <a:p>
            <a:fld id="{EFCA71D1-CE0C-4064-B87C-35F7C27EC6FE}" type="slidenum">
              <a:rPr lang="en-US" smtClean="0"/>
              <a:pPr/>
              <a:t>59</a:t>
            </a:fld>
            <a:endParaRPr lang="en-US"/>
          </a:p>
        </p:txBody>
      </p:sp>
    </p:spTree>
    <p:extLst>
      <p:ext uri="{BB962C8B-B14F-4D97-AF65-F5344CB8AC3E}">
        <p14:creationId xmlns:p14="http://schemas.microsoft.com/office/powerpoint/2010/main" val="2447604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FCA71D1-CE0C-4064-B87C-35F7C27EC6FE}" type="slidenum">
              <a:rPr lang="en-US" smtClean="0"/>
              <a:pPr/>
              <a:t>60</a:t>
            </a:fld>
            <a:endParaRPr lang="en-US"/>
          </a:p>
        </p:txBody>
      </p:sp>
    </p:spTree>
    <p:extLst>
      <p:ext uri="{BB962C8B-B14F-4D97-AF65-F5344CB8AC3E}">
        <p14:creationId xmlns:p14="http://schemas.microsoft.com/office/powerpoint/2010/main" val="1386577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we should not rely on end to end test : https://testing.googleblog.com/2015/04/just-say-no-to-more-end-to-end-tests.html</a:t>
            </a:r>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5</a:t>
            </a:fld>
            <a:endParaRPr lang="en-US"/>
          </a:p>
        </p:txBody>
      </p:sp>
    </p:spTree>
    <p:extLst>
      <p:ext uri="{BB962C8B-B14F-4D97-AF65-F5344CB8AC3E}">
        <p14:creationId xmlns:p14="http://schemas.microsoft.com/office/powerpoint/2010/main" val="36752206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63</a:t>
            </a:fld>
            <a:endParaRPr lang="en-US"/>
          </a:p>
        </p:txBody>
      </p:sp>
    </p:spTree>
    <p:extLst>
      <p:ext uri="{BB962C8B-B14F-4D97-AF65-F5344CB8AC3E}">
        <p14:creationId xmlns:p14="http://schemas.microsoft.com/office/powerpoint/2010/main" val="24762810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64</a:t>
            </a:fld>
            <a:endParaRPr lang="en-US"/>
          </a:p>
        </p:txBody>
      </p:sp>
    </p:spTree>
    <p:extLst>
      <p:ext uri="{BB962C8B-B14F-4D97-AF65-F5344CB8AC3E}">
        <p14:creationId xmlns:p14="http://schemas.microsoft.com/office/powerpoint/2010/main" val="29283894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depicted in Figure 1.5, there is an ROI for test automation and continuous integration after some up-front cost. Depending upon the complexity, </a:t>
            </a:r>
            <a:r>
              <a:rPr lang="en-US" sz="1200" kern="1200" baseline="0" dirty="0" err="1" smtClean="0">
                <a:solidFill>
                  <a:schemeClr val="tx1"/>
                </a:solidFill>
                <a:latin typeface="+mn-lt"/>
                <a:ea typeface="+mn-ea"/>
                <a:cs typeface="+mn-cs"/>
              </a:rPr>
              <a:t>age,size</a:t>
            </a:r>
            <a:r>
              <a:rPr lang="en-US" sz="1200" kern="1200" baseline="0" dirty="0" smtClean="0">
                <a:solidFill>
                  <a:schemeClr val="tx1"/>
                </a:solidFill>
                <a:latin typeface="+mn-lt"/>
                <a:ea typeface="+mn-ea"/>
                <a:cs typeface="+mn-cs"/>
              </a:rPr>
              <a:t>, and platform an application is built on, the costs to realize a return on investment for build and test automation in the development of the application are different. Over time, the execution of manual regression test suites</a:t>
            </a:r>
          </a:p>
          <a:p>
            <a:r>
              <a:rPr lang="en-US" sz="1200" kern="1200" baseline="0" dirty="0" smtClean="0">
                <a:solidFill>
                  <a:schemeClr val="tx1"/>
                </a:solidFill>
                <a:latin typeface="+mn-lt"/>
                <a:ea typeface="+mn-ea"/>
                <a:cs typeface="+mn-cs"/>
              </a:rPr>
              <a:t>will take longer and slow down delivery. This slowdown may result in a reduction of testing to meet deadlines. This leads to a vicious cycle that accelerates the accumulation of software debt in the software that teams must deal with in the future.</a:t>
            </a:r>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67</a:t>
            </a:fld>
            <a:endParaRPr lang="en-US"/>
          </a:p>
        </p:txBody>
      </p:sp>
    </p:spTree>
    <p:extLst>
      <p:ext uri="{BB962C8B-B14F-4D97-AF65-F5344CB8AC3E}">
        <p14:creationId xmlns:p14="http://schemas.microsoft.com/office/powerpoint/2010/main" val="4095366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6</a:t>
            </a:fld>
            <a:endParaRPr lang="en-US"/>
          </a:p>
        </p:txBody>
      </p:sp>
    </p:spTree>
    <p:extLst>
      <p:ext uri="{BB962C8B-B14F-4D97-AF65-F5344CB8AC3E}">
        <p14:creationId xmlns:p14="http://schemas.microsoft.com/office/powerpoint/2010/main" val="2372232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without a test suite we</a:t>
            </a:r>
            <a:r>
              <a:rPr lang="en-US" baseline="0" dirty="0" smtClean="0"/>
              <a:t> can not ensure that changes to one part of system did not break other part of system . So defect rate began to rise . As the number of unintended defect rose , we started to fear making changes . We stopped cleaning their production code because they feared the changes would do more harm than good . </a:t>
            </a:r>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7</a:t>
            </a:fld>
            <a:endParaRPr lang="en-US"/>
          </a:p>
        </p:txBody>
      </p:sp>
    </p:spTree>
    <p:extLst>
      <p:ext uri="{BB962C8B-B14F-4D97-AF65-F5344CB8AC3E}">
        <p14:creationId xmlns:p14="http://schemas.microsoft.com/office/powerpoint/2010/main" val="157144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When you follow the three laws and write your tests first, you are faced with a dilemma. Often you know exactly what code you want to write, but the three laws tell you to write a unit test that fails because that code doesn’t exist! This means you have to test the code that you are about to write.</a:t>
            </a:r>
          </a:p>
          <a:p>
            <a:r>
              <a:rPr lang="en-GB" sz="1200" b="0" i="0" kern="1200" dirty="0" smtClean="0">
                <a:solidFill>
                  <a:schemeClr val="tx1"/>
                </a:solidFill>
                <a:latin typeface="+mn-lt"/>
                <a:ea typeface="+mn-ea"/>
                <a:cs typeface="+mn-cs"/>
              </a:rPr>
              <a:t>The problem with testing code is that you have to isolate that code. It is often difficult to test a function if that function calls other functions. To write that test you’ve got to figure out some way to decouple the function from all the others. In other words, the need to test first forces you to think about </a:t>
            </a:r>
            <a:r>
              <a:rPr lang="en-GB" sz="1200" b="0" i="1" kern="1200" dirty="0" smtClean="0">
                <a:solidFill>
                  <a:schemeClr val="tx1"/>
                </a:solidFill>
                <a:latin typeface="+mn-lt"/>
                <a:ea typeface="+mn-ea"/>
                <a:cs typeface="+mn-cs"/>
              </a:rPr>
              <a:t>good design</a:t>
            </a:r>
            <a:r>
              <a:rPr lang="en-GB" sz="1200" b="0" i="0" kern="1200" dirty="0" smtClean="0">
                <a:solidFill>
                  <a:schemeClr val="tx1"/>
                </a:solidFill>
                <a:latin typeface="+mn-lt"/>
                <a:ea typeface="+mn-ea"/>
                <a:cs typeface="+mn-cs"/>
              </a:rPr>
              <a:t>.</a:t>
            </a:r>
          </a:p>
          <a:p>
            <a:r>
              <a:rPr lang="en-GB" sz="1200" b="0" i="0" kern="1200" dirty="0" smtClean="0">
                <a:solidFill>
                  <a:schemeClr val="tx1"/>
                </a:solidFill>
                <a:latin typeface="+mn-lt"/>
                <a:ea typeface="+mn-ea"/>
                <a:cs typeface="+mn-cs"/>
              </a:rPr>
              <a:t>If you don’t write your tests first, there is no force preventing you from coupling the functions together into an </a:t>
            </a:r>
            <a:r>
              <a:rPr lang="en-GB" sz="1200" b="0" i="0" kern="1200" dirty="0" err="1" smtClean="0">
                <a:solidFill>
                  <a:schemeClr val="tx1"/>
                </a:solidFill>
                <a:latin typeface="+mn-lt"/>
                <a:ea typeface="+mn-ea"/>
                <a:cs typeface="+mn-cs"/>
              </a:rPr>
              <a:t>untestable</a:t>
            </a:r>
            <a:r>
              <a:rPr lang="en-GB" sz="1200" b="0" i="0" kern="1200" dirty="0" smtClean="0">
                <a:solidFill>
                  <a:schemeClr val="tx1"/>
                </a:solidFill>
                <a:latin typeface="+mn-lt"/>
                <a:ea typeface="+mn-ea"/>
                <a:cs typeface="+mn-cs"/>
              </a:rPr>
              <a:t> mass. If you write your tests later, you may be able to test the inputs and the outputs of the total mass, but it will probably be quite difficult to test the individual functions.</a:t>
            </a:r>
          </a:p>
          <a:p>
            <a:r>
              <a:rPr lang="en-GB" sz="1200" b="0" i="0" kern="1200" dirty="0" smtClean="0">
                <a:solidFill>
                  <a:schemeClr val="tx1"/>
                </a:solidFill>
                <a:latin typeface="+mn-lt"/>
                <a:ea typeface="+mn-ea"/>
                <a:cs typeface="+mn-cs"/>
              </a:rPr>
              <a:t>Therefore, following the three laws, and writing your tests first, creates a force that drives you to a better decoupled design. What professional would not employ tools that drove them toward better designs?</a:t>
            </a:r>
          </a:p>
          <a:p>
            <a:r>
              <a:rPr lang="en-GB" sz="1200" b="0" i="0" kern="1200" dirty="0" smtClean="0">
                <a:solidFill>
                  <a:schemeClr val="tx1"/>
                </a:solidFill>
                <a:latin typeface="+mn-lt"/>
                <a:ea typeface="+mn-ea"/>
                <a:cs typeface="+mn-cs"/>
              </a:rPr>
              <a:t>“But I can write my tests later,” you say. No, you can’t. Not really. Oh, you can write </a:t>
            </a:r>
            <a:r>
              <a:rPr lang="en-GB" sz="1200" b="0" i="1" kern="1200" dirty="0" smtClean="0">
                <a:solidFill>
                  <a:schemeClr val="tx1"/>
                </a:solidFill>
                <a:latin typeface="+mn-lt"/>
                <a:ea typeface="+mn-ea"/>
                <a:cs typeface="+mn-cs"/>
              </a:rPr>
              <a:t>some</a:t>
            </a:r>
            <a:r>
              <a:rPr lang="en-GB" sz="1200" b="0" i="0" kern="1200" dirty="0" smtClean="0">
                <a:solidFill>
                  <a:schemeClr val="tx1"/>
                </a:solidFill>
                <a:latin typeface="+mn-lt"/>
                <a:ea typeface="+mn-ea"/>
                <a:cs typeface="+mn-cs"/>
              </a:rPr>
              <a:t> tests later. You can even approach high coverage later if you are careful to measure it. But the tests you write after the fact are </a:t>
            </a:r>
            <a:r>
              <a:rPr lang="en-GB" sz="1200" b="0" i="1" kern="1200" dirty="0" err="1" smtClean="0">
                <a:solidFill>
                  <a:schemeClr val="tx1"/>
                </a:solidFill>
                <a:latin typeface="+mn-lt"/>
                <a:ea typeface="+mn-ea"/>
                <a:cs typeface="+mn-cs"/>
              </a:rPr>
              <a:t>defense</a:t>
            </a:r>
            <a:r>
              <a:rPr lang="en-GB" sz="1200" b="0" i="0" kern="1200" dirty="0" smtClean="0">
                <a:solidFill>
                  <a:schemeClr val="tx1"/>
                </a:solidFill>
                <a:latin typeface="+mn-lt"/>
                <a:ea typeface="+mn-ea"/>
                <a:cs typeface="+mn-cs"/>
              </a:rPr>
              <a:t>. The tests you write first are </a:t>
            </a:r>
            <a:r>
              <a:rPr lang="en-GB" sz="1200" b="0" i="1" kern="1200" dirty="0" smtClean="0">
                <a:solidFill>
                  <a:schemeClr val="tx1"/>
                </a:solidFill>
                <a:latin typeface="+mn-lt"/>
                <a:ea typeface="+mn-ea"/>
                <a:cs typeface="+mn-cs"/>
              </a:rPr>
              <a:t>offense</a:t>
            </a:r>
            <a:r>
              <a:rPr lang="en-GB" sz="1200" b="0" i="0" kern="1200" dirty="0" smtClean="0">
                <a:solidFill>
                  <a:schemeClr val="tx1"/>
                </a:solidFill>
                <a:latin typeface="+mn-lt"/>
                <a:ea typeface="+mn-ea"/>
                <a:cs typeface="+mn-cs"/>
              </a:rPr>
              <a:t>. After-the-fact tests are written by someone who is already vested in the code and already knows how the problem was solved. There’s just no way those tests can be anywhere near as incisive as tests written first.</a:t>
            </a:r>
          </a:p>
          <a:p>
            <a:endParaRPr lang="en-GB"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11</a:t>
            </a:fld>
            <a:endParaRPr lang="en-US"/>
          </a:p>
        </p:txBody>
      </p:sp>
    </p:spTree>
    <p:extLst>
      <p:ext uri="{BB962C8B-B14F-4D97-AF65-F5344CB8AC3E}">
        <p14:creationId xmlns:p14="http://schemas.microsoft.com/office/powerpoint/2010/main" val="750329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13</a:t>
            </a:fld>
            <a:endParaRPr lang="en-US"/>
          </a:p>
        </p:txBody>
      </p:sp>
    </p:spTree>
    <p:extLst>
      <p:ext uri="{BB962C8B-B14F-4D97-AF65-F5344CB8AC3E}">
        <p14:creationId xmlns:p14="http://schemas.microsoft.com/office/powerpoint/2010/main" val="4103524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To construct an object for a unit test, we have to pass its dependencies to it, which means that we have to know what they are.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An object with implicit (or just too many) dependencies is painful to prepare for testing—and make a point of cleaning it up.</a:t>
            </a:r>
          </a:p>
          <a:p>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15</a:t>
            </a:fld>
            <a:endParaRPr lang="en-US"/>
          </a:p>
        </p:txBody>
      </p:sp>
    </p:spTree>
    <p:extLst>
      <p:ext uri="{BB962C8B-B14F-4D97-AF65-F5344CB8AC3E}">
        <p14:creationId xmlns:p14="http://schemas.microsoft.com/office/powerpoint/2010/main" val="2482340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Why don’t you fix bad code when you see it? Your first reaction upon seeing a messy function is “This is a mess, it needs to be cleaned.” Your second reaction is “I’m not touching it!” Why? Because you know that if you touch it you risk breaking it; and if you break it, it becomes yours.</a:t>
            </a:r>
          </a:p>
          <a:p>
            <a:r>
              <a:rPr lang="en-GB" sz="1200" b="0" i="0" kern="1200" dirty="0" smtClean="0">
                <a:solidFill>
                  <a:schemeClr val="tx1"/>
                </a:solidFill>
                <a:latin typeface="+mn-lt"/>
                <a:ea typeface="+mn-ea"/>
                <a:cs typeface="+mn-cs"/>
              </a:rPr>
              <a:t>But what if you could be </a:t>
            </a:r>
            <a:r>
              <a:rPr lang="en-GB" sz="1200" b="0" i="1" kern="1200" dirty="0" smtClean="0">
                <a:solidFill>
                  <a:schemeClr val="tx1"/>
                </a:solidFill>
                <a:latin typeface="+mn-lt"/>
                <a:ea typeface="+mn-ea"/>
                <a:cs typeface="+mn-cs"/>
              </a:rPr>
              <a:t>sure</a:t>
            </a:r>
            <a:r>
              <a:rPr lang="en-GB" sz="1200" b="0" i="0" kern="1200" dirty="0" smtClean="0">
                <a:solidFill>
                  <a:schemeClr val="tx1"/>
                </a:solidFill>
                <a:latin typeface="+mn-lt"/>
                <a:ea typeface="+mn-ea"/>
                <a:cs typeface="+mn-cs"/>
              </a:rPr>
              <a:t> that your cleaning did not break anything? What if you had the kind of certainty that I just mentioned? What if you could click a button and </a:t>
            </a:r>
            <a:r>
              <a:rPr lang="en-GB" sz="1200" b="0" i="1" kern="1200" dirty="0" smtClean="0">
                <a:solidFill>
                  <a:schemeClr val="tx1"/>
                </a:solidFill>
                <a:latin typeface="+mn-lt"/>
                <a:ea typeface="+mn-ea"/>
                <a:cs typeface="+mn-cs"/>
              </a:rPr>
              <a:t>know</a:t>
            </a:r>
            <a:r>
              <a:rPr lang="en-GB" sz="1200" b="0" i="0" kern="1200" dirty="0" smtClean="0">
                <a:solidFill>
                  <a:schemeClr val="tx1"/>
                </a:solidFill>
                <a:latin typeface="+mn-lt"/>
                <a:ea typeface="+mn-ea"/>
                <a:cs typeface="+mn-cs"/>
              </a:rPr>
              <a:t> within 90 seconds that your changes had broken nothing, </a:t>
            </a:r>
            <a:r>
              <a:rPr lang="en-GB" sz="1200" b="0" i="1" kern="1200" dirty="0" smtClean="0">
                <a:solidFill>
                  <a:schemeClr val="tx1"/>
                </a:solidFill>
                <a:latin typeface="+mn-lt"/>
                <a:ea typeface="+mn-ea"/>
                <a:cs typeface="+mn-cs"/>
              </a:rPr>
              <a:t>and had only done good?</a:t>
            </a:r>
            <a:endParaRPr lang="en-GB" sz="1200" b="0"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This is one of the most powerful benefits of TDD. When you have a suite of tests that you trust, then you lose all fear of making changes. When you see bad code, you simply clean it on the spot. The code becomes clay that you can safely sculpt into simple and pleasing structures.</a:t>
            </a:r>
          </a:p>
          <a:p>
            <a:r>
              <a:rPr lang="en-GB" sz="1200" b="0" i="0" kern="1200" dirty="0" smtClean="0">
                <a:solidFill>
                  <a:schemeClr val="tx1"/>
                </a:solidFill>
                <a:latin typeface="+mn-lt"/>
                <a:ea typeface="+mn-ea"/>
                <a:cs typeface="+mn-cs"/>
              </a:rPr>
              <a:t>When programmers lose the fear of cleaning, they clean! And clean code is easier to understand, easier to change, and easier to extend. Defects become even less likely because the code gets simpler. And the code base steadily </a:t>
            </a:r>
            <a:r>
              <a:rPr lang="en-GB" sz="1200" b="0" i="1" kern="1200" dirty="0" smtClean="0">
                <a:solidFill>
                  <a:schemeClr val="tx1"/>
                </a:solidFill>
                <a:latin typeface="+mn-lt"/>
                <a:ea typeface="+mn-ea"/>
                <a:cs typeface="+mn-cs"/>
              </a:rPr>
              <a:t>improves</a:t>
            </a:r>
            <a:r>
              <a:rPr lang="en-GB" sz="1200" b="0" i="0" kern="1200" dirty="0" smtClean="0">
                <a:solidFill>
                  <a:schemeClr val="tx1"/>
                </a:solidFill>
                <a:latin typeface="+mn-lt"/>
                <a:ea typeface="+mn-ea"/>
                <a:cs typeface="+mn-cs"/>
              </a:rPr>
              <a:t> instead of the normal rotting that our industry has become used to.</a:t>
            </a:r>
          </a:p>
          <a:p>
            <a:r>
              <a:rPr lang="en-GB" sz="1200" b="0" i="0" kern="1200" dirty="0" smtClean="0">
                <a:solidFill>
                  <a:schemeClr val="tx1"/>
                </a:solidFill>
                <a:latin typeface="+mn-lt"/>
                <a:ea typeface="+mn-ea"/>
                <a:cs typeface="+mn-cs"/>
              </a:rPr>
              <a:t>What professional programmer would allow the rotting to continue?</a:t>
            </a:r>
          </a:p>
          <a:p>
            <a:endParaRPr lang="en-GB"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17</a:t>
            </a:fld>
            <a:endParaRPr lang="en-US"/>
          </a:p>
        </p:txBody>
      </p:sp>
    </p:spTree>
    <p:extLst>
      <p:ext uri="{BB962C8B-B14F-4D97-AF65-F5344CB8AC3E}">
        <p14:creationId xmlns:p14="http://schemas.microsoft.com/office/powerpoint/2010/main" val="4011170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20</a:t>
            </a:fld>
            <a:endParaRPr lang="en-US"/>
          </a:p>
        </p:txBody>
      </p:sp>
    </p:spTree>
    <p:extLst>
      <p:ext uri="{BB962C8B-B14F-4D97-AF65-F5344CB8AC3E}">
        <p14:creationId xmlns:p14="http://schemas.microsoft.com/office/powerpoint/2010/main" val="1418111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AAFE58-F711-4215-8F93-2357D2CA4735}" type="datetime1">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7B7E2-7538-4163-9310-D5E6EE1BC12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82E6A9-183C-4DF5-BBCD-3AAE0B3C9677}" type="datetime1">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7B7E2-7538-4163-9310-D5E6EE1BC12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48ABF6-200E-4E71-BC2E-9131C982677E}" type="datetime1">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7B7E2-7538-4163-9310-D5E6EE1BC12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982073-8F56-417A-961E-4EFD4EDBA9D4}" type="datetime1">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7B7E2-7538-4163-9310-D5E6EE1BC12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F1BB3E-F2E3-458B-914B-0758E27F086A}" type="datetime1">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7B7E2-7538-4163-9310-D5E6EE1BC12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CE78D4-9A58-4830-A320-6BF32989B196}" type="datetime1">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87B7E2-7538-4163-9310-D5E6EE1BC12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505447-5F4F-40B1-8173-00F39720CBD0}" type="datetime1">
              <a:rPr lang="en-US" smtClean="0"/>
              <a:t>4/24/2018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87B7E2-7538-4163-9310-D5E6EE1BC12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428C02-12EF-4B1D-8E55-852A5317CBA6}" type="datetime1">
              <a:rPr lang="en-US" smtClean="0"/>
              <a:t>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87B7E2-7538-4163-9310-D5E6EE1BC12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C34E74-6329-4D9A-8631-25E0711561D0}" type="datetime1">
              <a:rPr lang="en-US" smtClean="0"/>
              <a:t>4/24/2018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87B7E2-7538-4163-9310-D5E6EE1BC12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CEED6D-2110-4755-A9B9-7930DDAAAA6C}" type="datetime1">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87B7E2-7538-4163-9310-D5E6EE1BC12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1EA1EF-570B-44AF-B3D9-9343A640CC8C}" type="datetime1">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87B7E2-7538-4163-9310-D5E6EE1BC12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6F17A9-77D6-4927-A3A4-3A0B07AED693}" type="datetime1">
              <a:rPr lang="en-US" smtClean="0"/>
              <a:t>4/24/2018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87B7E2-7538-4163-9310-D5E6EE1BC12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 Id="rId9" Type="http://schemas.openxmlformats.org/officeDocument/2006/relationships/image" Target="../media/image16.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14600"/>
            <a:ext cx="7772400" cy="1470025"/>
          </a:xfrm>
        </p:spPr>
        <p:txBody>
          <a:bodyPr/>
          <a:lstStyle/>
          <a:p>
            <a:r>
              <a:rPr lang="en-US" dirty="0" smtClean="0"/>
              <a:t>Test Driven Development</a:t>
            </a:r>
            <a:endParaRPr lang="en-US" dirty="0"/>
          </a:p>
        </p:txBody>
      </p:sp>
      <p:sp>
        <p:nvSpPr>
          <p:cNvPr id="3" name="Slide Number Placeholder 2"/>
          <p:cNvSpPr>
            <a:spLocks noGrp="1"/>
          </p:cNvSpPr>
          <p:nvPr>
            <p:ph type="sldNum" sz="quarter" idx="12"/>
          </p:nvPr>
        </p:nvSpPr>
        <p:spPr/>
        <p:txBody>
          <a:bodyPr/>
          <a:lstStyle/>
          <a:p>
            <a:fld id="{2387B7E2-7538-4163-9310-D5E6EE1BC12A}" type="slidenum">
              <a:rPr lang="en-US" smtClean="0"/>
              <a:pPr/>
              <a:t>1</a:t>
            </a:fld>
            <a:endParaRPr lang="en-US"/>
          </a:p>
        </p:txBody>
      </p:sp>
      <p:sp>
        <p:nvSpPr>
          <p:cNvPr id="4" name="Rectangle 3"/>
          <p:cNvSpPr/>
          <p:nvPr/>
        </p:nvSpPr>
        <p:spPr>
          <a:xfrm>
            <a:off x="0" y="6654055"/>
            <a:ext cx="1270000"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00" smtClean="0">
                <a:solidFill>
                  <a:srgbClr val="000000"/>
                </a:solidFill>
                <a:latin typeface="Arial" panose="020B0604020202020204" pitchFamily="34" charset="0"/>
              </a:rPr>
              <a:t>Unrestricted</a:t>
            </a:r>
            <a:endParaRPr lang="en-US" sz="1000">
              <a:solidFill>
                <a:srgbClr val="000000"/>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04800" y="152400"/>
            <a:ext cx="8382000" cy="1143000"/>
          </a:xfrm>
        </p:spPr>
        <p:txBody>
          <a:bodyPr>
            <a:normAutofit/>
          </a:bodyPr>
          <a:lstStyle/>
          <a:p>
            <a:r>
              <a:rPr lang="en-US" dirty="0" smtClean="0"/>
              <a:t>Clean and Simple Design</a:t>
            </a:r>
            <a:endParaRPr lang="en-GB" dirty="0"/>
          </a:p>
        </p:txBody>
      </p:sp>
      <p:pic>
        <p:nvPicPr>
          <p:cNvPr id="7" name="Picture 6" descr="http://images.apple.com/euro/imac/a/generic/images/hero.png"/>
          <p:cNvPicPr>
            <a:picLocks noChangeAspect="1" noChangeArrowheads="1"/>
          </p:cNvPicPr>
          <p:nvPr/>
        </p:nvPicPr>
        <p:blipFill>
          <a:blip r:embed="rId2" cstate="print"/>
          <a:srcRect/>
          <a:stretch>
            <a:fillRect/>
          </a:stretch>
        </p:blipFill>
        <p:spPr bwMode="auto">
          <a:xfrm>
            <a:off x="1752600" y="1143000"/>
            <a:ext cx="5638800" cy="5715000"/>
          </a:xfrm>
          <a:prstGeom prst="rect">
            <a:avLst/>
          </a:prstGeom>
          <a:noFill/>
        </p:spPr>
      </p:pic>
      <p:sp>
        <p:nvSpPr>
          <p:cNvPr id="4" name="Slide Number Placeholder 3"/>
          <p:cNvSpPr>
            <a:spLocks noGrp="1"/>
          </p:cNvSpPr>
          <p:nvPr>
            <p:ph type="sldNum" sz="quarter" idx="12"/>
          </p:nvPr>
        </p:nvSpPr>
        <p:spPr/>
        <p:txBody>
          <a:bodyPr/>
          <a:lstStyle/>
          <a:p>
            <a:fld id="{2387B7E2-7538-4163-9310-D5E6EE1BC12A}"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a:bodyPr>
          <a:lstStyle/>
          <a:p>
            <a:pPr marL="0" indent="0">
              <a:buNone/>
            </a:pPr>
            <a:r>
              <a:rPr lang="en-US" i="1" dirty="0" smtClean="0"/>
              <a:t>TDD helps us to pay attention to the right   issue at the right time so we can make our 	design cleaner . We can refine our design as we learn.</a:t>
            </a:r>
          </a:p>
          <a:p>
            <a:pPr marL="0" indent="0">
              <a:buNone/>
            </a:pPr>
            <a:endParaRPr lang="en-US" dirty="0" smtClean="0"/>
          </a:p>
          <a:p>
            <a:pPr marL="0" indent="0">
              <a:buNone/>
            </a:pPr>
            <a:r>
              <a:rPr lang="en-US" i="1" dirty="0" smtClean="0"/>
              <a:t>Significantly increase the flexibility of your system, allowing you to keep it clean.</a:t>
            </a:r>
          </a:p>
          <a:p>
            <a:pPr marL="0" indent="0">
              <a:buNone/>
            </a:pPr>
            <a:endParaRPr lang="en-US" i="1" dirty="0" smtClean="0"/>
          </a:p>
          <a:p>
            <a:pPr marL="0" indent="0">
              <a:buNone/>
            </a:pPr>
            <a:r>
              <a:rPr lang="en-US" i="1" dirty="0" smtClean="0"/>
              <a:t>Create a system design that has extremely low coupling.</a:t>
            </a:r>
            <a:endParaRPr lang="en-US" dirty="0" smtClean="0"/>
          </a:p>
          <a:p>
            <a:pPr marL="0" indent="0">
              <a:buNone/>
            </a:pPr>
            <a:endParaRPr lang="en-US" i="1" dirty="0" smtClean="0"/>
          </a:p>
          <a:p>
            <a:pPr marL="0" indent="0">
              <a:buNone/>
            </a:pPr>
            <a:endParaRPr lang="en-US" dirty="0" smtClean="0"/>
          </a:p>
          <a:p>
            <a:endParaRPr lang="en-GB"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	</a:t>
            </a:r>
          </a:p>
          <a:p>
            <a:pPr marL="0" indent="0">
              <a:buNone/>
            </a:pPr>
            <a:r>
              <a:rPr lang="en-US" dirty="0"/>
              <a:t>	</a:t>
            </a:r>
            <a:r>
              <a:rPr lang="en-US" dirty="0" smtClean="0"/>
              <a:t>How </a:t>
            </a:r>
            <a:r>
              <a:rPr lang="en-US" dirty="0"/>
              <a:t>writing a Test First helps the design</a:t>
            </a:r>
          </a:p>
        </p:txBody>
      </p:sp>
      <p:sp>
        <p:nvSpPr>
          <p:cNvPr id="4" name="Slide Number Placeholder 3"/>
          <p:cNvSpPr>
            <a:spLocks noGrp="1"/>
          </p:cNvSpPr>
          <p:nvPr>
            <p:ph type="sldNum" sz="quarter" idx="12"/>
          </p:nvPr>
        </p:nvSpPr>
        <p:spPr/>
        <p:txBody>
          <a:bodyPr/>
          <a:lstStyle/>
          <a:p>
            <a:fld id="{2387B7E2-7538-4163-9310-D5E6EE1BC12A}" type="slidenum">
              <a:rPr lang="en-US" smtClean="0"/>
              <a:pPr/>
              <a:t>12</a:t>
            </a:fld>
            <a:endParaRPr lang="en-US"/>
          </a:p>
        </p:txBody>
      </p:sp>
    </p:spTree>
    <p:extLst>
      <p:ext uri="{BB962C8B-B14F-4D97-AF65-F5344CB8AC3E}">
        <p14:creationId xmlns:p14="http://schemas.microsoft.com/office/powerpoint/2010/main" val="1636541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Starting </a:t>
            </a:r>
            <a:r>
              <a:rPr lang="en-US" dirty="0"/>
              <a:t>with a test means that we have to describe what we want to achieve before we consider how. </a:t>
            </a:r>
            <a:r>
              <a:rPr lang="en-US" dirty="0" smtClean="0"/>
              <a:t>This </a:t>
            </a:r>
            <a:r>
              <a:rPr lang="en-US" dirty="0"/>
              <a:t>focus helps us maintain the right level of abstraction for the target object. </a:t>
            </a:r>
            <a:endParaRPr lang="en-US" dirty="0" smtClean="0"/>
          </a:p>
          <a:p>
            <a:pPr marL="0" indent="0">
              <a:buNone/>
            </a:pPr>
            <a:endParaRPr lang="en-US" dirty="0" smtClean="0"/>
          </a:p>
          <a:p>
            <a:pPr marL="0" indent="0">
              <a:buNone/>
            </a:pPr>
            <a:r>
              <a:rPr lang="en-US" dirty="0" smtClean="0"/>
              <a:t>It </a:t>
            </a:r>
            <a:r>
              <a:rPr lang="en-US" dirty="0"/>
              <a:t>also helps us with information hiding as we have to decide what needs to be visible from outside the object. </a:t>
            </a:r>
          </a:p>
        </p:txBody>
      </p:sp>
    </p:spTree>
    <p:extLst>
      <p:ext uri="{BB962C8B-B14F-4D97-AF65-F5344CB8AC3E}">
        <p14:creationId xmlns:p14="http://schemas.microsoft.com/office/powerpoint/2010/main" val="28705767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a:t>T</a:t>
            </a:r>
            <a:r>
              <a:rPr lang="en-US" dirty="0" smtClean="0"/>
              <a:t>o </a:t>
            </a:r>
            <a:r>
              <a:rPr lang="en-US" dirty="0"/>
              <a:t>keep unit tests understandable (and, so, maintainable), we have to limit their scope. </a:t>
            </a:r>
            <a:endParaRPr lang="en-US" dirty="0" smtClean="0"/>
          </a:p>
          <a:p>
            <a:pPr marL="0" indent="0">
              <a:buNone/>
            </a:pPr>
            <a:endParaRPr lang="en-US" dirty="0" smtClean="0"/>
          </a:p>
          <a:p>
            <a:pPr marL="0" indent="0">
              <a:buNone/>
            </a:pPr>
            <a:r>
              <a:rPr lang="en-US" dirty="0" smtClean="0"/>
              <a:t>Unit </a:t>
            </a:r>
            <a:r>
              <a:rPr lang="en-US" dirty="0"/>
              <a:t>tests that are dozens of lines long, </a:t>
            </a:r>
            <a:r>
              <a:rPr lang="en-US" dirty="0" smtClean="0"/>
              <a:t>hiding the </a:t>
            </a:r>
            <a:r>
              <a:rPr lang="en-US" dirty="0"/>
              <a:t>point of the test somewhere in its setup. Such tests tell us that the component they’re testing is too large and needs breaking up into smaller components. </a:t>
            </a: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40685807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a:t>To construct an object for a unit test, we have to pass its dependencies to </a:t>
            </a:r>
            <a:r>
              <a:rPr lang="en-US" dirty="0" smtClean="0"/>
              <a:t>it which encourages </a:t>
            </a:r>
            <a:r>
              <a:rPr lang="en-US" dirty="0"/>
              <a:t>context independence, since we have to be able to set up the target object’s environment before we can </a:t>
            </a:r>
            <a:r>
              <a:rPr lang="en-US" dirty="0" smtClean="0"/>
              <a:t>unit-test. </a:t>
            </a:r>
          </a:p>
          <a:p>
            <a:endParaRPr lang="en-US" dirty="0"/>
          </a:p>
        </p:txBody>
      </p:sp>
    </p:spTree>
    <p:extLst>
      <p:ext uri="{BB962C8B-B14F-4D97-AF65-F5344CB8AC3E}">
        <p14:creationId xmlns:p14="http://schemas.microsoft.com/office/powerpoint/2010/main" val="13346797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Courage</a:t>
            </a:r>
            <a:endParaRPr lang="en-GB" dirty="0"/>
          </a:p>
        </p:txBody>
      </p:sp>
      <p:sp>
        <p:nvSpPr>
          <p:cNvPr id="3" name="Content Placeholder 2"/>
          <p:cNvSpPr>
            <a:spLocks noGrp="1"/>
          </p:cNvSpPr>
          <p:nvPr>
            <p:ph idx="1"/>
          </p:nvPr>
        </p:nvSpPr>
        <p:spPr/>
        <p:txBody>
          <a:bodyPr/>
          <a:lstStyle/>
          <a:p>
            <a:pPr>
              <a:buNone/>
            </a:pPr>
            <a:r>
              <a:rPr lang="en-US" dirty="0" smtClean="0"/>
              <a:t>   </a:t>
            </a:r>
          </a:p>
          <a:p>
            <a:endParaRPr lang="en-GB" dirty="0"/>
          </a:p>
        </p:txBody>
      </p:sp>
      <p:pic>
        <p:nvPicPr>
          <p:cNvPr id="5" name="Picture 4" descr="sumo-mismatch.jpg"/>
          <p:cNvPicPr>
            <a:picLocks noChangeAspect="1"/>
          </p:cNvPicPr>
          <p:nvPr/>
        </p:nvPicPr>
        <p:blipFill>
          <a:blip r:embed="rId2" cstate="print"/>
          <a:stretch>
            <a:fillRect/>
          </a:stretch>
        </p:blipFill>
        <p:spPr>
          <a:xfrm>
            <a:off x="0" y="1524000"/>
            <a:ext cx="9144000" cy="5334000"/>
          </a:xfrm>
          <a:prstGeom prst="rect">
            <a:avLst/>
          </a:prstGeom>
        </p:spPr>
      </p:pic>
      <p:sp>
        <p:nvSpPr>
          <p:cNvPr id="6" name="Slide Number Placeholder 5"/>
          <p:cNvSpPr>
            <a:spLocks noGrp="1"/>
          </p:cNvSpPr>
          <p:nvPr>
            <p:ph type="sldNum" sz="quarter" idx="12"/>
          </p:nvPr>
        </p:nvSpPr>
        <p:spPr/>
        <p:txBody>
          <a:bodyPr/>
          <a:lstStyle/>
          <a:p>
            <a:fld id="{2387B7E2-7538-4163-9310-D5E6EE1BC12A}"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a:t>
            </a:r>
            <a:r>
              <a:rPr lang="en-US" i="1" dirty="0" smtClean="0"/>
              <a:t>TDD enables to gain confidence in code over time . As test accumulate , we gain confidence in the behavior of the system.</a:t>
            </a:r>
          </a:p>
          <a:p>
            <a:pPr>
              <a:buNone/>
            </a:pPr>
            <a:endParaRPr lang="en-US" i="1" dirty="0" smtClean="0"/>
          </a:p>
          <a:p>
            <a:pPr>
              <a:buNone/>
            </a:pPr>
            <a:r>
              <a:rPr lang="en-GB" dirty="0" smtClean="0"/>
              <a:t>	Fear of making change disappear</a:t>
            </a:r>
            <a:endParaRPr lang="en-GB" i="1"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If </a:t>
            </a:r>
            <a:r>
              <a:rPr lang="en-US" dirty="0"/>
              <a:t>we want to grow a </a:t>
            </a:r>
            <a:r>
              <a:rPr lang="en-US" dirty="0" smtClean="0"/>
              <a:t>system reliably </a:t>
            </a:r>
            <a:r>
              <a:rPr lang="en-US" dirty="0"/>
              <a:t>and to cope with the </a:t>
            </a:r>
            <a:r>
              <a:rPr lang="en-US" i="1" dirty="0"/>
              <a:t>unanticipated </a:t>
            </a:r>
            <a:r>
              <a:rPr lang="en-US" dirty="0"/>
              <a:t>changes that always happen. </a:t>
            </a:r>
            <a:r>
              <a:rPr lang="en-US" dirty="0" smtClean="0"/>
              <a:t>First, we </a:t>
            </a:r>
            <a:r>
              <a:rPr lang="en-US" dirty="0"/>
              <a:t>need constant testing to catch regression errors, so we can add new </a:t>
            </a:r>
            <a:r>
              <a:rPr lang="en-US" dirty="0" smtClean="0"/>
              <a:t>features without </a:t>
            </a:r>
            <a:r>
              <a:rPr lang="en-US" dirty="0"/>
              <a:t>breaking existing ones</a:t>
            </a:r>
            <a:r>
              <a:rPr lang="en-US" dirty="0" smtClean="0"/>
              <a:t>.</a:t>
            </a:r>
          </a:p>
          <a:p>
            <a:pPr marL="0" indent="0">
              <a:buNone/>
            </a:pPr>
            <a:endParaRPr lang="en-US" dirty="0"/>
          </a:p>
          <a:p>
            <a:pPr marL="0" indent="0">
              <a:buNone/>
            </a:pPr>
            <a:r>
              <a:rPr lang="en-US" dirty="0"/>
              <a:t>For systems of any interesting size, </a:t>
            </a:r>
            <a:r>
              <a:rPr lang="en-US" dirty="0" smtClean="0"/>
              <a:t>frequent manual </a:t>
            </a:r>
            <a:r>
              <a:rPr lang="en-US" dirty="0"/>
              <a:t>testing is just impractical, so we must automate testing as much as </a:t>
            </a:r>
            <a:r>
              <a:rPr lang="en-US" dirty="0" smtClean="0"/>
              <a:t>we can </a:t>
            </a:r>
            <a:r>
              <a:rPr lang="en-US" dirty="0"/>
              <a:t>to reduce the costs of building, deploying, and modifying versions of the</a:t>
            </a:r>
          </a:p>
          <a:p>
            <a:pPr marL="0" indent="0">
              <a:buNone/>
            </a:pPr>
            <a:r>
              <a:rPr lang="en-US" dirty="0"/>
              <a:t>system.</a:t>
            </a:r>
          </a:p>
        </p:txBody>
      </p:sp>
      <p:sp>
        <p:nvSpPr>
          <p:cNvPr id="4" name="Slide Number Placeholder 3"/>
          <p:cNvSpPr>
            <a:spLocks noGrp="1"/>
          </p:cNvSpPr>
          <p:nvPr>
            <p:ph type="sldNum" sz="quarter" idx="12"/>
          </p:nvPr>
        </p:nvSpPr>
        <p:spPr/>
        <p:txBody>
          <a:bodyPr/>
          <a:lstStyle/>
          <a:p>
            <a:fld id="{2387B7E2-7538-4163-9310-D5E6EE1BC12A}" type="slidenum">
              <a:rPr lang="en-US" smtClean="0"/>
              <a:pPr/>
              <a:t>18</a:t>
            </a:fld>
            <a:endParaRPr lang="en-US"/>
          </a:p>
        </p:txBody>
      </p:sp>
    </p:spTree>
    <p:extLst>
      <p:ext uri="{BB962C8B-B14F-4D97-AF65-F5344CB8AC3E}">
        <p14:creationId xmlns:p14="http://schemas.microsoft.com/office/powerpoint/2010/main" val="11388418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In some development groups</a:t>
            </a:r>
            <a:r>
              <a:rPr lang="en-US" dirty="0"/>
              <a:t>, writing automated tests is seen as not “real” work compared to </a:t>
            </a:r>
            <a:r>
              <a:rPr lang="en-US" dirty="0" smtClean="0"/>
              <a:t>adding features</a:t>
            </a:r>
            <a:r>
              <a:rPr lang="en-US" dirty="0"/>
              <a:t>, and boring as well. Most people do not do as well as they should </a:t>
            </a:r>
            <a:r>
              <a:rPr lang="en-US" dirty="0" smtClean="0"/>
              <a:t>at work </a:t>
            </a:r>
            <a:r>
              <a:rPr lang="en-US" dirty="0"/>
              <a:t>they find uninspiring.</a:t>
            </a:r>
          </a:p>
          <a:p>
            <a:pPr marL="0" indent="0">
              <a:buNone/>
            </a:pPr>
            <a:endParaRPr lang="en-US" i="1" dirty="0" smtClean="0"/>
          </a:p>
          <a:p>
            <a:pPr marL="0" indent="0">
              <a:buNone/>
            </a:pPr>
            <a:r>
              <a:rPr lang="en-US" i="1" dirty="0" smtClean="0"/>
              <a:t>Test-Driven </a:t>
            </a:r>
            <a:r>
              <a:rPr lang="en-US" i="1" dirty="0"/>
              <a:t>Development </a:t>
            </a:r>
            <a:r>
              <a:rPr lang="en-US" dirty="0"/>
              <a:t>(TDD) turns this situation on its head. We </a:t>
            </a:r>
            <a:r>
              <a:rPr lang="en-US" dirty="0" smtClean="0"/>
              <a:t>write our </a:t>
            </a:r>
            <a:r>
              <a:rPr lang="en-US" dirty="0"/>
              <a:t>tests </a:t>
            </a:r>
            <a:r>
              <a:rPr lang="en-US" i="1" dirty="0"/>
              <a:t>before </a:t>
            </a:r>
            <a:r>
              <a:rPr lang="en-US" dirty="0"/>
              <a:t>we write the code. Instead of just using testing to verify our work</a:t>
            </a:r>
          </a:p>
          <a:p>
            <a:pPr marL="0" indent="0">
              <a:buNone/>
            </a:pPr>
            <a:r>
              <a:rPr lang="en-US" dirty="0"/>
              <a:t>a</a:t>
            </a:r>
            <a:r>
              <a:rPr lang="en-US" dirty="0" smtClean="0"/>
              <a:t>fter </a:t>
            </a:r>
            <a:r>
              <a:rPr lang="en-US" dirty="0"/>
              <a:t>it’s done, TDD turns testing into a </a:t>
            </a:r>
            <a:r>
              <a:rPr lang="en-US" i="1" dirty="0"/>
              <a:t>design </a:t>
            </a:r>
            <a:r>
              <a:rPr lang="en-US" dirty="0"/>
              <a:t>activity</a:t>
            </a:r>
            <a:r>
              <a:rPr lang="en-US" dirty="0" smtClean="0"/>
              <a:t>. </a:t>
            </a:r>
            <a:r>
              <a:rPr lang="en-US" dirty="0"/>
              <a:t>U</a:t>
            </a:r>
            <a:r>
              <a:rPr lang="en-US" dirty="0" smtClean="0"/>
              <a:t>se </a:t>
            </a:r>
            <a:r>
              <a:rPr lang="en-US" dirty="0"/>
              <a:t>the tests to </a:t>
            </a:r>
            <a:r>
              <a:rPr lang="en-US" dirty="0" smtClean="0"/>
              <a:t>clarify our </a:t>
            </a:r>
            <a:r>
              <a:rPr lang="en-US" dirty="0"/>
              <a:t>ideas about </a:t>
            </a:r>
            <a:r>
              <a:rPr lang="en-US" i="1" dirty="0"/>
              <a:t>what </a:t>
            </a:r>
            <a:r>
              <a:rPr lang="en-US" dirty="0"/>
              <a:t>we want the code to do.</a:t>
            </a:r>
          </a:p>
        </p:txBody>
      </p:sp>
      <p:sp>
        <p:nvSpPr>
          <p:cNvPr id="4" name="Slide Number Placeholder 3"/>
          <p:cNvSpPr>
            <a:spLocks noGrp="1"/>
          </p:cNvSpPr>
          <p:nvPr>
            <p:ph type="sldNum" sz="quarter" idx="12"/>
          </p:nvPr>
        </p:nvSpPr>
        <p:spPr/>
        <p:txBody>
          <a:bodyPr/>
          <a:lstStyle/>
          <a:p>
            <a:fld id="{2387B7E2-7538-4163-9310-D5E6EE1BC12A}" type="slidenum">
              <a:rPr lang="en-US" smtClean="0"/>
              <a:pPr/>
              <a:t>19</a:t>
            </a:fld>
            <a:endParaRPr lang="en-US"/>
          </a:p>
        </p:txBody>
      </p:sp>
    </p:spTree>
    <p:extLst>
      <p:ext uri="{BB962C8B-B14F-4D97-AF65-F5344CB8AC3E}">
        <p14:creationId xmlns:p14="http://schemas.microsoft.com/office/powerpoint/2010/main" val="448485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rmAutofit fontScale="90000"/>
          </a:bodyPr>
          <a:lstStyle/>
          <a:p>
            <a:r>
              <a:rPr lang="en-US" dirty="0" smtClean="0"/>
              <a:t>Agenda</a:t>
            </a:r>
            <a:br>
              <a:rPr lang="en-US" dirty="0" smtClean="0"/>
            </a:br>
            <a:endParaRPr lang="en-US" dirty="0"/>
          </a:p>
        </p:txBody>
      </p:sp>
      <p:sp>
        <p:nvSpPr>
          <p:cNvPr id="4" name="Rectangle 3"/>
          <p:cNvSpPr/>
          <p:nvPr/>
        </p:nvSpPr>
        <p:spPr>
          <a:xfrm>
            <a:off x="0" y="1752600"/>
            <a:ext cx="91440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2800" dirty="0" smtClean="0">
                <a:latin typeface="+mj-lt"/>
              </a:rPr>
              <a:t>Why Test Driven Development</a:t>
            </a:r>
          </a:p>
          <a:p>
            <a:pPr algn="ctr"/>
            <a:endParaRPr lang="en-US" dirty="0" smtClean="0"/>
          </a:p>
        </p:txBody>
      </p:sp>
      <p:sp>
        <p:nvSpPr>
          <p:cNvPr id="5" name="Rectangle 4"/>
          <p:cNvSpPr/>
          <p:nvPr/>
        </p:nvSpPr>
        <p:spPr>
          <a:xfrm>
            <a:off x="0" y="4114800"/>
            <a:ext cx="91440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latin typeface="+mj-lt"/>
              </a:rPr>
              <a:t>Demo</a:t>
            </a:r>
          </a:p>
          <a:p>
            <a:pPr algn="ctr"/>
            <a:endParaRPr lang="en-US" dirty="0"/>
          </a:p>
        </p:txBody>
      </p:sp>
      <p:sp>
        <p:nvSpPr>
          <p:cNvPr id="6" name="Rectangle 5"/>
          <p:cNvSpPr/>
          <p:nvPr/>
        </p:nvSpPr>
        <p:spPr>
          <a:xfrm>
            <a:off x="0" y="2971800"/>
            <a:ext cx="91440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latin typeface="+mj-lt"/>
              </a:rPr>
              <a:t>Test Driven Development Principle</a:t>
            </a:r>
          </a:p>
          <a:p>
            <a:pPr algn="ctr"/>
            <a:endParaRPr lang="en-US" dirty="0"/>
          </a:p>
        </p:txBody>
      </p:sp>
      <p:sp>
        <p:nvSpPr>
          <p:cNvPr id="8" name="Rectangle 7"/>
          <p:cNvSpPr/>
          <p:nvPr/>
        </p:nvSpPr>
        <p:spPr>
          <a:xfrm>
            <a:off x="0" y="5334000"/>
            <a:ext cx="91440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latin typeface="+mj-lt"/>
              </a:rPr>
              <a:t>Hands On</a:t>
            </a:r>
          </a:p>
          <a:p>
            <a:pPr algn="ctr"/>
            <a:endParaRPr lang="en-US" dirty="0"/>
          </a:p>
        </p:txBody>
      </p:sp>
      <p:sp>
        <p:nvSpPr>
          <p:cNvPr id="7" name="Slide Number Placeholder 6"/>
          <p:cNvSpPr>
            <a:spLocks noGrp="1"/>
          </p:cNvSpPr>
          <p:nvPr>
            <p:ph type="sldNum" sz="quarter" idx="12"/>
          </p:nvPr>
        </p:nvSpPr>
        <p:spPr/>
        <p:txBody>
          <a:bodyPr/>
          <a:lstStyle/>
          <a:p>
            <a:fld id="{2387B7E2-7538-4163-9310-D5E6EE1BC12A}"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heckerboard(across)">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5" grpId="0" animBg="1"/>
      <p:bldP spid="6"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Debt</a:t>
            </a:r>
            <a:endParaRPr lang="en-US" dirty="0"/>
          </a:p>
        </p:txBody>
      </p:sp>
      <p:pic>
        <p:nvPicPr>
          <p:cNvPr id="4" name="Picture 3" descr="techdebt.jpg"/>
          <p:cNvPicPr>
            <a:picLocks noChangeAspect="1"/>
          </p:cNvPicPr>
          <p:nvPr/>
        </p:nvPicPr>
        <p:blipFill>
          <a:blip r:embed="rId3"/>
          <a:stretch>
            <a:fillRect/>
          </a:stretch>
        </p:blipFill>
        <p:spPr>
          <a:xfrm>
            <a:off x="0" y="1600201"/>
            <a:ext cx="9144000" cy="5257800"/>
          </a:xfrm>
          <a:prstGeom prst="rect">
            <a:avLst/>
          </a:prstGeom>
        </p:spPr>
      </p:pic>
      <p:sp>
        <p:nvSpPr>
          <p:cNvPr id="5" name="Slide Number Placeholder 4"/>
          <p:cNvSpPr>
            <a:spLocks noGrp="1"/>
          </p:cNvSpPr>
          <p:nvPr>
            <p:ph type="sldNum" sz="quarter" idx="12"/>
          </p:nvPr>
        </p:nvSpPr>
        <p:spPr/>
        <p:txBody>
          <a:bodyPr/>
          <a:lstStyle/>
          <a:p>
            <a:fld id="{2387B7E2-7538-4163-9310-D5E6EE1BC12A}"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Debt</a:t>
            </a:r>
            <a:endParaRPr lang="en-GB" dirty="0"/>
          </a:p>
        </p:txBody>
      </p:sp>
      <p:sp>
        <p:nvSpPr>
          <p:cNvPr id="3" name="Content Placeholder 2"/>
          <p:cNvSpPr>
            <a:spLocks noGrp="1"/>
          </p:cNvSpPr>
          <p:nvPr>
            <p:ph idx="1"/>
          </p:nvPr>
        </p:nvSpPr>
        <p:spPr/>
        <p:txBody>
          <a:bodyPr>
            <a:normAutofit fontScale="77500" lnSpcReduction="20000"/>
          </a:bodyPr>
          <a:lstStyle/>
          <a:p>
            <a:pPr>
              <a:buNone/>
            </a:pPr>
            <a:r>
              <a:rPr lang="en-GB" dirty="0" smtClean="0"/>
              <a:t>    Doing things the </a:t>
            </a:r>
            <a:r>
              <a:rPr lang="en-GB" b="1" i="1" dirty="0" smtClean="0"/>
              <a:t>quick and dirty </a:t>
            </a:r>
            <a:r>
              <a:rPr lang="en-GB" dirty="0" smtClean="0"/>
              <a:t>way sets us up with a technical debt, which is similar to a financial debt. </a:t>
            </a:r>
          </a:p>
          <a:p>
            <a:pPr>
              <a:buNone/>
            </a:pPr>
            <a:endParaRPr lang="en-GB" dirty="0" smtClean="0"/>
          </a:p>
          <a:p>
            <a:pPr>
              <a:buNone/>
            </a:pPr>
            <a:r>
              <a:rPr lang="en-GB" dirty="0" smtClean="0"/>
              <a:t>	Like a financial debt, the technical debt incurs </a:t>
            </a:r>
            <a:r>
              <a:rPr lang="en-GB" b="1" i="1" dirty="0" smtClean="0"/>
              <a:t>interest</a:t>
            </a:r>
            <a:r>
              <a:rPr lang="en-GB" dirty="0" smtClean="0"/>
              <a:t> payments, which come in the form of the extra effort that we have to do in future development because of the </a:t>
            </a:r>
            <a:r>
              <a:rPr lang="en-GB" b="1" i="1" dirty="0" smtClean="0"/>
              <a:t>quick and dirty design choice</a:t>
            </a:r>
            <a:r>
              <a:rPr lang="en-GB" dirty="0" smtClean="0"/>
              <a:t>. </a:t>
            </a:r>
          </a:p>
          <a:p>
            <a:pPr>
              <a:buNone/>
            </a:pPr>
            <a:endParaRPr lang="en-GB" dirty="0" smtClean="0"/>
          </a:p>
          <a:p>
            <a:pPr>
              <a:buNone/>
            </a:pPr>
            <a:r>
              <a:rPr lang="en-GB" dirty="0" smtClean="0"/>
              <a:t>	We can choose to continue paying the interest, or we can pay down the principal by </a:t>
            </a:r>
            <a:r>
              <a:rPr lang="en-GB" b="1" i="1" dirty="0" smtClean="0"/>
              <a:t>refactoring</a:t>
            </a:r>
            <a:r>
              <a:rPr lang="en-GB" dirty="0" smtClean="0"/>
              <a:t> the quick and dirty design into the better design. Although it costs to pay down the principal, we gain by reduced interest payments in the future.</a:t>
            </a:r>
            <a:endParaRPr lang="en-GB"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External and Internal Quality</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22</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562894"/>
            <a:ext cx="5105400" cy="4648200"/>
          </a:xfrm>
          <a:prstGeom prst="rect">
            <a:avLst/>
          </a:prstGeom>
        </p:spPr>
      </p:pic>
    </p:spTree>
    <p:extLst>
      <p:ext uri="{BB962C8B-B14F-4D97-AF65-F5344CB8AC3E}">
        <p14:creationId xmlns:p14="http://schemas.microsoft.com/office/powerpoint/2010/main" val="21066964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i="1" dirty="0" smtClean="0"/>
              <a:t>External </a:t>
            </a:r>
            <a:r>
              <a:rPr lang="en-US" dirty="0" smtClean="0"/>
              <a:t>quality is </a:t>
            </a:r>
            <a:r>
              <a:rPr lang="en-US" dirty="0"/>
              <a:t>how well the system meets the needs of its customers and users (is it </a:t>
            </a:r>
            <a:r>
              <a:rPr lang="en-US" dirty="0" smtClean="0"/>
              <a:t>functional, reliable, </a:t>
            </a:r>
            <a:r>
              <a:rPr lang="en-US" dirty="0"/>
              <a:t>available, responsive, etc.), </a:t>
            </a:r>
          </a:p>
          <a:p>
            <a:pPr marL="0" indent="0">
              <a:buNone/>
            </a:pPr>
            <a:endParaRPr lang="en-US" dirty="0" smtClean="0"/>
          </a:p>
          <a:p>
            <a:pPr marL="0" indent="0">
              <a:buNone/>
            </a:pPr>
            <a:r>
              <a:rPr lang="en-US" i="1" dirty="0" smtClean="0"/>
              <a:t>Internal </a:t>
            </a:r>
            <a:r>
              <a:rPr lang="en-US" dirty="0"/>
              <a:t>quality is how well it meets </a:t>
            </a:r>
            <a:r>
              <a:rPr lang="en-US" dirty="0" smtClean="0"/>
              <a:t>the needs </a:t>
            </a:r>
            <a:r>
              <a:rPr lang="en-US" dirty="0"/>
              <a:t>of its developers and administrators (is it easy to understand, easy to change</a:t>
            </a:r>
            <a:r>
              <a:rPr lang="en-US" dirty="0" smtClean="0"/>
              <a:t>, etc</a:t>
            </a:r>
            <a:r>
              <a:rPr lang="en-US" dirty="0"/>
              <a:t>.). </a:t>
            </a: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23</a:t>
            </a:fld>
            <a:endParaRPr lang="en-US"/>
          </a:p>
        </p:txBody>
      </p:sp>
    </p:spTree>
    <p:extLst>
      <p:ext uri="{BB962C8B-B14F-4D97-AF65-F5344CB8AC3E}">
        <p14:creationId xmlns:p14="http://schemas.microsoft.com/office/powerpoint/2010/main" val="23526297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smtClean="0"/>
              <a:t>Maintaining </a:t>
            </a:r>
            <a:r>
              <a:rPr lang="en-US" dirty="0"/>
              <a:t>internal quality </a:t>
            </a:r>
            <a:r>
              <a:rPr lang="en-US" dirty="0" smtClean="0"/>
              <a:t>allow </a:t>
            </a:r>
            <a:r>
              <a:rPr lang="en-US" dirty="0"/>
              <a:t>us to modify the system’s behavior safely and predictably, because it minimizes the risk that a change will force major rework.</a:t>
            </a:r>
          </a:p>
          <a:p>
            <a:pPr marL="0" indent="0">
              <a:buNone/>
            </a:pPr>
            <a:endParaRPr lang="en-US" dirty="0"/>
          </a:p>
          <a:p>
            <a:pPr marL="0" indent="0">
              <a:buNone/>
            </a:pPr>
            <a:r>
              <a:rPr lang="en-US" i="1" dirty="0"/>
              <a:t>Writing </a:t>
            </a:r>
            <a:r>
              <a:rPr lang="en-US" dirty="0"/>
              <a:t>unit tests gives us a lot of feedback about the quality of our code, and </a:t>
            </a:r>
            <a:r>
              <a:rPr lang="en-US" i="1" dirty="0"/>
              <a:t>running </a:t>
            </a:r>
            <a:r>
              <a:rPr lang="en-US" dirty="0"/>
              <a:t>them tells us that we haven’t broken any classes</a:t>
            </a:r>
          </a:p>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24</a:t>
            </a:fld>
            <a:endParaRPr lang="en-US"/>
          </a:p>
        </p:txBody>
      </p:sp>
    </p:spTree>
    <p:extLst>
      <p:ext uri="{BB962C8B-B14F-4D97-AF65-F5344CB8AC3E}">
        <p14:creationId xmlns:p14="http://schemas.microsoft.com/office/powerpoint/2010/main" val="28601462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GB" dirty="0"/>
          </a:p>
        </p:txBody>
      </p:sp>
      <p:pic>
        <p:nvPicPr>
          <p:cNvPr id="4" name="Content Placeholder 3" descr="doc.jpg"/>
          <p:cNvPicPr>
            <a:picLocks noGrp="1" noChangeAspect="1"/>
          </p:cNvPicPr>
          <p:nvPr>
            <p:ph idx="1"/>
          </p:nvPr>
        </p:nvPicPr>
        <p:blipFill>
          <a:blip r:embed="rId2" cstate="print"/>
          <a:stretch>
            <a:fillRect/>
          </a:stretch>
        </p:blipFill>
        <p:spPr>
          <a:xfrm>
            <a:off x="1981200" y="1371600"/>
            <a:ext cx="5943600" cy="5257800"/>
          </a:xfrm>
        </p:spPr>
      </p:pic>
      <p:sp>
        <p:nvSpPr>
          <p:cNvPr id="5" name="Slide Number Placeholder 4"/>
          <p:cNvSpPr>
            <a:spLocks noGrp="1"/>
          </p:cNvSpPr>
          <p:nvPr>
            <p:ph type="sldNum" sz="quarter" idx="12"/>
          </p:nvPr>
        </p:nvSpPr>
        <p:spPr/>
        <p:txBody>
          <a:bodyPr/>
          <a:lstStyle/>
          <a:p>
            <a:fld id="{2387B7E2-7538-4163-9310-D5E6EE1BC12A}"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i="1" dirty="0" smtClean="0"/>
              <a:t>   Create a suite of documents that fully describe the low level behavior of the system .</a:t>
            </a:r>
          </a:p>
          <a:p>
            <a:pPr>
              <a:buNone/>
            </a:pPr>
            <a:r>
              <a:rPr lang="en-US" i="1" dirty="0" smtClean="0"/>
              <a:t>   </a:t>
            </a:r>
          </a:p>
          <a:p>
            <a:pPr>
              <a:buNone/>
            </a:pPr>
            <a:r>
              <a:rPr lang="en-US" i="1" dirty="0" smtClean="0"/>
              <a:t>    Low level documentation that  executes</a:t>
            </a:r>
          </a:p>
          <a:p>
            <a:endParaRPr lang="en-GB"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a:t>
            </a:r>
            <a:endParaRPr lang="en-US" dirty="0"/>
          </a:p>
        </p:txBody>
      </p:sp>
      <p:pic>
        <p:nvPicPr>
          <p:cNvPr id="4" name="Picture 3" descr="continuous_integration.jpg"/>
          <p:cNvPicPr>
            <a:picLocks noChangeAspect="1"/>
          </p:cNvPicPr>
          <p:nvPr/>
        </p:nvPicPr>
        <p:blipFill>
          <a:blip r:embed="rId2"/>
          <a:stretch>
            <a:fillRect/>
          </a:stretch>
        </p:blipFill>
        <p:spPr>
          <a:xfrm>
            <a:off x="304800" y="1524001"/>
            <a:ext cx="8458200" cy="4953000"/>
          </a:xfrm>
          <a:prstGeom prst="rect">
            <a:avLst/>
          </a:prstGeom>
        </p:spPr>
      </p:pic>
      <p:sp>
        <p:nvSpPr>
          <p:cNvPr id="5" name="Slide Number Placeholder 4"/>
          <p:cNvSpPr>
            <a:spLocks noGrp="1"/>
          </p:cNvSpPr>
          <p:nvPr>
            <p:ph type="sldNum" sz="quarter" idx="12"/>
          </p:nvPr>
        </p:nvSpPr>
        <p:spPr/>
        <p:txBody>
          <a:bodyPr/>
          <a:lstStyle/>
          <a:p>
            <a:fld id="{2387B7E2-7538-4163-9310-D5E6EE1BC12A}"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i="1" dirty="0" smtClean="0"/>
              <a:t>	Continuous Integration is a software development practice where members of a team integrate their work frequently</a:t>
            </a:r>
          </a:p>
          <a:p>
            <a:pPr>
              <a:buNone/>
            </a:pPr>
            <a:r>
              <a:rPr lang="en-US" i="1" dirty="0" smtClean="0"/>
              <a:t>	</a:t>
            </a:r>
          </a:p>
          <a:p>
            <a:pPr>
              <a:buNone/>
            </a:pPr>
            <a:r>
              <a:rPr lang="en-US" i="1" dirty="0" smtClean="0"/>
              <a:t>	each person integrates at least daily - leading to multiple integrations per day. </a:t>
            </a:r>
          </a:p>
          <a:p>
            <a:pPr>
              <a:buNone/>
            </a:pPr>
            <a:r>
              <a:rPr lang="en-US" i="1" dirty="0" smtClean="0"/>
              <a:t>	</a:t>
            </a:r>
          </a:p>
          <a:p>
            <a:pPr>
              <a:buNone/>
            </a:pPr>
            <a:r>
              <a:rPr lang="en-US" i="1" dirty="0" smtClean="0"/>
              <a:t>	Each integration is verified by an automated build (including test) to detect integration errors as quickly as possible. 	</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914400"/>
          </a:xfrm>
        </p:spPr>
        <p:txBody>
          <a:bodyPr/>
          <a:lstStyle/>
          <a:p>
            <a:r>
              <a:rPr lang="en-US" dirty="0" smtClean="0"/>
              <a:t>Continuous Delivery</a:t>
            </a:r>
            <a:endParaRPr lang="en-GB" dirty="0"/>
          </a:p>
        </p:txBody>
      </p:sp>
      <p:pic>
        <p:nvPicPr>
          <p:cNvPr id="4" name="Content Placeholder 3" descr="continousdel1.jpg"/>
          <p:cNvPicPr>
            <a:picLocks noGrp="1" noChangeAspect="1"/>
          </p:cNvPicPr>
          <p:nvPr>
            <p:ph idx="1"/>
          </p:nvPr>
        </p:nvPicPr>
        <p:blipFill>
          <a:blip r:embed="rId2" cstate="print"/>
          <a:stretch>
            <a:fillRect/>
          </a:stretch>
        </p:blipFill>
        <p:spPr>
          <a:xfrm>
            <a:off x="0" y="1158240"/>
            <a:ext cx="9144000" cy="5715000"/>
          </a:xfrm>
        </p:spPr>
      </p:pic>
      <p:sp>
        <p:nvSpPr>
          <p:cNvPr id="5" name="Slide Number Placeholder 4"/>
          <p:cNvSpPr>
            <a:spLocks noGrp="1"/>
          </p:cNvSpPr>
          <p:nvPr>
            <p:ph type="sldNum" sz="quarter" idx="12"/>
          </p:nvPr>
        </p:nvSpPr>
        <p:spPr/>
        <p:txBody>
          <a:bodyPr/>
          <a:lstStyle/>
          <a:p>
            <a:fld id="{2387B7E2-7538-4163-9310-D5E6EE1BC12A}"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type of Test</a:t>
            </a:r>
            <a:endParaRPr lang="en-US" dirty="0"/>
          </a:p>
        </p:txBody>
      </p:sp>
      <p:sp>
        <p:nvSpPr>
          <p:cNvPr id="3" name="Content Placeholder 2"/>
          <p:cNvSpPr>
            <a:spLocks noGrp="1"/>
          </p:cNvSpPr>
          <p:nvPr>
            <p:ph idx="1"/>
          </p:nvPr>
        </p:nvSpPr>
        <p:spPr/>
        <p:txBody>
          <a:bodyPr/>
          <a:lstStyle/>
          <a:p>
            <a:r>
              <a:rPr lang="en-US" b="1" dirty="0"/>
              <a:t>Acceptance: </a:t>
            </a:r>
            <a:r>
              <a:rPr lang="en-US" dirty="0"/>
              <a:t>Does the whole system work?</a:t>
            </a:r>
          </a:p>
          <a:p>
            <a:r>
              <a:rPr lang="en-US" b="1" dirty="0"/>
              <a:t>Integration: </a:t>
            </a:r>
            <a:r>
              <a:rPr lang="en-US" dirty="0"/>
              <a:t>Does our code work against the code we can't change?</a:t>
            </a:r>
          </a:p>
          <a:p>
            <a:r>
              <a:rPr lang="en-US" b="1" dirty="0"/>
              <a:t>Unit: </a:t>
            </a:r>
            <a:r>
              <a:rPr lang="en-US" dirty="0"/>
              <a:t>Do our objects do the right thing, are they convenient to work with?</a:t>
            </a:r>
          </a:p>
          <a:p>
            <a:pPr marL="0" indent="0">
              <a:buNone/>
            </a:pP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3</a:t>
            </a:fld>
            <a:endParaRPr lang="en-US"/>
          </a:p>
        </p:txBody>
      </p:sp>
    </p:spTree>
    <p:extLst>
      <p:ext uri="{BB962C8B-B14F-4D97-AF65-F5344CB8AC3E}">
        <p14:creationId xmlns:p14="http://schemas.microsoft.com/office/powerpoint/2010/main" val="3017890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continuous delivery ? </a:t>
            </a:r>
            <a:endParaRPr lang="en-GB" dirty="0"/>
          </a:p>
        </p:txBody>
      </p:sp>
      <p:sp>
        <p:nvSpPr>
          <p:cNvPr id="3" name="Content Placeholder 2"/>
          <p:cNvSpPr>
            <a:spLocks noGrp="1"/>
          </p:cNvSpPr>
          <p:nvPr>
            <p:ph idx="1"/>
          </p:nvPr>
        </p:nvSpPr>
        <p:spPr/>
        <p:txBody>
          <a:bodyPr/>
          <a:lstStyle/>
          <a:p>
            <a:endParaRPr lang="en-US" dirty="0" smtClean="0"/>
          </a:p>
          <a:p>
            <a:pPr>
              <a:buNone/>
            </a:pPr>
            <a:r>
              <a:rPr lang="en-US" dirty="0" smtClean="0"/>
              <a:t>   </a:t>
            </a:r>
          </a:p>
          <a:p>
            <a:pPr>
              <a:buNone/>
            </a:pPr>
            <a:r>
              <a:rPr lang="en-US" dirty="0" smtClean="0"/>
              <a:t>   </a:t>
            </a:r>
            <a:r>
              <a:rPr lang="en-US" b="1" dirty="0" smtClean="0"/>
              <a:t>reduce</a:t>
            </a:r>
            <a:r>
              <a:rPr lang="en-US" dirty="0" smtClean="0"/>
              <a:t> the </a:t>
            </a:r>
            <a:r>
              <a:rPr lang="en-US" b="1" dirty="0" smtClean="0"/>
              <a:t>cost</a:t>
            </a:r>
            <a:r>
              <a:rPr lang="en-US" dirty="0" smtClean="0"/>
              <a:t> , </a:t>
            </a:r>
            <a:r>
              <a:rPr lang="en-US" b="1" dirty="0" smtClean="0"/>
              <a:t>time</a:t>
            </a:r>
            <a:r>
              <a:rPr lang="en-US" dirty="0" smtClean="0"/>
              <a:t> , </a:t>
            </a:r>
            <a:r>
              <a:rPr lang="en-US" b="1" dirty="0" smtClean="0"/>
              <a:t>and risk </a:t>
            </a:r>
            <a:r>
              <a:rPr lang="en-US" dirty="0" smtClean="0"/>
              <a:t>of </a:t>
            </a:r>
          </a:p>
          <a:p>
            <a:pPr>
              <a:buNone/>
            </a:pPr>
            <a:r>
              <a:rPr lang="en-US" dirty="0" smtClean="0"/>
              <a:t>   delivering </a:t>
            </a:r>
            <a:r>
              <a:rPr lang="en-US" b="1" dirty="0" smtClean="0"/>
              <a:t>incremental changes </a:t>
            </a:r>
          </a:p>
          <a:p>
            <a:pPr>
              <a:buNone/>
            </a:pPr>
            <a:r>
              <a:rPr lang="en-US" b="1" dirty="0" smtClean="0"/>
              <a:t>   </a:t>
            </a:r>
            <a:r>
              <a:rPr lang="en-US" dirty="0" smtClean="0"/>
              <a:t>to users</a:t>
            </a:r>
          </a:p>
          <a:p>
            <a:pPr>
              <a:buNone/>
            </a:pPr>
            <a:r>
              <a:rPr lang="en-US" dirty="0" smtClean="0"/>
              <a:t>	</a:t>
            </a:r>
          </a:p>
          <a:p>
            <a:pPr>
              <a:buNone/>
            </a:pPr>
            <a:r>
              <a:rPr lang="en-US" dirty="0" smtClean="0"/>
              <a:t>	every requirement is a hypothesis</a:t>
            </a:r>
            <a:endParaRPr lang="en-GB"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Software always production ready</a:t>
            </a:r>
          </a:p>
          <a:p>
            <a:pPr lvl="1"/>
            <a:r>
              <a:rPr lang="en-US" dirty="0" smtClean="0"/>
              <a:t> release tied to business needs , not IT constraints</a:t>
            </a:r>
          </a:p>
          <a:p>
            <a:endParaRPr lang="en-US" dirty="0" smtClean="0"/>
          </a:p>
          <a:p>
            <a:r>
              <a:rPr lang="en-US" dirty="0" smtClean="0"/>
              <a:t>Minimize the lead time from idea to live</a:t>
            </a:r>
          </a:p>
          <a:p>
            <a:pPr lvl="1"/>
            <a:r>
              <a:rPr lang="en-US" dirty="0" smtClean="0"/>
              <a:t>Concept to cash</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1026" name="Picture 2" descr="http://www.infoq.com/resource/articles/Continuous-Delivery-Maturity-Model/en/resources/fig1large.jpg"/>
          <p:cNvPicPr>
            <a:picLocks noChangeAspect="1" noChangeArrowheads="1"/>
          </p:cNvPicPr>
          <p:nvPr/>
        </p:nvPicPr>
        <p:blipFill>
          <a:blip r:embed="rId2" cstate="print"/>
          <a:srcRect/>
          <a:stretch>
            <a:fillRect/>
          </a:stretch>
        </p:blipFill>
        <p:spPr bwMode="auto">
          <a:xfrm>
            <a:off x="228599" y="228600"/>
            <a:ext cx="8686801" cy="6172200"/>
          </a:xfrm>
          <a:prstGeom prst="rect">
            <a:avLst/>
          </a:prstGeom>
          <a:noFill/>
        </p:spPr>
      </p:pic>
      <p:sp>
        <p:nvSpPr>
          <p:cNvPr id="4" name="Slide Number Placeholder 3"/>
          <p:cNvSpPr>
            <a:spLocks noGrp="1"/>
          </p:cNvSpPr>
          <p:nvPr>
            <p:ph type="sldNum" sz="quarter" idx="12"/>
          </p:nvPr>
        </p:nvSpPr>
        <p:spPr/>
        <p:txBody>
          <a:bodyPr/>
          <a:lstStyle/>
          <a:p>
            <a:fld id="{2387B7E2-7538-4163-9310-D5E6EE1BC12A}"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Companies doing Continuous Delivery</a:t>
            </a:r>
            <a:endParaRPr lang="en-GB" dirty="0"/>
          </a:p>
        </p:txBody>
      </p:sp>
      <p:pic>
        <p:nvPicPr>
          <p:cNvPr id="1026" name="Picture 2" descr="C:\Users\Sunil\Desktop\compLogo\amazon.jpg"/>
          <p:cNvPicPr>
            <a:picLocks noChangeAspect="1" noChangeArrowheads="1"/>
          </p:cNvPicPr>
          <p:nvPr/>
        </p:nvPicPr>
        <p:blipFill>
          <a:blip r:embed="rId3"/>
          <a:srcRect/>
          <a:stretch>
            <a:fillRect/>
          </a:stretch>
        </p:blipFill>
        <p:spPr bwMode="auto">
          <a:xfrm>
            <a:off x="609600" y="2057400"/>
            <a:ext cx="3543300" cy="1285875"/>
          </a:xfrm>
          <a:prstGeom prst="rect">
            <a:avLst/>
          </a:prstGeom>
          <a:noFill/>
        </p:spPr>
      </p:pic>
      <p:pic>
        <p:nvPicPr>
          <p:cNvPr id="1027" name="Picture 3" descr="C:\Users\Sunil\Desktop\compLogo\etsy.jpg"/>
          <p:cNvPicPr>
            <a:picLocks noChangeAspect="1" noChangeArrowheads="1"/>
          </p:cNvPicPr>
          <p:nvPr/>
        </p:nvPicPr>
        <p:blipFill>
          <a:blip r:embed="rId4"/>
          <a:srcRect/>
          <a:stretch>
            <a:fillRect/>
          </a:stretch>
        </p:blipFill>
        <p:spPr bwMode="auto">
          <a:xfrm>
            <a:off x="4572000" y="5029200"/>
            <a:ext cx="2209799" cy="1533525"/>
          </a:xfrm>
          <a:prstGeom prst="rect">
            <a:avLst/>
          </a:prstGeom>
          <a:noFill/>
        </p:spPr>
      </p:pic>
      <p:pic>
        <p:nvPicPr>
          <p:cNvPr id="1028" name="Picture 4" descr="C:\Users\Sunil\Desktop\compLogo\facebook.jpg"/>
          <p:cNvPicPr>
            <a:picLocks noChangeAspect="1" noChangeArrowheads="1"/>
          </p:cNvPicPr>
          <p:nvPr/>
        </p:nvPicPr>
        <p:blipFill>
          <a:blip r:embed="rId5"/>
          <a:srcRect/>
          <a:stretch>
            <a:fillRect/>
          </a:stretch>
        </p:blipFill>
        <p:spPr bwMode="auto">
          <a:xfrm>
            <a:off x="228600" y="5181600"/>
            <a:ext cx="2857500" cy="1371600"/>
          </a:xfrm>
          <a:prstGeom prst="rect">
            <a:avLst/>
          </a:prstGeom>
          <a:noFill/>
        </p:spPr>
      </p:pic>
      <p:pic>
        <p:nvPicPr>
          <p:cNvPr id="1029" name="Picture 5" descr="C:\Users\Sunil\Desktop\compLogo\flickr.jpg"/>
          <p:cNvPicPr>
            <a:picLocks noChangeAspect="1" noChangeArrowheads="1"/>
          </p:cNvPicPr>
          <p:nvPr/>
        </p:nvPicPr>
        <p:blipFill>
          <a:blip r:embed="rId6"/>
          <a:srcRect/>
          <a:stretch>
            <a:fillRect/>
          </a:stretch>
        </p:blipFill>
        <p:spPr bwMode="auto">
          <a:xfrm>
            <a:off x="3048000" y="2819400"/>
            <a:ext cx="2190750" cy="2085975"/>
          </a:xfrm>
          <a:prstGeom prst="rect">
            <a:avLst/>
          </a:prstGeom>
          <a:noFill/>
        </p:spPr>
      </p:pic>
      <p:pic>
        <p:nvPicPr>
          <p:cNvPr id="1030" name="Picture 6" descr="C:\Users\Sunil\Desktop\compLogo\google.jpg"/>
          <p:cNvPicPr>
            <a:picLocks noChangeAspect="1" noChangeArrowheads="1"/>
          </p:cNvPicPr>
          <p:nvPr/>
        </p:nvPicPr>
        <p:blipFill>
          <a:blip r:embed="rId7"/>
          <a:srcRect/>
          <a:stretch>
            <a:fillRect/>
          </a:stretch>
        </p:blipFill>
        <p:spPr bwMode="auto">
          <a:xfrm>
            <a:off x="5438775" y="1752600"/>
            <a:ext cx="3705225" cy="1228725"/>
          </a:xfrm>
          <a:prstGeom prst="rect">
            <a:avLst/>
          </a:prstGeom>
          <a:noFill/>
        </p:spPr>
      </p:pic>
      <p:pic>
        <p:nvPicPr>
          <p:cNvPr id="1031" name="Picture 7" descr="C:\Users\Sunil\Desktop\compLogo\twitter.jpg"/>
          <p:cNvPicPr>
            <a:picLocks noChangeAspect="1" noChangeArrowheads="1"/>
          </p:cNvPicPr>
          <p:nvPr/>
        </p:nvPicPr>
        <p:blipFill>
          <a:blip r:embed="rId8"/>
          <a:srcRect/>
          <a:stretch>
            <a:fillRect/>
          </a:stretch>
        </p:blipFill>
        <p:spPr bwMode="auto">
          <a:xfrm>
            <a:off x="5657850" y="3581400"/>
            <a:ext cx="3486150" cy="1314450"/>
          </a:xfrm>
          <a:prstGeom prst="rect">
            <a:avLst/>
          </a:prstGeom>
          <a:noFill/>
        </p:spPr>
      </p:pic>
      <p:pic>
        <p:nvPicPr>
          <p:cNvPr id="1032" name="Picture 8" descr="C:\Users\Sunil\Desktop\compLogo\yahoo.jpg"/>
          <p:cNvPicPr>
            <a:picLocks noChangeAspect="1" noChangeArrowheads="1"/>
          </p:cNvPicPr>
          <p:nvPr/>
        </p:nvPicPr>
        <p:blipFill>
          <a:blip r:embed="rId9"/>
          <a:srcRect/>
          <a:stretch>
            <a:fillRect/>
          </a:stretch>
        </p:blipFill>
        <p:spPr bwMode="auto">
          <a:xfrm>
            <a:off x="533400" y="3048000"/>
            <a:ext cx="2143125" cy="2143125"/>
          </a:xfrm>
          <a:prstGeom prst="rect">
            <a:avLst/>
          </a:prstGeom>
          <a:noFill/>
        </p:spPr>
      </p:pic>
      <p:sp>
        <p:nvSpPr>
          <p:cNvPr id="10" name="Slide Number Placeholder 9"/>
          <p:cNvSpPr>
            <a:spLocks noGrp="1"/>
          </p:cNvSpPr>
          <p:nvPr>
            <p:ph type="sldNum" sz="quarter" idx="12"/>
          </p:nvPr>
        </p:nvSpPr>
        <p:spPr/>
        <p:txBody>
          <a:bodyPr/>
          <a:lstStyle/>
          <a:p>
            <a:fld id="{2387B7E2-7538-4163-9310-D5E6EE1BC12A}"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2">
              <a:buNone/>
            </a:pPr>
            <a:endParaRPr lang="en-US" sz="4000" dirty="0" smtClean="0"/>
          </a:p>
          <a:p>
            <a:pPr lvl="2">
              <a:buNone/>
            </a:pPr>
            <a:endParaRPr lang="en-US" sz="4000" dirty="0" smtClean="0"/>
          </a:p>
          <a:p>
            <a:pPr marL="0" lvl="2">
              <a:buNone/>
            </a:pPr>
            <a:r>
              <a:rPr lang="en-US" sz="4000" dirty="0" smtClean="0"/>
              <a:t>      Test Driven Development Principle</a:t>
            </a:r>
          </a:p>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TDD Mantra    </a:t>
            </a:r>
            <a:br>
              <a:rPr lang="en-US" dirty="0" smtClean="0"/>
            </a:br>
            <a:endParaRPr lang="en-US" dirty="0"/>
          </a:p>
        </p:txBody>
      </p:sp>
      <p:sp>
        <p:nvSpPr>
          <p:cNvPr id="3" name="Content Placeholder 2"/>
          <p:cNvSpPr>
            <a:spLocks noGrp="1"/>
          </p:cNvSpPr>
          <p:nvPr>
            <p:ph idx="1"/>
          </p:nvPr>
        </p:nvSpPr>
        <p:spPr>
          <a:xfrm>
            <a:off x="381000" y="1600200"/>
            <a:ext cx="8534400" cy="4525963"/>
          </a:xfrm>
        </p:spPr>
        <p:txBody>
          <a:bodyPr/>
          <a:lstStyle/>
          <a:p>
            <a:pPr marL="0" indent="0">
              <a:buNone/>
            </a:pPr>
            <a:r>
              <a:rPr lang="en-US" dirty="0" smtClean="0">
                <a:solidFill>
                  <a:srgbClr val="FF0000"/>
                </a:solidFill>
              </a:rPr>
              <a:t>Red</a:t>
            </a:r>
            <a:r>
              <a:rPr lang="en-US" dirty="0" smtClean="0"/>
              <a:t> – Write a little test that does not work , and  perhaps does not even compile first.</a:t>
            </a:r>
          </a:p>
          <a:p>
            <a:pPr marL="0" indent="0">
              <a:buNone/>
            </a:pPr>
            <a:endParaRPr lang="en-US" dirty="0" smtClean="0"/>
          </a:p>
          <a:p>
            <a:pPr marL="0" indent="0">
              <a:buNone/>
            </a:pPr>
            <a:r>
              <a:rPr lang="en-US" dirty="0" smtClean="0">
                <a:solidFill>
                  <a:srgbClr val="00B050"/>
                </a:solidFill>
              </a:rPr>
              <a:t>Green</a:t>
            </a:r>
            <a:r>
              <a:rPr lang="en-US" dirty="0" smtClean="0"/>
              <a:t> – Make the test work quickly , committing whatever sins necessary in the process.</a:t>
            </a:r>
          </a:p>
          <a:p>
            <a:pPr marL="0" indent="0">
              <a:buNone/>
            </a:pPr>
            <a:endParaRPr lang="en-US" dirty="0" smtClean="0"/>
          </a:p>
          <a:p>
            <a:pPr marL="0" indent="0">
              <a:buNone/>
            </a:pPr>
            <a:r>
              <a:rPr lang="en-US" dirty="0" err="1" smtClean="0">
                <a:solidFill>
                  <a:schemeClr val="tx2">
                    <a:lumMod val="60000"/>
                    <a:lumOff val="40000"/>
                  </a:schemeClr>
                </a:solidFill>
              </a:rPr>
              <a:t>Refactor</a:t>
            </a:r>
            <a:r>
              <a:rPr lang="en-US" dirty="0" smtClean="0"/>
              <a:t> – Eliminate all of the duplication created in merely getting the test to work.</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TDD with mock objects</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TDD </a:t>
            </a:r>
            <a:r>
              <a:rPr lang="en-US" dirty="0"/>
              <a:t>with mock objects </a:t>
            </a:r>
            <a:r>
              <a:rPr lang="en-US" dirty="0" smtClean="0"/>
              <a:t>encourages </a:t>
            </a:r>
            <a:r>
              <a:rPr lang="en-US" dirty="0"/>
              <a:t>information hiding. We should mock an object’s peers—its dependencies, notifications, and </a:t>
            </a:r>
            <a:r>
              <a:rPr lang="en-US" dirty="0" smtClean="0"/>
              <a:t>adjustments but not it’s internals .</a:t>
            </a:r>
          </a:p>
          <a:p>
            <a:pPr marL="0" indent="0">
              <a:buNone/>
            </a:pPr>
            <a:endParaRPr lang="en-US" dirty="0"/>
          </a:p>
          <a:p>
            <a:pPr marL="0" indent="0">
              <a:buNone/>
            </a:pPr>
            <a:endParaRPr lang="en-US" dirty="0"/>
          </a:p>
          <a:p>
            <a:pPr marL="0" indent="0">
              <a:buNone/>
            </a:pPr>
            <a:endParaRPr lang="en-US" dirty="0">
              <a:solidFill>
                <a:srgbClr val="FF0000"/>
              </a:solidFill>
            </a:endParaRPr>
          </a:p>
          <a:p>
            <a:endParaRPr lang="en-US" dirty="0"/>
          </a:p>
        </p:txBody>
      </p:sp>
    </p:spTree>
    <p:extLst>
      <p:ext uri="{BB962C8B-B14F-4D97-AF65-F5344CB8AC3E}">
        <p14:creationId xmlns:p14="http://schemas.microsoft.com/office/powerpoint/2010/main" val="25722500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Building on third party code</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Providing </a:t>
            </a:r>
            <a:r>
              <a:rPr lang="en-US" dirty="0"/>
              <a:t>mock implementations of third-party types is of limited use when unit-testing the objects that call them. </a:t>
            </a:r>
            <a:r>
              <a:rPr lang="en-US" dirty="0" smtClean="0"/>
              <a:t>Tests </a:t>
            </a:r>
            <a:r>
              <a:rPr lang="en-US" dirty="0"/>
              <a:t>that mock external libraries often need to be complex to get the code into the right state for the functionality we need to </a:t>
            </a:r>
            <a:r>
              <a:rPr lang="en-US" dirty="0" smtClean="0"/>
              <a:t>exercise.</a:t>
            </a:r>
          </a:p>
          <a:p>
            <a:pPr marL="0" indent="0">
              <a:buNone/>
            </a:pPr>
            <a:endParaRPr lang="en-US" dirty="0"/>
          </a:p>
          <a:p>
            <a:pPr marL="0" indent="0">
              <a:buNone/>
            </a:pPr>
            <a:r>
              <a:rPr lang="en-US" dirty="0"/>
              <a:t>Write an Adapter Layer </a:t>
            </a:r>
            <a:r>
              <a:rPr lang="en-US" dirty="0" smtClean="0"/>
              <a:t>.We </a:t>
            </a:r>
            <a:r>
              <a:rPr lang="en-US" dirty="0"/>
              <a:t>keep this layer as thin as possible, to minimize the amount of potentially brittle and </a:t>
            </a:r>
            <a:r>
              <a:rPr lang="en-US" dirty="0" err="1"/>
              <a:t>hardto</a:t>
            </a:r>
            <a:r>
              <a:rPr lang="en-US" dirty="0"/>
              <a:t>-test code. </a:t>
            </a:r>
            <a:endParaRPr lang="en-US" dirty="0" smtClean="0"/>
          </a:p>
          <a:p>
            <a:pPr marL="0" indent="0">
              <a:buNone/>
            </a:pPr>
            <a:endParaRPr lang="en-US" dirty="0"/>
          </a:p>
          <a:p>
            <a:pPr marL="0" indent="0">
              <a:buNone/>
            </a:pPr>
            <a:r>
              <a:rPr lang="en-US" dirty="0" smtClean="0"/>
              <a:t>We </a:t>
            </a:r>
            <a:r>
              <a:rPr lang="en-US" dirty="0"/>
              <a:t>test these adapters with focused integration tests to confirm our understanding of how the third-party API works. There will be relatively few integration tests compared to the number of unit tests, so they should not get in the way of the build even if they’re not as fast as the in-memory unit tests</a:t>
            </a:r>
            <a:r>
              <a:rPr lang="en-US" dirty="0" smtClean="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386047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Readability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Teams that adopt TDD usually see an early boost in productivity because the tests let them add features with confidence and catch errors immediately. </a:t>
            </a:r>
          </a:p>
          <a:p>
            <a:endParaRPr lang="en-US" dirty="0"/>
          </a:p>
          <a:p>
            <a:r>
              <a:rPr lang="en-US" dirty="0" smtClean="0"/>
              <a:t>For some teams, the pace then slows down as the tests themselves become a maintenance burden. For TDD to be sustainable, the tests must do more than verify the behavior of the code; they must also express that behavior clearly—they must be readable</a:t>
            </a:r>
          </a:p>
          <a:p>
            <a:endParaRPr lang="en-US" dirty="0"/>
          </a:p>
          <a:p>
            <a:r>
              <a:rPr lang="en-US" dirty="0" smtClean="0"/>
              <a:t>We should take as much care about writing our test code as about production code</a:t>
            </a:r>
            <a:r>
              <a:rPr lang="en-US" dirty="0"/>
              <a:t>.</a:t>
            </a:r>
          </a:p>
        </p:txBody>
      </p:sp>
    </p:spTree>
    <p:extLst>
      <p:ext uri="{BB962C8B-B14F-4D97-AF65-F5344CB8AC3E}">
        <p14:creationId xmlns:p14="http://schemas.microsoft.com/office/powerpoint/2010/main" val="17257822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Example</a:t>
            </a:r>
            <a:endParaRPr lang="en-US" dirty="0"/>
          </a:p>
        </p:txBody>
      </p:sp>
      <p:pic>
        <p:nvPicPr>
          <p:cNvPr id="4" name="Content Placeholder 3"/>
          <p:cNvPicPr>
            <a:picLocks noGrp="1" noChangeAspect="1"/>
          </p:cNvPicPr>
          <p:nvPr>
            <p:ph idx="1"/>
          </p:nvPr>
        </p:nvPicPr>
        <p:blipFill>
          <a:blip r:embed="rId2"/>
          <a:stretch>
            <a:fillRect/>
          </a:stretch>
        </p:blipFill>
        <p:spPr>
          <a:xfrm>
            <a:off x="532494" y="2133600"/>
            <a:ext cx="8154306" cy="3733800"/>
          </a:xfrm>
          <a:prstGeom prst="rect">
            <a:avLst/>
          </a:prstGeom>
        </p:spPr>
      </p:pic>
    </p:spTree>
    <p:extLst>
      <p:ext uri="{BB962C8B-B14F-4D97-AF65-F5344CB8AC3E}">
        <p14:creationId xmlns:p14="http://schemas.microsoft.com/office/powerpoint/2010/main" val="1814519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Pyramid</a:t>
            </a:r>
            <a:endParaRPr lang="en-US" dirty="0"/>
          </a:p>
        </p:txBody>
      </p:sp>
      <p:cxnSp>
        <p:nvCxnSpPr>
          <p:cNvPr id="6" name="Straight Connector 5"/>
          <p:cNvCxnSpPr/>
          <p:nvPr/>
        </p:nvCxnSpPr>
        <p:spPr>
          <a:xfrm flipV="1">
            <a:off x="2590800" y="2743200"/>
            <a:ext cx="4572000" cy="152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2387B7E2-7538-4163-9310-D5E6EE1BC12A}" type="slidenum">
              <a:rPr lang="en-US" smtClean="0"/>
              <a:pPr/>
              <a:t>4</a:t>
            </a:fld>
            <a:endParaRPr lang="en-US"/>
          </a:p>
        </p:txBody>
      </p:sp>
      <p:pic>
        <p:nvPicPr>
          <p:cNvPr id="3" name="Picture 2"/>
          <p:cNvPicPr>
            <a:picLocks noChangeAspect="1"/>
          </p:cNvPicPr>
          <p:nvPr/>
        </p:nvPicPr>
        <p:blipFill>
          <a:blip r:embed="rId3"/>
          <a:stretch>
            <a:fillRect/>
          </a:stretch>
        </p:blipFill>
        <p:spPr>
          <a:xfrm>
            <a:off x="1647825" y="1428750"/>
            <a:ext cx="5848350" cy="4000500"/>
          </a:xfrm>
          <a:prstGeom prst="rect">
            <a:avLst/>
          </a:prstGeom>
        </p:spPr>
      </p:pic>
    </p:spTree>
    <p:extLst>
      <p:ext uri="{BB962C8B-B14F-4D97-AF65-F5344CB8AC3E}">
        <p14:creationId xmlns:p14="http://schemas.microsoft.com/office/powerpoint/2010/main" val="28015184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smtClean="0"/>
              <a:t>such names duplicate the information a developer could get just by looking at the target class; they break the “Don’t Repeat Yourself” principle [Hunt99]. </a:t>
            </a:r>
          </a:p>
          <a:p>
            <a:pPr marL="0" indent="0">
              <a:buNone/>
            </a:pPr>
            <a:endParaRPr lang="en-US" dirty="0"/>
          </a:p>
          <a:p>
            <a:pPr marL="0" indent="0">
              <a:buNone/>
            </a:pPr>
            <a:r>
              <a:rPr lang="en-US" dirty="0" smtClean="0"/>
              <a:t>We don’t need to know that </a:t>
            </a:r>
            <a:r>
              <a:rPr lang="en-US" dirty="0" err="1" smtClean="0"/>
              <a:t>TargetObject</a:t>
            </a:r>
            <a:r>
              <a:rPr lang="en-US" dirty="0" smtClean="0"/>
              <a:t> has a choose() method—we need to know what the object does in different situations, what the method is for.</a:t>
            </a:r>
            <a:endParaRPr lang="en-US" dirty="0"/>
          </a:p>
        </p:txBody>
      </p:sp>
    </p:spTree>
    <p:extLst>
      <p:ext uri="{BB962C8B-B14F-4D97-AF65-F5344CB8AC3E}">
        <p14:creationId xmlns:p14="http://schemas.microsoft.com/office/powerpoint/2010/main" val="33065603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A better alternative is to name tests in terms of the features that the target object provides. </a:t>
            </a:r>
          </a:p>
          <a:p>
            <a:pPr marL="0" indent="0">
              <a:buNone/>
            </a:pPr>
            <a:endParaRPr lang="en-US" dirty="0"/>
          </a:p>
          <a:p>
            <a:pPr marL="0" indent="0">
              <a:buNone/>
            </a:pPr>
            <a:r>
              <a:rPr lang="en-US" dirty="0" smtClean="0"/>
              <a:t>For example, </a:t>
            </a:r>
          </a:p>
          <a:p>
            <a:r>
              <a:rPr lang="en-US" dirty="0" smtClean="0"/>
              <a:t>A List holds items in the order they were added.</a:t>
            </a:r>
          </a:p>
          <a:p>
            <a:r>
              <a:rPr lang="en-US" dirty="0" smtClean="0"/>
              <a:t>A List can hold multiple references to the same item. </a:t>
            </a:r>
          </a:p>
          <a:p>
            <a:r>
              <a:rPr lang="en-US" dirty="0" smtClean="0"/>
              <a:t>A List throws an exception when removing an item it doesn’t hold. </a:t>
            </a:r>
          </a:p>
          <a:p>
            <a:pPr marL="0" indent="0">
              <a:buNone/>
            </a:pPr>
            <a:endParaRPr lang="en-US" dirty="0"/>
          </a:p>
          <a:p>
            <a:pPr marL="0" indent="0">
              <a:buNone/>
            </a:pPr>
            <a:r>
              <a:rPr lang="en-US" dirty="0" smtClean="0"/>
              <a:t>We can translate these directly to method names.</a:t>
            </a:r>
            <a:endParaRPr lang="en-US" dirty="0"/>
          </a:p>
        </p:txBody>
      </p:sp>
    </p:spTree>
    <p:extLst>
      <p:ext uri="{BB962C8B-B14F-4D97-AF65-F5344CB8AC3E}">
        <p14:creationId xmlns:p14="http://schemas.microsoft.com/office/powerpoint/2010/main" val="1929400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55186" y="1752600"/>
            <a:ext cx="7950613" cy="2667000"/>
          </a:xfrm>
          <a:prstGeom prst="rect">
            <a:avLst/>
          </a:prstGeom>
        </p:spPr>
      </p:pic>
    </p:spTree>
    <p:extLst>
      <p:ext uri="{BB962C8B-B14F-4D97-AF65-F5344CB8AC3E}">
        <p14:creationId xmlns:p14="http://schemas.microsoft.com/office/powerpoint/2010/main" val="29830242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These names can be as long as we like because they’re only called through reflection—we never have to type them in to call them. </a:t>
            </a:r>
          </a:p>
          <a:p>
            <a:pPr marL="0" indent="0">
              <a:buNone/>
            </a:pPr>
            <a:endParaRPr lang="en-US" dirty="0"/>
          </a:p>
          <a:p>
            <a:pPr marL="0" indent="0">
              <a:buNone/>
            </a:pPr>
            <a:r>
              <a:rPr lang="en-US" dirty="0" smtClean="0"/>
              <a:t>The point of the convention is to encourage the developer to think in terms of what the target object does, not what it is.</a:t>
            </a:r>
            <a:endParaRPr lang="en-US" dirty="0"/>
          </a:p>
        </p:txBody>
      </p:sp>
    </p:spTree>
    <p:extLst>
      <p:ext uri="{BB962C8B-B14F-4D97-AF65-F5344CB8AC3E}">
        <p14:creationId xmlns:p14="http://schemas.microsoft.com/office/powerpoint/2010/main" val="33365639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Structure to share</a:t>
            </a:r>
            <a:endParaRPr lang="en-US" dirty="0"/>
          </a:p>
        </p:txBody>
      </p:sp>
      <p:sp>
        <p:nvSpPr>
          <p:cNvPr id="3" name="Content Placeholder 2"/>
          <p:cNvSpPr>
            <a:spLocks noGrp="1"/>
          </p:cNvSpPr>
          <p:nvPr>
            <p:ph idx="1"/>
          </p:nvPr>
        </p:nvSpPr>
        <p:spPr/>
        <p:txBody>
          <a:bodyPr/>
          <a:lstStyle/>
          <a:p>
            <a:pPr marL="0" indent="0">
              <a:buNone/>
            </a:pPr>
            <a:r>
              <a:rPr lang="en-US" dirty="0" smtClean="0"/>
              <a:t>We also extract common features into methods that can be shared between tests for setting up values, tearing down state, making assertions, and occasionally triggering the event.</a:t>
            </a:r>
          </a:p>
          <a:p>
            <a:pPr marL="0" indent="0">
              <a:buNone/>
            </a:pPr>
            <a:endParaRPr lang="en-US" dirty="0"/>
          </a:p>
        </p:txBody>
      </p:sp>
    </p:spTree>
    <p:extLst>
      <p:ext uri="{BB962C8B-B14F-4D97-AF65-F5344CB8AC3E}">
        <p14:creationId xmlns:p14="http://schemas.microsoft.com/office/powerpoint/2010/main" val="18209809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Structure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1. Setup: prepare the context of the test, the environment in which the target code will run; </a:t>
            </a:r>
          </a:p>
          <a:p>
            <a:pPr marL="0" indent="0">
              <a:buNone/>
            </a:pPr>
            <a:r>
              <a:rPr lang="en-US" dirty="0" smtClean="0"/>
              <a:t>2. Execute: call the target code, triggering the tested behavior; </a:t>
            </a:r>
          </a:p>
          <a:p>
            <a:pPr marL="0" indent="0">
              <a:buNone/>
            </a:pPr>
            <a:r>
              <a:rPr lang="en-US" dirty="0" smtClean="0"/>
              <a:t>3. Verify: check for a visible effect that we expect from the behavior; and, </a:t>
            </a:r>
          </a:p>
          <a:p>
            <a:pPr marL="0" indent="0">
              <a:buNone/>
            </a:pPr>
            <a:r>
              <a:rPr lang="en-US" dirty="0" smtClean="0"/>
              <a:t>4. Teardown: clean up any leftover state that might corrupt other tests.</a:t>
            </a:r>
          </a:p>
        </p:txBody>
      </p:sp>
    </p:spTree>
    <p:extLst>
      <p:ext uri="{BB962C8B-B14F-4D97-AF65-F5344CB8AC3E}">
        <p14:creationId xmlns:p14="http://schemas.microsoft.com/office/powerpoint/2010/main" val="11513301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Keeping Test Clean</a:t>
            </a:r>
            <a:br>
              <a:rPr lang="en-US" dirty="0" smtClean="0"/>
            </a:br>
            <a:endParaRPr lang="en-US" dirty="0"/>
          </a:p>
        </p:txBody>
      </p:sp>
      <p:sp>
        <p:nvSpPr>
          <p:cNvPr id="3" name="Content Placeholder 2"/>
          <p:cNvSpPr>
            <a:spLocks noGrp="1"/>
          </p:cNvSpPr>
          <p:nvPr>
            <p:ph idx="1"/>
          </p:nvPr>
        </p:nvSpPr>
        <p:spPr/>
        <p:txBody>
          <a:bodyPr>
            <a:normAutofit/>
          </a:bodyPr>
          <a:lstStyle/>
          <a:p>
            <a:pPr marL="0" lvl="1" indent="0">
              <a:buNone/>
            </a:pPr>
            <a:r>
              <a:rPr lang="en-US" dirty="0" smtClean="0"/>
              <a:t>Test code is just as important as production code. It is not second class citizen.</a:t>
            </a:r>
          </a:p>
          <a:p>
            <a:pPr marL="0" lvl="1" indent="0">
              <a:buNone/>
            </a:pPr>
            <a:endParaRPr lang="en-US" dirty="0" smtClean="0"/>
          </a:p>
          <a:p>
            <a:pPr marL="0" lvl="1" indent="0">
              <a:buNone/>
            </a:pPr>
            <a:r>
              <a:rPr lang="en-US" sz="3200" b="1" u="sng" dirty="0" smtClean="0"/>
              <a:t>What makes test clean </a:t>
            </a:r>
          </a:p>
          <a:p>
            <a:pPr marL="0" lvl="1" indent="0">
              <a:buNone/>
            </a:pPr>
            <a:endParaRPr lang="en-US" dirty="0" smtClean="0"/>
          </a:p>
          <a:p>
            <a:pPr marL="0" lvl="1" indent="0">
              <a:buNone/>
            </a:pPr>
            <a:r>
              <a:rPr lang="en-US" dirty="0" smtClean="0"/>
              <a:t>Readability ,  Clarity , simplicity and density of                  expression</a:t>
            </a:r>
          </a:p>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46</a:t>
            </a:fld>
            <a:endParaRPr lang="en-US"/>
          </a:p>
        </p:txBody>
      </p:sp>
    </p:spTree>
    <p:extLst>
      <p:ext uri="{BB962C8B-B14F-4D97-AF65-F5344CB8AC3E}">
        <p14:creationId xmlns:p14="http://schemas.microsoft.com/office/powerpoint/2010/main" val="30695886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smtClean="0"/>
              <a:t>F.I.R.S.T</a:t>
            </a:r>
            <a:br>
              <a:rPr lang="en-US" dirty="0" smtClean="0"/>
            </a:br>
            <a:endParaRPr lang="en-US" dirty="0"/>
          </a:p>
        </p:txBody>
      </p:sp>
      <p:sp>
        <p:nvSpPr>
          <p:cNvPr id="3" name="Content Placeholder 2"/>
          <p:cNvSpPr>
            <a:spLocks noGrp="1"/>
          </p:cNvSpPr>
          <p:nvPr>
            <p:ph idx="1"/>
          </p:nvPr>
        </p:nvSpPr>
        <p:spPr>
          <a:xfrm>
            <a:off x="381000" y="1219200"/>
            <a:ext cx="8229600" cy="5638800"/>
          </a:xfrm>
        </p:spPr>
        <p:txBody>
          <a:bodyPr>
            <a:noAutofit/>
          </a:bodyPr>
          <a:lstStyle/>
          <a:p>
            <a:pPr>
              <a:buNone/>
            </a:pPr>
            <a:r>
              <a:rPr lang="en-US" sz="1900" b="1" i="1" u="sng" dirty="0" smtClean="0"/>
              <a:t>Fast </a:t>
            </a:r>
          </a:p>
          <a:p>
            <a:pPr>
              <a:buNone/>
            </a:pPr>
            <a:r>
              <a:rPr lang="en-US" sz="1900" b="1" dirty="0" smtClean="0"/>
              <a:t>    </a:t>
            </a:r>
            <a:r>
              <a:rPr lang="en-US" sz="1900" dirty="0" smtClean="0"/>
              <a:t>Tests should be fast. They should run quickly. </a:t>
            </a:r>
          </a:p>
          <a:p>
            <a:pPr>
              <a:buNone/>
            </a:pPr>
            <a:endParaRPr lang="en-US" sz="1900" dirty="0" smtClean="0"/>
          </a:p>
          <a:p>
            <a:pPr>
              <a:buNone/>
            </a:pPr>
            <a:r>
              <a:rPr lang="en-US" sz="1900" dirty="0" smtClean="0"/>
              <a:t>	When tests run slow, you won’t want to run them frequently. If you don’t run them frequently, you won’t find problems early enough to fix them easily. You won’t feel as free to clean up the code. Eventually the code will begin to rot.</a:t>
            </a:r>
          </a:p>
          <a:p>
            <a:pPr>
              <a:buNone/>
            </a:pPr>
            <a:endParaRPr lang="en-US" sz="1900" dirty="0" smtClean="0"/>
          </a:p>
          <a:p>
            <a:pPr>
              <a:buNone/>
            </a:pPr>
            <a:r>
              <a:rPr lang="en-US" sz="1900" b="1" i="1" u="sng" dirty="0" smtClean="0"/>
              <a:t>Independent </a:t>
            </a:r>
          </a:p>
          <a:p>
            <a:pPr>
              <a:buNone/>
            </a:pPr>
            <a:r>
              <a:rPr lang="en-US" sz="1900" b="1" dirty="0" smtClean="0"/>
              <a:t>     </a:t>
            </a:r>
            <a:r>
              <a:rPr lang="en-US" sz="1900" dirty="0" smtClean="0"/>
              <a:t>Tests should not depend on each other. </a:t>
            </a:r>
          </a:p>
          <a:p>
            <a:pPr>
              <a:buNone/>
            </a:pPr>
            <a:r>
              <a:rPr lang="en-US" sz="1900" dirty="0" smtClean="0"/>
              <a:t>	</a:t>
            </a:r>
          </a:p>
          <a:p>
            <a:pPr>
              <a:buNone/>
            </a:pPr>
            <a:r>
              <a:rPr lang="en-US" sz="1900" dirty="0" smtClean="0"/>
              <a:t>	One test should not set up the conditions for the next test. You should be able to run each test independently and run the tests in any order you like. </a:t>
            </a:r>
          </a:p>
          <a:p>
            <a:pPr>
              <a:buNone/>
            </a:pPr>
            <a:endParaRPr lang="en-US" sz="1900" dirty="0" smtClean="0"/>
          </a:p>
          <a:p>
            <a:pPr>
              <a:buNone/>
            </a:pPr>
            <a:r>
              <a:rPr lang="en-US" sz="1900" dirty="0" smtClean="0"/>
              <a:t>	When tests depend on each other, then the first one to fail causes a cascade of downstream failures, making diagnosis difficult and hiding downstream defects.</a:t>
            </a:r>
          </a:p>
        </p:txBody>
      </p:sp>
      <p:sp>
        <p:nvSpPr>
          <p:cNvPr id="4" name="Slide Number Placeholder 3"/>
          <p:cNvSpPr>
            <a:spLocks noGrp="1"/>
          </p:cNvSpPr>
          <p:nvPr>
            <p:ph type="sldNum" sz="quarter" idx="12"/>
          </p:nvPr>
        </p:nvSpPr>
        <p:spPr/>
        <p:txBody>
          <a:bodyPr/>
          <a:lstStyle/>
          <a:p>
            <a:fld id="{2387B7E2-7538-4163-9310-D5E6EE1BC12A}" type="slidenum">
              <a:rPr lang="en-US" smtClean="0"/>
              <a:pPr/>
              <a:t>47</a:t>
            </a:fld>
            <a:endParaRPr lang="en-US"/>
          </a:p>
        </p:txBody>
      </p:sp>
    </p:spTree>
    <p:extLst>
      <p:ext uri="{BB962C8B-B14F-4D97-AF65-F5344CB8AC3E}">
        <p14:creationId xmlns:p14="http://schemas.microsoft.com/office/powerpoint/2010/main" val="41298286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0"/>
            <a:ext cx="7772400" cy="6248400"/>
          </a:xfrm>
        </p:spPr>
        <p:txBody>
          <a:bodyPr>
            <a:noAutofit/>
          </a:bodyPr>
          <a:lstStyle/>
          <a:p>
            <a:pPr>
              <a:lnSpc>
                <a:spcPct val="80000"/>
              </a:lnSpc>
              <a:buNone/>
            </a:pPr>
            <a:r>
              <a:rPr lang="en-US" sz="1900" b="1" i="1" u="sng" dirty="0" smtClean="0"/>
              <a:t>Repeatable </a:t>
            </a:r>
            <a:endParaRPr lang="en-US" sz="1900" dirty="0" smtClean="0"/>
          </a:p>
          <a:p>
            <a:pPr marL="0" indent="0">
              <a:buNone/>
            </a:pPr>
            <a:r>
              <a:rPr lang="en-US" sz="1900" dirty="0" smtClean="0"/>
              <a:t>Tests should be repeatable in any environment. You should be able to run the tests in the production environment, in the QA environment, without a network.</a:t>
            </a:r>
          </a:p>
          <a:p>
            <a:pPr marL="0" indent="0">
              <a:buNone/>
            </a:pPr>
            <a:endParaRPr lang="en-US" sz="1900" dirty="0" smtClean="0"/>
          </a:p>
          <a:p>
            <a:pPr marL="0" indent="0">
              <a:buNone/>
            </a:pPr>
            <a:r>
              <a:rPr lang="en-US" sz="1900" dirty="0" smtClean="0"/>
              <a:t> If your tests aren’t repeatable in any environment, then you’ll always have an excuse for why they fail. You’ll also find yourself unable  to run the tests when the environment isn’t available.</a:t>
            </a:r>
          </a:p>
          <a:p>
            <a:pPr>
              <a:lnSpc>
                <a:spcPct val="80000"/>
              </a:lnSpc>
              <a:buNone/>
            </a:pPr>
            <a:endParaRPr lang="en-US" sz="1900" b="1" i="1" u="sng" dirty="0" smtClean="0"/>
          </a:p>
          <a:p>
            <a:pPr>
              <a:lnSpc>
                <a:spcPct val="80000"/>
              </a:lnSpc>
              <a:buNone/>
            </a:pPr>
            <a:r>
              <a:rPr lang="en-US" sz="1900" b="1" i="1" u="sng" dirty="0" smtClean="0"/>
              <a:t>Self-Validating </a:t>
            </a:r>
          </a:p>
          <a:p>
            <a:pPr marL="0" indent="0">
              <a:buNone/>
            </a:pPr>
            <a:r>
              <a:rPr lang="en-US" sz="1900" dirty="0" smtClean="0"/>
              <a:t>The tests should have a </a:t>
            </a:r>
            <a:r>
              <a:rPr lang="en-US" sz="1900" dirty="0" err="1" smtClean="0"/>
              <a:t>boolean</a:t>
            </a:r>
            <a:r>
              <a:rPr lang="en-US" sz="1900" dirty="0" smtClean="0"/>
              <a:t> output. Either they pass or fail. </a:t>
            </a:r>
          </a:p>
          <a:p>
            <a:pPr marL="0" indent="0">
              <a:buNone/>
            </a:pPr>
            <a:endParaRPr lang="en-US" sz="1900" dirty="0" smtClean="0"/>
          </a:p>
          <a:p>
            <a:pPr marL="0" indent="0">
              <a:buNone/>
            </a:pPr>
            <a:r>
              <a:rPr lang="en-US" sz="1900" dirty="0" smtClean="0"/>
              <a:t>You should not have to read through a log file to tell whether the tests pass. If the tests aren’t self-validating, then failure can become subjective and running the tests can require a long manual evaluation.</a:t>
            </a:r>
          </a:p>
        </p:txBody>
      </p:sp>
      <p:sp>
        <p:nvSpPr>
          <p:cNvPr id="4" name="Slide Number Placeholder 3"/>
          <p:cNvSpPr>
            <a:spLocks noGrp="1"/>
          </p:cNvSpPr>
          <p:nvPr>
            <p:ph type="sldNum" sz="quarter" idx="12"/>
          </p:nvPr>
        </p:nvSpPr>
        <p:spPr/>
        <p:txBody>
          <a:bodyPr/>
          <a:lstStyle/>
          <a:p>
            <a:fld id="{2387B7E2-7538-4163-9310-D5E6EE1BC12A}" type="slidenum">
              <a:rPr lang="en-US" smtClean="0"/>
              <a:pPr/>
              <a:t>48</a:t>
            </a:fld>
            <a:endParaRPr lang="en-US"/>
          </a:p>
        </p:txBody>
      </p:sp>
    </p:spTree>
    <p:extLst>
      <p:ext uri="{BB962C8B-B14F-4D97-AF65-F5344CB8AC3E}">
        <p14:creationId xmlns:p14="http://schemas.microsoft.com/office/powerpoint/2010/main" val="23205971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lstStyle/>
          <a:p>
            <a:pPr>
              <a:buNone/>
            </a:pPr>
            <a:r>
              <a:rPr lang="en-US" sz="2500" b="1" i="1" u="sng" dirty="0" smtClean="0"/>
              <a:t>Timely </a:t>
            </a:r>
          </a:p>
          <a:p>
            <a:pPr>
              <a:buNone/>
            </a:pPr>
            <a:r>
              <a:rPr lang="en-US" dirty="0" smtClean="0"/>
              <a:t>	</a:t>
            </a:r>
            <a:r>
              <a:rPr lang="en-US" sz="2500" dirty="0" smtClean="0"/>
              <a:t>The tests need to be written in a timely fashion. Unit tests should be written just before the production code that makes them pass.</a:t>
            </a:r>
          </a:p>
          <a:p>
            <a:pPr>
              <a:buNone/>
            </a:pPr>
            <a:endParaRPr lang="en-US" sz="2500" dirty="0" smtClean="0"/>
          </a:p>
          <a:p>
            <a:pPr>
              <a:buNone/>
            </a:pPr>
            <a:r>
              <a:rPr lang="en-US" sz="2500" dirty="0" smtClean="0"/>
              <a:t>	 If you write tests after the production code, then you may find the production code to be hard to test. You may decide that some production code is too hard to test. You may not design the production code to be testable.</a:t>
            </a:r>
          </a:p>
          <a:p>
            <a:endParaRPr lang="en-GB"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49</a:t>
            </a:fld>
            <a:endParaRPr lang="en-US"/>
          </a:p>
        </p:txBody>
      </p:sp>
    </p:spTree>
    <p:extLst>
      <p:ext uri="{BB962C8B-B14F-4D97-AF65-F5344CB8AC3E}">
        <p14:creationId xmlns:p14="http://schemas.microsoft.com/office/powerpoint/2010/main" val="28294653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Isosceles Triangle 3"/>
          <p:cNvSpPr/>
          <p:nvPr/>
        </p:nvSpPr>
        <p:spPr>
          <a:xfrm rot="10800000">
            <a:off x="2057400" y="1905000"/>
            <a:ext cx="4648200" cy="3429000"/>
          </a:xfrm>
          <a:prstGeom prst="triangle">
            <a:avLst>
              <a:gd name="adj" fmla="val 50328"/>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2590800" y="2590800"/>
            <a:ext cx="36576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3048000" y="3352800"/>
            <a:ext cx="2667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581400" y="4191000"/>
            <a:ext cx="152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505200" y="2057400"/>
            <a:ext cx="1752600" cy="369332"/>
          </a:xfrm>
          <a:prstGeom prst="rect">
            <a:avLst/>
          </a:prstGeom>
          <a:noFill/>
        </p:spPr>
        <p:txBody>
          <a:bodyPr wrap="square" rtlCol="0">
            <a:spAutoFit/>
          </a:bodyPr>
          <a:lstStyle/>
          <a:p>
            <a:r>
              <a:rPr lang="en-US" dirty="0" smtClean="0"/>
              <a:t>Manual Test</a:t>
            </a:r>
            <a:endParaRPr lang="en-US" dirty="0"/>
          </a:p>
        </p:txBody>
      </p:sp>
      <p:sp>
        <p:nvSpPr>
          <p:cNvPr id="15" name="TextBox 14"/>
          <p:cNvSpPr txBox="1"/>
          <p:nvPr/>
        </p:nvSpPr>
        <p:spPr>
          <a:xfrm>
            <a:off x="4038600" y="2819400"/>
            <a:ext cx="533400" cy="381000"/>
          </a:xfrm>
          <a:prstGeom prst="rect">
            <a:avLst/>
          </a:prstGeom>
          <a:noFill/>
        </p:spPr>
        <p:txBody>
          <a:bodyPr wrap="square" rtlCol="0">
            <a:spAutoFit/>
          </a:bodyPr>
          <a:lstStyle/>
          <a:p>
            <a:r>
              <a:rPr lang="en-US" dirty="0" smtClean="0"/>
              <a:t>UI</a:t>
            </a:r>
            <a:endParaRPr lang="en-US" dirty="0"/>
          </a:p>
        </p:txBody>
      </p:sp>
      <p:sp>
        <p:nvSpPr>
          <p:cNvPr id="16" name="TextBox 15"/>
          <p:cNvSpPr txBox="1"/>
          <p:nvPr/>
        </p:nvSpPr>
        <p:spPr>
          <a:xfrm>
            <a:off x="4114800" y="4267200"/>
            <a:ext cx="762000" cy="369332"/>
          </a:xfrm>
          <a:prstGeom prst="rect">
            <a:avLst/>
          </a:prstGeom>
          <a:noFill/>
        </p:spPr>
        <p:txBody>
          <a:bodyPr wrap="square" rtlCol="0">
            <a:spAutoFit/>
          </a:bodyPr>
          <a:lstStyle/>
          <a:p>
            <a:r>
              <a:rPr lang="en-US" dirty="0" smtClean="0"/>
              <a:t>Unit</a:t>
            </a:r>
            <a:endParaRPr lang="en-US" dirty="0"/>
          </a:p>
        </p:txBody>
      </p:sp>
      <p:sp>
        <p:nvSpPr>
          <p:cNvPr id="17" name="TextBox 16"/>
          <p:cNvSpPr txBox="1"/>
          <p:nvPr/>
        </p:nvSpPr>
        <p:spPr>
          <a:xfrm>
            <a:off x="3543748" y="3526908"/>
            <a:ext cx="1828800" cy="369332"/>
          </a:xfrm>
          <a:prstGeom prst="rect">
            <a:avLst/>
          </a:prstGeom>
          <a:noFill/>
        </p:spPr>
        <p:txBody>
          <a:bodyPr wrap="square" rtlCol="0">
            <a:spAutoFit/>
          </a:bodyPr>
          <a:lstStyle/>
          <a:p>
            <a:r>
              <a:rPr lang="en-US" dirty="0" smtClean="0"/>
              <a:t>Integration test</a:t>
            </a:r>
            <a:endParaRPr lang="en-US" dirty="0"/>
          </a:p>
        </p:txBody>
      </p:sp>
      <p:sp>
        <p:nvSpPr>
          <p:cNvPr id="11" name="Slide Number Placeholder 10"/>
          <p:cNvSpPr>
            <a:spLocks noGrp="1"/>
          </p:cNvSpPr>
          <p:nvPr>
            <p:ph type="sldNum" sz="quarter" idx="12"/>
          </p:nvPr>
        </p:nvSpPr>
        <p:spPr/>
        <p:txBody>
          <a:bodyPr/>
          <a:lstStyle/>
          <a:p>
            <a:fld id="{2387B7E2-7538-4163-9310-D5E6EE1BC12A}" type="slidenum">
              <a:rPr lang="en-US" smtClean="0"/>
              <a:pPr/>
              <a:t>5</a:t>
            </a:fld>
            <a:endParaRPr lang="en-US"/>
          </a:p>
        </p:txBody>
      </p:sp>
    </p:spTree>
    <p:extLst>
      <p:ext uri="{BB962C8B-B14F-4D97-AF65-F5344CB8AC3E}">
        <p14:creationId xmlns:p14="http://schemas.microsoft.com/office/powerpoint/2010/main" val="33983270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test smells</a:t>
            </a:r>
            <a:endParaRPr lang="en-US" dirty="0"/>
          </a:p>
        </p:txBody>
      </p:sp>
      <p:sp>
        <p:nvSpPr>
          <p:cNvPr id="3" name="Content Placeholder 2"/>
          <p:cNvSpPr>
            <a:spLocks noGrp="1"/>
          </p:cNvSpPr>
          <p:nvPr>
            <p:ph idx="1"/>
          </p:nvPr>
        </p:nvSpPr>
        <p:spPr/>
        <p:txBody>
          <a:bodyPr/>
          <a:lstStyle/>
          <a:p>
            <a:r>
              <a:rPr lang="en-US" b="1" dirty="0" smtClean="0"/>
              <a:t>Hard-to-Test Code</a:t>
            </a:r>
          </a:p>
          <a:p>
            <a:r>
              <a:rPr lang="en-US" b="1" dirty="0"/>
              <a:t>Fragile Test</a:t>
            </a:r>
          </a:p>
          <a:p>
            <a:r>
              <a:rPr lang="en-US" b="1" dirty="0"/>
              <a:t>Test Code </a:t>
            </a:r>
            <a:r>
              <a:rPr lang="en-US" b="1" dirty="0" smtClean="0"/>
              <a:t>Duplication</a:t>
            </a:r>
          </a:p>
          <a:p>
            <a:r>
              <a:rPr lang="en-US" b="1" dirty="0"/>
              <a:t>Slow </a:t>
            </a:r>
            <a:r>
              <a:rPr lang="en-US" b="1" dirty="0" smtClean="0"/>
              <a:t>Tests</a:t>
            </a:r>
          </a:p>
          <a:p>
            <a:r>
              <a:rPr lang="en-US" b="1" smtClean="0"/>
              <a:t>Conditional </a:t>
            </a:r>
            <a:r>
              <a:rPr lang="en-US" b="1" dirty="0"/>
              <a:t>Test Logic</a:t>
            </a:r>
          </a:p>
          <a:p>
            <a:endParaRPr lang="en-US" b="1" dirty="0" smtClean="0"/>
          </a:p>
          <a:p>
            <a:endParaRPr lang="en-US" b="1" dirty="0" smtClean="0"/>
          </a:p>
          <a:p>
            <a:endParaRPr lang="en-US" b="1" dirty="0" smtClean="0"/>
          </a:p>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50</a:t>
            </a:fld>
            <a:endParaRPr lang="en-US"/>
          </a:p>
        </p:txBody>
      </p:sp>
    </p:spTree>
    <p:extLst>
      <p:ext uri="{BB962C8B-B14F-4D97-AF65-F5344CB8AC3E}">
        <p14:creationId xmlns:p14="http://schemas.microsoft.com/office/powerpoint/2010/main" val="37641839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GB" dirty="0"/>
          </a:p>
        </p:txBody>
      </p:sp>
      <p:pic>
        <p:nvPicPr>
          <p:cNvPr id="4" name="Picture 2" descr="http://infrastructuretesting.files.wordpress.com/2013/02/swiss-knife.jpg"/>
          <p:cNvPicPr>
            <a:picLocks noChangeAspect="1" noChangeArrowheads="1"/>
          </p:cNvPicPr>
          <p:nvPr/>
        </p:nvPicPr>
        <p:blipFill>
          <a:blip r:embed="rId2" cstate="print"/>
          <a:srcRect/>
          <a:stretch>
            <a:fillRect/>
          </a:stretch>
        </p:blipFill>
        <p:spPr bwMode="auto">
          <a:xfrm>
            <a:off x="1066800" y="1600200"/>
            <a:ext cx="6629400" cy="4572000"/>
          </a:xfrm>
          <a:prstGeom prst="rect">
            <a:avLst/>
          </a:prstGeom>
          <a:noFill/>
        </p:spPr>
      </p:pic>
      <p:sp>
        <p:nvSpPr>
          <p:cNvPr id="5" name="Slide Number Placeholder 4"/>
          <p:cNvSpPr>
            <a:spLocks noGrp="1"/>
          </p:cNvSpPr>
          <p:nvPr>
            <p:ph type="sldNum" sz="quarter" idx="12"/>
          </p:nvPr>
        </p:nvSpPr>
        <p:spPr/>
        <p:txBody>
          <a:bodyPr/>
          <a:lstStyle/>
          <a:p>
            <a:fld id="{2387B7E2-7538-4163-9310-D5E6EE1BC12A}"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Visual Studio </a:t>
            </a:r>
          </a:p>
          <a:p>
            <a:r>
              <a:rPr lang="en-US" dirty="0" err="1" smtClean="0"/>
              <a:t>Resharper</a:t>
            </a:r>
            <a:endParaRPr lang="en-US" dirty="0" smtClean="0"/>
          </a:p>
          <a:p>
            <a:r>
              <a:rPr lang="en-US" dirty="0" err="1" smtClean="0"/>
              <a:t>Xunit</a:t>
            </a:r>
            <a:endParaRPr lang="en-US" dirty="0" smtClean="0"/>
          </a:p>
          <a:p>
            <a:r>
              <a:rPr lang="en-US" dirty="0" err="1" smtClean="0"/>
              <a:t>Moq</a:t>
            </a:r>
            <a:endParaRPr lang="en-US" dirty="0" smtClean="0"/>
          </a:p>
          <a:p>
            <a:r>
              <a:rPr lang="en-US" dirty="0" err="1" smtClean="0"/>
              <a:t>Nsubstitiute</a:t>
            </a:r>
            <a:endParaRPr lang="en-US" dirty="0" smtClean="0"/>
          </a:p>
          <a:p>
            <a:r>
              <a:rPr lang="en-US" dirty="0" err="1" smtClean="0"/>
              <a:t>RhinoMock</a:t>
            </a:r>
            <a:endParaRPr lang="en-US" dirty="0" smtClean="0"/>
          </a:p>
          <a:p>
            <a:r>
              <a:rPr lang="en-US" dirty="0" smtClean="0"/>
              <a:t>Fitness</a:t>
            </a:r>
          </a:p>
          <a:p>
            <a:r>
              <a:rPr lang="en-US" dirty="0" err="1" smtClean="0"/>
              <a:t>Specflow</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calculator</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Add numbers that is represented using string </a:t>
            </a:r>
          </a:p>
          <a:p>
            <a:pPr marL="0" indent="0">
              <a:buNone/>
            </a:pPr>
            <a:endParaRPr lang="en-US" dirty="0"/>
          </a:p>
          <a:p>
            <a:pPr marL="0" indent="0">
              <a:buNone/>
            </a:pPr>
            <a:r>
              <a:rPr lang="en-US" dirty="0" smtClean="0"/>
              <a:t>For example = “1,2,3,5” = 11</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53</a:t>
            </a:fld>
            <a:endParaRPr lang="en-US"/>
          </a:p>
        </p:txBody>
      </p:sp>
    </p:spTree>
    <p:extLst>
      <p:ext uri="{BB962C8B-B14F-4D97-AF65-F5344CB8AC3E}">
        <p14:creationId xmlns:p14="http://schemas.microsoft.com/office/powerpoint/2010/main" val="27351114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en-US" dirty="0"/>
          </a:p>
        </p:txBody>
      </p:sp>
      <p:sp>
        <p:nvSpPr>
          <p:cNvPr id="3" name="Content Placeholder 2"/>
          <p:cNvSpPr>
            <a:spLocks noGrp="1"/>
          </p:cNvSpPr>
          <p:nvPr>
            <p:ph idx="1"/>
          </p:nvPr>
        </p:nvSpPr>
        <p:spPr/>
        <p:txBody>
          <a:bodyPr/>
          <a:lstStyle/>
          <a:p>
            <a:r>
              <a:rPr lang="en-US" dirty="0" smtClean="0"/>
              <a:t>Write test before writing any production code</a:t>
            </a:r>
          </a:p>
          <a:p>
            <a:r>
              <a:rPr lang="en-US" dirty="0" smtClean="0"/>
              <a:t>Everyone must work in pair</a:t>
            </a:r>
          </a:p>
          <a:p>
            <a:r>
              <a:rPr lang="en-US" dirty="0" smtClean="0"/>
              <a:t>One person should write one failing test and other should make  that test pass by writing as  minimum code as possible</a:t>
            </a:r>
          </a:p>
          <a:p>
            <a:r>
              <a:rPr lang="en-US" dirty="0" err="1" smtClean="0"/>
              <a:t>Refcator</a:t>
            </a:r>
            <a:r>
              <a:rPr lang="en-US" dirty="0" smtClean="0"/>
              <a:t> code when necessary . You can only refactor code when all tests are in green</a:t>
            </a:r>
          </a:p>
          <a:p>
            <a:r>
              <a:rPr lang="en-US" dirty="0" smtClean="0"/>
              <a:t>Write elegant code</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dirty="0"/>
              <a:t>Requirement 1: The method can take 0, 1 or 2 numbers separated by comma (,).</a:t>
            </a:r>
          </a:p>
          <a:p>
            <a:pPr marL="0" indent="0">
              <a:buNone/>
            </a:pPr>
            <a:r>
              <a:rPr lang="en-US" dirty="0"/>
              <a:t>Requirement 2: For an empty string the method will return 0</a:t>
            </a:r>
          </a:p>
          <a:p>
            <a:pPr marL="0" indent="0">
              <a:buNone/>
            </a:pPr>
            <a:r>
              <a:rPr lang="en-US" dirty="0"/>
              <a:t>Requirement 3: Method will return their sum of numbers for two numbers</a:t>
            </a:r>
          </a:p>
          <a:p>
            <a:pPr marL="0" indent="0">
              <a:buNone/>
            </a:pPr>
            <a:r>
              <a:rPr lang="en-US" dirty="0"/>
              <a:t>Requirement 4: Allow the Add method to handle an unknown amount of numbers</a:t>
            </a:r>
          </a:p>
          <a:p>
            <a:pPr marL="0" indent="0">
              <a:buNone/>
            </a:pPr>
            <a:r>
              <a:rPr lang="en-US" dirty="0"/>
              <a:t>Requirement 5: Allow the Add method to handle new lines between numbers (instead of commas).</a:t>
            </a:r>
          </a:p>
          <a:p>
            <a:pPr marL="0" indent="0">
              <a:buNone/>
            </a:pPr>
            <a:r>
              <a:rPr lang="en-US" dirty="0"/>
              <a:t>Requirement 6 : for any non number throw exception</a:t>
            </a:r>
          </a:p>
          <a:p>
            <a:pPr marL="0" indent="0">
              <a:buNone/>
            </a:pPr>
            <a:r>
              <a:rPr lang="en-US" dirty="0"/>
              <a:t>Requirement 7: Support different delimiters</a:t>
            </a:r>
          </a:p>
          <a:p>
            <a:pPr marL="0" indent="0">
              <a:buNone/>
            </a:pPr>
            <a:r>
              <a:rPr lang="en-US" dirty="0"/>
              <a:t>To change a delimiter, the beginning of the string will contain a separate line that looks like this: </a:t>
            </a:r>
            <a:r>
              <a:rPr lang="en-US" b="1" dirty="0"/>
              <a:t>“//[delimiter]\n[numbers…]” </a:t>
            </a:r>
          </a:p>
          <a:p>
            <a:pPr marL="0" indent="0">
              <a:buNone/>
            </a:pPr>
            <a:endParaRPr lang="en-US" dirty="0"/>
          </a:p>
          <a:p>
            <a:pPr marL="0" indent="0">
              <a:buNone/>
            </a:pPr>
            <a:r>
              <a:rPr lang="en-US" dirty="0"/>
              <a:t>for example “//;\n1;2” should take 1 and 2 as parameters and return 3 where the default delimiter is ‘;’ </a:t>
            </a:r>
          </a:p>
          <a:p>
            <a:pPr marL="0" indent="0">
              <a:buNone/>
            </a:pPr>
            <a:r>
              <a:rPr lang="en-US" dirty="0"/>
              <a:t>      </a:t>
            </a:r>
          </a:p>
          <a:p>
            <a:pPr marL="0" indent="0">
              <a:buNone/>
            </a:pPr>
            <a:r>
              <a:rPr lang="en-US" dirty="0"/>
              <a:t>Requirement 8: Negative numbers will throw an exception</a:t>
            </a:r>
          </a:p>
          <a:p>
            <a:pPr marL="0" indent="0">
              <a:buNone/>
            </a:pPr>
            <a:r>
              <a:rPr lang="en-US" dirty="0"/>
              <a:t>Requirement 9: Numbers bigger than 1000 should be ignored</a:t>
            </a:r>
          </a:p>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55</a:t>
            </a:fld>
            <a:endParaRPr lang="en-US"/>
          </a:p>
        </p:txBody>
      </p:sp>
    </p:spTree>
    <p:extLst>
      <p:ext uri="{BB962C8B-B14F-4D97-AF65-F5344CB8AC3E}">
        <p14:creationId xmlns:p14="http://schemas.microsoft.com/office/powerpoint/2010/main" val="2271990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Just do it!</a:t>
            </a:r>
            <a:endParaRPr lang="en-GB" dirty="0"/>
          </a:p>
        </p:txBody>
      </p:sp>
      <p:pic>
        <p:nvPicPr>
          <p:cNvPr id="4" name="Content Placeholder 3" descr="skydive.jpg"/>
          <p:cNvPicPr>
            <a:picLocks noGrp="1" noChangeAspect="1"/>
          </p:cNvPicPr>
          <p:nvPr>
            <p:ph idx="1"/>
          </p:nvPr>
        </p:nvPicPr>
        <p:blipFill>
          <a:blip r:embed="rId2" cstate="print"/>
          <a:stretch>
            <a:fillRect/>
          </a:stretch>
        </p:blipFill>
        <p:spPr>
          <a:xfrm>
            <a:off x="0" y="914400"/>
            <a:ext cx="9143999" cy="5943600"/>
          </a:xfrm>
        </p:spPr>
      </p:pic>
      <p:sp>
        <p:nvSpPr>
          <p:cNvPr id="5" name="Slide Number Placeholder 4"/>
          <p:cNvSpPr>
            <a:spLocks noGrp="1"/>
          </p:cNvSpPr>
          <p:nvPr>
            <p:ph type="sldNum" sz="quarter" idx="12"/>
          </p:nvPr>
        </p:nvSpPr>
        <p:spPr/>
        <p:txBody>
          <a:bodyPr/>
          <a:lstStyle/>
          <a:p>
            <a:fld id="{2387B7E2-7538-4163-9310-D5E6EE1BC12A}"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Coding Dojo</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2387B7E2-7538-4163-9310-D5E6EE1BC12A}"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clarifications about TDD</a:t>
            </a:r>
            <a:endParaRPr lang="en-US" dirty="0"/>
          </a:p>
        </p:txBody>
      </p:sp>
      <p:sp>
        <p:nvSpPr>
          <p:cNvPr id="3" name="Content Placeholder 2"/>
          <p:cNvSpPr>
            <a:spLocks noGrp="1"/>
          </p:cNvSpPr>
          <p:nvPr>
            <p:ph idx="1"/>
          </p:nvPr>
        </p:nvSpPr>
        <p:spPr/>
        <p:txBody>
          <a:bodyPr>
            <a:normAutofit fontScale="92500"/>
          </a:bodyPr>
          <a:lstStyle/>
          <a:p>
            <a:r>
              <a:rPr lang="en-US" dirty="0" smtClean="0"/>
              <a:t>TDD </a:t>
            </a:r>
            <a:r>
              <a:rPr lang="en-US" dirty="0"/>
              <a:t>is neither about "Testing" nor about "Design".</a:t>
            </a:r>
          </a:p>
          <a:p>
            <a:r>
              <a:rPr lang="en-US" dirty="0"/>
              <a:t>TDD does not mean "write some of the tests, then build a system that passes the tests.</a:t>
            </a:r>
          </a:p>
          <a:p>
            <a:r>
              <a:rPr lang="en-US" dirty="0"/>
              <a:t>TDD does not mean "do lots of Testing."</a:t>
            </a:r>
          </a:p>
          <a:p>
            <a:pPr marL="0" indent="0">
              <a:buNone/>
            </a:pPr>
            <a:r>
              <a:rPr lang="en-US" dirty="0"/>
              <a:t>Test-Driven development is a process of developing and running automated test before actual development of the application. Hence, TDD sometimes also called as </a:t>
            </a:r>
            <a:r>
              <a:rPr lang="en-US" b="1" dirty="0"/>
              <a:t>Test First Development.</a:t>
            </a:r>
            <a:endParaRPr lang="en-US" dirty="0"/>
          </a:p>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58</a:t>
            </a:fld>
            <a:endParaRPr lang="en-US"/>
          </a:p>
        </p:txBody>
      </p:sp>
    </p:spTree>
    <p:extLst>
      <p:ext uri="{BB962C8B-B14F-4D97-AF65-F5344CB8AC3E}">
        <p14:creationId xmlns:p14="http://schemas.microsoft.com/office/powerpoint/2010/main" val="33931875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coding dojo</a:t>
            </a:r>
            <a:endParaRPr lang="en-US" dirty="0"/>
          </a:p>
        </p:txBody>
      </p:sp>
      <p:sp>
        <p:nvSpPr>
          <p:cNvPr id="3" name="Content Placeholder 2"/>
          <p:cNvSpPr>
            <a:spLocks noGrp="1"/>
          </p:cNvSpPr>
          <p:nvPr>
            <p:ph idx="1"/>
          </p:nvPr>
        </p:nvSpPr>
        <p:spPr/>
        <p:txBody>
          <a:bodyPr>
            <a:normAutofit/>
          </a:bodyPr>
          <a:lstStyle/>
          <a:p>
            <a:pPr>
              <a:buNone/>
            </a:pPr>
            <a:r>
              <a:rPr lang="en-US" dirty="0" smtClean="0"/>
              <a:t>	A Coding Dojo is a meeting where a bunch of coders get together, code, learn, and have fun</a:t>
            </a:r>
          </a:p>
          <a:p>
            <a:pPr>
              <a:buNone/>
            </a:pPr>
            <a:endParaRPr lang="en-US" dirty="0" smtClean="0"/>
          </a:p>
          <a:p>
            <a:pPr>
              <a:buNone/>
            </a:pPr>
            <a:r>
              <a:rPr lang="en-US" dirty="0" smtClean="0"/>
              <a:t>	The real point of going to a dojo is to improve your skills</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TDD Mantra    </a:t>
            </a:r>
            <a:br>
              <a:rPr lang="en-US" dirty="0" smtClean="0"/>
            </a:br>
            <a:endParaRPr lang="en-US" dirty="0"/>
          </a:p>
        </p:txBody>
      </p:sp>
      <p:sp>
        <p:nvSpPr>
          <p:cNvPr id="3" name="Content Placeholder 2"/>
          <p:cNvSpPr>
            <a:spLocks noGrp="1"/>
          </p:cNvSpPr>
          <p:nvPr>
            <p:ph idx="1"/>
          </p:nvPr>
        </p:nvSpPr>
        <p:spPr>
          <a:xfrm>
            <a:off x="381000" y="1600200"/>
            <a:ext cx="8534400" cy="4525963"/>
          </a:xfrm>
        </p:spPr>
        <p:txBody>
          <a:bodyPr/>
          <a:lstStyle/>
          <a:p>
            <a:pPr marL="0" indent="0">
              <a:buNone/>
            </a:pPr>
            <a:r>
              <a:rPr lang="en-US" dirty="0" smtClean="0">
                <a:solidFill>
                  <a:srgbClr val="FF0000"/>
                </a:solidFill>
              </a:rPr>
              <a:t>Red</a:t>
            </a:r>
            <a:r>
              <a:rPr lang="en-US" dirty="0" smtClean="0"/>
              <a:t> – Write a little test that does not work , and  perhaps does not even compile first.</a:t>
            </a:r>
          </a:p>
          <a:p>
            <a:pPr marL="0" indent="0">
              <a:buNone/>
            </a:pPr>
            <a:endParaRPr lang="en-US" dirty="0" smtClean="0"/>
          </a:p>
          <a:p>
            <a:pPr marL="0" indent="0">
              <a:buNone/>
            </a:pPr>
            <a:r>
              <a:rPr lang="en-US" dirty="0" smtClean="0">
                <a:solidFill>
                  <a:srgbClr val="00B050"/>
                </a:solidFill>
              </a:rPr>
              <a:t>Green</a:t>
            </a:r>
            <a:r>
              <a:rPr lang="en-US" dirty="0" smtClean="0"/>
              <a:t> – Make the test work quickly , committing whatever sins necessary in the process.</a:t>
            </a:r>
          </a:p>
          <a:p>
            <a:pPr marL="0" indent="0">
              <a:buNone/>
            </a:pPr>
            <a:endParaRPr lang="en-US" dirty="0" smtClean="0"/>
          </a:p>
          <a:p>
            <a:pPr marL="0" indent="0">
              <a:buNone/>
            </a:pPr>
            <a:r>
              <a:rPr lang="en-US" dirty="0" err="1" smtClean="0">
                <a:solidFill>
                  <a:schemeClr val="tx2">
                    <a:lumMod val="60000"/>
                    <a:lumOff val="40000"/>
                  </a:schemeClr>
                </a:solidFill>
              </a:rPr>
              <a:t>Refactor</a:t>
            </a:r>
            <a:r>
              <a:rPr lang="en-US" dirty="0" smtClean="0"/>
              <a:t> – Eliminate all of the duplication created in merely getting the test to work.</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6</a:t>
            </a:fld>
            <a:endParaRPr lang="en-US"/>
          </a:p>
        </p:txBody>
      </p:sp>
    </p:spTree>
    <p:extLst>
      <p:ext uri="{BB962C8B-B14F-4D97-AF65-F5344CB8AC3E}">
        <p14:creationId xmlns:p14="http://schemas.microsoft.com/office/powerpoint/2010/main" val="349979954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http://www.meetup.com/OsloCodingDojo/photos/1237021/#21061984</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a:t>
            </a:r>
          </a:p>
          <a:p>
            <a:pPr>
              <a:buNone/>
            </a:pPr>
            <a:endParaRPr lang="en-US" dirty="0" smtClean="0"/>
          </a:p>
          <a:p>
            <a:pPr>
              <a:buNone/>
            </a:pPr>
            <a:r>
              <a:rPr lang="en-US" dirty="0" smtClean="0"/>
              <a:t>				</a:t>
            </a:r>
            <a:r>
              <a:rPr lang="en-US" sz="4800" dirty="0" smtClean="0"/>
              <a:t>Demo!</a:t>
            </a:r>
            <a:endParaRPr lang="en-US" sz="4800"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	</a:t>
            </a:r>
          </a:p>
          <a:p>
            <a:pPr>
              <a:buNone/>
            </a:pPr>
            <a:endParaRPr lang="en-US" dirty="0" smtClean="0"/>
          </a:p>
          <a:p>
            <a:pPr>
              <a:buNone/>
            </a:pPr>
            <a:endParaRPr lang="en-US" dirty="0" smtClean="0"/>
          </a:p>
          <a:p>
            <a:pPr>
              <a:buNone/>
            </a:pPr>
            <a:r>
              <a:rPr lang="en-US" dirty="0" smtClean="0"/>
              <a:t>	Convert Arabic number to Roman Number</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Slide Number Placeholder 4"/>
          <p:cNvSpPr>
            <a:spLocks noGrp="1"/>
          </p:cNvSpPr>
          <p:nvPr>
            <p:ph type="sldNum" sz="quarter" idx="12"/>
          </p:nvPr>
        </p:nvSpPr>
        <p:spPr/>
        <p:txBody>
          <a:bodyPr/>
          <a:lstStyle/>
          <a:p>
            <a:fld id="{2387B7E2-7538-4163-9310-D5E6EE1BC12A}" type="slidenum">
              <a:rPr lang="en-US" smtClean="0"/>
              <a:pPr/>
              <a:t>63</a:t>
            </a:fld>
            <a:endParaRPr lang="en-US"/>
          </a:p>
        </p:txBody>
      </p:sp>
      <p:pic>
        <p:nvPicPr>
          <p:cNvPr id="6" name="Picture 5" descr="questions.jpg"/>
          <p:cNvPicPr>
            <a:picLocks noChangeAspect="1"/>
          </p:cNvPicPr>
          <p:nvPr/>
        </p:nvPicPr>
        <p:blipFill>
          <a:blip r:embed="rId3"/>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64</a:t>
            </a:fld>
            <a:endParaRPr lang="en-US"/>
          </a:p>
        </p:txBody>
      </p:sp>
    </p:spTree>
    <p:extLst>
      <p:ext uri="{BB962C8B-B14F-4D97-AF65-F5344CB8AC3E}">
        <p14:creationId xmlns:p14="http://schemas.microsoft.com/office/powerpoint/2010/main" val="37735391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makes an app hard to test?</a:t>
            </a:r>
          </a:p>
        </p:txBody>
      </p:sp>
      <p:sp>
        <p:nvSpPr>
          <p:cNvPr id="3" name="Content Placeholder 2"/>
          <p:cNvSpPr>
            <a:spLocks noGrp="1"/>
          </p:cNvSpPr>
          <p:nvPr>
            <p:ph idx="1"/>
          </p:nvPr>
        </p:nvSpPr>
        <p:spPr/>
        <p:txBody>
          <a:bodyPr/>
          <a:lstStyle/>
          <a:p>
            <a:pPr marL="0" indent="0">
              <a:buNone/>
            </a:pPr>
            <a:r>
              <a:rPr lang="en-US" dirty="0" smtClean="0"/>
              <a:t>• </a:t>
            </a:r>
            <a:r>
              <a:rPr lang="en-US" dirty="0"/>
              <a:t>Tightly coupled </a:t>
            </a:r>
            <a:endParaRPr lang="en-US" dirty="0" smtClean="0"/>
          </a:p>
          <a:p>
            <a:pPr marL="0" indent="0">
              <a:buNone/>
            </a:pPr>
            <a:r>
              <a:rPr lang="en-US" dirty="0" smtClean="0"/>
              <a:t>•Hidden </a:t>
            </a:r>
            <a:r>
              <a:rPr lang="en-US" dirty="0"/>
              <a:t>or embedded dependencies </a:t>
            </a:r>
            <a:endParaRPr lang="en-US" dirty="0" smtClean="0"/>
          </a:p>
          <a:p>
            <a:pPr marL="0" indent="0">
              <a:buNone/>
            </a:pPr>
            <a:r>
              <a:rPr lang="en-US" dirty="0" smtClean="0"/>
              <a:t>• </a:t>
            </a:r>
            <a:r>
              <a:rPr lang="en-US" dirty="0"/>
              <a:t>Required data &amp; databases </a:t>
            </a:r>
            <a:endParaRPr lang="en-US" dirty="0" smtClean="0"/>
          </a:p>
          <a:p>
            <a:pPr marL="0" indent="0">
              <a:buNone/>
            </a:pPr>
            <a:r>
              <a:rPr lang="en-US" dirty="0" smtClean="0"/>
              <a:t>• </a:t>
            </a:r>
            <a:r>
              <a:rPr lang="en-US" dirty="0"/>
              <a:t>Insane amounts of setup code for the test</a:t>
            </a:r>
          </a:p>
        </p:txBody>
      </p:sp>
      <p:sp>
        <p:nvSpPr>
          <p:cNvPr id="4" name="Slide Number Placeholder 3"/>
          <p:cNvSpPr>
            <a:spLocks noGrp="1"/>
          </p:cNvSpPr>
          <p:nvPr>
            <p:ph type="sldNum" sz="quarter" idx="12"/>
          </p:nvPr>
        </p:nvSpPr>
        <p:spPr/>
        <p:txBody>
          <a:bodyPr/>
          <a:lstStyle/>
          <a:p>
            <a:fld id="{2387B7E2-7538-4163-9310-D5E6EE1BC12A}" type="slidenum">
              <a:rPr lang="en-US" smtClean="0"/>
              <a:pPr/>
              <a:t>65</a:t>
            </a:fld>
            <a:endParaRPr lang="en-US"/>
          </a:p>
        </p:txBody>
      </p:sp>
    </p:spTree>
    <p:extLst>
      <p:ext uri="{BB962C8B-B14F-4D97-AF65-F5344CB8AC3E}">
        <p14:creationId xmlns:p14="http://schemas.microsoft.com/office/powerpoint/2010/main" val="11530890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a:t>
            </a:r>
          </a:p>
        </p:txBody>
      </p:sp>
      <p:sp>
        <p:nvSpPr>
          <p:cNvPr id="3" name="Content Placeholder 2"/>
          <p:cNvSpPr>
            <a:spLocks noGrp="1"/>
          </p:cNvSpPr>
          <p:nvPr>
            <p:ph idx="1"/>
          </p:nvPr>
        </p:nvSpPr>
        <p:spPr/>
        <p:txBody>
          <a:bodyPr>
            <a:normAutofit lnSpcReduction="10000"/>
          </a:bodyPr>
          <a:lstStyle/>
          <a:p>
            <a:pPr marL="0" indent="0">
              <a:buNone/>
            </a:pPr>
            <a:r>
              <a:rPr lang="en-US" dirty="0" smtClean="0"/>
              <a:t>Dependency </a:t>
            </a:r>
            <a:r>
              <a:rPr lang="en-US" dirty="0"/>
              <a:t>Injection • </a:t>
            </a:r>
            <a:endParaRPr lang="en-US" dirty="0" smtClean="0"/>
          </a:p>
          <a:p>
            <a:pPr marL="0" indent="0">
              <a:buNone/>
            </a:pPr>
            <a:r>
              <a:rPr lang="en-US" dirty="0" smtClean="0"/>
              <a:t>Repository </a:t>
            </a:r>
            <a:r>
              <a:rPr lang="en-US" dirty="0"/>
              <a:t>• Data Access • Adapter • Single-Responsibility Principle • Keeps tedious, bug-prone code contained • Strategy • Encapsulates algorithms &amp; business logic • Model-View-Controller • Isolates User Interface Implementation from the User Interface Logic • Testable User Interfaces • Model-View-</a:t>
            </a:r>
            <a:r>
              <a:rPr lang="en-US" dirty="0" err="1"/>
              <a:t>ViewModel</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66</a:t>
            </a:fld>
            <a:endParaRPr lang="en-US"/>
          </a:p>
        </p:txBody>
      </p:sp>
    </p:spTree>
    <p:extLst>
      <p:ext uri="{BB962C8B-B14F-4D97-AF65-F5344CB8AC3E}">
        <p14:creationId xmlns:p14="http://schemas.microsoft.com/office/powerpoint/2010/main" val="9867584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TDDC.JPG"/>
          <p:cNvPicPr>
            <a:picLocks noChangeAspect="1"/>
          </p:cNvPicPr>
          <p:nvPr/>
        </p:nvPicPr>
        <p:blipFill>
          <a:blip r:embed="rId3"/>
          <a:stretch>
            <a:fillRect/>
          </a:stretch>
        </p:blipFill>
        <p:spPr>
          <a:xfrm>
            <a:off x="0" y="1719262"/>
            <a:ext cx="9144000" cy="4757738"/>
          </a:xfrm>
          <a:prstGeom prst="rect">
            <a:avLst/>
          </a:prstGeom>
        </p:spPr>
      </p:pic>
      <p:sp>
        <p:nvSpPr>
          <p:cNvPr id="5" name="Slide Number Placeholder 4"/>
          <p:cNvSpPr>
            <a:spLocks noGrp="1"/>
          </p:cNvSpPr>
          <p:nvPr>
            <p:ph type="sldNum" sz="quarter" idx="12"/>
          </p:nvPr>
        </p:nvSpPr>
        <p:spPr/>
        <p:txBody>
          <a:bodyPr/>
          <a:lstStyle/>
          <a:p>
            <a:fld id="{2387B7E2-7538-4163-9310-D5E6EE1BC12A}" type="slidenum">
              <a:rPr lang="en-US" smtClean="0"/>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fontAlgn="base">
              <a:buNone/>
            </a:pPr>
            <a:r>
              <a:rPr lang="en-US" dirty="0" smtClean="0"/>
              <a:t>	</a:t>
            </a:r>
          </a:p>
          <a:p>
            <a:pPr fontAlgn="base">
              <a:buNone/>
            </a:pPr>
            <a:r>
              <a:rPr lang="en-US" dirty="0" smtClean="0"/>
              <a:t>	You get immediate feedback on if your code is working, so you can find bugs faster</a:t>
            </a:r>
          </a:p>
          <a:p>
            <a:pPr fontAlgn="base">
              <a:buNone/>
            </a:pPr>
            <a:r>
              <a:rPr lang="en-US" dirty="0" smtClean="0"/>
              <a:t>	</a:t>
            </a:r>
          </a:p>
          <a:p>
            <a:pPr fontAlgn="base">
              <a:buNone/>
            </a:pPr>
            <a:r>
              <a:rPr lang="en-US" dirty="0" smtClean="0"/>
              <a:t>	You get feedback on design</a:t>
            </a:r>
          </a:p>
          <a:p>
            <a:pPr fontAlgn="base"/>
            <a:endParaRPr lang="en-US" dirty="0" smtClean="0"/>
          </a:p>
          <a:p>
            <a:pPr fontAlgn="base">
              <a:buNone/>
            </a:pPr>
            <a:r>
              <a:rPr lang="en-US" dirty="0" smtClean="0"/>
              <a:t>	You gain confidence to </a:t>
            </a:r>
            <a:r>
              <a:rPr lang="en-US" dirty="0" err="1" smtClean="0"/>
              <a:t>refactor</a:t>
            </a:r>
            <a:r>
              <a:rPr lang="en-US" dirty="0" smtClean="0"/>
              <a:t> existing code, which means you can clean up code without worrying what it might break</a:t>
            </a:r>
          </a:p>
          <a:p>
            <a:pPr fontAlgn="base"/>
            <a:endParaRPr lang="en-US" dirty="0" smtClean="0"/>
          </a:p>
          <a:p>
            <a:pPr fontAlgn="base">
              <a:buNone/>
            </a:pPr>
            <a:r>
              <a:rPr lang="en-US" dirty="0" smtClean="0"/>
              <a:t>	At the end you have a suite of regression tests that can be run during automated builds to give you greater confidence that your codebase is solid</a:t>
            </a:r>
          </a:p>
          <a:p>
            <a:pPr fontAlgn="base">
              <a:buNone/>
            </a:pPr>
            <a:endParaRPr lang="en-US" dirty="0" smtClean="0"/>
          </a:p>
          <a:p>
            <a:pPr fontAlgn="base">
              <a:buNone/>
            </a:pPr>
            <a:r>
              <a:rPr lang="en-US" dirty="0" smtClean="0"/>
              <a:t>	Reduce technical debt</a:t>
            </a:r>
          </a:p>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04800" y="1600200"/>
          <a:ext cx="8382000" cy="4800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228600" y="1219200"/>
            <a:ext cx="1752600" cy="369332"/>
          </a:xfrm>
          <a:prstGeom prst="rect">
            <a:avLst/>
          </a:prstGeom>
          <a:noFill/>
        </p:spPr>
        <p:txBody>
          <a:bodyPr wrap="square" rtlCol="0">
            <a:spAutoFit/>
          </a:bodyPr>
          <a:lstStyle/>
          <a:p>
            <a:r>
              <a:rPr lang="en-US" dirty="0" smtClean="0"/>
              <a:t>Customer Value</a:t>
            </a:r>
            <a:endParaRPr lang="en-GB"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69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67000"/>
            <a:ext cx="8229600" cy="1295400"/>
          </a:xfrm>
        </p:spPr>
        <p:txBody>
          <a:bodyPr/>
          <a:lstStyle/>
          <a:p>
            <a:pPr>
              <a:buNone/>
            </a:pPr>
            <a:r>
              <a:rPr lang="en-US" dirty="0" smtClean="0"/>
              <a:t>		Why Test Driven Development</a:t>
            </a:r>
          </a:p>
          <a:p>
            <a:endParaRPr lang="en-US" dirty="0" smtClean="0"/>
          </a:p>
        </p:txBody>
      </p:sp>
      <p:sp>
        <p:nvSpPr>
          <p:cNvPr id="4" name="Slide Number Placeholder 3"/>
          <p:cNvSpPr>
            <a:spLocks noGrp="1"/>
          </p:cNvSpPr>
          <p:nvPr>
            <p:ph type="sldNum" sz="quarter" idx="12"/>
          </p:nvPr>
        </p:nvSpPr>
        <p:spPr/>
        <p:txBody>
          <a:bodyPr/>
          <a:lstStyle/>
          <a:p>
            <a:fld id="{2387B7E2-7538-4163-9310-D5E6EE1BC12A}" type="slidenum">
              <a:rPr lang="en-US" smtClean="0"/>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7106" name="Picture 2"/>
          <p:cNvPicPr>
            <a:picLocks noGrp="1" noChangeAspect="1" noChangeArrowheads="1"/>
          </p:cNvPicPr>
          <p:nvPr>
            <p:ph idx="1"/>
          </p:nvPr>
        </p:nvPicPr>
        <p:blipFill>
          <a:blip r:embed="rId2" cstate="print"/>
          <a:srcRect/>
          <a:stretch>
            <a:fillRect/>
          </a:stretch>
        </p:blipFill>
        <p:spPr bwMode="auto">
          <a:xfrm>
            <a:off x="914400" y="2057401"/>
            <a:ext cx="6705600" cy="41148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2387B7E2-7538-4163-9310-D5E6EE1BC12A}" type="slidenum">
              <a:rPr lang="en-US" smtClean="0"/>
              <a:pPr/>
              <a:t>70</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right feedback loop</a:t>
            </a:r>
            <a:endParaRPr lang="en-US" dirty="0"/>
          </a:p>
        </p:txBody>
      </p:sp>
      <p:sp>
        <p:nvSpPr>
          <p:cNvPr id="3" name="Content Placeholder 2"/>
          <p:cNvSpPr>
            <a:spLocks noGrp="1"/>
          </p:cNvSpPr>
          <p:nvPr>
            <p:ph idx="1"/>
          </p:nvPr>
        </p:nvSpPr>
        <p:spPr/>
        <p:txBody>
          <a:bodyPr>
            <a:normAutofit/>
          </a:bodyPr>
          <a:lstStyle/>
          <a:p>
            <a:pPr marL="0" indent="0">
              <a:buNone/>
            </a:pPr>
            <a:r>
              <a:rPr lang="en-US" dirty="0"/>
              <a:t>Tests create a feedback loop that informs the developer whether the product is working or not. </a:t>
            </a: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8</a:t>
            </a:fld>
            <a:endParaRPr lang="en-US"/>
          </a:p>
        </p:txBody>
      </p:sp>
    </p:spTree>
    <p:extLst>
      <p:ext uri="{BB962C8B-B14F-4D97-AF65-F5344CB8AC3E}">
        <p14:creationId xmlns:p14="http://schemas.microsoft.com/office/powerpoint/2010/main" val="3774876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dirty="0"/>
          </a:p>
        </p:txBody>
      </p:sp>
      <p:sp>
        <p:nvSpPr>
          <p:cNvPr id="3" name="Content Placeholder 2"/>
          <p:cNvSpPr>
            <a:spLocks noGrp="1"/>
          </p:cNvSpPr>
          <p:nvPr>
            <p:ph idx="1"/>
          </p:nvPr>
        </p:nvSpPr>
        <p:spPr>
          <a:xfrm>
            <a:off x="457200" y="838200"/>
            <a:ext cx="8229600" cy="5287963"/>
          </a:xfrm>
        </p:spPr>
        <p:txBody>
          <a:bodyPr>
            <a:normAutofit fontScale="77500" lnSpcReduction="20000"/>
          </a:bodyPr>
          <a:lstStyle/>
          <a:p>
            <a:pPr marL="0" indent="0">
              <a:buNone/>
            </a:pPr>
            <a:r>
              <a:rPr lang="en-US" dirty="0"/>
              <a:t>The ideal feedback loop has several properties</a:t>
            </a:r>
            <a:r>
              <a:rPr lang="en-US" dirty="0" smtClean="0"/>
              <a:t>:</a:t>
            </a:r>
          </a:p>
          <a:p>
            <a:pPr marL="0" indent="0">
              <a:buNone/>
            </a:pPr>
            <a:endParaRPr lang="en-US" u="sng" dirty="0" smtClean="0"/>
          </a:p>
          <a:p>
            <a:r>
              <a:rPr lang="en-US" u="sng" dirty="0" smtClean="0"/>
              <a:t>It's </a:t>
            </a:r>
            <a:r>
              <a:rPr lang="en-US" u="sng" dirty="0"/>
              <a:t>fast</a:t>
            </a:r>
            <a:r>
              <a:rPr lang="en-US" dirty="0"/>
              <a:t>. No developer wants to wait hours or days to find out if their change works. Sometimes the change does not work - nobody is perfect - and the feedback loop needs to run multiple times. A faster feedback loop leads to faster fixes. If the loop is fast enough, developers may even run tests before checking in a change. </a:t>
            </a:r>
          </a:p>
          <a:p>
            <a:r>
              <a:rPr lang="en-US" u="sng" dirty="0"/>
              <a:t>It's reliable</a:t>
            </a:r>
            <a:r>
              <a:rPr lang="en-US" dirty="0"/>
              <a:t>. No developer wants to spend hours debugging a test, only to find out it was a flaky test. Flaky tests reduce the developer's trust in the test, and as a result flaky tests are often ignored, even when they find real product issues. </a:t>
            </a:r>
          </a:p>
          <a:p>
            <a:r>
              <a:rPr lang="en-US" u="sng" dirty="0"/>
              <a:t>It isolates failures</a:t>
            </a:r>
            <a:r>
              <a:rPr lang="en-US" dirty="0"/>
              <a:t>. To fix a bug, developers need to find the specific lines of code causing the bug. When a product contains millions of lines of codes, and the bug could be anywhere, it's like trying to find a needle in a haystack. </a:t>
            </a:r>
          </a:p>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9</a:t>
            </a:fld>
            <a:endParaRPr lang="en-US"/>
          </a:p>
        </p:txBody>
      </p:sp>
    </p:spTree>
    <p:extLst>
      <p:ext uri="{BB962C8B-B14F-4D97-AF65-F5344CB8AC3E}">
        <p14:creationId xmlns:p14="http://schemas.microsoft.com/office/powerpoint/2010/main" val="1470752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4817</TotalTime>
  <Words>3311</Words>
  <Application>Microsoft Office PowerPoint</Application>
  <PresentationFormat>On-screen Show (4:3)</PresentationFormat>
  <Paragraphs>393</Paragraphs>
  <Slides>70</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70</vt:i4>
      </vt:variant>
    </vt:vector>
  </HeadingPairs>
  <TitlesOfParts>
    <vt:vector size="73" baseType="lpstr">
      <vt:lpstr>Arial</vt:lpstr>
      <vt:lpstr>Calibri</vt:lpstr>
      <vt:lpstr>Office Theme</vt:lpstr>
      <vt:lpstr>Test Driven Development</vt:lpstr>
      <vt:lpstr>Agenda </vt:lpstr>
      <vt:lpstr>Different type of Test</vt:lpstr>
      <vt:lpstr>Test Pyramid</vt:lpstr>
      <vt:lpstr>PowerPoint Presentation</vt:lpstr>
      <vt:lpstr> TDD Mantra     </vt:lpstr>
      <vt:lpstr>PowerPoint Presentation</vt:lpstr>
      <vt:lpstr>Building the right feedback loop</vt:lpstr>
      <vt:lpstr> </vt:lpstr>
      <vt:lpstr>Clean and Simple Design</vt:lpstr>
      <vt:lpstr>PowerPoint Presentation</vt:lpstr>
      <vt:lpstr>PowerPoint Presentation</vt:lpstr>
      <vt:lpstr> </vt:lpstr>
      <vt:lpstr>PowerPoint Presentation</vt:lpstr>
      <vt:lpstr>PowerPoint Presentation</vt:lpstr>
      <vt:lpstr>Courage</vt:lpstr>
      <vt:lpstr>PowerPoint Presentation</vt:lpstr>
      <vt:lpstr>PowerPoint Presentation</vt:lpstr>
      <vt:lpstr>PowerPoint Presentation</vt:lpstr>
      <vt:lpstr>Technical Debt</vt:lpstr>
      <vt:lpstr>Technical Debt</vt:lpstr>
      <vt:lpstr>External and Internal Quality</vt:lpstr>
      <vt:lpstr>PowerPoint Presentation</vt:lpstr>
      <vt:lpstr>PowerPoint Presentation</vt:lpstr>
      <vt:lpstr>Documentation</vt:lpstr>
      <vt:lpstr>PowerPoint Presentation</vt:lpstr>
      <vt:lpstr>Continuous Integration</vt:lpstr>
      <vt:lpstr>PowerPoint Presentation</vt:lpstr>
      <vt:lpstr>Continuous Delivery</vt:lpstr>
      <vt:lpstr>What is continuous delivery ? </vt:lpstr>
      <vt:lpstr>PowerPoint Presentation</vt:lpstr>
      <vt:lpstr>PowerPoint Presentation</vt:lpstr>
      <vt:lpstr>Companies doing Continuous Delivery</vt:lpstr>
      <vt:lpstr>PowerPoint Presentation</vt:lpstr>
      <vt:lpstr> TDD Mantra     </vt:lpstr>
      <vt:lpstr>TDD with mock objects </vt:lpstr>
      <vt:lpstr>Building on third party code </vt:lpstr>
      <vt:lpstr>Test Readability</vt:lpstr>
      <vt:lpstr>Code Example</vt:lpstr>
      <vt:lpstr>PowerPoint Presentation</vt:lpstr>
      <vt:lpstr>PowerPoint Presentation</vt:lpstr>
      <vt:lpstr>PowerPoint Presentation</vt:lpstr>
      <vt:lpstr>PowerPoint Presentation</vt:lpstr>
      <vt:lpstr>Use Structure to share</vt:lpstr>
      <vt:lpstr>Test Structure</vt:lpstr>
      <vt:lpstr>Keeping Test Clean </vt:lpstr>
      <vt:lpstr>F.I.R.S.T </vt:lpstr>
      <vt:lpstr>PowerPoint Presentation</vt:lpstr>
      <vt:lpstr>PowerPoint Presentation</vt:lpstr>
      <vt:lpstr>Common test smells</vt:lpstr>
      <vt:lpstr>Tools</vt:lpstr>
      <vt:lpstr>PowerPoint Presentation</vt:lpstr>
      <vt:lpstr>String calculator</vt:lpstr>
      <vt:lpstr>Rules</vt:lpstr>
      <vt:lpstr>PowerPoint Presentation</vt:lpstr>
      <vt:lpstr>Just do it!</vt:lpstr>
      <vt:lpstr>Coding Dojo</vt:lpstr>
      <vt:lpstr>Some clarifications about TDD</vt:lpstr>
      <vt:lpstr>What is coding dojo</vt:lpstr>
      <vt:lpstr>PowerPoint Presentation</vt:lpstr>
      <vt:lpstr>PowerPoint Presentation</vt:lpstr>
      <vt:lpstr>PowerPoint Presentation</vt:lpstr>
      <vt:lpstr>PowerPoint Presentation</vt:lpstr>
      <vt:lpstr>PowerPoint Presentation</vt:lpstr>
      <vt:lpstr>What makes an app hard to test?</vt:lpstr>
      <vt:lpstr>Design Patterns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Development</dc:title>
  <dc:creator>sunil</dc:creator>
  <cp:keywords>C_Unrestricted</cp:keywords>
  <cp:lastModifiedBy>Prasad, Sunil (PD PA AE CIS SYS 3 R&amp;D1)</cp:lastModifiedBy>
  <cp:revision>214</cp:revision>
  <dcterms:created xsi:type="dcterms:W3CDTF">2013-07-27T16:43:48Z</dcterms:created>
  <dcterms:modified xsi:type="dcterms:W3CDTF">2018-04-24T04:48:00Z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onfidentiality">
    <vt:lpwstr>Unrestricted</vt:lpwstr>
  </property>
</Properties>
</file>