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64" r:id="rId5"/>
    <p:sldId id="271" r:id="rId6"/>
    <p:sldId id="272" r:id="rId7"/>
    <p:sldId id="273" r:id="rId8"/>
    <p:sldId id="275" r:id="rId9"/>
    <p:sldId id="276" r:id="rId10"/>
    <p:sldId id="277" r:id="rId11"/>
    <p:sldId id="278" r:id="rId12"/>
    <p:sldId id="258" r:id="rId13"/>
    <p:sldId id="265" r:id="rId14"/>
    <p:sldId id="259" r:id="rId15"/>
    <p:sldId id="267" r:id="rId16"/>
    <p:sldId id="270" r:id="rId17"/>
    <p:sldId id="261" r:id="rId18"/>
    <p:sldId id="268" r:id="rId19"/>
    <p:sldId id="260" r:id="rId20"/>
    <p:sldId id="269" r:id="rId21"/>
    <p:sldId id="279" r:id="rId22"/>
    <p:sldId id="266" r:id="rId23"/>
    <p:sldId id="281"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80" r:id="rId40"/>
    <p:sldId id="282" r:id="rId41"/>
    <p:sldId id="26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AE9DAAF4-7504-4804-A07E-858F187094A7}" type="presOf" srcId="{94F2F97A-35BA-4800-AB92-339B6D1FF90E}" destId="{9A307E20-5D0B-4BED-A55A-AE2103EE87AD}" srcOrd="1" destOrd="0" presId="urn:microsoft.com/office/officeart/2005/8/layout/cycle8"/>
    <dgm:cxn modelId="{40DFAD94-EBF6-4F3D-874B-96F99E36C739}" type="presOf" srcId="{6D591120-6F18-4547-9E83-522E48FA38D6}" destId="{C3ADAE37-3C7F-49C9-BD26-F175FDB45DB0}" srcOrd="1" destOrd="0" presId="urn:microsoft.com/office/officeart/2005/8/layout/cycle8"/>
    <dgm:cxn modelId="{2ED1E5B0-2DC3-412D-8339-DA92C0A24480}" type="presOf" srcId="{94F2F97A-35BA-4800-AB92-339B6D1FF90E}" destId="{5B50B858-5013-4D50-B4AF-133E7F0F35C5}" srcOrd="0" destOrd="0" presId="urn:microsoft.com/office/officeart/2005/8/layout/cycle8"/>
    <dgm:cxn modelId="{0247180A-6516-4AEF-9592-288C203E44A7}" type="presOf" srcId="{B52C7574-AD6A-410D-B728-528EB5F33108}" destId="{9A00417A-43DB-4824-A5BB-BD0857F5E61C}" srcOrd="1"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DA01FE7A-BC01-40F7-B011-7F2EE80F2A24}" type="presOf" srcId="{D0F08D3C-FDE7-4E87-8F5C-FC04AD5954B6}" destId="{29F94BDD-9531-468C-B1ED-E0798F781CA5}" srcOrd="0" destOrd="0" presId="urn:microsoft.com/office/officeart/2005/8/layout/cycle8"/>
    <dgm:cxn modelId="{276B82D9-534E-4955-97A0-26774F03C69C}" srcId="{D0F08D3C-FDE7-4E87-8F5C-FC04AD5954B6}" destId="{B52C7574-AD6A-410D-B728-528EB5F33108}" srcOrd="2" destOrd="0" parTransId="{0F6D6A2A-4B1E-476D-B8ED-95935D50706A}" sibTransId="{4DEDE435-F9CE-404D-B42E-5F183854F130}"/>
    <dgm:cxn modelId="{EAEFEBDA-A968-4397-AF5C-8FF840E79BA9}" type="presOf" srcId="{6D591120-6F18-4547-9E83-522E48FA38D6}" destId="{D4F671A0-009C-4A65-AC3A-14063918E045}" srcOrd="0"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D6B51801-01C3-406F-9EF7-D7928DFABF76}" type="presOf" srcId="{B52C7574-AD6A-410D-B728-528EB5F33108}" destId="{9F2647CE-CE71-47CD-AA69-7E85CD6D13E9}" srcOrd="0" destOrd="0" presId="urn:microsoft.com/office/officeart/2005/8/layout/cycle8"/>
    <dgm:cxn modelId="{1C8ABB11-C9CE-47C7-A217-0F60E41C3F1A}" type="presParOf" srcId="{29F94BDD-9531-468C-B1ED-E0798F781CA5}" destId="{D4F671A0-009C-4A65-AC3A-14063918E045}" srcOrd="0" destOrd="0" presId="urn:microsoft.com/office/officeart/2005/8/layout/cycle8"/>
    <dgm:cxn modelId="{A4EF1CFE-7F8B-4E51-A070-3EE2B733FB2C}" type="presParOf" srcId="{29F94BDD-9531-468C-B1ED-E0798F781CA5}" destId="{7057941D-DA7F-4EB7-970F-DCBD5D8EAF5E}" srcOrd="1" destOrd="0" presId="urn:microsoft.com/office/officeart/2005/8/layout/cycle8"/>
    <dgm:cxn modelId="{3A5AA562-907A-42CA-A321-92F4F4C83D2D}" type="presParOf" srcId="{29F94BDD-9531-468C-B1ED-E0798F781CA5}" destId="{E6E310B4-7585-4866-B007-E207D2FF8229}" srcOrd="2" destOrd="0" presId="urn:microsoft.com/office/officeart/2005/8/layout/cycle8"/>
    <dgm:cxn modelId="{22522A56-0EC3-44C1-973F-AA202E93E87E}" type="presParOf" srcId="{29F94BDD-9531-468C-B1ED-E0798F781CA5}" destId="{C3ADAE37-3C7F-49C9-BD26-F175FDB45DB0}" srcOrd="3" destOrd="0" presId="urn:microsoft.com/office/officeart/2005/8/layout/cycle8"/>
    <dgm:cxn modelId="{2F3DAF9C-39CA-4EE1-AFFF-CCA4A7891BDA}" type="presParOf" srcId="{29F94BDD-9531-468C-B1ED-E0798F781CA5}" destId="{5B50B858-5013-4D50-B4AF-133E7F0F35C5}" srcOrd="4" destOrd="0" presId="urn:microsoft.com/office/officeart/2005/8/layout/cycle8"/>
    <dgm:cxn modelId="{0FB31442-0D5A-47A4-917B-9762929BBAF1}" type="presParOf" srcId="{29F94BDD-9531-468C-B1ED-E0798F781CA5}" destId="{22C2530C-BBF8-4B51-A825-4E0648BFB99E}" srcOrd="5" destOrd="0" presId="urn:microsoft.com/office/officeart/2005/8/layout/cycle8"/>
    <dgm:cxn modelId="{0EDCF0AD-DED2-4ED8-B9ED-B37B4D06BF4C}" type="presParOf" srcId="{29F94BDD-9531-468C-B1ED-E0798F781CA5}" destId="{A0C94BAE-1267-460D-95D0-61E2D23C78C3}" srcOrd="6" destOrd="0" presId="urn:microsoft.com/office/officeart/2005/8/layout/cycle8"/>
    <dgm:cxn modelId="{9A814B56-021D-436F-88F7-DE873D76FACF}" type="presParOf" srcId="{29F94BDD-9531-468C-B1ED-E0798F781CA5}" destId="{9A307E20-5D0B-4BED-A55A-AE2103EE87AD}" srcOrd="7" destOrd="0" presId="urn:microsoft.com/office/officeart/2005/8/layout/cycle8"/>
    <dgm:cxn modelId="{4FD4E936-8571-458C-B99C-0B9D85B717FC}" type="presParOf" srcId="{29F94BDD-9531-468C-B1ED-E0798F781CA5}" destId="{9F2647CE-CE71-47CD-AA69-7E85CD6D13E9}" srcOrd="8" destOrd="0" presId="urn:microsoft.com/office/officeart/2005/8/layout/cycle8"/>
    <dgm:cxn modelId="{4207DE87-2CE1-4781-872C-1EFD3600DAEF}" type="presParOf" srcId="{29F94BDD-9531-468C-B1ED-E0798F781CA5}" destId="{3F7E7943-1270-431E-BB94-DF91F0FFE971}" srcOrd="9" destOrd="0" presId="urn:microsoft.com/office/officeart/2005/8/layout/cycle8"/>
    <dgm:cxn modelId="{E2B5BADA-2514-46BA-A3EE-60AE2D021133}" type="presParOf" srcId="{29F94BDD-9531-468C-B1ED-E0798F781CA5}" destId="{99849228-9E65-4D86-ADFD-5D53BF41F00F}" srcOrd="10" destOrd="0" presId="urn:microsoft.com/office/officeart/2005/8/layout/cycle8"/>
    <dgm:cxn modelId="{173AEDF5-DA97-498C-A5D0-793BFB6415E4}" type="presParOf" srcId="{29F94BDD-9531-468C-B1ED-E0798F781CA5}" destId="{9A00417A-43DB-4824-A5BB-BD0857F5E61C}" srcOrd="11" destOrd="0" presId="urn:microsoft.com/office/officeart/2005/8/layout/cycle8"/>
    <dgm:cxn modelId="{5537E7D1-A789-4ABB-8B65-46F067D88C33}" type="presParOf" srcId="{29F94BDD-9531-468C-B1ED-E0798F781CA5}" destId="{CB9D437E-F7C8-41BD-9470-7D6391F80B05}" srcOrd="12" destOrd="0" presId="urn:microsoft.com/office/officeart/2005/8/layout/cycle8"/>
    <dgm:cxn modelId="{4E915C67-F28D-4397-B5CB-4C2F6BE566EF}" type="presParOf" srcId="{29F94BDD-9531-468C-B1ED-E0798F781CA5}" destId="{24820461-3287-4E66-BA24-94C63396FC69}" srcOrd="13" destOrd="0" presId="urn:microsoft.com/office/officeart/2005/8/layout/cycle8"/>
    <dgm:cxn modelId="{7BEA50B6-D7F1-4BAD-9B6D-150D42C5410F}"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1A0-009C-4A65-AC3A-14063918E045}">
      <dsp:nvSpPr>
        <dsp:cNvPr id="0" name=""/>
        <dsp:cNvSpPr/>
      </dsp:nvSpPr>
      <dsp:spPr>
        <a:xfrm>
          <a:off x="1364379" y="255354"/>
          <a:ext cx="3299967" cy="3299967"/>
        </a:xfrm>
        <a:prstGeom prst="pie">
          <a:avLst>
            <a:gd name="adj1" fmla="val 16200000"/>
            <a:gd name="adj2" fmla="val 1800000"/>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Green</a:t>
          </a:r>
          <a:endParaRPr lang="en-US" sz="3400" kern="1200" dirty="0"/>
        </a:p>
      </dsp:txBody>
      <dsp:txXfrm>
        <a:off x="3103541" y="954633"/>
        <a:ext cx="1178559" cy="982133"/>
      </dsp:txXfrm>
    </dsp:sp>
    <dsp:sp modelId="{5B50B858-5013-4D50-B4AF-133E7F0F35C5}">
      <dsp:nvSpPr>
        <dsp:cNvPr id="0" name=""/>
        <dsp:cNvSpPr/>
      </dsp:nvSpPr>
      <dsp:spPr>
        <a:xfrm>
          <a:off x="1296416" y="373210"/>
          <a:ext cx="3299967" cy="3299967"/>
        </a:xfrm>
        <a:prstGeom prst="pie">
          <a:avLst>
            <a:gd name="adj1" fmla="val 1800000"/>
            <a:gd name="adj2" fmla="val 9000000"/>
          </a:avLst>
        </a:prstGeom>
        <a:solidFill>
          <a:schemeClr val="accent1">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Refactor</a:t>
          </a:r>
          <a:endParaRPr lang="en-US" sz="3400" kern="1200" dirty="0"/>
        </a:p>
      </dsp:txBody>
      <dsp:txXfrm>
        <a:off x="2082122" y="2514261"/>
        <a:ext cx="1767839" cy="864277"/>
      </dsp:txXfrm>
    </dsp:sp>
    <dsp:sp modelId="{9F2647CE-CE71-47CD-AA69-7E85CD6D13E9}">
      <dsp:nvSpPr>
        <dsp:cNvPr id="0" name=""/>
        <dsp:cNvSpPr/>
      </dsp:nvSpPr>
      <dsp:spPr>
        <a:xfrm>
          <a:off x="1228452" y="255354"/>
          <a:ext cx="3299967" cy="3299967"/>
        </a:xfrm>
        <a:prstGeom prst="pie">
          <a:avLst>
            <a:gd name="adj1" fmla="val 9000000"/>
            <a:gd name="adj2" fmla="val 1620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Red</a:t>
          </a:r>
          <a:endParaRPr lang="en-US" sz="3400" kern="1200" dirty="0"/>
        </a:p>
      </dsp:txBody>
      <dsp:txXfrm>
        <a:off x="1610698" y="954633"/>
        <a:ext cx="1178559" cy="982133"/>
      </dsp:txXfrm>
    </dsp:sp>
    <dsp:sp modelId="{CB9D437E-F7C8-41BD-9470-7D6391F80B05}">
      <dsp:nvSpPr>
        <dsp:cNvPr id="0" name=""/>
        <dsp:cNvSpPr/>
      </dsp:nvSpPr>
      <dsp:spPr>
        <a:xfrm>
          <a:off x="1160368" y="51070"/>
          <a:ext cx="3708535" cy="3708535"/>
        </a:xfrm>
        <a:prstGeom prst="circularArrow">
          <a:avLst>
            <a:gd name="adj1" fmla="val 5085"/>
            <a:gd name="adj2" fmla="val 327528"/>
            <a:gd name="adj3" fmla="val 1472472"/>
            <a:gd name="adj4" fmla="val 16199432"/>
            <a:gd name="adj5" fmla="val 5932"/>
          </a:avLst>
        </a:prstGeom>
        <a:solidFill>
          <a:srgbClr val="92D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820461-3287-4E66-BA24-94C63396FC69}">
      <dsp:nvSpPr>
        <dsp:cNvPr id="0" name=""/>
        <dsp:cNvSpPr/>
      </dsp:nvSpPr>
      <dsp:spPr>
        <a:xfrm>
          <a:off x="1092132" y="168718"/>
          <a:ext cx="3708535" cy="3708535"/>
        </a:xfrm>
        <a:prstGeom prst="circularArrow">
          <a:avLst>
            <a:gd name="adj1" fmla="val 5085"/>
            <a:gd name="adj2" fmla="val 327528"/>
            <a:gd name="adj3" fmla="val 8671970"/>
            <a:gd name="adj4" fmla="val 1800502"/>
            <a:gd name="adj5" fmla="val 5932"/>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304B2EA-FA59-4299-B7D5-7DDEA726B87F}">
      <dsp:nvSpPr>
        <dsp:cNvPr id="0" name=""/>
        <dsp:cNvSpPr/>
      </dsp:nvSpPr>
      <dsp:spPr>
        <a:xfrm>
          <a:off x="1023896" y="51070"/>
          <a:ext cx="3708535" cy="3708535"/>
        </a:xfrm>
        <a:prstGeom prst="circularArrow">
          <a:avLst>
            <a:gd name="adj1" fmla="val 5085"/>
            <a:gd name="adj2" fmla="val 327528"/>
            <a:gd name="adj3" fmla="val 15873039"/>
            <a:gd name="adj4" fmla="val 9000000"/>
            <a:gd name="adj5" fmla="val 5932"/>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E7F73-5EFF-46DD-A427-B77AFDF8D1FD}"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E12A-92D0-47AC-AF21-2897E92B62D5}" type="slidenum">
              <a:rPr lang="en-US" smtClean="0"/>
              <a:t>‹#›</a:t>
            </a:fld>
            <a:endParaRPr lang="en-US"/>
          </a:p>
        </p:txBody>
      </p:sp>
    </p:spTree>
    <p:extLst>
      <p:ext uri="{BB962C8B-B14F-4D97-AF65-F5344CB8AC3E}">
        <p14:creationId xmlns:p14="http://schemas.microsoft.com/office/powerpoint/2010/main" val="7198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47A338-E989-4FB8-9E79-C7D1C907295C}" type="slidenum">
              <a:rPr lang="de-DE" smtClean="0"/>
              <a:t>3</a:t>
            </a:fld>
            <a:endParaRPr lang="de-DE"/>
          </a:p>
        </p:txBody>
      </p:sp>
    </p:spTree>
    <p:extLst>
      <p:ext uri="{BB962C8B-B14F-4D97-AF65-F5344CB8AC3E}">
        <p14:creationId xmlns:p14="http://schemas.microsoft.com/office/powerpoint/2010/main" val="1885532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i="0" u="none" strike="noStrike" kern="1200" baseline="0" dirty="0" smtClean="0">
                <a:solidFill>
                  <a:schemeClr val="tx1"/>
                </a:solidFill>
                <a:latin typeface="+mn-lt"/>
                <a:ea typeface="+mn-ea"/>
                <a:cs typeface="+mn-cs"/>
              </a:rPr>
              <a:t>Dependencies</a:t>
            </a:r>
          </a:p>
          <a:p>
            <a:r>
              <a:rPr lang="en-US" sz="1200" b="0" i="0" u="none" strike="noStrike" kern="1200" baseline="0" dirty="0" smtClean="0">
                <a:solidFill>
                  <a:schemeClr val="tx1"/>
                </a:solidFill>
                <a:latin typeface="+mn-lt"/>
                <a:ea typeface="+mn-ea"/>
                <a:cs typeface="+mn-cs"/>
              </a:rPr>
              <a:t>Services that the object requires from its peers so it can perform its responsibilities.</a:t>
            </a:r>
          </a:p>
          <a:p>
            <a:r>
              <a:rPr lang="en-US" sz="1200" b="0" i="0" u="none" strike="noStrike" kern="1200" baseline="0" dirty="0" smtClean="0">
                <a:solidFill>
                  <a:schemeClr val="tx1"/>
                </a:solidFill>
                <a:latin typeface="+mn-lt"/>
                <a:ea typeface="+mn-ea"/>
                <a:cs typeface="+mn-cs"/>
              </a:rPr>
              <a:t>The object cannot function without these services. It should not be</a:t>
            </a:r>
          </a:p>
          <a:p>
            <a:r>
              <a:rPr lang="en-US" sz="1200" b="0" i="0" u="none" strike="noStrike" kern="1200" baseline="0" dirty="0" smtClean="0">
                <a:solidFill>
                  <a:schemeClr val="tx1"/>
                </a:solidFill>
                <a:latin typeface="+mn-lt"/>
                <a:ea typeface="+mn-ea"/>
                <a:cs typeface="+mn-cs"/>
              </a:rPr>
              <a:t>possible to create the object without them. For example, a graphics package</a:t>
            </a:r>
          </a:p>
          <a:p>
            <a:r>
              <a:rPr lang="en-US" sz="1200" b="0" i="0" u="none" strike="noStrike" kern="1200" baseline="0" dirty="0" smtClean="0">
                <a:solidFill>
                  <a:schemeClr val="tx1"/>
                </a:solidFill>
                <a:latin typeface="+mn-lt"/>
                <a:ea typeface="+mn-ea"/>
                <a:cs typeface="+mn-cs"/>
              </a:rPr>
              <a:t>will need something like a screen or canvas to draw on—it doesn’t make</a:t>
            </a:r>
          </a:p>
          <a:p>
            <a:r>
              <a:rPr lang="en-US" sz="1200" b="0" i="0" u="none" strike="noStrike" kern="1200" baseline="0" dirty="0" smtClean="0">
                <a:solidFill>
                  <a:schemeClr val="tx1"/>
                </a:solidFill>
                <a:latin typeface="+mn-lt"/>
                <a:ea typeface="+mn-ea"/>
                <a:cs typeface="+mn-cs"/>
              </a:rPr>
              <a:t>sense without one.</a:t>
            </a:r>
          </a:p>
          <a:p>
            <a:r>
              <a:rPr lang="en-US" sz="1200" b="1" i="0" u="none" strike="noStrike" kern="1200" baseline="0" dirty="0" smtClean="0">
                <a:solidFill>
                  <a:schemeClr val="tx1"/>
                </a:solidFill>
                <a:latin typeface="+mn-lt"/>
                <a:ea typeface="+mn-ea"/>
                <a:cs typeface="+mn-cs"/>
              </a:rPr>
              <a:t>Notifications</a:t>
            </a:r>
          </a:p>
          <a:p>
            <a:r>
              <a:rPr lang="en-US" sz="1200" b="0" i="0" u="none" strike="noStrike" kern="1200" baseline="0" dirty="0" smtClean="0">
                <a:solidFill>
                  <a:schemeClr val="tx1"/>
                </a:solidFill>
                <a:latin typeface="+mn-lt"/>
                <a:ea typeface="+mn-ea"/>
                <a:cs typeface="+mn-cs"/>
              </a:rPr>
              <a:t>Peers that need to be kept up to date with the object’s activity. The object</a:t>
            </a:r>
          </a:p>
          <a:p>
            <a:r>
              <a:rPr lang="en-US" sz="1200" b="0" i="0" u="none" strike="noStrike" kern="1200" baseline="0" dirty="0" smtClean="0">
                <a:solidFill>
                  <a:schemeClr val="tx1"/>
                </a:solidFill>
                <a:latin typeface="+mn-lt"/>
                <a:ea typeface="+mn-ea"/>
                <a:cs typeface="+mn-cs"/>
              </a:rPr>
              <a:t>will notify interested peers whenever it changes state or performs a significant</a:t>
            </a:r>
          </a:p>
          <a:p>
            <a:r>
              <a:rPr lang="en-US" sz="1200" b="0" i="0" u="none" strike="noStrike" kern="1200" baseline="0" dirty="0" smtClean="0">
                <a:solidFill>
                  <a:schemeClr val="tx1"/>
                </a:solidFill>
                <a:latin typeface="+mn-lt"/>
                <a:ea typeface="+mn-ea"/>
                <a:cs typeface="+mn-cs"/>
              </a:rPr>
              <a:t>action. Notifications are “fire and forget”; the object neither knows nor cares</a:t>
            </a:r>
          </a:p>
          <a:p>
            <a:r>
              <a:rPr lang="en-US" sz="1200" b="0" i="0" u="none" strike="noStrike" kern="1200" baseline="0" dirty="0" smtClean="0">
                <a:solidFill>
                  <a:schemeClr val="tx1"/>
                </a:solidFill>
                <a:latin typeface="+mn-lt"/>
                <a:ea typeface="+mn-ea"/>
                <a:cs typeface="+mn-cs"/>
              </a:rPr>
              <a:t>which peers are listening. Notifications are so useful because they decouple</a:t>
            </a:r>
          </a:p>
          <a:p>
            <a:r>
              <a:rPr lang="en-US" sz="1200" b="0" i="0" u="none" strike="noStrike" kern="1200" baseline="0" dirty="0" smtClean="0">
                <a:solidFill>
                  <a:schemeClr val="tx1"/>
                </a:solidFill>
                <a:latin typeface="+mn-lt"/>
                <a:ea typeface="+mn-ea"/>
                <a:cs typeface="+mn-cs"/>
              </a:rPr>
              <a:t>objects from each other. For example, in a user interface system, a button</a:t>
            </a:r>
          </a:p>
          <a:p>
            <a:r>
              <a:rPr lang="en-US" sz="1200" b="0" i="0" u="none" strike="noStrike" kern="1200" baseline="0" dirty="0" smtClean="0">
                <a:solidFill>
                  <a:schemeClr val="tx1"/>
                </a:solidFill>
                <a:latin typeface="+mn-lt"/>
                <a:ea typeface="+mn-ea"/>
                <a:cs typeface="+mn-cs"/>
              </a:rPr>
              <a:t>component promises to notify any registered listeners when it’s clicked, but</a:t>
            </a:r>
          </a:p>
          <a:p>
            <a:r>
              <a:rPr lang="en-US" sz="1200" b="0" i="0" u="none" strike="noStrike" kern="1200" baseline="0" dirty="0" smtClean="0">
                <a:solidFill>
                  <a:schemeClr val="tx1"/>
                </a:solidFill>
                <a:latin typeface="+mn-lt"/>
                <a:ea typeface="+mn-ea"/>
                <a:cs typeface="+mn-cs"/>
              </a:rPr>
              <a:t>does not know what those listeners will do. Similarly, the listeners expect to</a:t>
            </a:r>
          </a:p>
          <a:p>
            <a:r>
              <a:rPr lang="en-US" sz="1200" b="0" i="0" u="none" strike="noStrike" kern="1200" baseline="0" dirty="0" smtClean="0">
                <a:solidFill>
                  <a:schemeClr val="tx1"/>
                </a:solidFill>
                <a:latin typeface="+mn-lt"/>
                <a:ea typeface="+mn-ea"/>
                <a:cs typeface="+mn-cs"/>
              </a:rPr>
              <a:t>be called but know nothing of the way the user interface dispatches its events.</a:t>
            </a:r>
          </a:p>
          <a:p>
            <a:r>
              <a:rPr lang="en-US" sz="1200" b="1" i="0" u="none" strike="noStrike" kern="1200" baseline="0" dirty="0" smtClean="0">
                <a:solidFill>
                  <a:schemeClr val="tx1"/>
                </a:solidFill>
                <a:latin typeface="+mn-lt"/>
                <a:ea typeface="+mn-ea"/>
                <a:cs typeface="+mn-cs"/>
              </a:rPr>
              <a:t>Adjustments</a:t>
            </a:r>
          </a:p>
          <a:p>
            <a:r>
              <a:rPr lang="en-US" sz="1200" b="0" i="0" u="none" strike="noStrike" kern="1200" baseline="0" dirty="0" smtClean="0">
                <a:solidFill>
                  <a:schemeClr val="tx1"/>
                </a:solidFill>
                <a:latin typeface="+mn-lt"/>
                <a:ea typeface="+mn-ea"/>
                <a:cs typeface="+mn-cs"/>
              </a:rPr>
              <a:t>Peers that adjust the object’s behavior to the wider needs of the system. This</a:t>
            </a:r>
          </a:p>
          <a:p>
            <a:r>
              <a:rPr lang="en-US" sz="1200" b="0" i="0" u="none" strike="noStrike" kern="1200" baseline="0" dirty="0" smtClean="0">
                <a:solidFill>
                  <a:schemeClr val="tx1"/>
                </a:solidFill>
                <a:latin typeface="+mn-lt"/>
                <a:ea typeface="+mn-ea"/>
                <a:cs typeface="+mn-cs"/>
              </a:rPr>
              <a:t>includes policy objects that make decisions on the object’s behalf (the Strategy</a:t>
            </a:r>
          </a:p>
          <a:p>
            <a:r>
              <a:rPr lang="en-US" sz="1200" b="0" i="0" u="none" strike="noStrike" kern="1200" baseline="0" dirty="0" smtClean="0">
                <a:solidFill>
                  <a:schemeClr val="tx1"/>
                </a:solidFill>
                <a:latin typeface="+mn-lt"/>
                <a:ea typeface="+mn-ea"/>
                <a:cs typeface="+mn-cs"/>
              </a:rPr>
              <a:t>pattern in [Gamma94]) and component parts of the object if it’s a composite.</a:t>
            </a:r>
          </a:p>
          <a:p>
            <a:r>
              <a:rPr lang="en-US" sz="1200" b="0" i="0" u="none" strike="noStrike" kern="1200" baseline="0" dirty="0" smtClean="0">
                <a:solidFill>
                  <a:schemeClr val="tx1"/>
                </a:solidFill>
                <a:latin typeface="+mn-lt"/>
                <a:ea typeface="+mn-ea"/>
                <a:cs typeface="+mn-cs"/>
              </a:rPr>
              <a:t>For example, a Swing </a:t>
            </a:r>
            <a:r>
              <a:rPr lang="en-US" sz="1200" b="0" i="0" u="none" strike="noStrike" kern="1200" baseline="0" dirty="0" err="1" smtClean="0">
                <a:solidFill>
                  <a:schemeClr val="tx1"/>
                </a:solidFill>
                <a:latin typeface="+mn-lt"/>
                <a:ea typeface="+mn-ea"/>
                <a:cs typeface="+mn-cs"/>
              </a:rPr>
              <a:t>JTable</a:t>
            </a:r>
            <a:r>
              <a:rPr lang="en-US" sz="1200" b="0" i="0" u="none" strike="noStrike" kern="1200" baseline="0" dirty="0" smtClean="0">
                <a:solidFill>
                  <a:schemeClr val="tx1"/>
                </a:solidFill>
                <a:latin typeface="+mn-lt"/>
                <a:ea typeface="+mn-ea"/>
                <a:cs typeface="+mn-cs"/>
              </a:rPr>
              <a:t> will ask a </a:t>
            </a:r>
            <a:r>
              <a:rPr lang="en-US" sz="1200" b="0" i="0" u="none" strike="noStrike" kern="1200" baseline="0" dirty="0" err="1" smtClean="0">
                <a:solidFill>
                  <a:schemeClr val="tx1"/>
                </a:solidFill>
                <a:latin typeface="+mn-lt"/>
                <a:ea typeface="+mn-ea"/>
                <a:cs typeface="+mn-cs"/>
              </a:rPr>
              <a:t>TableCellRenderer</a:t>
            </a:r>
            <a:r>
              <a:rPr lang="en-US" sz="1200" b="0" i="0" u="none" strike="noStrike" kern="1200" baseline="0" dirty="0" smtClean="0">
                <a:solidFill>
                  <a:schemeClr val="tx1"/>
                </a:solidFill>
                <a:latin typeface="+mn-lt"/>
                <a:ea typeface="+mn-ea"/>
                <a:cs typeface="+mn-cs"/>
              </a:rPr>
              <a:t> to draw</a:t>
            </a:r>
          </a:p>
          <a:p>
            <a:r>
              <a:rPr lang="en-US" sz="1200" b="0" i="0" u="none" strike="noStrike" kern="1200" baseline="0" dirty="0" smtClean="0">
                <a:solidFill>
                  <a:schemeClr val="tx1"/>
                </a:solidFill>
                <a:latin typeface="+mn-lt"/>
                <a:ea typeface="+mn-ea"/>
                <a:cs typeface="+mn-cs"/>
              </a:rPr>
              <a:t>a cell’s value, perhaps as RGB (Red, Green, Blue) values for a color. If we</a:t>
            </a:r>
          </a:p>
          <a:p>
            <a:r>
              <a:rPr lang="en-US" sz="1200" b="0" i="0" u="none" strike="noStrike" kern="1200" baseline="0" dirty="0" smtClean="0">
                <a:solidFill>
                  <a:schemeClr val="tx1"/>
                </a:solidFill>
                <a:latin typeface="+mn-lt"/>
                <a:ea typeface="+mn-ea"/>
                <a:cs typeface="+mn-cs"/>
              </a:rPr>
              <a:t>change the renderer, the table will change its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Tests that highlight an object’s neighbors help us to see whether they are peers, or should instead be internal to the target object. A test that is clumsy or unclear might be a hint that we’ve exposed too much implementation, and that we should rebalance the responsibilities between the object and its neighbors.</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25</a:t>
            </a:fld>
            <a:endParaRPr lang="en-US"/>
          </a:p>
        </p:txBody>
      </p:sp>
    </p:spTree>
    <p:extLst>
      <p:ext uri="{BB962C8B-B14F-4D97-AF65-F5344CB8AC3E}">
        <p14:creationId xmlns:p14="http://schemas.microsoft.com/office/powerpoint/2010/main" val="158612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https://github.com/testdouble/contributing-tests/wiki/Don%27t-mock-what-you-don%27t-own</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26</a:t>
            </a:fld>
            <a:endParaRPr lang="en-US"/>
          </a:p>
        </p:txBody>
      </p:sp>
    </p:spTree>
    <p:extLst>
      <p:ext uri="{BB962C8B-B14F-4D97-AF65-F5344CB8AC3E}">
        <p14:creationId xmlns:p14="http://schemas.microsoft.com/office/powerpoint/2010/main" val="206075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27</a:t>
            </a:fld>
            <a:endParaRPr lang="en-US"/>
          </a:p>
        </p:txBody>
      </p:sp>
    </p:spTree>
    <p:extLst>
      <p:ext uri="{BB962C8B-B14F-4D97-AF65-F5344CB8AC3E}">
        <p14:creationId xmlns:p14="http://schemas.microsoft.com/office/powerpoint/2010/main" val="225378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35</a:t>
            </a:fld>
            <a:endParaRPr lang="en-US"/>
          </a:p>
        </p:txBody>
      </p:sp>
    </p:spTree>
    <p:extLst>
      <p:ext uri="{BB962C8B-B14F-4D97-AF65-F5344CB8AC3E}">
        <p14:creationId xmlns:p14="http://schemas.microsoft.com/office/powerpoint/2010/main" val="152348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
            </a:r>
            <a:br>
              <a:rPr lang="en-US" baseline="0" dirty="0" smtClean="0"/>
            </a:br>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4</a:t>
            </a:fld>
            <a:endParaRPr lang="de-DE"/>
          </a:p>
        </p:txBody>
      </p:sp>
    </p:spTree>
    <p:extLst>
      <p:ext uri="{BB962C8B-B14F-4D97-AF65-F5344CB8AC3E}">
        <p14:creationId xmlns:p14="http://schemas.microsoft.com/office/powerpoint/2010/main" val="61336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8</a:t>
            </a:fld>
            <a:endParaRPr lang="en-US"/>
          </a:p>
        </p:txBody>
      </p:sp>
    </p:spTree>
    <p:extLst>
      <p:ext uri="{BB962C8B-B14F-4D97-AF65-F5344CB8AC3E}">
        <p14:creationId xmlns:p14="http://schemas.microsoft.com/office/powerpoint/2010/main" val="106404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13</a:t>
            </a:fld>
            <a:endParaRPr lang="de-DE"/>
          </a:p>
        </p:txBody>
      </p:sp>
    </p:spTree>
    <p:extLst>
      <p:ext uri="{BB962C8B-B14F-4D97-AF65-F5344CB8AC3E}">
        <p14:creationId xmlns:p14="http://schemas.microsoft.com/office/powerpoint/2010/main" val="1115997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16</a:t>
            </a:fld>
            <a:endParaRPr lang="de-DE"/>
          </a:p>
        </p:txBody>
      </p:sp>
    </p:spTree>
    <p:extLst>
      <p:ext uri="{BB962C8B-B14F-4D97-AF65-F5344CB8AC3E}">
        <p14:creationId xmlns:p14="http://schemas.microsoft.com/office/powerpoint/2010/main" val="389273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18</a:t>
            </a:fld>
            <a:endParaRPr lang="en-US"/>
          </a:p>
        </p:txBody>
      </p:sp>
    </p:spTree>
    <p:extLst>
      <p:ext uri="{BB962C8B-B14F-4D97-AF65-F5344CB8AC3E}">
        <p14:creationId xmlns:p14="http://schemas.microsoft.com/office/powerpoint/2010/main" val="416407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20</a:t>
            </a:fld>
            <a:endParaRPr lang="de-DE"/>
          </a:p>
        </p:txBody>
      </p:sp>
    </p:spTree>
    <p:extLst>
      <p:ext uri="{BB962C8B-B14F-4D97-AF65-F5344CB8AC3E}">
        <p14:creationId xmlns:p14="http://schemas.microsoft.com/office/powerpoint/2010/main" val="31327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21</a:t>
            </a:fld>
            <a:endParaRPr lang="de-DE"/>
          </a:p>
        </p:txBody>
      </p:sp>
    </p:spTree>
    <p:extLst>
      <p:ext uri="{BB962C8B-B14F-4D97-AF65-F5344CB8AC3E}">
        <p14:creationId xmlns:p14="http://schemas.microsoft.com/office/powerpoint/2010/main" val="1342595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22</a:t>
            </a:fld>
            <a:endParaRPr lang="de-DE"/>
          </a:p>
        </p:txBody>
      </p:sp>
    </p:spTree>
    <p:extLst>
      <p:ext uri="{BB962C8B-B14F-4D97-AF65-F5344CB8AC3E}">
        <p14:creationId xmlns:p14="http://schemas.microsoft.com/office/powerpoint/2010/main" val="381637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671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17153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8037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6899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A1FAC-2E91-4528-8096-544E336C46C0}"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3205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1FAC-2E91-4528-8096-544E336C46C0}"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1237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A1FAC-2E91-4528-8096-544E336C46C0}" type="datetimeFigureOut">
              <a:rPr lang="en-US" smtClean="0"/>
              <a:t>5/19/2018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417732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A1FAC-2E91-4528-8096-544E336C46C0}" type="datetimeFigureOut">
              <a:rPr lang="en-US" smtClean="0"/>
              <a:t>5/19/2018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2607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A1FAC-2E91-4528-8096-544E336C46C0}" type="datetimeFigureOut">
              <a:rPr lang="en-US" smtClean="0"/>
              <a:t>5/19/2018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42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44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58059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A1FAC-2E91-4528-8096-544E336C46C0}" type="datetimeFigureOut">
              <a:rPr lang="en-US" smtClean="0"/>
              <a:t>5/19/2018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CBA37-FE67-4571-BB4F-AE411FCD17EA}" type="slidenum">
              <a:rPr lang="en-US" smtClean="0"/>
              <a:t>‹#›</a:t>
            </a:fld>
            <a:endParaRPr lang="en-US"/>
          </a:p>
        </p:txBody>
      </p:sp>
    </p:spTree>
    <p:extLst>
      <p:ext uri="{BB962C8B-B14F-4D97-AF65-F5344CB8AC3E}">
        <p14:creationId xmlns:p14="http://schemas.microsoft.com/office/powerpoint/2010/main" val="172435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6744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endParaRPr lang="en-US" dirty="0"/>
          </a:p>
        </p:txBody>
      </p:sp>
      <p:sp>
        <p:nvSpPr>
          <p:cNvPr id="3" name="Content Placeholder 2"/>
          <p:cNvSpPr>
            <a:spLocks noGrp="1"/>
          </p:cNvSpPr>
          <p:nvPr>
            <p:ph idx="1"/>
          </p:nvPr>
        </p:nvSpPr>
        <p:spPr/>
        <p:txBody>
          <a:bodyPr>
            <a:normAutofit/>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10</a:t>
            </a:fld>
            <a:endParaRPr lang="en-US"/>
          </a:p>
        </p:txBody>
      </p:sp>
    </p:spTree>
    <p:extLst>
      <p:ext uri="{BB962C8B-B14F-4D97-AF65-F5344CB8AC3E}">
        <p14:creationId xmlns:p14="http://schemas.microsoft.com/office/powerpoint/2010/main" val="1460856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dirty="0"/>
              <a:t> </a:t>
            </a:r>
            <a:r>
              <a:rPr lang="en-US" b="1" dirty="0"/>
              <a:t>reduce</a:t>
            </a:r>
            <a:r>
              <a:rPr lang="en-US" dirty="0"/>
              <a:t> the </a:t>
            </a:r>
            <a:r>
              <a:rPr lang="en-US" b="1" dirty="0"/>
              <a:t>cost</a:t>
            </a:r>
            <a:r>
              <a:rPr lang="en-US" dirty="0"/>
              <a:t> , </a:t>
            </a:r>
            <a:r>
              <a:rPr lang="en-US" b="1" dirty="0"/>
              <a:t>time</a:t>
            </a:r>
            <a:r>
              <a:rPr lang="en-US" dirty="0"/>
              <a:t> , </a:t>
            </a:r>
            <a:r>
              <a:rPr lang="en-US" b="1" dirty="0"/>
              <a:t>and risk </a:t>
            </a:r>
            <a:r>
              <a:rPr lang="en-US" dirty="0"/>
              <a:t>of </a:t>
            </a:r>
          </a:p>
          <a:p>
            <a:pPr>
              <a:buNone/>
            </a:pPr>
            <a:r>
              <a:rPr lang="en-US" dirty="0"/>
              <a:t>   delivering </a:t>
            </a:r>
            <a:r>
              <a:rPr lang="en-US" b="1" dirty="0"/>
              <a:t>incremental changes </a:t>
            </a:r>
          </a:p>
          <a:p>
            <a:pPr>
              <a:buNone/>
            </a:pPr>
            <a:r>
              <a:rPr lang="en-US" b="1" dirty="0"/>
              <a:t>   </a:t>
            </a:r>
            <a:r>
              <a:rPr lang="en-US" dirty="0"/>
              <a:t>to users</a:t>
            </a:r>
          </a:p>
          <a:p>
            <a:pPr>
              <a:buNone/>
            </a:pPr>
            <a:r>
              <a:rPr lang="en-US" dirty="0"/>
              <a:t>	</a:t>
            </a:r>
          </a:p>
          <a:p>
            <a:pPr>
              <a:buNone/>
            </a:pPr>
            <a:r>
              <a:rPr lang="en-US" dirty="0"/>
              <a:t>	every requirement is a hypothesis</a:t>
            </a:r>
          </a:p>
        </p:txBody>
      </p:sp>
    </p:spTree>
    <p:extLst>
      <p:ext uri="{BB962C8B-B14F-4D97-AF65-F5344CB8AC3E}">
        <p14:creationId xmlns:p14="http://schemas.microsoft.com/office/powerpoint/2010/main" val="43628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automated tests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902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Why automated tests?</a:t>
            </a:r>
            <a:endParaRPr lang="en-US" dirty="0"/>
          </a:p>
        </p:txBody>
      </p:sp>
      <p:sp>
        <p:nvSpPr>
          <p:cNvPr id="3" name="Inhaltsplatzhalter 2"/>
          <p:cNvSpPr>
            <a:spLocks noGrp="1"/>
          </p:cNvSpPr>
          <p:nvPr>
            <p:ph idx="1"/>
          </p:nvPr>
        </p:nvSpPr>
        <p:spPr/>
        <p:txBody>
          <a:bodyPr/>
          <a:lstStyle/>
          <a:p>
            <a:r>
              <a:rPr lang="en-US" dirty="0" smtClean="0"/>
              <a:t>Humans are bad in repetitive tasks</a:t>
            </a:r>
          </a:p>
          <a:p>
            <a:r>
              <a:rPr lang="en-US" dirty="0" smtClean="0"/>
              <a:t>Tests document behavior of SW</a:t>
            </a:r>
          </a:p>
          <a:p>
            <a:r>
              <a:rPr lang="en-US" dirty="0" smtClean="0"/>
              <a:t>Unit tests </a:t>
            </a:r>
            <a:r>
              <a:rPr lang="en-US" dirty="0" smtClean="0"/>
              <a:t>lead to more testable code which usually is less coupled and cleaner</a:t>
            </a:r>
          </a:p>
          <a:p>
            <a:r>
              <a:rPr lang="en-US" dirty="0" smtClean="0"/>
              <a:t>Tests save from breaking code, i.e. when refactoring</a:t>
            </a:r>
          </a:p>
        </p:txBody>
      </p:sp>
    </p:spTree>
    <p:extLst>
      <p:ext uri="{BB962C8B-B14F-4D97-AF65-F5344CB8AC3E}">
        <p14:creationId xmlns:p14="http://schemas.microsoft.com/office/powerpoint/2010/main" val="206913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 Integration tests , acceptance tests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731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15</a:t>
            </a:fld>
            <a:endParaRPr lang="en-US"/>
          </a:p>
        </p:txBody>
      </p:sp>
    </p:spTree>
    <p:extLst>
      <p:ext uri="{BB962C8B-B14F-4D97-AF65-F5344CB8AC3E}">
        <p14:creationId xmlns:p14="http://schemas.microsoft.com/office/powerpoint/2010/main" val="1286820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en-US" dirty="0" smtClean="0"/>
              <a:t>A test is not a unit test if: </a:t>
            </a:r>
          </a:p>
          <a:p>
            <a:r>
              <a:rPr lang="en-US" sz="4133" dirty="0"/>
              <a:t>It talks to the database </a:t>
            </a:r>
          </a:p>
          <a:p>
            <a:r>
              <a:rPr lang="en-US" sz="4133" dirty="0"/>
              <a:t>It communicates across the network </a:t>
            </a:r>
          </a:p>
          <a:p>
            <a:r>
              <a:rPr lang="en-US" sz="4133" dirty="0"/>
              <a:t>It touches the file system </a:t>
            </a:r>
          </a:p>
          <a:p>
            <a:r>
              <a:rPr lang="en-US" sz="4133" dirty="0"/>
              <a:t>It can't run at the same time as any of your other unit tests </a:t>
            </a:r>
          </a:p>
          <a:p>
            <a:r>
              <a:rPr lang="en-US" sz="4133" dirty="0"/>
              <a:t>You have to do special things to your environment (such as editing </a:t>
            </a:r>
            <a:r>
              <a:rPr lang="en-US" sz="4133" dirty="0" err="1"/>
              <a:t>config</a:t>
            </a:r>
            <a:r>
              <a:rPr lang="en-US" sz="4133" dirty="0"/>
              <a:t> files) to run it.</a:t>
            </a:r>
          </a:p>
          <a:p>
            <a:pPr marL="0" indent="0" algn="r">
              <a:buNone/>
            </a:pPr>
            <a:endParaRPr lang="en-US" dirty="0" smtClean="0"/>
          </a:p>
          <a:p>
            <a:pPr marL="0" indent="0" algn="r">
              <a:buNone/>
            </a:pPr>
            <a:r>
              <a:rPr lang="en-US" sz="3467" dirty="0"/>
              <a:t>Michael Feathers, "A Set of Unit Testing Rules" </a:t>
            </a:r>
          </a:p>
          <a:p>
            <a:endParaRPr lang="en-US" dirty="0"/>
          </a:p>
        </p:txBody>
      </p:sp>
    </p:spTree>
    <p:extLst>
      <p:ext uri="{BB962C8B-B14F-4D97-AF65-F5344CB8AC3E}">
        <p14:creationId xmlns:p14="http://schemas.microsoft.com/office/powerpoint/2010/main" val="404808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771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4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18</a:t>
            </a:fld>
            <a:endParaRPr lang="en-US"/>
          </a:p>
        </p:txBody>
      </p:sp>
      <p:pic>
        <p:nvPicPr>
          <p:cNvPr id="3" name="Picture 2"/>
          <p:cNvPicPr>
            <a:picLocks noChangeAspect="1"/>
          </p:cNvPicPr>
          <p:nvPr/>
        </p:nvPicPr>
        <p:blipFill>
          <a:blip r:embed="rId3"/>
          <a:stretch>
            <a:fillRect/>
          </a:stretch>
        </p:blipFill>
        <p:spPr>
          <a:xfrm>
            <a:off x="3171825" y="1428750"/>
            <a:ext cx="5848350" cy="4000500"/>
          </a:xfrm>
          <a:prstGeom prst="rect">
            <a:avLst/>
          </a:prstGeom>
        </p:spPr>
      </p:pic>
    </p:spTree>
    <p:extLst>
      <p:ext uri="{BB962C8B-B14F-4D97-AF65-F5344CB8AC3E}">
        <p14:creationId xmlns:p14="http://schemas.microsoft.com/office/powerpoint/2010/main" val="3753432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Mantra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895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Tests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292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49600" y="1295400"/>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28800" y="1625361"/>
            <a:ext cx="2743200" cy="1569660"/>
          </a:xfrm>
          <a:prstGeom prst="rect">
            <a:avLst/>
          </a:prstGeom>
          <a:noFill/>
        </p:spPr>
        <p:txBody>
          <a:bodyPr wrap="square" rtlCol="0">
            <a:spAutoFit/>
          </a:bodyPr>
          <a:lstStyle/>
          <a:p>
            <a:r>
              <a:rPr lang="en-US" sz="2400" dirty="0"/>
              <a:t>Write </a:t>
            </a:r>
            <a:r>
              <a:rPr lang="en-US" sz="2400" dirty="0"/>
              <a:t>a failing test for a new feature, i.e., specify a new </a:t>
            </a:r>
            <a:r>
              <a:rPr lang="en-US" sz="2400" dirty="0"/>
              <a:t>behavior</a:t>
            </a:r>
            <a:endParaRPr lang="en-US" sz="2400" dirty="0"/>
          </a:p>
        </p:txBody>
      </p:sp>
      <p:sp>
        <p:nvSpPr>
          <p:cNvPr id="6" name="TextBox 5"/>
          <p:cNvSpPr txBox="1"/>
          <p:nvPr/>
        </p:nvSpPr>
        <p:spPr>
          <a:xfrm>
            <a:off x="7924800" y="2441995"/>
            <a:ext cx="2743200" cy="830997"/>
          </a:xfrm>
          <a:prstGeom prst="rect">
            <a:avLst/>
          </a:prstGeom>
          <a:noFill/>
        </p:spPr>
        <p:txBody>
          <a:bodyPr wrap="square" rtlCol="0">
            <a:spAutoFit/>
          </a:bodyPr>
          <a:lstStyle/>
          <a:p>
            <a:r>
              <a:rPr lang="en-US" sz="2400" dirty="0"/>
              <a:t>Write </a:t>
            </a:r>
            <a:r>
              <a:rPr lang="en-US" sz="2400" dirty="0"/>
              <a:t>enough code to pass the </a:t>
            </a:r>
            <a:r>
              <a:rPr lang="en-US" sz="2400" dirty="0"/>
              <a:t>test</a:t>
            </a:r>
            <a:endParaRPr lang="en-US" sz="2400" dirty="0"/>
          </a:p>
        </p:txBody>
      </p:sp>
      <p:sp>
        <p:nvSpPr>
          <p:cNvPr id="7" name="TextBox 6"/>
          <p:cNvSpPr txBox="1"/>
          <p:nvPr/>
        </p:nvSpPr>
        <p:spPr>
          <a:xfrm>
            <a:off x="4292600" y="5054600"/>
            <a:ext cx="3606800" cy="830997"/>
          </a:xfrm>
          <a:prstGeom prst="rect">
            <a:avLst/>
          </a:prstGeom>
          <a:noFill/>
        </p:spPr>
        <p:txBody>
          <a:bodyPr wrap="square" rtlCol="0">
            <a:spAutoFit/>
          </a:bodyPr>
          <a:lstStyle/>
          <a:p>
            <a:r>
              <a:rPr lang="en-US" sz="2400" dirty="0"/>
              <a:t>Simplify</a:t>
            </a:r>
            <a:r>
              <a:rPr lang="en-US" sz="2400" dirty="0"/>
              <a:t>, consolidate and </a:t>
            </a:r>
            <a:r>
              <a:rPr lang="en-US" sz="2400" dirty="0"/>
              <a:t>generalize </a:t>
            </a:r>
            <a:r>
              <a:rPr lang="en-US" sz="2400" dirty="0"/>
              <a:t>code and tests </a:t>
            </a:r>
          </a:p>
        </p:txBody>
      </p:sp>
    </p:spTree>
    <p:extLst>
      <p:ext uri="{BB962C8B-B14F-4D97-AF65-F5344CB8AC3E}">
        <p14:creationId xmlns:p14="http://schemas.microsoft.com/office/powerpoint/2010/main" val="211151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r>
              <a:rPr lang="en-US" dirty="0" smtClean="0"/>
              <a:t>Do not write more code than you need</a:t>
            </a:r>
          </a:p>
          <a:p>
            <a:r>
              <a:rPr lang="en-US" dirty="0" smtClean="0"/>
              <a:t>Write tests that test small portions of functionality</a:t>
            </a:r>
          </a:p>
          <a:p>
            <a:r>
              <a:rPr lang="en-US" dirty="0" smtClean="0"/>
              <a:t>Step “size“ can be adjusted according to convenience</a:t>
            </a:r>
          </a:p>
          <a:p>
            <a:pPr marL="0" indent="0">
              <a:buNone/>
            </a:pPr>
            <a:endParaRPr lang="en-US" b="1" dirty="0"/>
          </a:p>
        </p:txBody>
      </p:sp>
    </p:spTree>
    <p:extLst>
      <p:ext uri="{BB962C8B-B14F-4D97-AF65-F5344CB8AC3E}">
        <p14:creationId xmlns:p14="http://schemas.microsoft.com/office/powerpoint/2010/main" val="135247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4264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smtClean="0"/>
              <a:t>TDD sets priority for tests</a:t>
            </a:r>
          </a:p>
          <a:p>
            <a:r>
              <a:rPr lang="en-US" dirty="0" smtClean="0"/>
              <a:t>Clean and simple design</a:t>
            </a:r>
          </a:p>
          <a:p>
            <a:r>
              <a:rPr lang="en-US" dirty="0" smtClean="0"/>
              <a:t>Continuous refactoring</a:t>
            </a:r>
          </a:p>
          <a:p>
            <a:r>
              <a:rPr lang="en-US" dirty="0" smtClean="0"/>
              <a:t>Documentation</a:t>
            </a:r>
            <a:endParaRPr lang="en-US" dirty="0"/>
          </a:p>
        </p:txBody>
      </p:sp>
    </p:spTree>
    <p:extLst>
      <p:ext uri="{BB962C8B-B14F-4D97-AF65-F5344CB8AC3E}">
        <p14:creationId xmlns:p14="http://schemas.microsoft.com/office/powerpoint/2010/main" val="2804702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Techniques</a:t>
            </a:r>
            <a:endParaRPr lang="en-US" dirty="0"/>
          </a:p>
        </p:txBody>
      </p:sp>
      <p:sp>
        <p:nvSpPr>
          <p:cNvPr id="3" name="Content Placeholder 2"/>
          <p:cNvSpPr>
            <a:spLocks noGrp="1"/>
          </p:cNvSpPr>
          <p:nvPr>
            <p:ph idx="1"/>
          </p:nvPr>
        </p:nvSpPr>
        <p:spPr/>
        <p:txBody>
          <a:bodyPr/>
          <a:lstStyle/>
          <a:p>
            <a:r>
              <a:rPr lang="en-US" dirty="0"/>
              <a:t>TDD with mock </a:t>
            </a:r>
            <a:r>
              <a:rPr lang="en-US" dirty="0" smtClean="0"/>
              <a:t>objects</a:t>
            </a:r>
          </a:p>
          <a:p>
            <a:r>
              <a:rPr lang="en-US" dirty="0"/>
              <a:t>Building on third party </a:t>
            </a:r>
            <a:r>
              <a:rPr lang="en-US" dirty="0" smtClean="0"/>
              <a:t>code</a:t>
            </a:r>
          </a:p>
          <a:p>
            <a:r>
              <a:rPr lang="en-US" dirty="0"/>
              <a:t>Test </a:t>
            </a:r>
            <a:r>
              <a:rPr lang="en-US" dirty="0" smtClean="0"/>
              <a:t>Readability</a:t>
            </a:r>
          </a:p>
          <a:p>
            <a:r>
              <a:rPr lang="en-US" dirty="0"/>
              <a:t>Use Structure to share</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236712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TDD with mock objects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TDD </a:t>
            </a:r>
            <a:r>
              <a:rPr lang="en-US" dirty="0"/>
              <a:t>with mock objects </a:t>
            </a:r>
            <a:r>
              <a:rPr lang="en-US" dirty="0" smtClean="0"/>
              <a:t>encourages </a:t>
            </a:r>
            <a:r>
              <a:rPr lang="en-US" dirty="0"/>
              <a:t>information hiding. We should mock an object’s peers—its dependencies, notifications, and </a:t>
            </a:r>
            <a:r>
              <a:rPr lang="en-US" dirty="0" smtClean="0"/>
              <a:t>adjustments but not it’s internals .</a:t>
            </a:r>
          </a:p>
          <a:p>
            <a:pPr marL="0" indent="0">
              <a:buNone/>
            </a:pPr>
            <a:endParaRPr lang="en-US" dirty="0"/>
          </a:p>
          <a:p>
            <a:pPr marL="0" indent="0">
              <a:buNone/>
            </a:pPr>
            <a:endParaRPr lang="en-US" dirty="0"/>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535331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on third party code</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Providing </a:t>
            </a:r>
            <a:r>
              <a:rPr lang="en-US" dirty="0"/>
              <a:t>mock implementations of third-party types is of limited use when unit-testing the objects that call them. </a:t>
            </a:r>
            <a:r>
              <a:rPr lang="en-US" dirty="0" smtClean="0"/>
              <a:t>Tests </a:t>
            </a:r>
            <a:r>
              <a:rPr lang="en-US" dirty="0"/>
              <a:t>that mock external libraries often need to be complex to get the code into the right state for the functionality we need to </a:t>
            </a:r>
            <a:r>
              <a:rPr lang="en-US" dirty="0" smtClean="0"/>
              <a:t>exercise.</a:t>
            </a:r>
          </a:p>
          <a:p>
            <a:pPr marL="0" indent="0">
              <a:buNone/>
            </a:pPr>
            <a:endParaRPr lang="en-US" dirty="0"/>
          </a:p>
          <a:p>
            <a:pPr marL="0" indent="0">
              <a:buNone/>
            </a:pPr>
            <a:r>
              <a:rPr lang="en-US" dirty="0"/>
              <a:t>Write an Adapter Layer </a:t>
            </a:r>
            <a:r>
              <a:rPr lang="en-US" dirty="0" smtClean="0"/>
              <a:t>.We </a:t>
            </a:r>
            <a:r>
              <a:rPr lang="en-US" dirty="0"/>
              <a:t>keep this layer as thin as possible, to minimize the amount of potentially brittle and </a:t>
            </a:r>
            <a:r>
              <a:rPr lang="en-US" smtClean="0"/>
              <a:t>hard to test </a:t>
            </a:r>
            <a:r>
              <a:rPr lang="en-US" dirty="0"/>
              <a:t>code. </a:t>
            </a:r>
            <a:endParaRPr lang="en-US" dirty="0" smtClean="0"/>
          </a:p>
          <a:p>
            <a:pPr marL="0" indent="0">
              <a:buNone/>
            </a:pPr>
            <a:endParaRPr lang="en-US" dirty="0" smtClean="0"/>
          </a:p>
          <a:p>
            <a:pPr marL="0" indent="0">
              <a:buNone/>
            </a:pPr>
            <a:r>
              <a:rPr lang="en-US" i="1" dirty="0" smtClean="0"/>
              <a:t>*Don't </a:t>
            </a:r>
            <a:r>
              <a:rPr lang="en-US" i="1" dirty="0"/>
              <a:t>mock what you don't own</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2095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Teams that adopt TDD usually see an early boost in productivity because the tests let them add features with confidence and catch errors immediately. </a:t>
            </a:r>
          </a:p>
          <a:p>
            <a:endParaRPr lang="en-US" dirty="0"/>
          </a:p>
          <a:p>
            <a:r>
              <a:rPr lang="en-US" dirty="0" smtClean="0"/>
              <a:t>For 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should take as much care about writing our test code as about production code</a:t>
            </a:r>
            <a:r>
              <a:rPr lang="en-US" dirty="0"/>
              <a:t>.</a:t>
            </a:r>
          </a:p>
        </p:txBody>
      </p:sp>
    </p:spTree>
    <p:extLst>
      <p:ext uri="{BB962C8B-B14F-4D97-AF65-F5344CB8AC3E}">
        <p14:creationId xmlns:p14="http://schemas.microsoft.com/office/powerpoint/2010/main" val="2915612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4" name="Content Placeholder 3"/>
          <p:cNvPicPr>
            <a:picLocks noGrp="1" noChangeAspect="1"/>
          </p:cNvPicPr>
          <p:nvPr>
            <p:ph idx="1"/>
          </p:nvPr>
        </p:nvPicPr>
        <p:blipFill>
          <a:blip r:embed="rId2"/>
          <a:stretch>
            <a:fillRect/>
          </a:stretch>
        </p:blipFill>
        <p:spPr>
          <a:xfrm>
            <a:off x="2056494" y="2133600"/>
            <a:ext cx="8154306" cy="3733800"/>
          </a:xfrm>
          <a:prstGeom prst="rect">
            <a:avLst/>
          </a:prstGeom>
        </p:spPr>
      </p:pic>
    </p:spTree>
    <p:extLst>
      <p:ext uri="{BB962C8B-B14F-4D97-AF65-F5344CB8AC3E}">
        <p14:creationId xmlns:p14="http://schemas.microsoft.com/office/powerpoint/2010/main" val="2836571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267828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Testing</a:t>
            </a:r>
            <a:r>
              <a:rPr lang="de-DE" dirty="0" smtClean="0"/>
              <a:t> </a:t>
            </a:r>
            <a:r>
              <a:rPr lang="en-US" dirty="0" smtClean="0"/>
              <a:t>principles</a:t>
            </a:r>
            <a:endParaRPr lang="en-US" dirty="0"/>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“If </a:t>
            </a:r>
            <a:r>
              <a:rPr lang="en-US" dirty="0"/>
              <a:t>it's worth building, it's worth </a:t>
            </a:r>
            <a:r>
              <a:rPr lang="en-US" dirty="0" smtClean="0"/>
              <a:t>testing. </a:t>
            </a:r>
            <a:br>
              <a:rPr lang="en-US" dirty="0" smtClean="0"/>
            </a:br>
            <a:r>
              <a:rPr lang="en-US" dirty="0" smtClean="0"/>
              <a:t>If </a:t>
            </a:r>
            <a:r>
              <a:rPr lang="en-US" dirty="0"/>
              <a:t>it's not worth testing, why are you wasting your time working on it</a:t>
            </a:r>
            <a:r>
              <a:rPr lang="en-US" dirty="0" smtClean="0"/>
              <a:t>?“</a:t>
            </a:r>
            <a:endParaRPr lang="en-US" dirty="0"/>
          </a:p>
          <a:p>
            <a:pPr marL="0" indent="0">
              <a:buNone/>
            </a:pPr>
            <a:endParaRPr lang="de-DE" b="1" i="1" dirty="0"/>
          </a:p>
          <a:p>
            <a:pPr marL="0" indent="0">
              <a:buNone/>
            </a:pPr>
            <a:endParaRPr lang="de-DE" b="1" i="1" dirty="0" smtClean="0"/>
          </a:p>
          <a:p>
            <a:pPr marL="0" indent="0">
              <a:buNone/>
            </a:pPr>
            <a:endParaRPr lang="de-DE" b="1" i="1" dirty="0" smtClean="0"/>
          </a:p>
          <a:p>
            <a:pPr marL="0" indent="0" algn="r">
              <a:buNone/>
            </a:pPr>
            <a:r>
              <a:rPr lang="de-DE" sz="2667" dirty="0"/>
              <a:t>http</a:t>
            </a:r>
            <a:r>
              <a:rPr lang="de-DE" sz="2667" dirty="0"/>
              <a:t>://</a:t>
            </a:r>
            <a:r>
              <a:rPr lang="de-DE" sz="2667" dirty="0"/>
              <a:t>www.agiledata.org/essays/tdd.html</a:t>
            </a:r>
            <a:endParaRPr lang="de-DE" sz="2667" dirty="0"/>
          </a:p>
        </p:txBody>
      </p:sp>
    </p:spTree>
    <p:extLst>
      <p:ext uri="{BB962C8B-B14F-4D97-AF65-F5344CB8AC3E}">
        <p14:creationId xmlns:p14="http://schemas.microsoft.com/office/powerpoint/2010/main" val="4294963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A better alternative is to name tests in terms of the features that the target object provides. </a:t>
            </a:r>
          </a:p>
          <a:p>
            <a:pPr marL="0" indent="0">
              <a:buNone/>
            </a:pPr>
            <a:endParaRPr lang="en-US" dirty="0"/>
          </a:p>
          <a:p>
            <a:pPr marL="0" indent="0">
              <a:buNone/>
            </a:pPr>
            <a:r>
              <a:rPr lang="en-US" dirty="0" smtClean="0"/>
              <a:t>For example, </a:t>
            </a:r>
          </a:p>
          <a:p>
            <a:r>
              <a:rPr lang="en-US" dirty="0" smtClean="0"/>
              <a:t>A List holds items in the order they were added.</a:t>
            </a:r>
          </a:p>
          <a:p>
            <a:r>
              <a:rPr lang="en-US" dirty="0" smtClean="0"/>
              <a:t>A List can hold multiple references to the same item. </a:t>
            </a:r>
          </a:p>
          <a:p>
            <a:r>
              <a:rPr lang="en-US" dirty="0" smtClean="0"/>
              <a:t>A List throws an exception when removing an item it doesn’t hold. </a:t>
            </a:r>
          </a:p>
          <a:p>
            <a:pPr marL="0" indent="0">
              <a:buNone/>
            </a:pPr>
            <a:endParaRPr lang="en-US" dirty="0"/>
          </a:p>
          <a:p>
            <a:pPr marL="0" indent="0">
              <a:buNone/>
            </a:pPr>
            <a:r>
              <a:rPr lang="en-US" dirty="0" smtClean="0"/>
              <a:t>We can translate these directly to method names.</a:t>
            </a:r>
            <a:endParaRPr lang="en-US" dirty="0"/>
          </a:p>
        </p:txBody>
      </p:sp>
    </p:spTree>
    <p:extLst>
      <p:ext uri="{BB962C8B-B14F-4D97-AF65-F5344CB8AC3E}">
        <p14:creationId xmlns:p14="http://schemas.microsoft.com/office/powerpoint/2010/main" val="3325534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79187" y="1752600"/>
            <a:ext cx="7950613" cy="2667000"/>
          </a:xfrm>
          <a:prstGeom prst="rect">
            <a:avLst/>
          </a:prstGeom>
        </p:spPr>
      </p:pic>
    </p:spTree>
    <p:extLst>
      <p:ext uri="{BB962C8B-B14F-4D97-AF65-F5344CB8AC3E}">
        <p14:creationId xmlns:p14="http://schemas.microsoft.com/office/powerpoint/2010/main" val="1414739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659549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Structure to share</a:t>
            </a:r>
            <a:endParaRPr lang="en-US" dirty="0"/>
          </a:p>
        </p:txBody>
      </p:sp>
      <p:sp>
        <p:nvSpPr>
          <p:cNvPr id="3" name="Content Placeholder 2"/>
          <p:cNvSpPr>
            <a:spLocks noGrp="1"/>
          </p:cNvSpPr>
          <p:nvPr>
            <p:ph idx="1"/>
          </p:nvPr>
        </p:nvSpPr>
        <p:spPr/>
        <p:txBody>
          <a:bodyPr/>
          <a:lstStyle/>
          <a:p>
            <a:pPr marL="0" indent="0">
              <a:buNone/>
            </a:pPr>
            <a:r>
              <a:rPr lang="en-US" dirty="0" smtClean="0"/>
              <a:t>We also extract common features into methods that can be shared between tests for setting up values, tearing down state, making assertions, and occasionally triggering the event.</a:t>
            </a:r>
          </a:p>
          <a:p>
            <a:pPr marL="0" indent="0">
              <a:buNone/>
            </a:pPr>
            <a:endParaRPr lang="en-US" dirty="0"/>
          </a:p>
        </p:txBody>
      </p:sp>
    </p:spTree>
    <p:extLst>
      <p:ext uri="{BB962C8B-B14F-4D97-AF65-F5344CB8AC3E}">
        <p14:creationId xmlns:p14="http://schemas.microsoft.com/office/powerpoint/2010/main" val="3724229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Structure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Setup: prepare the context of the test, the environment in which the target code will run; </a:t>
            </a:r>
          </a:p>
          <a:p>
            <a:pPr marL="0" indent="0">
              <a:buNone/>
            </a:pPr>
            <a:r>
              <a:rPr lang="en-US" dirty="0" smtClean="0"/>
              <a:t>2. Execute: call the target code, triggering the tested behavior; </a:t>
            </a:r>
          </a:p>
          <a:p>
            <a:pPr marL="0" indent="0">
              <a:buNone/>
            </a:pPr>
            <a:r>
              <a:rPr lang="en-US" dirty="0" smtClean="0"/>
              <a:t>3. Verify: check for a visible effect that we expect from the behavior; and, </a:t>
            </a:r>
          </a:p>
          <a:p>
            <a:pPr marL="0" indent="0">
              <a:buNone/>
            </a:pPr>
            <a:r>
              <a:rPr lang="en-US" dirty="0" smtClean="0"/>
              <a:t>4. Teardown: clean up any leftover state that might corrupt other tests.</a:t>
            </a:r>
          </a:p>
        </p:txBody>
      </p:sp>
    </p:spTree>
    <p:extLst>
      <p:ext uri="{BB962C8B-B14F-4D97-AF65-F5344CB8AC3E}">
        <p14:creationId xmlns:p14="http://schemas.microsoft.com/office/powerpoint/2010/main" val="348857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35</a:t>
            </a:fld>
            <a:endParaRPr lang="en-US"/>
          </a:p>
        </p:txBody>
      </p:sp>
    </p:spTree>
    <p:extLst>
      <p:ext uri="{BB962C8B-B14F-4D97-AF65-F5344CB8AC3E}">
        <p14:creationId xmlns:p14="http://schemas.microsoft.com/office/powerpoint/2010/main" val="1102234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1905000" y="1219200"/>
            <a:ext cx="8229600" cy="5638800"/>
          </a:xfrm>
        </p:spPr>
        <p:txBody>
          <a:bodyPr>
            <a:noAutofit/>
          </a:bodyPr>
          <a:lstStyle/>
          <a:p>
            <a:pPr>
              <a:buNone/>
            </a:pPr>
            <a:r>
              <a:rPr lang="en-US" sz="1900" b="1" i="1" u="sng" dirty="0"/>
              <a:t>Fast </a:t>
            </a:r>
          </a:p>
          <a:p>
            <a:pPr>
              <a:buNone/>
            </a:pPr>
            <a:r>
              <a:rPr lang="en-US" sz="1900" b="1" dirty="0"/>
              <a:t>    </a:t>
            </a:r>
            <a:r>
              <a:rPr lang="en-US" sz="1900" dirty="0"/>
              <a:t>Tests should be fast. They should run quickly. </a:t>
            </a:r>
          </a:p>
          <a:p>
            <a:pPr>
              <a:buNone/>
            </a:pPr>
            <a:endParaRPr lang="en-US" sz="1900" dirty="0"/>
          </a:p>
          <a:p>
            <a:pPr>
              <a:buNone/>
            </a:pPr>
            <a:r>
              <a:rPr lang="en-US" sz="1900" dirty="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b="1" dirty="0"/>
              <a:t>     </a:t>
            </a:r>
            <a:r>
              <a:rPr lang="en-US" sz="1900" dirty="0"/>
              <a:t>Tests should not depend on each other. </a:t>
            </a:r>
          </a:p>
          <a:p>
            <a:pPr>
              <a:buNone/>
            </a:pPr>
            <a:r>
              <a:rPr lang="en-US" sz="1900" dirty="0"/>
              <a:t>	</a:t>
            </a:r>
          </a:p>
          <a:p>
            <a:pPr>
              <a:buNone/>
            </a:pPr>
            <a:r>
              <a:rPr lang="en-US" sz="1900" dirty="0"/>
              <a:t>	One test should not set up the conditions for the next test. You should be able to run each test independently and run the tests in any order you like. </a:t>
            </a:r>
          </a:p>
          <a:p>
            <a:pPr>
              <a:buNone/>
            </a:pPr>
            <a:endParaRPr lang="en-US" sz="1900" dirty="0"/>
          </a:p>
          <a:p>
            <a:pPr>
              <a:buNone/>
            </a:pPr>
            <a:r>
              <a:rPr lang="en-US" sz="1900" dirty="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36</a:t>
            </a:fld>
            <a:endParaRPr lang="en-US"/>
          </a:p>
        </p:txBody>
      </p:sp>
    </p:spTree>
    <p:extLst>
      <p:ext uri="{BB962C8B-B14F-4D97-AF65-F5344CB8AC3E}">
        <p14:creationId xmlns:p14="http://schemas.microsoft.com/office/powerpoint/2010/main" val="2311367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28600"/>
            <a:ext cx="7772400" cy="6248400"/>
          </a:xfrm>
        </p:spPr>
        <p:txBody>
          <a:bodyPr>
            <a:noAutofit/>
          </a:bodyPr>
          <a:lstStyle/>
          <a:p>
            <a:pPr>
              <a:lnSpc>
                <a:spcPct val="80000"/>
              </a:lnSpc>
              <a:buNone/>
            </a:pPr>
            <a:r>
              <a:rPr lang="en-US" sz="1900" b="1" i="1" u="sng" dirty="0"/>
              <a:t>Repeatable </a:t>
            </a:r>
            <a:endParaRPr lang="en-US" sz="1900" dirty="0"/>
          </a:p>
          <a:p>
            <a:pPr marL="0" indent="0">
              <a:buNone/>
            </a:pPr>
            <a:r>
              <a:rPr lang="en-US" sz="1900" dirty="0"/>
              <a:t>Tests should be repeatable in any environment. You should be able to run the tests in the production environment, in the QA environment, without a network.</a:t>
            </a:r>
          </a:p>
          <a:p>
            <a:pPr marL="0" indent="0">
              <a:buNone/>
            </a:pPr>
            <a:endParaRPr lang="en-US" sz="1900" dirty="0"/>
          </a:p>
          <a:p>
            <a:pPr marL="0" indent="0">
              <a:buNone/>
            </a:pPr>
            <a:r>
              <a:rPr lang="en-US" sz="1900" dirty="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pPr marL="0" indent="0">
              <a:buNone/>
            </a:pPr>
            <a:r>
              <a:rPr lang="en-US" sz="1900" dirty="0"/>
              <a:t>The tests should have a </a:t>
            </a:r>
            <a:r>
              <a:rPr lang="en-US" sz="1900" dirty="0" err="1"/>
              <a:t>boolean</a:t>
            </a:r>
            <a:r>
              <a:rPr lang="en-US" sz="1900" dirty="0"/>
              <a:t> output. Either they pass or fail. </a:t>
            </a:r>
          </a:p>
          <a:p>
            <a:pPr marL="0" indent="0">
              <a:buNone/>
            </a:pPr>
            <a:endParaRPr lang="en-US" sz="1900" dirty="0"/>
          </a:p>
          <a:p>
            <a:pPr marL="0" indent="0">
              <a:buNone/>
            </a:pPr>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37</a:t>
            </a:fld>
            <a:endParaRPr lang="en-US"/>
          </a:p>
        </p:txBody>
      </p:sp>
    </p:spTree>
    <p:extLst>
      <p:ext uri="{BB962C8B-B14F-4D97-AF65-F5344CB8AC3E}">
        <p14:creationId xmlns:p14="http://schemas.microsoft.com/office/powerpoint/2010/main" val="2315951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257800"/>
          </a:xfrm>
        </p:spPr>
        <p:txBody>
          <a:bodyPr/>
          <a:lstStyle/>
          <a:p>
            <a:pPr>
              <a:buNone/>
            </a:pPr>
            <a:r>
              <a:rPr lang="en-US" sz="2500" b="1" i="1" u="sng" dirty="0"/>
              <a:t>Timely </a:t>
            </a:r>
          </a:p>
          <a:p>
            <a:pPr>
              <a:buNone/>
            </a:pPr>
            <a:r>
              <a:rPr lang="en-US" dirty="0" smtClean="0"/>
              <a:t>	</a:t>
            </a:r>
            <a:r>
              <a:rPr lang="en-US" sz="2500" dirty="0"/>
              <a:t>The tests need to be written in a timely fashion. Unit tests should be written just before the production code that makes them pass.</a:t>
            </a:r>
          </a:p>
          <a:p>
            <a:pPr>
              <a:buNone/>
            </a:pPr>
            <a:endParaRPr lang="en-US" sz="2500" dirty="0"/>
          </a:p>
          <a:p>
            <a:pPr>
              <a:buNone/>
            </a:pPr>
            <a:r>
              <a:rPr lang="en-US" sz="2500" dirty="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38</a:t>
            </a:fld>
            <a:endParaRPr lang="en-US"/>
          </a:p>
        </p:txBody>
      </p:sp>
    </p:spTree>
    <p:extLst>
      <p:ext uri="{BB962C8B-B14F-4D97-AF65-F5344CB8AC3E}">
        <p14:creationId xmlns:p14="http://schemas.microsoft.com/office/powerpoint/2010/main" val="2506654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39</a:t>
            </a:fld>
            <a:endParaRPr lang="en-US"/>
          </a:p>
        </p:txBody>
      </p:sp>
    </p:spTree>
    <p:extLst>
      <p:ext uri="{BB962C8B-B14F-4D97-AF65-F5344CB8AC3E}">
        <p14:creationId xmlns:p14="http://schemas.microsoft.com/office/powerpoint/2010/main" val="367390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Testing</a:t>
            </a:r>
            <a:r>
              <a:rPr lang="de-DE" dirty="0" smtClean="0"/>
              <a:t> </a:t>
            </a:r>
            <a:r>
              <a:rPr lang="en-US" dirty="0" smtClean="0"/>
              <a:t>principles</a:t>
            </a:r>
            <a:endParaRPr lang="en-US" dirty="0"/>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Test </a:t>
            </a:r>
            <a:r>
              <a:rPr lang="en-US" dirty="0"/>
              <a:t>Early. </a:t>
            </a:r>
            <a:endParaRPr lang="en-US" dirty="0" smtClean="0"/>
          </a:p>
          <a:p>
            <a:pPr marL="0" indent="0">
              <a:buNone/>
            </a:pPr>
            <a:r>
              <a:rPr lang="en-US" dirty="0" smtClean="0"/>
              <a:t>Test </a:t>
            </a:r>
            <a:r>
              <a:rPr lang="en-US" dirty="0"/>
              <a:t>Often. </a:t>
            </a:r>
            <a:endParaRPr lang="en-US" dirty="0" smtClean="0"/>
          </a:p>
          <a:p>
            <a:pPr marL="0" indent="0">
              <a:buNone/>
            </a:pPr>
            <a:r>
              <a:rPr lang="en-US" dirty="0" smtClean="0"/>
              <a:t>Test </a:t>
            </a:r>
            <a:r>
              <a:rPr lang="en-US" dirty="0"/>
              <a:t>Automatically. </a:t>
            </a:r>
            <a:endParaRPr lang="en-US" dirty="0" smtClean="0"/>
          </a:p>
          <a:p>
            <a:pPr marL="0" indent="0" algn="r">
              <a:buNone/>
            </a:pPr>
            <a:endParaRPr lang="en-US" sz="3200" dirty="0"/>
          </a:p>
          <a:p>
            <a:pPr marL="0" indent="0" algn="r">
              <a:buNone/>
            </a:pPr>
            <a:endParaRPr lang="en-US" sz="3200" dirty="0"/>
          </a:p>
          <a:p>
            <a:pPr marL="0" indent="0" algn="r">
              <a:buNone/>
            </a:pPr>
            <a:r>
              <a:rPr lang="en-US" sz="2667" dirty="0"/>
              <a:t>Andrew </a:t>
            </a:r>
            <a:r>
              <a:rPr lang="en-US" sz="2667" dirty="0"/>
              <a:t>Hunt and David Thomas </a:t>
            </a:r>
            <a:endParaRPr lang="en-US" sz="2667" dirty="0"/>
          </a:p>
          <a:p>
            <a:pPr marL="0" indent="0" algn="r">
              <a:buNone/>
            </a:pPr>
            <a:r>
              <a:rPr lang="en-US" sz="2667" dirty="0"/>
              <a:t>The </a:t>
            </a:r>
            <a:r>
              <a:rPr lang="en-US" sz="2667" dirty="0"/>
              <a:t>Pragmatic </a:t>
            </a:r>
            <a:r>
              <a:rPr lang="en-US" sz="2667" dirty="0"/>
              <a:t>Programmer</a:t>
            </a:r>
            <a:endParaRPr lang="de-DE" sz="2667" dirty="0"/>
          </a:p>
        </p:txBody>
      </p:sp>
    </p:spTree>
    <p:extLst>
      <p:ext uri="{BB962C8B-B14F-4D97-AF65-F5344CB8AC3E}">
        <p14:creationId xmlns:p14="http://schemas.microsoft.com/office/powerpoint/2010/main" val="181705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r>
              <a:rPr lang="en-US" dirty="0" smtClean="0"/>
              <a:t>Dependency injection</a:t>
            </a:r>
          </a:p>
          <a:p>
            <a:r>
              <a:rPr lang="en-US" dirty="0" smtClean="0"/>
              <a:t>Programming to interface</a:t>
            </a:r>
          </a:p>
          <a:p>
            <a:r>
              <a:rPr lang="en-US" dirty="0" smtClean="0"/>
              <a:t>Simple Code : SOLID</a:t>
            </a:r>
          </a:p>
          <a:p>
            <a:r>
              <a:rPr lang="en-US" dirty="0" smtClean="0"/>
              <a:t>Adapter</a:t>
            </a:r>
            <a:endParaRPr lang="en-US" dirty="0"/>
          </a:p>
        </p:txBody>
      </p:sp>
    </p:spTree>
    <p:extLst>
      <p:ext uri="{BB962C8B-B14F-4D97-AF65-F5344CB8AC3E}">
        <p14:creationId xmlns:p14="http://schemas.microsoft.com/office/powerpoint/2010/main" val="2809479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TDD….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007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Tests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458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a:t>
            </a:fld>
            <a:endParaRPr lang="en-US"/>
          </a:p>
        </p:txBody>
      </p:sp>
    </p:spTree>
    <p:extLst>
      <p:ext uri="{BB962C8B-B14F-4D97-AF65-F5344CB8AC3E}">
        <p14:creationId xmlns:p14="http://schemas.microsoft.com/office/powerpoint/2010/main" val="109390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endParaRPr lang="en-US" dirty="0"/>
          </a:p>
        </p:txBody>
      </p:sp>
      <p:sp>
        <p:nvSpPr>
          <p:cNvPr id="3" name="Content Placeholder 2"/>
          <p:cNvSpPr>
            <a:spLocks noGrp="1"/>
          </p:cNvSpPr>
          <p:nvPr>
            <p:ph idx="1"/>
          </p:nvPr>
        </p:nvSpPr>
        <p:spPr>
          <a:xfrm>
            <a:off x="1981200" y="838201"/>
            <a:ext cx="8229600" cy="5287963"/>
          </a:xfrm>
        </p:spPr>
        <p:txBody>
          <a:bodyPr>
            <a:normAutofit fontScale="85000" lnSpcReduction="10000"/>
          </a:bodyPr>
          <a:lstStyle/>
          <a:p>
            <a:pPr marL="0" indent="0">
              <a:buNone/>
            </a:pPr>
            <a:r>
              <a:rPr lang="en-US" dirty="0"/>
              <a:t>The ideal feedback loop has several properties</a:t>
            </a:r>
            <a:r>
              <a:rPr lang="en-US" dirty="0" smtClean="0"/>
              <a:t>:</a:t>
            </a:r>
          </a:p>
          <a:p>
            <a:pPr marL="0" indent="0">
              <a:buNone/>
            </a:pPr>
            <a:endParaRPr lang="en-US" u="sng" dirty="0" smtClean="0"/>
          </a:p>
          <a:p>
            <a:r>
              <a:rPr lang="en-US" u="sng" dirty="0" smtClean="0"/>
              <a:t>It's </a:t>
            </a:r>
            <a:r>
              <a:rPr lang="en-US" u="sng" dirty="0"/>
              <a:t>fast</a:t>
            </a:r>
            <a:r>
              <a:rPr lang="en-US" dirty="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a:t>It's reliable</a:t>
            </a:r>
            <a:r>
              <a:rPr lang="en-US" dirty="0"/>
              <a:t>. No developer wants to spend hours debugging a test, only to find out it was a flaky test. Flaky tests reduce the developer's trust in the test, and as a result flaky tests are often ignored, even when they find real product issues. </a:t>
            </a:r>
          </a:p>
          <a:p>
            <a:r>
              <a:rPr lang="en-US" u="sng" dirty="0"/>
              <a:t>It isolates failures</a:t>
            </a:r>
            <a:r>
              <a:rPr lang="en-US" dirty="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7</a:t>
            </a:fld>
            <a:endParaRPr lang="en-US"/>
          </a:p>
        </p:txBody>
      </p:sp>
    </p:spTree>
    <p:extLst>
      <p:ext uri="{BB962C8B-B14F-4D97-AF65-F5344CB8AC3E}">
        <p14:creationId xmlns:p14="http://schemas.microsoft.com/office/powerpoint/2010/main" val="1741496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dirty="0"/>
              <a:t> </a:t>
            </a:r>
            <a:r>
              <a:rPr lang="en-US" i="1" dirty="0"/>
              <a:t>Unit tests enable to gain confidence in code over time . As test accumulate , we gain confidence in the behavior of the system.</a:t>
            </a:r>
          </a:p>
          <a:p>
            <a:pPr>
              <a:buNone/>
            </a:pPr>
            <a:endParaRPr lang="en-US" i="1" dirty="0"/>
          </a:p>
          <a:p>
            <a:pPr>
              <a:buNone/>
            </a:pPr>
            <a:r>
              <a:rPr lang="en-GB" dirty="0"/>
              <a:t>	Fear of making change disappear</a:t>
            </a:r>
            <a:endParaRPr lang="en-US" dirty="0"/>
          </a:p>
        </p:txBody>
      </p:sp>
    </p:spTree>
    <p:extLst>
      <p:ext uri="{BB962C8B-B14F-4D97-AF65-F5344CB8AC3E}">
        <p14:creationId xmlns:p14="http://schemas.microsoft.com/office/powerpoint/2010/main" val="206834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782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1779</Words>
  <Application>Microsoft Office PowerPoint</Application>
  <PresentationFormat>Widescreen</PresentationFormat>
  <Paragraphs>241</Paragraphs>
  <Slides>41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Test driven development</vt:lpstr>
      <vt:lpstr>Why Tests</vt:lpstr>
      <vt:lpstr>Testing principles</vt:lpstr>
      <vt:lpstr>Testing principles</vt:lpstr>
      <vt:lpstr>Why Tests</vt:lpstr>
      <vt:lpstr>Building the right feedback loop</vt:lpstr>
      <vt:lpstr> </vt:lpstr>
      <vt:lpstr>Fear of making change</vt:lpstr>
      <vt:lpstr>Continuous integration and Continuous delivery</vt:lpstr>
      <vt:lpstr>Continuous integration</vt:lpstr>
      <vt:lpstr>continuous delivery</vt:lpstr>
      <vt:lpstr>Why automated tests</vt:lpstr>
      <vt:lpstr>Why automated tests?</vt:lpstr>
      <vt:lpstr>Unit test , Integration tests , acceptance tests</vt:lpstr>
      <vt:lpstr>Different type of Test</vt:lpstr>
      <vt:lpstr>Unit Tests</vt:lpstr>
      <vt:lpstr>Test pyramid</vt:lpstr>
      <vt:lpstr>Test Pyramid</vt:lpstr>
      <vt:lpstr>TDD Mantra</vt:lpstr>
      <vt:lpstr>The TDD mantra</vt:lpstr>
      <vt:lpstr>TDD step size</vt:lpstr>
      <vt:lpstr>Unit Tests != TDD</vt:lpstr>
      <vt:lpstr>Why TDD</vt:lpstr>
      <vt:lpstr>TDD Techniques</vt:lpstr>
      <vt:lpstr>TDD with mock objects </vt:lpstr>
      <vt:lpstr>Building on third party code </vt:lpstr>
      <vt:lpstr>Test Readability</vt:lpstr>
      <vt:lpstr>Code Example</vt:lpstr>
      <vt:lpstr>PowerPoint Presentation</vt:lpstr>
      <vt:lpstr>PowerPoint Presentation</vt:lpstr>
      <vt:lpstr>PowerPoint Presentation</vt:lpstr>
      <vt:lpstr>PowerPoint Presentation</vt:lpstr>
      <vt:lpstr>Use Structure to share</vt:lpstr>
      <vt:lpstr>Test Structure</vt:lpstr>
      <vt:lpstr>Keeping Test Clean </vt:lpstr>
      <vt:lpstr>F.I.R.S.T </vt:lpstr>
      <vt:lpstr>PowerPoint Presentation</vt:lpstr>
      <vt:lpstr>PowerPoint Presentation</vt:lpstr>
      <vt:lpstr>Common test smells</vt:lpstr>
      <vt:lpstr>Testable design</vt:lpstr>
      <vt:lpstr>More TDD….</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Sunil (PD PA AE CIS SYS 3 R&amp;D1)</dc:creator>
  <cp:keywords>C_Unrestricted</cp:keywords>
  <cp:lastModifiedBy>Prasad, Sunil (PD PA AE CIS SYS 3 R&amp;D1)</cp:lastModifiedBy>
  <cp:revision>9</cp:revision>
  <dcterms:created xsi:type="dcterms:W3CDTF">2018-05-10T08:00:55Z</dcterms:created>
  <dcterms:modified xsi:type="dcterms:W3CDTF">2018-05-19T06:03:50Z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