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9" r:id="rId3"/>
    <p:sldId id="257" r:id="rId4"/>
    <p:sldId id="298" r:id="rId5"/>
    <p:sldId id="272" r:id="rId6"/>
    <p:sldId id="264" r:id="rId7"/>
    <p:sldId id="313" r:id="rId8"/>
    <p:sldId id="275" r:id="rId9"/>
    <p:sldId id="300" r:id="rId10"/>
    <p:sldId id="301" r:id="rId11"/>
    <p:sldId id="302" r:id="rId12"/>
    <p:sldId id="303" r:id="rId13"/>
    <p:sldId id="304" r:id="rId14"/>
    <p:sldId id="305" r:id="rId15"/>
    <p:sldId id="306" r:id="rId16"/>
    <p:sldId id="307" r:id="rId17"/>
    <p:sldId id="276" r:id="rId18"/>
    <p:sldId id="277" r:id="rId19"/>
    <p:sldId id="278" r:id="rId20"/>
    <p:sldId id="267" r:id="rId21"/>
    <p:sldId id="268" r:id="rId22"/>
    <p:sldId id="270" r:id="rId23"/>
    <p:sldId id="308" r:id="rId24"/>
    <p:sldId id="309" r:id="rId25"/>
    <p:sldId id="310" r:id="rId26"/>
    <p:sldId id="269" r:id="rId27"/>
    <p:sldId id="279" r:id="rId28"/>
    <p:sldId id="266" r:id="rId29"/>
    <p:sldId id="281" r:id="rId30"/>
    <p:sldId id="282" r:id="rId31"/>
    <p:sldId id="311" r:id="rId32"/>
    <p:sldId id="280" r:id="rId33"/>
    <p:sldId id="312" r:id="rId34"/>
    <p:sldId id="26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66182" autoAdjust="0"/>
  </p:normalViewPr>
  <p:slideViewPr>
    <p:cSldViewPr snapToGrid="0">
      <p:cViewPr varScale="1">
        <p:scale>
          <a:sx n="58" d="100"/>
          <a:sy n="58" d="100"/>
        </p:scale>
        <p:origin x="17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D3C-FDE7-4E87-8F5C-FC04AD5954B6}" type="doc">
      <dgm:prSet loTypeId="urn:microsoft.com/office/officeart/2005/8/layout/cycle8" loCatId="cycle" qsTypeId="urn:microsoft.com/office/officeart/2005/8/quickstyle/simple5" qsCatId="simple" csTypeId="urn:microsoft.com/office/officeart/2005/8/colors/accent1_2" csCatId="accent1" phldr="1"/>
      <dgm:spPr/>
    </dgm:pt>
    <dgm:pt modelId="{6D591120-6F18-4547-9E83-522E48FA38D6}">
      <dgm:prSet phldrT="[Text]"/>
      <dgm:spPr>
        <a:solidFill>
          <a:schemeClr val="accent6">
            <a:lumMod val="75000"/>
          </a:schemeClr>
        </a:solidFill>
      </dgm:spPr>
      <dgm:t>
        <a:bodyPr/>
        <a:lstStyle/>
        <a:p>
          <a:r>
            <a:rPr lang="en-US" dirty="0" smtClean="0"/>
            <a:t>Green</a:t>
          </a:r>
          <a:endParaRPr lang="en-US" dirty="0"/>
        </a:p>
      </dgm:t>
    </dgm:pt>
    <dgm:pt modelId="{73BCF2F9-6C44-47BD-8168-234C01A83BDD}" type="parTrans" cxnId="{196E6B0B-3420-4B6F-81C9-9321955A7BC6}">
      <dgm:prSet/>
      <dgm:spPr/>
      <dgm:t>
        <a:bodyPr/>
        <a:lstStyle/>
        <a:p>
          <a:endParaRPr lang="en-US"/>
        </a:p>
      </dgm:t>
    </dgm:pt>
    <dgm:pt modelId="{5BD6B5BA-0BEE-4C26-935D-FE652644240A}" type="sibTrans" cxnId="{196E6B0B-3420-4B6F-81C9-9321955A7BC6}">
      <dgm:prSet/>
      <dgm:spPr/>
      <dgm:t>
        <a:bodyPr/>
        <a:lstStyle/>
        <a:p>
          <a:endParaRPr lang="en-US"/>
        </a:p>
      </dgm:t>
    </dgm:pt>
    <dgm:pt modelId="{94F2F97A-35BA-4800-AB92-339B6D1FF90E}">
      <dgm:prSet phldrT="[Text]"/>
      <dgm:spPr>
        <a:solidFill>
          <a:schemeClr val="accent1">
            <a:lumMod val="50000"/>
          </a:schemeClr>
        </a:solidFill>
      </dgm:spPr>
      <dgm:t>
        <a:bodyPr/>
        <a:lstStyle/>
        <a:p>
          <a:r>
            <a:rPr lang="en-US" dirty="0" smtClean="0"/>
            <a:t>Refactor</a:t>
          </a:r>
          <a:endParaRPr lang="en-US" dirty="0"/>
        </a:p>
      </dgm:t>
    </dgm:pt>
    <dgm:pt modelId="{A761049A-7808-4815-8DF4-1F0EA9EC9D0B}" type="parTrans" cxnId="{18587635-B019-47E8-B1C2-234CF80FD8F6}">
      <dgm:prSet/>
      <dgm:spPr/>
      <dgm:t>
        <a:bodyPr/>
        <a:lstStyle/>
        <a:p>
          <a:endParaRPr lang="en-US"/>
        </a:p>
      </dgm:t>
    </dgm:pt>
    <dgm:pt modelId="{EDF90A15-B975-4524-BD64-099A09136283}" type="sibTrans" cxnId="{18587635-B019-47E8-B1C2-234CF80FD8F6}">
      <dgm:prSet/>
      <dgm:spPr/>
      <dgm:t>
        <a:bodyPr/>
        <a:lstStyle/>
        <a:p>
          <a:endParaRPr lang="en-US"/>
        </a:p>
      </dgm:t>
    </dgm:pt>
    <dgm:pt modelId="{B52C7574-AD6A-410D-B728-528EB5F33108}">
      <dgm:prSet phldrT="[Text]"/>
      <dgm:spPr>
        <a:solidFill>
          <a:srgbClr val="C00000"/>
        </a:solidFill>
      </dgm:spPr>
      <dgm:t>
        <a:bodyPr/>
        <a:lstStyle/>
        <a:p>
          <a:r>
            <a:rPr lang="en-US" dirty="0" smtClean="0"/>
            <a:t>Red</a:t>
          </a:r>
          <a:endParaRPr lang="en-US" dirty="0"/>
        </a:p>
      </dgm:t>
    </dgm:pt>
    <dgm:pt modelId="{0F6D6A2A-4B1E-476D-B8ED-95935D50706A}" type="parTrans" cxnId="{276B82D9-534E-4955-97A0-26774F03C69C}">
      <dgm:prSet/>
      <dgm:spPr/>
      <dgm:t>
        <a:bodyPr/>
        <a:lstStyle/>
        <a:p>
          <a:endParaRPr lang="en-US"/>
        </a:p>
      </dgm:t>
    </dgm:pt>
    <dgm:pt modelId="{4DEDE435-F9CE-404D-B42E-5F183854F130}" type="sibTrans" cxnId="{276B82D9-534E-4955-97A0-26774F03C69C}">
      <dgm:prSet/>
      <dgm:spPr/>
      <dgm:t>
        <a:bodyPr/>
        <a:lstStyle/>
        <a:p>
          <a:endParaRPr lang="en-US"/>
        </a:p>
      </dgm:t>
    </dgm:pt>
    <dgm:pt modelId="{29F94BDD-9531-468C-B1ED-E0798F781CA5}" type="pres">
      <dgm:prSet presAssocID="{D0F08D3C-FDE7-4E87-8F5C-FC04AD5954B6}" presName="compositeShape" presStyleCnt="0">
        <dgm:presLayoutVars>
          <dgm:chMax val="7"/>
          <dgm:dir/>
          <dgm:resizeHandles val="exact"/>
        </dgm:presLayoutVars>
      </dgm:prSet>
      <dgm:spPr/>
    </dgm:pt>
    <dgm:pt modelId="{D4F671A0-009C-4A65-AC3A-14063918E045}" type="pres">
      <dgm:prSet presAssocID="{D0F08D3C-FDE7-4E87-8F5C-FC04AD5954B6}" presName="wedge1" presStyleLbl="node1" presStyleIdx="0" presStyleCnt="3"/>
      <dgm:spPr/>
      <dgm:t>
        <a:bodyPr/>
        <a:lstStyle/>
        <a:p>
          <a:endParaRPr lang="en-US"/>
        </a:p>
      </dgm:t>
    </dgm:pt>
    <dgm:pt modelId="{7057941D-DA7F-4EB7-970F-DCBD5D8EAF5E}" type="pres">
      <dgm:prSet presAssocID="{D0F08D3C-FDE7-4E87-8F5C-FC04AD5954B6}" presName="dummy1a" presStyleCnt="0"/>
      <dgm:spPr/>
    </dgm:pt>
    <dgm:pt modelId="{E6E310B4-7585-4866-B007-E207D2FF8229}" type="pres">
      <dgm:prSet presAssocID="{D0F08D3C-FDE7-4E87-8F5C-FC04AD5954B6}" presName="dummy1b" presStyleCnt="0"/>
      <dgm:spPr/>
    </dgm:pt>
    <dgm:pt modelId="{C3ADAE37-3C7F-49C9-BD26-F175FDB45DB0}" type="pres">
      <dgm:prSet presAssocID="{D0F08D3C-FDE7-4E87-8F5C-FC04AD5954B6}" presName="wedge1Tx" presStyleLbl="node1" presStyleIdx="0" presStyleCnt="3">
        <dgm:presLayoutVars>
          <dgm:chMax val="0"/>
          <dgm:chPref val="0"/>
          <dgm:bulletEnabled val="1"/>
        </dgm:presLayoutVars>
      </dgm:prSet>
      <dgm:spPr/>
      <dgm:t>
        <a:bodyPr/>
        <a:lstStyle/>
        <a:p>
          <a:endParaRPr lang="en-US"/>
        </a:p>
      </dgm:t>
    </dgm:pt>
    <dgm:pt modelId="{5B50B858-5013-4D50-B4AF-133E7F0F35C5}" type="pres">
      <dgm:prSet presAssocID="{D0F08D3C-FDE7-4E87-8F5C-FC04AD5954B6}" presName="wedge2" presStyleLbl="node1" presStyleIdx="1" presStyleCnt="3"/>
      <dgm:spPr/>
      <dgm:t>
        <a:bodyPr/>
        <a:lstStyle/>
        <a:p>
          <a:endParaRPr lang="en-US"/>
        </a:p>
      </dgm:t>
    </dgm:pt>
    <dgm:pt modelId="{22C2530C-BBF8-4B51-A825-4E0648BFB99E}" type="pres">
      <dgm:prSet presAssocID="{D0F08D3C-FDE7-4E87-8F5C-FC04AD5954B6}" presName="dummy2a" presStyleCnt="0"/>
      <dgm:spPr/>
    </dgm:pt>
    <dgm:pt modelId="{A0C94BAE-1267-460D-95D0-61E2D23C78C3}" type="pres">
      <dgm:prSet presAssocID="{D0F08D3C-FDE7-4E87-8F5C-FC04AD5954B6}" presName="dummy2b" presStyleCnt="0"/>
      <dgm:spPr/>
    </dgm:pt>
    <dgm:pt modelId="{9A307E20-5D0B-4BED-A55A-AE2103EE87AD}" type="pres">
      <dgm:prSet presAssocID="{D0F08D3C-FDE7-4E87-8F5C-FC04AD5954B6}" presName="wedge2Tx" presStyleLbl="node1" presStyleIdx="1" presStyleCnt="3">
        <dgm:presLayoutVars>
          <dgm:chMax val="0"/>
          <dgm:chPref val="0"/>
          <dgm:bulletEnabled val="1"/>
        </dgm:presLayoutVars>
      </dgm:prSet>
      <dgm:spPr/>
      <dgm:t>
        <a:bodyPr/>
        <a:lstStyle/>
        <a:p>
          <a:endParaRPr lang="en-US"/>
        </a:p>
      </dgm:t>
    </dgm:pt>
    <dgm:pt modelId="{9F2647CE-CE71-47CD-AA69-7E85CD6D13E9}" type="pres">
      <dgm:prSet presAssocID="{D0F08D3C-FDE7-4E87-8F5C-FC04AD5954B6}" presName="wedge3" presStyleLbl="node1" presStyleIdx="2" presStyleCnt="3"/>
      <dgm:spPr/>
      <dgm:t>
        <a:bodyPr/>
        <a:lstStyle/>
        <a:p>
          <a:endParaRPr lang="en-US"/>
        </a:p>
      </dgm:t>
    </dgm:pt>
    <dgm:pt modelId="{3F7E7943-1270-431E-BB94-DF91F0FFE971}" type="pres">
      <dgm:prSet presAssocID="{D0F08D3C-FDE7-4E87-8F5C-FC04AD5954B6}" presName="dummy3a" presStyleCnt="0"/>
      <dgm:spPr/>
    </dgm:pt>
    <dgm:pt modelId="{99849228-9E65-4D86-ADFD-5D53BF41F00F}" type="pres">
      <dgm:prSet presAssocID="{D0F08D3C-FDE7-4E87-8F5C-FC04AD5954B6}" presName="dummy3b" presStyleCnt="0"/>
      <dgm:spPr/>
    </dgm:pt>
    <dgm:pt modelId="{9A00417A-43DB-4824-A5BB-BD0857F5E61C}" type="pres">
      <dgm:prSet presAssocID="{D0F08D3C-FDE7-4E87-8F5C-FC04AD5954B6}" presName="wedge3Tx" presStyleLbl="node1" presStyleIdx="2" presStyleCnt="3">
        <dgm:presLayoutVars>
          <dgm:chMax val="0"/>
          <dgm:chPref val="0"/>
          <dgm:bulletEnabled val="1"/>
        </dgm:presLayoutVars>
      </dgm:prSet>
      <dgm:spPr/>
      <dgm:t>
        <a:bodyPr/>
        <a:lstStyle/>
        <a:p>
          <a:endParaRPr lang="en-US"/>
        </a:p>
      </dgm:t>
    </dgm:pt>
    <dgm:pt modelId="{CB9D437E-F7C8-41BD-9470-7D6391F80B05}" type="pres">
      <dgm:prSet presAssocID="{5BD6B5BA-0BEE-4C26-935D-FE652644240A}" presName="arrowWedge1" presStyleLbl="fgSibTrans2D1" presStyleIdx="0" presStyleCnt="3"/>
      <dgm:spPr>
        <a:solidFill>
          <a:srgbClr val="92D050"/>
        </a:solidFill>
      </dgm:spPr>
    </dgm:pt>
    <dgm:pt modelId="{24820461-3287-4E66-BA24-94C63396FC69}" type="pres">
      <dgm:prSet presAssocID="{EDF90A15-B975-4524-BD64-099A09136283}" presName="arrowWedge2" presStyleLbl="fgSibTrans2D1" presStyleIdx="1" presStyleCnt="3"/>
      <dgm:spPr>
        <a:solidFill>
          <a:srgbClr val="0070C0"/>
        </a:solidFill>
      </dgm:spPr>
    </dgm:pt>
    <dgm:pt modelId="{7304B2EA-FA59-4299-B7D5-7DDEA726B87F}" type="pres">
      <dgm:prSet presAssocID="{4DEDE435-F9CE-404D-B42E-5F183854F130}" presName="arrowWedge3" presStyleLbl="fgSibTrans2D1" presStyleIdx="2" presStyleCnt="3"/>
      <dgm:spPr>
        <a:solidFill>
          <a:srgbClr val="FF0000"/>
        </a:solidFill>
      </dgm:spPr>
    </dgm:pt>
  </dgm:ptLst>
  <dgm:cxnLst>
    <dgm:cxn modelId="{AE9DAAF4-7504-4804-A07E-858F187094A7}" type="presOf" srcId="{94F2F97A-35BA-4800-AB92-339B6D1FF90E}" destId="{9A307E20-5D0B-4BED-A55A-AE2103EE87AD}" srcOrd="1" destOrd="0" presId="urn:microsoft.com/office/officeart/2005/8/layout/cycle8"/>
    <dgm:cxn modelId="{40DFAD94-EBF6-4F3D-874B-96F99E36C739}" type="presOf" srcId="{6D591120-6F18-4547-9E83-522E48FA38D6}" destId="{C3ADAE37-3C7F-49C9-BD26-F175FDB45DB0}" srcOrd="1" destOrd="0" presId="urn:microsoft.com/office/officeart/2005/8/layout/cycle8"/>
    <dgm:cxn modelId="{2ED1E5B0-2DC3-412D-8339-DA92C0A24480}" type="presOf" srcId="{94F2F97A-35BA-4800-AB92-339B6D1FF90E}" destId="{5B50B858-5013-4D50-B4AF-133E7F0F35C5}" srcOrd="0" destOrd="0" presId="urn:microsoft.com/office/officeart/2005/8/layout/cycle8"/>
    <dgm:cxn modelId="{0247180A-6516-4AEF-9592-288C203E44A7}" type="presOf" srcId="{B52C7574-AD6A-410D-B728-528EB5F33108}" destId="{9A00417A-43DB-4824-A5BB-BD0857F5E61C}" srcOrd="1" destOrd="0" presId="urn:microsoft.com/office/officeart/2005/8/layout/cycle8"/>
    <dgm:cxn modelId="{18587635-B019-47E8-B1C2-234CF80FD8F6}" srcId="{D0F08D3C-FDE7-4E87-8F5C-FC04AD5954B6}" destId="{94F2F97A-35BA-4800-AB92-339B6D1FF90E}" srcOrd="1" destOrd="0" parTransId="{A761049A-7808-4815-8DF4-1F0EA9EC9D0B}" sibTransId="{EDF90A15-B975-4524-BD64-099A09136283}"/>
    <dgm:cxn modelId="{DA01FE7A-BC01-40F7-B011-7F2EE80F2A24}" type="presOf" srcId="{D0F08D3C-FDE7-4E87-8F5C-FC04AD5954B6}" destId="{29F94BDD-9531-468C-B1ED-E0798F781CA5}" srcOrd="0" destOrd="0" presId="urn:microsoft.com/office/officeart/2005/8/layout/cycle8"/>
    <dgm:cxn modelId="{276B82D9-534E-4955-97A0-26774F03C69C}" srcId="{D0F08D3C-FDE7-4E87-8F5C-FC04AD5954B6}" destId="{B52C7574-AD6A-410D-B728-528EB5F33108}" srcOrd="2" destOrd="0" parTransId="{0F6D6A2A-4B1E-476D-B8ED-95935D50706A}" sibTransId="{4DEDE435-F9CE-404D-B42E-5F183854F130}"/>
    <dgm:cxn modelId="{EAEFEBDA-A968-4397-AF5C-8FF840E79BA9}" type="presOf" srcId="{6D591120-6F18-4547-9E83-522E48FA38D6}" destId="{D4F671A0-009C-4A65-AC3A-14063918E045}" srcOrd="0" destOrd="0" presId="urn:microsoft.com/office/officeart/2005/8/layout/cycle8"/>
    <dgm:cxn modelId="{196E6B0B-3420-4B6F-81C9-9321955A7BC6}" srcId="{D0F08D3C-FDE7-4E87-8F5C-FC04AD5954B6}" destId="{6D591120-6F18-4547-9E83-522E48FA38D6}" srcOrd="0" destOrd="0" parTransId="{73BCF2F9-6C44-47BD-8168-234C01A83BDD}" sibTransId="{5BD6B5BA-0BEE-4C26-935D-FE652644240A}"/>
    <dgm:cxn modelId="{D6B51801-01C3-406F-9EF7-D7928DFABF76}" type="presOf" srcId="{B52C7574-AD6A-410D-B728-528EB5F33108}" destId="{9F2647CE-CE71-47CD-AA69-7E85CD6D13E9}" srcOrd="0" destOrd="0" presId="urn:microsoft.com/office/officeart/2005/8/layout/cycle8"/>
    <dgm:cxn modelId="{1C8ABB11-C9CE-47C7-A217-0F60E41C3F1A}" type="presParOf" srcId="{29F94BDD-9531-468C-B1ED-E0798F781CA5}" destId="{D4F671A0-009C-4A65-AC3A-14063918E045}" srcOrd="0" destOrd="0" presId="urn:microsoft.com/office/officeart/2005/8/layout/cycle8"/>
    <dgm:cxn modelId="{A4EF1CFE-7F8B-4E51-A070-3EE2B733FB2C}" type="presParOf" srcId="{29F94BDD-9531-468C-B1ED-E0798F781CA5}" destId="{7057941D-DA7F-4EB7-970F-DCBD5D8EAF5E}" srcOrd="1" destOrd="0" presId="urn:microsoft.com/office/officeart/2005/8/layout/cycle8"/>
    <dgm:cxn modelId="{3A5AA562-907A-42CA-A321-92F4F4C83D2D}" type="presParOf" srcId="{29F94BDD-9531-468C-B1ED-E0798F781CA5}" destId="{E6E310B4-7585-4866-B007-E207D2FF8229}" srcOrd="2" destOrd="0" presId="urn:microsoft.com/office/officeart/2005/8/layout/cycle8"/>
    <dgm:cxn modelId="{22522A56-0EC3-44C1-973F-AA202E93E87E}" type="presParOf" srcId="{29F94BDD-9531-468C-B1ED-E0798F781CA5}" destId="{C3ADAE37-3C7F-49C9-BD26-F175FDB45DB0}" srcOrd="3" destOrd="0" presId="urn:microsoft.com/office/officeart/2005/8/layout/cycle8"/>
    <dgm:cxn modelId="{2F3DAF9C-39CA-4EE1-AFFF-CCA4A7891BDA}" type="presParOf" srcId="{29F94BDD-9531-468C-B1ED-E0798F781CA5}" destId="{5B50B858-5013-4D50-B4AF-133E7F0F35C5}" srcOrd="4" destOrd="0" presId="urn:microsoft.com/office/officeart/2005/8/layout/cycle8"/>
    <dgm:cxn modelId="{0FB31442-0D5A-47A4-917B-9762929BBAF1}" type="presParOf" srcId="{29F94BDD-9531-468C-B1ED-E0798F781CA5}" destId="{22C2530C-BBF8-4B51-A825-4E0648BFB99E}" srcOrd="5" destOrd="0" presId="urn:microsoft.com/office/officeart/2005/8/layout/cycle8"/>
    <dgm:cxn modelId="{0EDCF0AD-DED2-4ED8-B9ED-B37B4D06BF4C}" type="presParOf" srcId="{29F94BDD-9531-468C-B1ED-E0798F781CA5}" destId="{A0C94BAE-1267-460D-95D0-61E2D23C78C3}" srcOrd="6" destOrd="0" presId="urn:microsoft.com/office/officeart/2005/8/layout/cycle8"/>
    <dgm:cxn modelId="{9A814B56-021D-436F-88F7-DE873D76FACF}" type="presParOf" srcId="{29F94BDD-9531-468C-B1ED-E0798F781CA5}" destId="{9A307E20-5D0B-4BED-A55A-AE2103EE87AD}" srcOrd="7" destOrd="0" presId="urn:microsoft.com/office/officeart/2005/8/layout/cycle8"/>
    <dgm:cxn modelId="{4FD4E936-8571-458C-B99C-0B9D85B717FC}" type="presParOf" srcId="{29F94BDD-9531-468C-B1ED-E0798F781CA5}" destId="{9F2647CE-CE71-47CD-AA69-7E85CD6D13E9}" srcOrd="8" destOrd="0" presId="urn:microsoft.com/office/officeart/2005/8/layout/cycle8"/>
    <dgm:cxn modelId="{4207DE87-2CE1-4781-872C-1EFD3600DAEF}" type="presParOf" srcId="{29F94BDD-9531-468C-B1ED-E0798F781CA5}" destId="{3F7E7943-1270-431E-BB94-DF91F0FFE971}" srcOrd="9" destOrd="0" presId="urn:microsoft.com/office/officeart/2005/8/layout/cycle8"/>
    <dgm:cxn modelId="{E2B5BADA-2514-46BA-A3EE-60AE2D021133}" type="presParOf" srcId="{29F94BDD-9531-468C-B1ED-E0798F781CA5}" destId="{99849228-9E65-4D86-ADFD-5D53BF41F00F}" srcOrd="10" destOrd="0" presId="urn:microsoft.com/office/officeart/2005/8/layout/cycle8"/>
    <dgm:cxn modelId="{173AEDF5-DA97-498C-A5D0-793BFB6415E4}" type="presParOf" srcId="{29F94BDD-9531-468C-B1ED-E0798F781CA5}" destId="{9A00417A-43DB-4824-A5BB-BD0857F5E61C}" srcOrd="11" destOrd="0" presId="urn:microsoft.com/office/officeart/2005/8/layout/cycle8"/>
    <dgm:cxn modelId="{5537E7D1-A789-4ABB-8B65-46F067D88C33}" type="presParOf" srcId="{29F94BDD-9531-468C-B1ED-E0798F781CA5}" destId="{CB9D437E-F7C8-41BD-9470-7D6391F80B05}" srcOrd="12" destOrd="0" presId="urn:microsoft.com/office/officeart/2005/8/layout/cycle8"/>
    <dgm:cxn modelId="{4E915C67-F28D-4397-B5CB-4C2F6BE566EF}" type="presParOf" srcId="{29F94BDD-9531-468C-B1ED-E0798F781CA5}" destId="{24820461-3287-4E66-BA24-94C63396FC69}" srcOrd="13" destOrd="0" presId="urn:microsoft.com/office/officeart/2005/8/layout/cycle8"/>
    <dgm:cxn modelId="{7BEA50B6-D7F1-4BAD-9B6D-150D42C5410F}" type="presParOf" srcId="{29F94BDD-9531-468C-B1ED-E0798F781CA5}" destId="{7304B2EA-FA59-4299-B7D5-7DDEA726B87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1A0-009C-4A65-AC3A-14063918E045}">
      <dsp:nvSpPr>
        <dsp:cNvPr id="0" name=""/>
        <dsp:cNvSpPr/>
      </dsp:nvSpPr>
      <dsp:spPr>
        <a:xfrm>
          <a:off x="1364379" y="255354"/>
          <a:ext cx="3299967" cy="3299967"/>
        </a:xfrm>
        <a:prstGeom prst="pie">
          <a:avLst>
            <a:gd name="adj1" fmla="val 16200000"/>
            <a:gd name="adj2" fmla="val 1800000"/>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Green</a:t>
          </a:r>
          <a:endParaRPr lang="en-US" sz="3400" kern="1200" dirty="0"/>
        </a:p>
      </dsp:txBody>
      <dsp:txXfrm>
        <a:off x="3103541" y="954633"/>
        <a:ext cx="1178559" cy="982133"/>
      </dsp:txXfrm>
    </dsp:sp>
    <dsp:sp modelId="{5B50B858-5013-4D50-B4AF-133E7F0F35C5}">
      <dsp:nvSpPr>
        <dsp:cNvPr id="0" name=""/>
        <dsp:cNvSpPr/>
      </dsp:nvSpPr>
      <dsp:spPr>
        <a:xfrm>
          <a:off x="1296416" y="373210"/>
          <a:ext cx="3299967" cy="3299967"/>
        </a:xfrm>
        <a:prstGeom prst="pie">
          <a:avLst>
            <a:gd name="adj1" fmla="val 1800000"/>
            <a:gd name="adj2" fmla="val 9000000"/>
          </a:avLst>
        </a:prstGeom>
        <a:solidFill>
          <a:schemeClr val="accent1">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Refactor</a:t>
          </a:r>
          <a:endParaRPr lang="en-US" sz="3400" kern="1200" dirty="0"/>
        </a:p>
      </dsp:txBody>
      <dsp:txXfrm>
        <a:off x="2082122" y="2514261"/>
        <a:ext cx="1767839" cy="864277"/>
      </dsp:txXfrm>
    </dsp:sp>
    <dsp:sp modelId="{9F2647CE-CE71-47CD-AA69-7E85CD6D13E9}">
      <dsp:nvSpPr>
        <dsp:cNvPr id="0" name=""/>
        <dsp:cNvSpPr/>
      </dsp:nvSpPr>
      <dsp:spPr>
        <a:xfrm>
          <a:off x="1228452" y="255354"/>
          <a:ext cx="3299967" cy="3299967"/>
        </a:xfrm>
        <a:prstGeom prst="pie">
          <a:avLst>
            <a:gd name="adj1" fmla="val 9000000"/>
            <a:gd name="adj2" fmla="val 1620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Red</a:t>
          </a:r>
          <a:endParaRPr lang="en-US" sz="3400" kern="1200" dirty="0"/>
        </a:p>
      </dsp:txBody>
      <dsp:txXfrm>
        <a:off x="1610698" y="954633"/>
        <a:ext cx="1178559" cy="982133"/>
      </dsp:txXfrm>
    </dsp:sp>
    <dsp:sp modelId="{CB9D437E-F7C8-41BD-9470-7D6391F80B05}">
      <dsp:nvSpPr>
        <dsp:cNvPr id="0" name=""/>
        <dsp:cNvSpPr/>
      </dsp:nvSpPr>
      <dsp:spPr>
        <a:xfrm>
          <a:off x="1160368" y="51070"/>
          <a:ext cx="3708535" cy="3708535"/>
        </a:xfrm>
        <a:prstGeom prst="circularArrow">
          <a:avLst>
            <a:gd name="adj1" fmla="val 5085"/>
            <a:gd name="adj2" fmla="val 327528"/>
            <a:gd name="adj3" fmla="val 1472472"/>
            <a:gd name="adj4" fmla="val 16199432"/>
            <a:gd name="adj5" fmla="val 5932"/>
          </a:avLst>
        </a:prstGeom>
        <a:solidFill>
          <a:srgbClr val="92D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4820461-3287-4E66-BA24-94C63396FC69}">
      <dsp:nvSpPr>
        <dsp:cNvPr id="0" name=""/>
        <dsp:cNvSpPr/>
      </dsp:nvSpPr>
      <dsp:spPr>
        <a:xfrm>
          <a:off x="1092132" y="168718"/>
          <a:ext cx="3708535" cy="3708535"/>
        </a:xfrm>
        <a:prstGeom prst="circularArrow">
          <a:avLst>
            <a:gd name="adj1" fmla="val 5085"/>
            <a:gd name="adj2" fmla="val 327528"/>
            <a:gd name="adj3" fmla="val 8671970"/>
            <a:gd name="adj4" fmla="val 1800502"/>
            <a:gd name="adj5" fmla="val 5932"/>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304B2EA-FA59-4299-B7D5-7DDEA726B87F}">
      <dsp:nvSpPr>
        <dsp:cNvPr id="0" name=""/>
        <dsp:cNvSpPr/>
      </dsp:nvSpPr>
      <dsp:spPr>
        <a:xfrm>
          <a:off x="1023896" y="51070"/>
          <a:ext cx="3708535" cy="3708535"/>
        </a:xfrm>
        <a:prstGeom prst="circularArrow">
          <a:avLst>
            <a:gd name="adj1" fmla="val 5085"/>
            <a:gd name="adj2" fmla="val 327528"/>
            <a:gd name="adj3" fmla="val 15873039"/>
            <a:gd name="adj4" fmla="val 9000000"/>
            <a:gd name="adj5" fmla="val 5932"/>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E7F73-5EFF-46DD-A427-B77AFDF8D1FD}"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4E12A-92D0-47AC-AF21-2897E92B62D5}" type="slidenum">
              <a:rPr lang="en-US" smtClean="0"/>
              <a:t>‹#›</a:t>
            </a:fld>
            <a:endParaRPr lang="en-US"/>
          </a:p>
        </p:txBody>
      </p:sp>
    </p:spTree>
    <p:extLst>
      <p:ext uri="{BB962C8B-B14F-4D97-AF65-F5344CB8AC3E}">
        <p14:creationId xmlns:p14="http://schemas.microsoft.com/office/powerpoint/2010/main" val="7198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artinfowler.com/bliki/AssertionFreeTesting.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audience why test then based on the answer explain </a:t>
            </a:r>
          </a:p>
          <a:p>
            <a:r>
              <a:rPr lang="en-US" baseline="0" dirty="0" smtClean="0"/>
              <a:t> </a:t>
            </a:r>
          </a:p>
          <a:p>
            <a:r>
              <a:rPr lang="en-US" baseline="0" dirty="0" smtClean="0"/>
              <a:t>	Requirement validation using tests</a:t>
            </a:r>
          </a:p>
          <a:p>
            <a:r>
              <a:rPr lang="en-US" baseline="0" dirty="0" smtClean="0"/>
              <a:t>	Feedback loop</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4</a:t>
            </a:fld>
            <a:endParaRPr lang="en-US"/>
          </a:p>
        </p:txBody>
      </p:sp>
    </p:spTree>
    <p:extLst>
      <p:ext uri="{BB962C8B-B14F-4D97-AF65-F5344CB8AC3E}">
        <p14:creationId xmlns:p14="http://schemas.microsoft.com/office/powerpoint/2010/main" val="27557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Discuss about feedback loop</a:t>
            </a:r>
          </a:p>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26</a:t>
            </a:fld>
            <a:endParaRPr lang="de-DE"/>
          </a:p>
        </p:txBody>
      </p:sp>
    </p:spTree>
    <p:extLst>
      <p:ext uri="{BB962C8B-B14F-4D97-AF65-F5344CB8AC3E}">
        <p14:creationId xmlns:p14="http://schemas.microsoft.com/office/powerpoint/2010/main" val="3132763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27</a:t>
            </a:fld>
            <a:endParaRPr lang="de-DE"/>
          </a:p>
        </p:txBody>
      </p:sp>
    </p:spTree>
    <p:extLst>
      <p:ext uri="{BB962C8B-B14F-4D97-AF65-F5344CB8AC3E}">
        <p14:creationId xmlns:p14="http://schemas.microsoft.com/office/powerpoint/2010/main" val="1342595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7A338-E989-4FB8-9E79-C7D1C907295C}" type="slidenum">
              <a:rPr lang="de-DE" smtClean="0"/>
              <a:t>28</a:t>
            </a:fld>
            <a:endParaRPr lang="de-DE"/>
          </a:p>
        </p:txBody>
      </p:sp>
    </p:spTree>
    <p:extLst>
      <p:ext uri="{BB962C8B-B14F-4D97-AF65-F5344CB8AC3E}">
        <p14:creationId xmlns:p14="http://schemas.microsoft.com/office/powerpoint/2010/main" val="3816378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a:t>
            </a:r>
            <a:r>
              <a:rPr lang="en-US" baseline="0" dirty="0" smtClean="0"/>
              <a:t> about architecture</a:t>
            </a:r>
          </a:p>
          <a:p>
            <a:r>
              <a:rPr lang="en-US" baseline="0" dirty="0" smtClean="0"/>
              <a:t>Unit test takes too long to execute which indicates that tests Is not unit test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29</a:t>
            </a:fld>
            <a:endParaRPr lang="en-US"/>
          </a:p>
        </p:txBody>
      </p:sp>
    </p:spTree>
    <p:extLst>
      <p:ext uri="{BB962C8B-B14F-4D97-AF65-F5344CB8AC3E}">
        <p14:creationId xmlns:p14="http://schemas.microsoft.com/office/powerpoint/2010/main" val="424584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Hard-to-Test Code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30</a:t>
            </a:fld>
            <a:endParaRPr lang="en-US"/>
          </a:p>
        </p:txBody>
      </p:sp>
    </p:spTree>
    <p:extLst>
      <p:ext uri="{BB962C8B-B14F-4D97-AF65-F5344CB8AC3E}">
        <p14:creationId xmlns:p14="http://schemas.microsoft.com/office/powerpoint/2010/main" val="1233668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make a certain level of coverage a target, people will try to attain it. The trouble is that high coverage numbers are too easy to reach with low quality testing. At the most absurd level you have </a:t>
            </a:r>
            <a:r>
              <a:rPr lang="en-US" sz="1200" b="0" i="0" u="none" strike="noStrike" kern="1200" dirty="0" err="1" smtClean="0">
                <a:solidFill>
                  <a:schemeClr val="tx1"/>
                </a:solidFill>
                <a:effectLst/>
                <a:latin typeface="+mn-lt"/>
                <a:ea typeface="+mn-ea"/>
                <a:cs typeface="+mn-cs"/>
                <a:hlinkClick r:id="rId3"/>
              </a:rPr>
              <a:t>AssertionFreeTesting</a:t>
            </a:r>
            <a:r>
              <a:rPr lang="en-US" sz="1200" b="0" i="0" kern="1200" dirty="0" smtClean="0">
                <a:solidFill>
                  <a:schemeClr val="tx1"/>
                </a:solidFill>
                <a:effectLst/>
                <a:latin typeface="+mn-lt"/>
                <a:ea typeface="+mn-ea"/>
                <a:cs typeface="+mn-cs"/>
              </a:rPr>
              <a:t>. But even without that you get lots of tests looking for things that rarely go wrong distracting you from testing the things that really matter.</a:t>
            </a:r>
          </a:p>
          <a:p>
            <a:r>
              <a:rPr lang="en-US" sz="1200" b="0" i="0" kern="1200" dirty="0" smtClean="0">
                <a:solidFill>
                  <a:schemeClr val="tx1"/>
                </a:solidFill>
                <a:effectLst/>
                <a:latin typeface="+mn-lt"/>
                <a:ea typeface="+mn-ea"/>
                <a:cs typeface="+mn-cs"/>
              </a:rPr>
              <a:t>TDD is a very useful, but certainly not sufficient, tool to help you get good tests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would say you are doing enough testing if the following is true:</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rarely get bugs that escape into production, </a:t>
            </a:r>
            <a:r>
              <a:rPr lang="en-US" sz="1200" b="1" i="0"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are rarely hesitant to change some code for fear it will cause production bugs.</a:t>
            </a:r>
          </a:p>
          <a:p>
            <a:endParaRPr lang="en-US" dirty="0" smtClean="0"/>
          </a:p>
          <a:p>
            <a:r>
              <a:rPr lang="en-US" dirty="0" smtClean="0"/>
              <a:t>http://www.developertesting.com/archives/month200705/20070504-000425.html</a:t>
            </a:r>
          </a:p>
          <a:p>
            <a:endParaRPr lang="en-US" dirty="0" smtClean="0"/>
          </a:p>
          <a:p>
            <a:r>
              <a:rPr lang="en-US" sz="1200" b="1" i="0" kern="1200" dirty="0" err="1" smtClean="0">
                <a:solidFill>
                  <a:schemeClr val="tx1"/>
                </a:solidFill>
                <a:effectLst/>
                <a:latin typeface="+mn-lt"/>
                <a:ea typeface="+mn-ea"/>
                <a:cs typeface="+mn-cs"/>
              </a:rPr>
              <a:t>Testivus</a:t>
            </a:r>
            <a:r>
              <a:rPr lang="en-US" sz="1200" b="1" i="0" kern="1200" dirty="0" smtClean="0">
                <a:solidFill>
                  <a:schemeClr val="tx1"/>
                </a:solidFill>
                <a:effectLst/>
                <a:latin typeface="+mn-lt"/>
                <a:ea typeface="+mn-ea"/>
                <a:cs typeface="+mn-cs"/>
              </a:rPr>
              <a:t> On Test Coverage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Early one morning, a programmer asked the great master: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am ready to write some unit tests. What code coverage should I aim for?”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great master replied:</a:t>
            </a:r>
          </a:p>
          <a:p>
            <a:r>
              <a:rPr lang="en-US" sz="1200" b="0" i="0" kern="1200" dirty="0" smtClean="0">
                <a:solidFill>
                  <a:schemeClr val="tx1"/>
                </a:solidFill>
                <a:effectLst/>
                <a:latin typeface="+mn-lt"/>
                <a:ea typeface="+mn-ea"/>
                <a:cs typeface="+mn-cs"/>
              </a:rPr>
              <a:t>“Don’t worry about coverage, just write some good tests.”</a:t>
            </a:r>
          </a:p>
          <a:p>
            <a:r>
              <a:rPr lang="en-US" sz="1200" b="0" i="0" kern="1200" dirty="0" smtClean="0">
                <a:solidFill>
                  <a:schemeClr val="tx1"/>
                </a:solidFill>
                <a:effectLst/>
                <a:latin typeface="+mn-lt"/>
                <a:ea typeface="+mn-ea"/>
                <a:cs typeface="+mn-cs"/>
              </a:rPr>
              <a:t>The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Later that day, a second programmer asked the same question.</a:t>
            </a:r>
          </a:p>
          <a:p>
            <a:r>
              <a:rPr lang="en-US" sz="1200" b="0" i="0" kern="1200" dirty="0" smtClean="0">
                <a:solidFill>
                  <a:schemeClr val="tx1"/>
                </a:solidFill>
                <a:effectLst/>
                <a:latin typeface="+mn-lt"/>
                <a:ea typeface="+mn-ea"/>
                <a:cs typeface="+mn-cs"/>
              </a:rPr>
              <a:t>The great master pointed at a pot of boiling water and said:</a:t>
            </a:r>
          </a:p>
          <a:p>
            <a:r>
              <a:rPr lang="en-US" sz="1200" b="0" i="0" kern="1200" dirty="0" smtClean="0">
                <a:solidFill>
                  <a:schemeClr val="tx1"/>
                </a:solidFill>
                <a:effectLst/>
                <a:latin typeface="+mn-lt"/>
                <a:ea typeface="+mn-ea"/>
                <a:cs typeface="+mn-cs"/>
              </a:rPr>
              <a:t>“How many grains of rice should put in that pot?”</a:t>
            </a:r>
          </a:p>
          <a:p>
            <a:r>
              <a:rPr lang="en-US" sz="1200" b="0" i="0" kern="1200" dirty="0" smtClean="0">
                <a:solidFill>
                  <a:schemeClr val="tx1"/>
                </a:solidFill>
                <a:effectLst/>
                <a:latin typeface="+mn-lt"/>
                <a:ea typeface="+mn-ea"/>
                <a:cs typeface="+mn-cs"/>
              </a:rPr>
              <a:t>The programmer, looking puzzled, replied:</a:t>
            </a:r>
          </a:p>
          <a:p>
            <a:r>
              <a:rPr lang="en-US" sz="1200" b="0" i="0" kern="1200" dirty="0" smtClean="0">
                <a:solidFill>
                  <a:schemeClr val="tx1"/>
                </a:solidFill>
                <a:effectLst/>
                <a:latin typeface="+mn-lt"/>
                <a:ea typeface="+mn-ea"/>
                <a:cs typeface="+mn-cs"/>
              </a:rPr>
              <a:t>“How can I possibly tell you? It depends on how many people you need to feed, how hungry they are, what other food you are serving, how much rice you have available, and so on.”</a:t>
            </a:r>
          </a:p>
          <a:p>
            <a:r>
              <a:rPr lang="en-US" sz="1200" b="0" i="0" kern="1200" dirty="0" smtClean="0">
                <a:solidFill>
                  <a:schemeClr val="tx1"/>
                </a:solidFill>
                <a:effectLst/>
                <a:latin typeface="+mn-lt"/>
                <a:ea typeface="+mn-ea"/>
                <a:cs typeface="+mn-cs"/>
              </a:rPr>
              <a:t>“Exactly,” said the great master.</a:t>
            </a:r>
          </a:p>
          <a:p>
            <a:r>
              <a:rPr lang="en-US" sz="1200" b="0" i="0" kern="1200" dirty="0" smtClean="0">
                <a:solidFill>
                  <a:schemeClr val="tx1"/>
                </a:solidFill>
                <a:effectLst/>
                <a:latin typeface="+mn-lt"/>
                <a:ea typeface="+mn-ea"/>
                <a:cs typeface="+mn-cs"/>
              </a:rPr>
              <a:t>The second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Toward the end of the day, a third programmer came and asked the same question about code coverage.</a:t>
            </a:r>
          </a:p>
          <a:p>
            <a:r>
              <a:rPr lang="en-US" sz="1200" b="0" i="0" kern="1200" dirty="0" smtClean="0">
                <a:solidFill>
                  <a:schemeClr val="tx1"/>
                </a:solidFill>
                <a:effectLst/>
                <a:latin typeface="+mn-lt"/>
                <a:ea typeface="+mn-ea"/>
                <a:cs typeface="+mn-cs"/>
              </a:rPr>
              <a:t>“Eighty percent and no less!” Replied the master in a stern voice, pounding his fist on the table.</a:t>
            </a:r>
          </a:p>
          <a:p>
            <a:r>
              <a:rPr lang="en-US" sz="1200" b="0" i="0" kern="1200" dirty="0" smtClean="0">
                <a:solidFill>
                  <a:schemeClr val="tx1"/>
                </a:solidFill>
                <a:effectLst/>
                <a:latin typeface="+mn-lt"/>
                <a:ea typeface="+mn-ea"/>
                <a:cs typeface="+mn-cs"/>
              </a:rPr>
              <a:t>The third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this last reply, a young apprentice approached the great master:</a:t>
            </a:r>
          </a:p>
          <a:p>
            <a:r>
              <a:rPr lang="en-US" sz="1200" b="0" i="0" kern="1200" dirty="0" smtClean="0">
                <a:solidFill>
                  <a:schemeClr val="tx1"/>
                </a:solidFill>
                <a:effectLst/>
                <a:latin typeface="+mn-lt"/>
                <a:ea typeface="+mn-ea"/>
                <a:cs typeface="+mn-cs"/>
              </a:rPr>
              <a:t>“Great master, today I overheard you answer the same question about code coverage with three different answers. Why?”</a:t>
            </a:r>
          </a:p>
          <a:p>
            <a:r>
              <a:rPr lang="en-US" sz="1200" b="0" i="0" kern="1200" dirty="0" smtClean="0">
                <a:solidFill>
                  <a:schemeClr val="tx1"/>
                </a:solidFill>
                <a:effectLst/>
                <a:latin typeface="+mn-lt"/>
                <a:ea typeface="+mn-ea"/>
                <a:cs typeface="+mn-cs"/>
              </a:rPr>
              <a:t>The great master stood up from his chair:</a:t>
            </a:r>
          </a:p>
          <a:p>
            <a:r>
              <a:rPr lang="en-US" sz="1200" b="0" i="0" kern="1200" dirty="0" smtClean="0">
                <a:solidFill>
                  <a:schemeClr val="tx1"/>
                </a:solidFill>
                <a:effectLst/>
                <a:latin typeface="+mn-lt"/>
                <a:ea typeface="+mn-ea"/>
                <a:cs typeface="+mn-cs"/>
              </a:rPr>
              <a:t>“Come get some fresh tea with me and let’s talk about it.”</a:t>
            </a:r>
          </a:p>
          <a:p>
            <a:r>
              <a:rPr lang="en-US" sz="1200" b="0" i="0" kern="1200" dirty="0" smtClean="0">
                <a:solidFill>
                  <a:schemeClr val="tx1"/>
                </a:solidFill>
                <a:effectLst/>
                <a:latin typeface="+mn-lt"/>
                <a:ea typeface="+mn-ea"/>
                <a:cs typeface="+mn-cs"/>
              </a:rPr>
              <a:t>After they filled their cups with smoking hot green tea, the great master began to answer:</a:t>
            </a:r>
          </a:p>
          <a:p>
            <a:r>
              <a:rPr lang="en-US" sz="1200" b="0" i="0" kern="1200" dirty="0" smtClean="0">
                <a:solidFill>
                  <a:schemeClr val="tx1"/>
                </a:solidFill>
                <a:effectLst/>
                <a:latin typeface="+mn-lt"/>
                <a:ea typeface="+mn-ea"/>
                <a:cs typeface="+mn-cs"/>
              </a:rPr>
              <a:t>“The first programmer is new and just getting started with testing. Right now he has a lot of code and no tests. He has a long way to go; focusing on code coverage at this time would be depressing and quite useless. He’s better off just getting used to writing and running some tests. He can worry about coverage later.”</a:t>
            </a:r>
          </a:p>
          <a:p>
            <a:r>
              <a:rPr lang="en-US" sz="1200" b="0" i="0" kern="1200" dirty="0" smtClean="0">
                <a:solidFill>
                  <a:schemeClr val="tx1"/>
                </a:solidFill>
                <a:effectLst/>
                <a:latin typeface="+mn-lt"/>
                <a:ea typeface="+mn-ea"/>
                <a:cs typeface="+mn-cs"/>
              </a:rPr>
              <a:t>“The second programmer, on the other hand, is quite experience both at programming and testing. When I replied by asking her how many grains of rice I should put in a pot, I helped her realize that the amount of testing necessary depends on a number of factors, and she knows those factors better than I do – it’s her code after all. There is no single, simple, answer, and she’s smart enough to handle the truth and work with that.”</a:t>
            </a:r>
          </a:p>
          <a:p>
            <a:r>
              <a:rPr lang="en-US" sz="1200" b="0" i="0" kern="1200" dirty="0" smtClean="0">
                <a:solidFill>
                  <a:schemeClr val="tx1"/>
                </a:solidFill>
                <a:effectLst/>
                <a:latin typeface="+mn-lt"/>
                <a:ea typeface="+mn-ea"/>
                <a:cs typeface="+mn-cs"/>
              </a:rPr>
              <a:t>“I see,” said the young apprentice, “but if there is no single simple answer, then why did you answer the third programmer ‘Eighty percent and no less’?”</a:t>
            </a:r>
          </a:p>
          <a:p>
            <a:r>
              <a:rPr lang="en-US" sz="1200" b="0" i="0" kern="1200" dirty="0" smtClean="0">
                <a:solidFill>
                  <a:schemeClr val="tx1"/>
                </a:solidFill>
                <a:effectLst/>
                <a:latin typeface="+mn-lt"/>
                <a:ea typeface="+mn-ea"/>
                <a:cs typeface="+mn-cs"/>
              </a:rPr>
              <a:t>The great master laughed so hard and loud that his belly, evidence that he drank more than just green tea, flopped up and down.</a:t>
            </a:r>
          </a:p>
          <a:p>
            <a:r>
              <a:rPr lang="en-US" sz="1200" b="0" i="0" kern="1200" dirty="0" smtClean="0">
                <a:solidFill>
                  <a:schemeClr val="tx1"/>
                </a:solidFill>
                <a:effectLst/>
                <a:latin typeface="+mn-lt"/>
                <a:ea typeface="+mn-ea"/>
                <a:cs typeface="+mn-cs"/>
              </a:rPr>
              <a:t>“The third programmer wants only simple answers – even when there are no simple answers … and then does not follow them anyway.”</a:t>
            </a:r>
          </a:p>
          <a:p>
            <a:r>
              <a:rPr lang="en-US" sz="1200" b="0" i="0" kern="1200" dirty="0" smtClean="0">
                <a:solidFill>
                  <a:schemeClr val="tx1"/>
                </a:solidFill>
                <a:effectLst/>
                <a:latin typeface="+mn-lt"/>
                <a:ea typeface="+mn-ea"/>
                <a:cs typeface="+mn-cs"/>
              </a:rPr>
              <a:t>The young apprentice and the grizzled great master finished drinking their tea in contemplative silence.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33</a:t>
            </a:fld>
            <a:endParaRPr lang="en-US"/>
          </a:p>
        </p:txBody>
      </p:sp>
    </p:spTree>
    <p:extLst>
      <p:ext uri="{BB962C8B-B14F-4D97-AF65-F5344CB8AC3E}">
        <p14:creationId xmlns:p14="http://schemas.microsoft.com/office/powerpoint/2010/main" val="116739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feedback loops created by tests</a:t>
            </a:r>
          </a:p>
          <a:p>
            <a:endParaRPr lang="en-US" baseline="0" dirty="0" smtClean="0"/>
          </a:p>
          <a:p>
            <a:pPr marL="0" indent="0">
              <a:buNone/>
            </a:pPr>
            <a:r>
              <a:rPr lang="en-US" dirty="0" smtClean="0"/>
              <a:t>The ideal feedback loop has several properties:</a:t>
            </a:r>
          </a:p>
          <a:p>
            <a:pPr marL="0" indent="0">
              <a:buNone/>
            </a:pPr>
            <a:endParaRPr lang="en-US" u="sng" dirty="0" smtClean="0"/>
          </a:p>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5</a:t>
            </a:fld>
            <a:endParaRPr lang="en-US"/>
          </a:p>
        </p:txBody>
      </p:sp>
    </p:spTree>
    <p:extLst>
      <p:ext uri="{BB962C8B-B14F-4D97-AF65-F5344CB8AC3E}">
        <p14:creationId xmlns:p14="http://schemas.microsoft.com/office/powerpoint/2010/main" val="178246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smtClean="0"/>
              <a:t>Why automated tests</a:t>
            </a:r>
          </a:p>
          <a:p>
            <a:r>
              <a:rPr lang="en-US" baseline="0" dirty="0" smtClean="0"/>
              <a:t/>
            </a:r>
            <a:br>
              <a:rPr lang="en-US" baseline="0" dirty="0" smtClean="0"/>
            </a:br>
            <a:r>
              <a:rPr lang="en-US" dirty="0" smtClean="0"/>
              <a:t>Humans are bad in repetitive tasks</a:t>
            </a:r>
          </a:p>
          <a:p>
            <a:r>
              <a:rPr lang="en-US" dirty="0" smtClean="0"/>
              <a:t>Tests document behavior of SW</a:t>
            </a:r>
          </a:p>
          <a:p>
            <a:r>
              <a:rPr lang="en-US" dirty="0" smtClean="0"/>
              <a:t>Unit tests lead to more testable code which usually is less coupled and cleaner</a:t>
            </a:r>
          </a:p>
          <a:p>
            <a:r>
              <a:rPr lang="en-US" dirty="0" smtClean="0"/>
              <a:t>Tests save from breaking code, i.e. when refactoring</a:t>
            </a:r>
          </a:p>
          <a:p>
            <a:endParaRPr lang="en-US" dirty="0"/>
          </a:p>
        </p:txBody>
      </p:sp>
      <p:sp>
        <p:nvSpPr>
          <p:cNvPr id="4" name="Foliennummernplatzhalter 3"/>
          <p:cNvSpPr>
            <a:spLocks noGrp="1"/>
          </p:cNvSpPr>
          <p:nvPr>
            <p:ph type="sldNum" sz="quarter" idx="10"/>
          </p:nvPr>
        </p:nvSpPr>
        <p:spPr/>
        <p:txBody>
          <a:bodyPr/>
          <a:lstStyle/>
          <a:p>
            <a:fld id="{6047A338-E989-4FB8-9E79-C7D1C907295C}" type="slidenum">
              <a:rPr lang="de-DE" smtClean="0"/>
              <a:t>6</a:t>
            </a:fld>
            <a:endParaRPr lang="de-DE"/>
          </a:p>
        </p:txBody>
      </p:sp>
    </p:spTree>
    <p:extLst>
      <p:ext uri="{BB962C8B-B14F-4D97-AF65-F5344CB8AC3E}">
        <p14:creationId xmlns:p14="http://schemas.microsoft.com/office/powerpoint/2010/main" val="61336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8</a:t>
            </a:fld>
            <a:endParaRPr lang="en-US"/>
          </a:p>
        </p:txBody>
      </p:sp>
    </p:spTree>
    <p:extLst>
      <p:ext uri="{BB962C8B-B14F-4D97-AF65-F5344CB8AC3E}">
        <p14:creationId xmlns:p14="http://schemas.microsoft.com/office/powerpoint/2010/main" val="106404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be able to delete all your code and rebuild it using</a:t>
            </a:r>
            <a:r>
              <a:rPr lang="en-US" baseline="0" dirty="0" smtClean="0"/>
              <a:t> understanding of your tests .</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9</a:t>
            </a:fld>
            <a:endParaRPr lang="en-US"/>
          </a:p>
        </p:txBody>
      </p:sp>
    </p:spTree>
    <p:extLst>
      <p:ext uri="{BB962C8B-B14F-4D97-AF65-F5344CB8AC3E}">
        <p14:creationId xmlns:p14="http://schemas.microsoft.com/office/powerpoint/2010/main" val="216175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a:t>
            </a:r>
          </a:p>
          <a:p>
            <a:r>
              <a:rPr lang="en-US" dirty="0" smtClean="0"/>
              <a:t>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10</a:t>
            </a:fld>
            <a:endParaRPr lang="en-US"/>
          </a:p>
        </p:txBody>
      </p:sp>
    </p:spTree>
    <p:extLst>
      <p:ext uri="{BB962C8B-B14F-4D97-AF65-F5344CB8AC3E}">
        <p14:creationId xmlns:p14="http://schemas.microsoft.com/office/powerpoint/2010/main" val="203099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16</a:t>
            </a:fld>
            <a:endParaRPr lang="en-US"/>
          </a:p>
        </p:txBody>
      </p:sp>
    </p:spTree>
    <p:extLst>
      <p:ext uri="{BB962C8B-B14F-4D97-AF65-F5344CB8AC3E}">
        <p14:creationId xmlns:p14="http://schemas.microsoft.com/office/powerpoint/2010/main" val="59388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21</a:t>
            </a:fld>
            <a:endParaRPr lang="en-US"/>
          </a:p>
        </p:txBody>
      </p:sp>
    </p:spTree>
    <p:extLst>
      <p:ext uri="{BB962C8B-B14F-4D97-AF65-F5344CB8AC3E}">
        <p14:creationId xmlns:p14="http://schemas.microsoft.com/office/powerpoint/2010/main" val="4164075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22</a:t>
            </a:fld>
            <a:endParaRPr lang="de-DE"/>
          </a:p>
        </p:txBody>
      </p:sp>
    </p:spTree>
    <p:extLst>
      <p:ext uri="{BB962C8B-B14F-4D97-AF65-F5344CB8AC3E}">
        <p14:creationId xmlns:p14="http://schemas.microsoft.com/office/powerpoint/2010/main" val="389273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671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17153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80373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6899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A1FAC-2E91-4528-8096-544E336C46C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3205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1237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A1FAC-2E91-4528-8096-544E336C46C0}" type="datetimeFigureOut">
              <a:rPr lang="en-US" smtClean="0"/>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417732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A1FAC-2E91-4528-8096-544E336C46C0}" type="datetimeFigureOut">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26075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A1FAC-2E91-4528-8096-544E336C46C0}" type="datetimeFigureOut">
              <a:rPr lang="en-US" smtClean="0"/>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4288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449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58059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A1FAC-2E91-4528-8096-544E336C46C0}" type="datetimeFigureOut">
              <a:rPr lang="en-US" smtClean="0"/>
              <a:t>5/23/2018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CBA37-FE67-4571-BB4F-AE411FCD17EA}" type="slidenum">
              <a:rPr lang="en-US" smtClean="0"/>
              <a:t>‹#›</a:t>
            </a:fld>
            <a:endParaRPr lang="en-US"/>
          </a:p>
        </p:txBody>
      </p:sp>
    </p:spTree>
    <p:extLst>
      <p:ext uri="{BB962C8B-B14F-4D97-AF65-F5344CB8AC3E}">
        <p14:creationId xmlns:p14="http://schemas.microsoft.com/office/powerpoint/2010/main" val="172435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16744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Teams that adopt TDD usually see an early boost in productivity because the tests let them add features with confidence and catch errors immediately. </a:t>
            </a:r>
          </a:p>
          <a:p>
            <a:endParaRPr lang="en-US" dirty="0"/>
          </a:p>
          <a:p>
            <a:r>
              <a:rPr lang="en-US" dirty="0" smtClean="0"/>
              <a:t>For some teams, the pace then slows down as the tests themselves become a maintenance burden. For TDD to be sustainable, the tests must do more than verify the behavior of the code; they must also express that behavior clearly—they must be readable</a:t>
            </a:r>
          </a:p>
          <a:p>
            <a:endParaRPr lang="en-US" dirty="0"/>
          </a:p>
          <a:p>
            <a:r>
              <a:rPr lang="en-US" dirty="0" smtClean="0"/>
              <a:t>We should take as much care about writing our test code as about production code</a:t>
            </a:r>
            <a:r>
              <a:rPr lang="en-US" dirty="0"/>
              <a:t>.</a:t>
            </a:r>
          </a:p>
        </p:txBody>
      </p:sp>
    </p:spTree>
    <p:extLst>
      <p:ext uri="{BB962C8B-B14F-4D97-AF65-F5344CB8AC3E}">
        <p14:creationId xmlns:p14="http://schemas.microsoft.com/office/powerpoint/2010/main" val="393631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4" name="Content Placeholder 3"/>
          <p:cNvPicPr>
            <a:picLocks noGrp="1" noChangeAspect="1"/>
          </p:cNvPicPr>
          <p:nvPr>
            <p:ph idx="1"/>
          </p:nvPr>
        </p:nvPicPr>
        <p:blipFill>
          <a:blip r:embed="rId2"/>
          <a:stretch>
            <a:fillRect/>
          </a:stretch>
        </p:blipFill>
        <p:spPr>
          <a:xfrm>
            <a:off x="2056494" y="2133600"/>
            <a:ext cx="8154306" cy="3733800"/>
          </a:xfrm>
          <a:prstGeom prst="rect">
            <a:avLst/>
          </a:prstGeom>
        </p:spPr>
      </p:pic>
    </p:spTree>
    <p:extLst>
      <p:ext uri="{BB962C8B-B14F-4D97-AF65-F5344CB8AC3E}">
        <p14:creationId xmlns:p14="http://schemas.microsoft.com/office/powerpoint/2010/main" val="407807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281085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A better alternative is to name tests in terms of the features that the target object provides. </a:t>
            </a:r>
          </a:p>
          <a:p>
            <a:pPr marL="0" indent="0">
              <a:buNone/>
            </a:pPr>
            <a:endParaRPr lang="en-US" dirty="0"/>
          </a:p>
          <a:p>
            <a:pPr marL="0" indent="0">
              <a:buNone/>
            </a:pPr>
            <a:r>
              <a:rPr lang="en-US" dirty="0" smtClean="0"/>
              <a:t>For example, </a:t>
            </a:r>
          </a:p>
          <a:p>
            <a:r>
              <a:rPr lang="en-US" dirty="0" smtClean="0"/>
              <a:t>A List holds items in the order they were added.</a:t>
            </a:r>
          </a:p>
          <a:p>
            <a:r>
              <a:rPr lang="en-US" dirty="0" smtClean="0"/>
              <a:t>A List can hold multiple references to the same item. </a:t>
            </a:r>
          </a:p>
          <a:p>
            <a:r>
              <a:rPr lang="en-US" dirty="0" smtClean="0"/>
              <a:t>A List throws an exception when removing an item it doesn’t hold. </a:t>
            </a:r>
          </a:p>
          <a:p>
            <a:pPr marL="0" indent="0">
              <a:buNone/>
            </a:pPr>
            <a:endParaRPr lang="en-US" dirty="0"/>
          </a:p>
          <a:p>
            <a:pPr marL="0" indent="0">
              <a:buNone/>
            </a:pPr>
            <a:r>
              <a:rPr lang="en-US" dirty="0" smtClean="0"/>
              <a:t>We can translate these directly to method names.</a:t>
            </a:r>
            <a:endParaRPr lang="en-US" dirty="0"/>
          </a:p>
        </p:txBody>
      </p:sp>
    </p:spTree>
    <p:extLst>
      <p:ext uri="{BB962C8B-B14F-4D97-AF65-F5344CB8AC3E}">
        <p14:creationId xmlns:p14="http://schemas.microsoft.com/office/powerpoint/2010/main" val="312146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79187" y="1752600"/>
            <a:ext cx="7950613" cy="2667000"/>
          </a:xfrm>
          <a:prstGeom prst="rect">
            <a:avLst/>
          </a:prstGeom>
        </p:spPr>
      </p:pic>
    </p:spTree>
    <p:extLst>
      <p:ext uri="{BB962C8B-B14F-4D97-AF65-F5344CB8AC3E}">
        <p14:creationId xmlns:p14="http://schemas.microsoft.com/office/powerpoint/2010/main" val="414418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04753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16</a:t>
            </a:fld>
            <a:endParaRPr lang="en-US"/>
          </a:p>
        </p:txBody>
      </p:sp>
    </p:spTree>
    <p:extLst>
      <p:ext uri="{BB962C8B-B14F-4D97-AF65-F5344CB8AC3E}">
        <p14:creationId xmlns:p14="http://schemas.microsoft.com/office/powerpoint/2010/main" val="3023593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and 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782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18</a:t>
            </a:fld>
            <a:endParaRPr lang="en-US"/>
          </a:p>
        </p:txBody>
      </p:sp>
    </p:spTree>
    <p:extLst>
      <p:ext uri="{BB962C8B-B14F-4D97-AF65-F5344CB8AC3E}">
        <p14:creationId xmlns:p14="http://schemas.microsoft.com/office/powerpoint/2010/main" val="1460856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a:t>
            </a:r>
          </a:p>
        </p:txBody>
      </p:sp>
      <p:sp>
        <p:nvSpPr>
          <p:cNvPr id="3" name="Content Placeholder 2"/>
          <p:cNvSpPr>
            <a:spLocks noGrp="1"/>
          </p:cNvSpPr>
          <p:nvPr>
            <p:ph idx="1"/>
          </p:nvPr>
        </p:nvSpPr>
        <p:spPr/>
        <p:txBody>
          <a:bodyPr/>
          <a:lstStyle/>
          <a:p>
            <a:pPr>
              <a:buNone/>
            </a:pPr>
            <a:r>
              <a:rPr lang="en-US" dirty="0"/>
              <a:t> </a:t>
            </a:r>
            <a:r>
              <a:rPr lang="en-US" b="1" dirty="0"/>
              <a:t>reduce</a:t>
            </a:r>
            <a:r>
              <a:rPr lang="en-US" dirty="0"/>
              <a:t> the </a:t>
            </a:r>
            <a:r>
              <a:rPr lang="en-US" b="1" dirty="0"/>
              <a:t>cost</a:t>
            </a:r>
            <a:r>
              <a:rPr lang="en-US" dirty="0"/>
              <a:t> , </a:t>
            </a:r>
            <a:r>
              <a:rPr lang="en-US" b="1" dirty="0"/>
              <a:t>time</a:t>
            </a:r>
            <a:r>
              <a:rPr lang="en-US" dirty="0"/>
              <a:t> , </a:t>
            </a:r>
            <a:r>
              <a:rPr lang="en-US" b="1" dirty="0"/>
              <a:t>and risk </a:t>
            </a:r>
            <a:r>
              <a:rPr lang="en-US" dirty="0"/>
              <a:t>of </a:t>
            </a:r>
          </a:p>
          <a:p>
            <a:pPr>
              <a:buNone/>
            </a:pPr>
            <a:r>
              <a:rPr lang="en-US" dirty="0"/>
              <a:t>   delivering </a:t>
            </a:r>
            <a:r>
              <a:rPr lang="en-US" b="1" dirty="0"/>
              <a:t>incremental changes </a:t>
            </a:r>
          </a:p>
          <a:p>
            <a:pPr>
              <a:buNone/>
            </a:pPr>
            <a:r>
              <a:rPr lang="en-US" b="1" dirty="0"/>
              <a:t>   </a:t>
            </a:r>
            <a:r>
              <a:rPr lang="en-US" dirty="0"/>
              <a:t>to users</a:t>
            </a:r>
          </a:p>
          <a:p>
            <a:pPr>
              <a:buNone/>
            </a:pPr>
            <a:r>
              <a:rPr lang="en-US" dirty="0"/>
              <a:t>	</a:t>
            </a:r>
          </a:p>
          <a:p>
            <a:pPr>
              <a:buNone/>
            </a:pPr>
            <a:r>
              <a:rPr lang="en-US" dirty="0"/>
              <a:t>	every requirement is a hypothesis</a:t>
            </a:r>
          </a:p>
        </p:txBody>
      </p:sp>
    </p:spTree>
    <p:extLst>
      <p:ext uri="{BB962C8B-B14F-4D97-AF65-F5344CB8AC3E}">
        <p14:creationId xmlns:p14="http://schemas.microsoft.com/office/powerpoint/2010/main" val="43628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test</a:t>
            </a:r>
            <a:endParaRPr lang="en-US" dirty="0"/>
          </a:p>
        </p:txBody>
      </p:sp>
    </p:spTree>
    <p:extLst>
      <p:ext uri="{BB962C8B-B14F-4D97-AF65-F5344CB8AC3E}">
        <p14:creationId xmlns:p14="http://schemas.microsoft.com/office/powerpoint/2010/main" val="10390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20</a:t>
            </a:fld>
            <a:endParaRPr lang="en-US"/>
          </a:p>
        </p:txBody>
      </p:sp>
    </p:spTree>
    <p:extLst>
      <p:ext uri="{BB962C8B-B14F-4D97-AF65-F5344CB8AC3E}">
        <p14:creationId xmlns:p14="http://schemas.microsoft.com/office/powerpoint/2010/main" val="1286820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4114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21</a:t>
            </a:fld>
            <a:endParaRPr lang="en-US"/>
          </a:p>
        </p:txBody>
      </p:sp>
      <p:pic>
        <p:nvPicPr>
          <p:cNvPr id="3" name="Picture 2"/>
          <p:cNvPicPr>
            <a:picLocks noChangeAspect="1"/>
          </p:cNvPicPr>
          <p:nvPr/>
        </p:nvPicPr>
        <p:blipFill>
          <a:blip r:embed="rId3"/>
          <a:stretch>
            <a:fillRect/>
          </a:stretch>
        </p:blipFill>
        <p:spPr>
          <a:xfrm>
            <a:off x="3171825" y="1428750"/>
            <a:ext cx="5848350" cy="4000500"/>
          </a:xfrm>
          <a:prstGeom prst="rect">
            <a:avLst/>
          </a:prstGeom>
        </p:spPr>
      </p:pic>
    </p:spTree>
    <p:extLst>
      <p:ext uri="{BB962C8B-B14F-4D97-AF65-F5344CB8AC3E}">
        <p14:creationId xmlns:p14="http://schemas.microsoft.com/office/powerpoint/2010/main" val="3753432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Unit Tests</a:t>
            </a:r>
            <a:endParaRPr lang="de-DE" dirty="0"/>
          </a:p>
        </p:txBody>
      </p:sp>
      <p:sp>
        <p:nvSpPr>
          <p:cNvPr id="3" name="Inhaltsplatzhalter 2"/>
          <p:cNvSpPr>
            <a:spLocks noGrp="1"/>
          </p:cNvSpPr>
          <p:nvPr>
            <p:ph idx="1"/>
          </p:nvPr>
        </p:nvSpPr>
        <p:spPr/>
        <p:txBody>
          <a:bodyPr>
            <a:normAutofit fontScale="77500" lnSpcReduction="20000"/>
          </a:bodyPr>
          <a:lstStyle/>
          <a:p>
            <a:pPr marL="0" indent="0">
              <a:buNone/>
            </a:pPr>
            <a:r>
              <a:rPr lang="en-US" dirty="0" smtClean="0"/>
              <a:t>A test is not a unit test if: </a:t>
            </a:r>
          </a:p>
          <a:p>
            <a:r>
              <a:rPr lang="en-US" sz="4133" dirty="0"/>
              <a:t>It talks to the database </a:t>
            </a:r>
          </a:p>
          <a:p>
            <a:r>
              <a:rPr lang="en-US" sz="4133" dirty="0"/>
              <a:t>It communicates across the network </a:t>
            </a:r>
          </a:p>
          <a:p>
            <a:r>
              <a:rPr lang="en-US" sz="4133" dirty="0"/>
              <a:t>It touches the file system </a:t>
            </a:r>
          </a:p>
          <a:p>
            <a:r>
              <a:rPr lang="en-US" sz="4133" dirty="0"/>
              <a:t>It can't run at the same time as any of your other unit tests </a:t>
            </a:r>
          </a:p>
          <a:p>
            <a:r>
              <a:rPr lang="en-US" sz="4133" dirty="0"/>
              <a:t>You have to do special things to your environment (such as editing </a:t>
            </a:r>
            <a:r>
              <a:rPr lang="en-US" sz="4133" dirty="0" err="1"/>
              <a:t>config</a:t>
            </a:r>
            <a:r>
              <a:rPr lang="en-US" sz="4133" dirty="0"/>
              <a:t> files) to run it.</a:t>
            </a:r>
          </a:p>
          <a:p>
            <a:pPr marL="0" indent="0" algn="r">
              <a:buNone/>
            </a:pPr>
            <a:endParaRPr lang="en-US" dirty="0" smtClean="0"/>
          </a:p>
          <a:p>
            <a:pPr marL="0" indent="0" algn="r">
              <a:buNone/>
            </a:pPr>
            <a:r>
              <a:rPr lang="en-US" sz="3467" dirty="0"/>
              <a:t>Michael Feathers, "A Set of Unit Testing Rules" </a:t>
            </a:r>
          </a:p>
          <a:p>
            <a:endParaRPr lang="en-US" dirty="0"/>
          </a:p>
        </p:txBody>
      </p:sp>
    </p:spTree>
    <p:extLst>
      <p:ext uri="{BB962C8B-B14F-4D97-AF65-F5344CB8AC3E}">
        <p14:creationId xmlns:p14="http://schemas.microsoft.com/office/powerpoint/2010/main" val="404808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1905000" y="1219200"/>
            <a:ext cx="8229600" cy="5638800"/>
          </a:xfrm>
        </p:spPr>
        <p:txBody>
          <a:bodyPr>
            <a:noAutofit/>
          </a:bodyPr>
          <a:lstStyle/>
          <a:p>
            <a:pPr>
              <a:buNone/>
            </a:pPr>
            <a:r>
              <a:rPr lang="en-US" sz="1900" b="1" i="1" u="sng" dirty="0"/>
              <a:t>Fast </a:t>
            </a:r>
          </a:p>
          <a:p>
            <a:pPr>
              <a:buNone/>
            </a:pPr>
            <a:r>
              <a:rPr lang="en-US" sz="1900" b="1" dirty="0"/>
              <a:t>    </a:t>
            </a:r>
            <a:r>
              <a:rPr lang="en-US" sz="1900" dirty="0"/>
              <a:t>Tests should be fast. They should run quickly. </a:t>
            </a:r>
          </a:p>
          <a:p>
            <a:pPr>
              <a:buNone/>
            </a:pPr>
            <a:endParaRPr lang="en-US" sz="1900" dirty="0"/>
          </a:p>
          <a:p>
            <a:pPr>
              <a:buNone/>
            </a:pPr>
            <a:r>
              <a:rPr lang="en-US" sz="1900" dirty="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a:p>
          <a:p>
            <a:pPr>
              <a:buNone/>
            </a:pPr>
            <a:r>
              <a:rPr lang="en-US" sz="1900" b="1" i="1" u="sng" dirty="0"/>
              <a:t>Independent </a:t>
            </a:r>
          </a:p>
          <a:p>
            <a:pPr>
              <a:buNone/>
            </a:pPr>
            <a:r>
              <a:rPr lang="en-US" sz="1900" b="1" dirty="0"/>
              <a:t>     </a:t>
            </a:r>
            <a:r>
              <a:rPr lang="en-US" sz="1900" dirty="0"/>
              <a:t>Tests should not depend on each other. </a:t>
            </a:r>
          </a:p>
          <a:p>
            <a:pPr>
              <a:buNone/>
            </a:pPr>
            <a:r>
              <a:rPr lang="en-US" sz="1900" dirty="0"/>
              <a:t>	</a:t>
            </a:r>
          </a:p>
          <a:p>
            <a:pPr>
              <a:buNone/>
            </a:pPr>
            <a:r>
              <a:rPr lang="en-US" sz="1900" dirty="0"/>
              <a:t>	One test should not set up the conditions for the next test. You should be able to run each test independently and run the tests in any order you like. </a:t>
            </a:r>
          </a:p>
          <a:p>
            <a:pPr>
              <a:buNone/>
            </a:pPr>
            <a:endParaRPr lang="en-US" sz="1900" dirty="0"/>
          </a:p>
          <a:p>
            <a:pPr>
              <a:buNone/>
            </a:pPr>
            <a:r>
              <a:rPr lang="en-US" sz="1900" dirty="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2219544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28600"/>
            <a:ext cx="7772400" cy="6248400"/>
          </a:xfrm>
        </p:spPr>
        <p:txBody>
          <a:bodyPr>
            <a:noAutofit/>
          </a:bodyPr>
          <a:lstStyle/>
          <a:p>
            <a:pPr>
              <a:lnSpc>
                <a:spcPct val="80000"/>
              </a:lnSpc>
              <a:buNone/>
            </a:pPr>
            <a:r>
              <a:rPr lang="en-US" sz="1900" b="1" i="1" u="sng" dirty="0"/>
              <a:t>Repeatable </a:t>
            </a:r>
            <a:endParaRPr lang="en-US" sz="1900" dirty="0"/>
          </a:p>
          <a:p>
            <a:pPr marL="0" indent="0">
              <a:buNone/>
            </a:pPr>
            <a:r>
              <a:rPr lang="en-US" sz="1900" dirty="0"/>
              <a:t>Tests should be repeatable in any environment. You should be able to run the tests in the production environment, in the QA environment, without a network.</a:t>
            </a:r>
          </a:p>
          <a:p>
            <a:pPr marL="0" indent="0">
              <a:buNone/>
            </a:pPr>
            <a:endParaRPr lang="en-US" sz="1900" dirty="0"/>
          </a:p>
          <a:p>
            <a:pPr marL="0" indent="0">
              <a:buNone/>
            </a:pPr>
            <a:r>
              <a:rPr lang="en-US" sz="1900" dirty="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a:p>
          <a:p>
            <a:pPr>
              <a:lnSpc>
                <a:spcPct val="80000"/>
              </a:lnSpc>
              <a:buNone/>
            </a:pPr>
            <a:r>
              <a:rPr lang="en-US" sz="1900" b="1" i="1" u="sng" dirty="0"/>
              <a:t>Self-Validating </a:t>
            </a:r>
          </a:p>
          <a:p>
            <a:pPr marL="0" indent="0">
              <a:buNone/>
            </a:pPr>
            <a:r>
              <a:rPr lang="en-US" sz="1900" dirty="0"/>
              <a:t>The tests should have a </a:t>
            </a:r>
            <a:r>
              <a:rPr lang="en-US" sz="1900" dirty="0" err="1"/>
              <a:t>boolean</a:t>
            </a:r>
            <a:r>
              <a:rPr lang="en-US" sz="1900" dirty="0"/>
              <a:t> output. Either they pass or fail. </a:t>
            </a:r>
          </a:p>
          <a:p>
            <a:pPr marL="0" indent="0">
              <a:buNone/>
            </a:pPr>
            <a:endParaRPr lang="en-US" sz="1900" dirty="0"/>
          </a:p>
          <a:p>
            <a:pPr marL="0" indent="0">
              <a:buNone/>
            </a:pPr>
            <a:r>
              <a:rPr lang="en-US" sz="1900" dirty="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24</a:t>
            </a:fld>
            <a:endParaRPr lang="en-US"/>
          </a:p>
        </p:txBody>
      </p:sp>
    </p:spTree>
    <p:extLst>
      <p:ext uri="{BB962C8B-B14F-4D97-AF65-F5344CB8AC3E}">
        <p14:creationId xmlns:p14="http://schemas.microsoft.com/office/powerpoint/2010/main" val="377192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0"/>
            <a:ext cx="8229600" cy="5257800"/>
          </a:xfrm>
        </p:spPr>
        <p:txBody>
          <a:bodyPr/>
          <a:lstStyle/>
          <a:p>
            <a:pPr>
              <a:buNone/>
            </a:pPr>
            <a:r>
              <a:rPr lang="en-US" sz="2500" b="1" i="1" u="sng" dirty="0"/>
              <a:t>Timely </a:t>
            </a:r>
          </a:p>
          <a:p>
            <a:pPr>
              <a:buNone/>
            </a:pPr>
            <a:r>
              <a:rPr lang="en-US" dirty="0" smtClean="0"/>
              <a:t>	</a:t>
            </a:r>
            <a:r>
              <a:rPr lang="en-US" sz="2500" dirty="0"/>
              <a:t>The tests need to be written in a timely fashion. Unit tests should be written just before the production code that makes them pass.</a:t>
            </a:r>
          </a:p>
          <a:p>
            <a:pPr>
              <a:buNone/>
            </a:pPr>
            <a:endParaRPr lang="en-US" sz="2500" dirty="0"/>
          </a:p>
          <a:p>
            <a:pPr>
              <a:buNone/>
            </a:pPr>
            <a:r>
              <a:rPr lang="en-US" sz="2500" dirty="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25</a:t>
            </a:fld>
            <a:endParaRPr lang="en-US"/>
          </a:p>
        </p:txBody>
      </p:sp>
    </p:spTree>
    <p:extLst>
      <p:ext uri="{BB962C8B-B14F-4D97-AF65-F5344CB8AC3E}">
        <p14:creationId xmlns:p14="http://schemas.microsoft.com/office/powerpoint/2010/main" val="841361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TDD mantra</a:t>
            </a:r>
            <a:endParaRPr lang="en-US" dirty="0"/>
          </a:p>
        </p:txBody>
      </p:sp>
      <p:graphicFrame>
        <p:nvGraphicFramePr>
          <p:cNvPr id="3" name="Diagram 2"/>
          <p:cNvGraphicFramePr/>
          <p:nvPr>
            <p:extLst/>
          </p:nvPr>
        </p:nvGraphicFramePr>
        <p:xfrm>
          <a:off x="3149600" y="1295400"/>
          <a:ext cx="5892800" cy="3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28800" y="1625361"/>
            <a:ext cx="2743200" cy="1569660"/>
          </a:xfrm>
          <a:prstGeom prst="rect">
            <a:avLst/>
          </a:prstGeom>
          <a:noFill/>
        </p:spPr>
        <p:txBody>
          <a:bodyPr wrap="square" rtlCol="0">
            <a:spAutoFit/>
          </a:bodyPr>
          <a:lstStyle/>
          <a:p>
            <a:r>
              <a:rPr lang="en-US" sz="2400" dirty="0"/>
              <a:t>Write a failing test for a new feature, i.e., specify a new behavior</a:t>
            </a:r>
          </a:p>
        </p:txBody>
      </p:sp>
      <p:sp>
        <p:nvSpPr>
          <p:cNvPr id="6" name="TextBox 5"/>
          <p:cNvSpPr txBox="1"/>
          <p:nvPr/>
        </p:nvSpPr>
        <p:spPr>
          <a:xfrm>
            <a:off x="7924800" y="2441995"/>
            <a:ext cx="2743200" cy="830997"/>
          </a:xfrm>
          <a:prstGeom prst="rect">
            <a:avLst/>
          </a:prstGeom>
          <a:noFill/>
        </p:spPr>
        <p:txBody>
          <a:bodyPr wrap="square" rtlCol="0">
            <a:spAutoFit/>
          </a:bodyPr>
          <a:lstStyle/>
          <a:p>
            <a:r>
              <a:rPr lang="en-US" sz="2400" dirty="0"/>
              <a:t>Write enough code to pass the test</a:t>
            </a:r>
          </a:p>
        </p:txBody>
      </p:sp>
      <p:sp>
        <p:nvSpPr>
          <p:cNvPr id="7" name="TextBox 6"/>
          <p:cNvSpPr txBox="1"/>
          <p:nvPr/>
        </p:nvSpPr>
        <p:spPr>
          <a:xfrm>
            <a:off x="4292600" y="5054600"/>
            <a:ext cx="3606800" cy="830997"/>
          </a:xfrm>
          <a:prstGeom prst="rect">
            <a:avLst/>
          </a:prstGeom>
          <a:noFill/>
        </p:spPr>
        <p:txBody>
          <a:bodyPr wrap="square" rtlCol="0">
            <a:spAutoFit/>
          </a:bodyPr>
          <a:lstStyle/>
          <a:p>
            <a:r>
              <a:rPr lang="en-US" sz="2400" dirty="0"/>
              <a:t>Simplify, consolidate and generalize code and tests </a:t>
            </a:r>
          </a:p>
        </p:txBody>
      </p:sp>
    </p:spTree>
    <p:extLst>
      <p:ext uri="{BB962C8B-B14F-4D97-AF65-F5344CB8AC3E}">
        <p14:creationId xmlns:p14="http://schemas.microsoft.com/office/powerpoint/2010/main" val="211151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TDD step size</a:t>
            </a:r>
            <a:endParaRPr lang="en-US" dirty="0"/>
          </a:p>
        </p:txBody>
      </p:sp>
      <p:sp>
        <p:nvSpPr>
          <p:cNvPr id="3" name="Inhaltsplatzhalter 2"/>
          <p:cNvSpPr>
            <a:spLocks noGrp="1"/>
          </p:cNvSpPr>
          <p:nvPr>
            <p:ph idx="1"/>
          </p:nvPr>
        </p:nvSpPr>
        <p:spPr/>
        <p:txBody>
          <a:bodyPr/>
          <a:lstStyle/>
          <a:p>
            <a:r>
              <a:rPr lang="en-US" dirty="0" smtClean="0"/>
              <a:t>Do not write more code than you need</a:t>
            </a:r>
          </a:p>
          <a:p>
            <a:r>
              <a:rPr lang="en-US" dirty="0" smtClean="0"/>
              <a:t>Write tests that test small portions of functionality</a:t>
            </a:r>
          </a:p>
          <a:p>
            <a:r>
              <a:rPr lang="en-US" dirty="0" smtClean="0"/>
              <a:t>Step “size“ can be adjusted according to convenience</a:t>
            </a:r>
          </a:p>
          <a:p>
            <a:pPr marL="0" indent="0">
              <a:buNone/>
            </a:pPr>
            <a:endParaRPr lang="en-US" b="1" dirty="0"/>
          </a:p>
        </p:txBody>
      </p:sp>
    </p:spTree>
    <p:extLst>
      <p:ext uri="{BB962C8B-B14F-4D97-AF65-F5344CB8AC3E}">
        <p14:creationId xmlns:p14="http://schemas.microsoft.com/office/powerpoint/2010/main" val="135247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Unit Tests != TDD</a:t>
            </a:r>
            <a:endParaRPr lang="de-DE" dirty="0"/>
          </a:p>
        </p:txBody>
      </p:sp>
      <p:sp>
        <p:nvSpPr>
          <p:cNvPr id="3" name="Inhaltsplatzhalter 2"/>
          <p:cNvSpPr>
            <a:spLocks noGrp="1"/>
          </p:cNvSpPr>
          <p:nvPr>
            <p:ph idx="1"/>
          </p:nvPr>
        </p:nvSpPr>
        <p:spPr/>
        <p:txBody>
          <a:bodyPr/>
          <a:lstStyle/>
          <a:p>
            <a:r>
              <a:rPr lang="en-US" dirty="0"/>
              <a:t>Code can also be driven by automated integration tests (UI tests, DB tests, …)</a:t>
            </a:r>
          </a:p>
          <a:p>
            <a:endParaRPr lang="en-US" dirty="0" smtClean="0"/>
          </a:p>
          <a:p>
            <a:r>
              <a:rPr lang="en-US" dirty="0" smtClean="0"/>
              <a:t>TDD is a practice, unit tests are automated tests with specific properties</a:t>
            </a:r>
          </a:p>
        </p:txBody>
      </p:sp>
    </p:spTree>
    <p:extLst>
      <p:ext uri="{BB962C8B-B14F-4D97-AF65-F5344CB8AC3E}">
        <p14:creationId xmlns:p14="http://schemas.microsoft.com/office/powerpoint/2010/main" val="384264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r>
              <a:rPr lang="en-US" dirty="0" smtClean="0"/>
              <a:t>TDD sets </a:t>
            </a:r>
            <a:r>
              <a:rPr lang="en-US" b="1" dirty="0" smtClean="0"/>
              <a:t>priority</a:t>
            </a:r>
            <a:r>
              <a:rPr lang="en-US" dirty="0" smtClean="0"/>
              <a:t> for tests</a:t>
            </a:r>
          </a:p>
          <a:p>
            <a:r>
              <a:rPr lang="en-US" dirty="0" smtClean="0"/>
              <a:t>Deign feedback</a:t>
            </a:r>
          </a:p>
        </p:txBody>
      </p:sp>
    </p:spTree>
    <p:extLst>
      <p:ext uri="{BB962C8B-B14F-4D97-AF65-F5344CB8AC3E}">
        <p14:creationId xmlns:p14="http://schemas.microsoft.com/office/powerpoint/2010/main" val="280470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Tests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2922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design</a:t>
            </a:r>
            <a:endParaRPr lang="en-US" dirty="0"/>
          </a:p>
        </p:txBody>
      </p:sp>
      <p:sp>
        <p:nvSpPr>
          <p:cNvPr id="3" name="Content Placeholder 2"/>
          <p:cNvSpPr>
            <a:spLocks noGrp="1"/>
          </p:cNvSpPr>
          <p:nvPr>
            <p:ph idx="1"/>
          </p:nvPr>
        </p:nvSpPr>
        <p:spPr/>
        <p:txBody>
          <a:bodyPr/>
          <a:lstStyle/>
          <a:p>
            <a:r>
              <a:rPr lang="en-US" dirty="0" smtClean="0"/>
              <a:t>Dependency injection</a:t>
            </a:r>
          </a:p>
          <a:p>
            <a:r>
              <a:rPr lang="en-US" dirty="0" smtClean="0"/>
              <a:t>Programming to </a:t>
            </a:r>
            <a:r>
              <a:rPr lang="en-US" dirty="0" smtClean="0"/>
              <a:t>interface </a:t>
            </a:r>
          </a:p>
          <a:p>
            <a:r>
              <a:rPr lang="en-US" dirty="0" smtClean="0"/>
              <a:t>LSP – mock *</a:t>
            </a:r>
            <a:endParaRPr lang="en-US" dirty="0" smtClean="0"/>
          </a:p>
          <a:p>
            <a:r>
              <a:rPr lang="en-US" dirty="0" smtClean="0"/>
              <a:t>SRP</a:t>
            </a:r>
            <a:endParaRPr lang="en-US" dirty="0" smtClean="0"/>
          </a:p>
          <a:p>
            <a:r>
              <a:rPr lang="en-US" dirty="0" smtClean="0"/>
              <a:t>Adapter</a:t>
            </a:r>
            <a:endParaRPr lang="en-US" dirty="0"/>
          </a:p>
        </p:txBody>
      </p:sp>
    </p:spTree>
    <p:extLst>
      <p:ext uri="{BB962C8B-B14F-4D97-AF65-F5344CB8AC3E}">
        <p14:creationId xmlns:p14="http://schemas.microsoft.com/office/powerpoint/2010/main" val="2809479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883" y="1799500"/>
            <a:ext cx="6986314" cy="4351338"/>
          </a:xfrm>
        </p:spPr>
      </p:pic>
    </p:spTree>
    <p:extLst>
      <p:ext uri="{BB962C8B-B14F-4D97-AF65-F5344CB8AC3E}">
        <p14:creationId xmlns:p14="http://schemas.microsoft.com/office/powerpoint/2010/main" val="1500978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dirty="0"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32</a:t>
            </a:fld>
            <a:endParaRPr lang="en-US"/>
          </a:p>
        </p:txBody>
      </p:sp>
    </p:spTree>
    <p:extLst>
      <p:ext uri="{BB962C8B-B14F-4D97-AF65-F5344CB8AC3E}">
        <p14:creationId xmlns:p14="http://schemas.microsoft.com/office/powerpoint/2010/main" val="3673902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a:t>
            </a:r>
            <a:r>
              <a:rPr lang="en-US" dirty="0" smtClean="0"/>
              <a:t>Coverage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663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TDD….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007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0264" y="610299"/>
            <a:ext cx="9144000" cy="2387600"/>
          </a:xfrm>
        </p:spPr>
        <p:txBody>
          <a:bodyPr>
            <a:normAutofit/>
          </a:bodyPr>
          <a:lstStyle/>
          <a:p>
            <a:r>
              <a:rPr lang="en-US" sz="4400" dirty="0"/>
              <a:t>“If it's worth building, it's worth testing. </a:t>
            </a:r>
            <a:br>
              <a:rPr lang="en-US" sz="4400" dirty="0"/>
            </a:br>
            <a:r>
              <a:rPr lang="en-US" sz="4400" dirty="0"/>
              <a:t>If it's not worth testing, why are you wasting your time working on it</a:t>
            </a:r>
            <a:r>
              <a:rPr lang="en-US" sz="4400" dirty="0" smtClean="0"/>
              <a:t>?“</a:t>
            </a:r>
            <a:endParaRPr lang="en-US" sz="4400" dirty="0"/>
          </a:p>
        </p:txBody>
      </p:sp>
      <p:sp>
        <p:nvSpPr>
          <p:cNvPr id="3" name="Content Placeholder 2"/>
          <p:cNvSpPr>
            <a:spLocks noGrp="1"/>
          </p:cNvSpPr>
          <p:nvPr>
            <p:ph type="subTitle" idx="1"/>
          </p:nvPr>
        </p:nvSpPr>
        <p:spPr/>
        <p:txBody>
          <a:bodyPr/>
          <a:lstStyle/>
          <a:p>
            <a:pPr marL="0" indent="0">
              <a:buNone/>
            </a:pPr>
            <a:endParaRPr lang="en-US" dirty="0" smtClean="0"/>
          </a:p>
          <a:p>
            <a:endParaRPr lang="en-US" dirty="0"/>
          </a:p>
        </p:txBody>
      </p:sp>
    </p:spTree>
    <p:extLst>
      <p:ext uri="{BB962C8B-B14F-4D97-AF65-F5344CB8AC3E}">
        <p14:creationId xmlns:p14="http://schemas.microsoft.com/office/powerpoint/2010/main" val="378144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a:t>
            </a:fld>
            <a:endParaRPr lang="en-US"/>
          </a:p>
        </p:txBody>
      </p:sp>
    </p:spTree>
    <p:extLst>
      <p:ext uri="{BB962C8B-B14F-4D97-AF65-F5344CB8AC3E}">
        <p14:creationId xmlns:p14="http://schemas.microsoft.com/office/powerpoint/2010/main" val="1093903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Testing</a:t>
            </a:r>
            <a:r>
              <a:rPr lang="de-DE" dirty="0" smtClean="0"/>
              <a:t> </a:t>
            </a:r>
            <a:r>
              <a:rPr lang="en-US" dirty="0" smtClean="0"/>
              <a:t>principles</a:t>
            </a:r>
            <a:endParaRPr lang="en-US" dirty="0"/>
          </a:p>
        </p:txBody>
      </p:sp>
      <p:sp>
        <p:nvSpPr>
          <p:cNvPr id="3" name="Inhaltsplatzhalt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t>Test </a:t>
            </a:r>
            <a:r>
              <a:rPr lang="en-US" dirty="0"/>
              <a:t>Early. </a:t>
            </a:r>
            <a:endParaRPr lang="en-US" dirty="0" smtClean="0"/>
          </a:p>
          <a:p>
            <a:pPr marL="0" indent="0">
              <a:buNone/>
            </a:pPr>
            <a:r>
              <a:rPr lang="en-US" dirty="0" smtClean="0"/>
              <a:t>Test </a:t>
            </a:r>
            <a:r>
              <a:rPr lang="en-US" dirty="0"/>
              <a:t>Often. </a:t>
            </a:r>
            <a:endParaRPr lang="en-US" dirty="0" smtClean="0"/>
          </a:p>
          <a:p>
            <a:pPr marL="0" indent="0">
              <a:buNone/>
            </a:pPr>
            <a:r>
              <a:rPr lang="en-US" dirty="0" smtClean="0"/>
              <a:t>Test </a:t>
            </a:r>
            <a:r>
              <a:rPr lang="en-US" dirty="0"/>
              <a:t>Automatically. </a:t>
            </a:r>
            <a:endParaRPr lang="en-US" dirty="0" smtClean="0"/>
          </a:p>
          <a:p>
            <a:pPr marL="0" indent="0" algn="r">
              <a:buNone/>
            </a:pPr>
            <a:endParaRPr lang="en-US" sz="3200" dirty="0"/>
          </a:p>
          <a:p>
            <a:pPr marL="0" indent="0" algn="r">
              <a:buNone/>
            </a:pPr>
            <a:endParaRPr lang="en-US" sz="3200" dirty="0"/>
          </a:p>
          <a:p>
            <a:pPr marL="0" indent="0" algn="r">
              <a:buNone/>
            </a:pPr>
            <a:r>
              <a:rPr lang="en-US" sz="2667" dirty="0"/>
              <a:t>Andrew Hunt and David Thomas </a:t>
            </a:r>
          </a:p>
          <a:p>
            <a:pPr marL="0" indent="0" algn="r">
              <a:buNone/>
            </a:pPr>
            <a:r>
              <a:rPr lang="en-US" sz="2667" dirty="0"/>
              <a:t>The Pragmatic Programmer</a:t>
            </a:r>
            <a:endParaRPr lang="de-DE" sz="2667" dirty="0"/>
          </a:p>
        </p:txBody>
      </p:sp>
    </p:spTree>
    <p:extLst>
      <p:ext uri="{BB962C8B-B14F-4D97-AF65-F5344CB8AC3E}">
        <p14:creationId xmlns:p14="http://schemas.microsoft.com/office/powerpoint/2010/main" val="181705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Automated test</a:t>
            </a:r>
            <a:endParaRPr lang="en-US" dirty="0"/>
          </a:p>
        </p:txBody>
      </p:sp>
      <p:sp>
        <p:nvSpPr>
          <p:cNvPr id="3" name="Content Placeholder 2"/>
          <p:cNvSpPr>
            <a:spLocks noGrp="1"/>
          </p:cNvSpPr>
          <p:nvPr>
            <p:ph idx="1"/>
          </p:nvPr>
        </p:nvSpPr>
        <p:spPr/>
        <p:txBody>
          <a:bodyPr/>
          <a:lstStyle/>
          <a:p>
            <a:r>
              <a:rPr lang="en-US" dirty="0"/>
              <a:t>Humans are bad in repetitive tasks</a:t>
            </a:r>
          </a:p>
          <a:p>
            <a:r>
              <a:rPr lang="en-US" dirty="0"/>
              <a:t>Tests document behavior of SW</a:t>
            </a:r>
          </a:p>
          <a:p>
            <a:r>
              <a:rPr lang="en-US" dirty="0"/>
              <a:t>Unit tests lead to more testable code which usually is less coupled and cleaner</a:t>
            </a:r>
          </a:p>
          <a:p>
            <a:r>
              <a:rPr lang="en-US" dirty="0"/>
              <a:t>Tests save from breaking code, i.e. when refactoring</a:t>
            </a:r>
          </a:p>
          <a:p>
            <a:endParaRPr lang="en-US" dirty="0"/>
          </a:p>
        </p:txBody>
      </p:sp>
    </p:spTree>
    <p:extLst>
      <p:ext uri="{BB962C8B-B14F-4D97-AF65-F5344CB8AC3E}">
        <p14:creationId xmlns:p14="http://schemas.microsoft.com/office/powerpoint/2010/main" val="400073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making change</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a:t>
            </a:r>
            <a:r>
              <a:rPr lang="en-US" i="1" dirty="0" smtClean="0"/>
              <a:t>Unit </a:t>
            </a:r>
            <a:r>
              <a:rPr lang="en-US" i="1" dirty="0"/>
              <a:t>tests enable to gain confidence in code over time . As </a:t>
            </a:r>
            <a:r>
              <a:rPr lang="en-US" i="1" dirty="0" smtClean="0"/>
              <a:t>test accumulate </a:t>
            </a:r>
            <a:r>
              <a:rPr lang="en-US" i="1" dirty="0"/>
              <a:t>, we gain confidence in the behavior of the system.</a:t>
            </a:r>
          </a:p>
          <a:p>
            <a:pPr>
              <a:buNone/>
            </a:pPr>
            <a:endParaRPr lang="en-US" i="1" dirty="0"/>
          </a:p>
          <a:p>
            <a:pPr>
              <a:buNone/>
            </a:pPr>
            <a:r>
              <a:rPr lang="en-GB" dirty="0"/>
              <a:t>	Fear of making change disappear</a:t>
            </a:r>
            <a:endParaRPr lang="en-US" dirty="0"/>
          </a:p>
        </p:txBody>
      </p:sp>
    </p:spTree>
    <p:extLst>
      <p:ext uri="{BB962C8B-B14F-4D97-AF65-F5344CB8AC3E}">
        <p14:creationId xmlns:p14="http://schemas.microsoft.com/office/powerpoint/2010/main" val="206834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a:t>
            </a:r>
            <a:r>
              <a:rPr lang="en-US" dirty="0" smtClean="0"/>
              <a:t>Documentation</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698778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1287</Words>
  <Application>Microsoft Office PowerPoint</Application>
  <PresentationFormat>Widescreen</PresentationFormat>
  <Paragraphs>241</Paragraphs>
  <Slides>34</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Test driven development</vt:lpstr>
      <vt:lpstr>Agenda</vt:lpstr>
      <vt:lpstr>Why Tests</vt:lpstr>
      <vt:lpstr>“If it's worth building, it's worth testing.  If it's not worth testing, why are you wasting your time working on it?“</vt:lpstr>
      <vt:lpstr>Building the right feedback loop</vt:lpstr>
      <vt:lpstr>Testing principles</vt:lpstr>
      <vt:lpstr>Why Automated test</vt:lpstr>
      <vt:lpstr>Fear of making change</vt:lpstr>
      <vt:lpstr>Executable Documentation</vt:lpstr>
      <vt:lpstr>Test Readability</vt:lpstr>
      <vt:lpstr>Code Example</vt:lpstr>
      <vt:lpstr>PowerPoint Presentation</vt:lpstr>
      <vt:lpstr>PowerPoint Presentation</vt:lpstr>
      <vt:lpstr>PowerPoint Presentation</vt:lpstr>
      <vt:lpstr>PowerPoint Presentation</vt:lpstr>
      <vt:lpstr>Keeping Test Clean </vt:lpstr>
      <vt:lpstr>Continuous integration and Continuous delivery</vt:lpstr>
      <vt:lpstr>Continuous integration</vt:lpstr>
      <vt:lpstr>continuous delivery</vt:lpstr>
      <vt:lpstr>Different type of Test</vt:lpstr>
      <vt:lpstr>Test pyramid</vt:lpstr>
      <vt:lpstr>Unit Tests</vt:lpstr>
      <vt:lpstr>F.I.R.S.T </vt:lpstr>
      <vt:lpstr>PowerPoint Presentation</vt:lpstr>
      <vt:lpstr>PowerPoint Presentation</vt:lpstr>
      <vt:lpstr>The TDD mantra</vt:lpstr>
      <vt:lpstr>TDD step size</vt:lpstr>
      <vt:lpstr>Unit Tests != TDD</vt:lpstr>
      <vt:lpstr>Why TDD</vt:lpstr>
      <vt:lpstr>Testable design</vt:lpstr>
      <vt:lpstr>PowerPoint Presentation</vt:lpstr>
      <vt:lpstr>Common test smells</vt:lpstr>
      <vt:lpstr>Code Coverage</vt:lpstr>
      <vt:lpstr>More TDD….</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Sunil (PD PA AE CIS SYS 3 R&amp;D1)</dc:creator>
  <cp:keywords>C_Unrestricted</cp:keywords>
  <cp:lastModifiedBy>Prasad, Sunil (PD PA AE CIS SYS 3 R&amp;D1)</cp:lastModifiedBy>
  <cp:revision>33</cp:revision>
  <dcterms:created xsi:type="dcterms:W3CDTF">2018-05-10T08:00:55Z</dcterms:created>
  <dcterms:modified xsi:type="dcterms:W3CDTF">2018-05-23T08:34:49Z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