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64" r:id="rId4"/>
    <p:sldId id="277" r:id="rId5"/>
    <p:sldId id="260" r:id="rId6"/>
    <p:sldId id="261" r:id="rId7"/>
    <p:sldId id="279" r:id="rId8"/>
    <p:sldId id="278" r:id="rId9"/>
    <p:sldId id="259" r:id="rId10"/>
    <p:sldId id="281" r:id="rId11"/>
    <p:sldId id="280" r:id="rId12"/>
    <p:sldId id="263" r:id="rId13"/>
    <p:sldId id="282" r:id="rId14"/>
    <p:sldId id="262" r:id="rId15"/>
    <p:sldId id="283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00"/>
    <a:srgbClr val="1EE091"/>
    <a:srgbClr val="005C00"/>
    <a:srgbClr val="FFE3C5"/>
    <a:srgbClr val="FED500"/>
    <a:srgbClr val="EBE67D"/>
    <a:srgbClr val="006600"/>
    <a:srgbClr val="F7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8973AE-5DCA-47DB-8104-82E690FDFB25}" v="241" dt="2025-06-28T18:59:32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4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12" y="114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laarsaaiem525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github.com/Salaar-Saaiem/AI-powered-Waste-Classification-System-using-deep-learning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AI–Powered Garbage Classification System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C4BFFD-3204-55E0-4E98-D28EE62D6BE9}"/>
              </a:ext>
            </a:extLst>
          </p:cNvPr>
          <p:cNvSpPr/>
          <p:nvPr/>
        </p:nvSpPr>
        <p:spPr>
          <a:xfrm>
            <a:off x="0" y="710941"/>
            <a:ext cx="12192000" cy="6147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0714FD-66F8-CC0C-6377-C4C27187599B}"/>
              </a:ext>
            </a:extLst>
          </p:cNvPr>
          <p:cNvSpPr txBox="1"/>
          <p:nvPr/>
        </p:nvSpPr>
        <p:spPr>
          <a:xfrm>
            <a:off x="2021511" y="2626949"/>
            <a:ext cx="8727354" cy="1969932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prstTxWarp prst="textDeflat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defRPr>
            </a:lvl1pPr>
          </a:lstStyle>
          <a:p>
            <a:r>
              <a:rPr lang="en-US" sz="8000" dirty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00420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odoni MT Condensed" panose="02070606080606020203" pitchFamily="18" charset="0"/>
              </a:rPr>
              <a:t>Methodology</a:t>
            </a:r>
            <a:endParaRPr lang="en-IN" sz="8000" dirty="0">
              <a:ln w="12700">
                <a:solidFill>
                  <a:schemeClr val="tx1"/>
                </a:solidFill>
                <a:prstDash val="solid"/>
              </a:ln>
              <a:solidFill>
                <a:srgbClr val="004200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odoni MT Condensed" panose="02070606080606020203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981267-B03F-CC09-DE83-8BFC2AADD6EF}"/>
              </a:ext>
            </a:extLst>
          </p:cNvPr>
          <p:cNvSpPr/>
          <p:nvPr/>
        </p:nvSpPr>
        <p:spPr>
          <a:xfrm>
            <a:off x="4075248" y="-4794162"/>
            <a:ext cx="4135995" cy="3099837"/>
          </a:xfrm>
          <a:prstGeom prst="rect">
            <a:avLst/>
          </a:prstGeom>
          <a:solidFill>
            <a:srgbClr val="004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C9B3E5-BA0B-E4AC-D045-42D032E26415}"/>
              </a:ext>
            </a:extLst>
          </p:cNvPr>
          <p:cNvSpPr/>
          <p:nvPr/>
        </p:nvSpPr>
        <p:spPr>
          <a:xfrm>
            <a:off x="8211243" y="-3305887"/>
            <a:ext cx="4027715" cy="309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5C64A6-E052-61EE-0F3D-66C127A12A69}"/>
              </a:ext>
            </a:extLst>
          </p:cNvPr>
          <p:cNvSpPr/>
          <p:nvPr/>
        </p:nvSpPr>
        <p:spPr>
          <a:xfrm>
            <a:off x="0" y="-3305887"/>
            <a:ext cx="4027715" cy="31146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2AE004-140C-456A-8D5D-90ECDDE176B9}"/>
              </a:ext>
            </a:extLst>
          </p:cNvPr>
          <p:cNvSpPr txBox="1"/>
          <p:nvPr/>
        </p:nvSpPr>
        <p:spPr>
          <a:xfrm>
            <a:off x="0" y="-2759528"/>
            <a:ext cx="7314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0042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en-IN" sz="11500" b="1" dirty="0">
              <a:solidFill>
                <a:srgbClr val="0042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C5507F-AD59-5633-49A7-DBC1C6CC369A}"/>
              </a:ext>
            </a:extLst>
          </p:cNvPr>
          <p:cNvSpPr txBox="1"/>
          <p:nvPr/>
        </p:nvSpPr>
        <p:spPr>
          <a:xfrm>
            <a:off x="8297754" y="-2844089"/>
            <a:ext cx="7314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0042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endParaRPr lang="en-IN" sz="11500" b="1" dirty="0">
              <a:solidFill>
                <a:srgbClr val="0042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229F28-C6BC-0F4B-853C-AECDA492B42B}"/>
              </a:ext>
            </a:extLst>
          </p:cNvPr>
          <p:cNvSpPr txBox="1"/>
          <p:nvPr/>
        </p:nvSpPr>
        <p:spPr>
          <a:xfrm>
            <a:off x="4161759" y="-4279687"/>
            <a:ext cx="7314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endParaRPr lang="en-IN" sz="11500" b="1" dirty="0">
              <a:solidFill>
                <a:schemeClr val="accent6">
                  <a:lumMod val="20000"/>
                  <a:lumOff val="8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B9A060-6C25-CDE2-8F05-A993BC6FF657}"/>
              </a:ext>
            </a:extLst>
          </p:cNvPr>
          <p:cNvSpPr txBox="1"/>
          <p:nvPr/>
        </p:nvSpPr>
        <p:spPr>
          <a:xfrm>
            <a:off x="817925" y="-3164666"/>
            <a:ext cx="3209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4200"/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Data Collection &amp; Exploration</a:t>
            </a:r>
            <a:endParaRPr lang="en-IN" sz="3200" dirty="0">
              <a:solidFill>
                <a:srgbClr val="004200"/>
              </a:solidFill>
              <a:latin typeface="Impact" panose="020B0806030902050204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265CB9-8F00-A7CA-E450-E431487C12FC}"/>
              </a:ext>
            </a:extLst>
          </p:cNvPr>
          <p:cNvSpPr txBox="1"/>
          <p:nvPr/>
        </p:nvSpPr>
        <p:spPr>
          <a:xfrm>
            <a:off x="9333969" y="-3170884"/>
            <a:ext cx="3209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4200"/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M</a:t>
            </a:r>
            <a:r>
              <a:rPr lang="en-IN" sz="2800" dirty="0">
                <a:solidFill>
                  <a:srgbClr val="004200"/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odal Selection &amp; Training</a:t>
            </a:r>
            <a:endParaRPr lang="en-IN" sz="3200" dirty="0">
              <a:solidFill>
                <a:srgbClr val="004200"/>
              </a:solidFill>
              <a:latin typeface="Impact" panose="020B0806030902050204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201724-D281-B389-C299-49A5A3F443C1}"/>
              </a:ext>
            </a:extLst>
          </p:cNvPr>
          <p:cNvSpPr txBox="1"/>
          <p:nvPr/>
        </p:nvSpPr>
        <p:spPr>
          <a:xfrm>
            <a:off x="5088826" y="-4659160"/>
            <a:ext cx="3209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Data Preprocessing</a:t>
            </a: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  <a:latin typeface="Impact" panose="020B0806030902050204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7CC892-7A76-0A9E-A191-1ACC84FD1BBD}"/>
              </a:ext>
            </a:extLst>
          </p:cNvPr>
          <p:cNvSpPr txBox="1"/>
          <p:nvPr/>
        </p:nvSpPr>
        <p:spPr>
          <a:xfrm>
            <a:off x="839694" y="-2191896"/>
            <a:ext cx="26598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4200"/>
                </a:solidFill>
                <a:latin typeface="Comic Sans MS" panose="030F0702030302020204" pitchFamily="66" charset="0"/>
                <a:ea typeface="Cambria" panose="02040503050406030204" pitchFamily="18" charset="0"/>
                <a:cs typeface="Tahoma" panose="020B0604030504040204" pitchFamily="34" charset="0"/>
              </a:rPr>
              <a:t>We began by using a labeled dataset of waste images and analyzed the class distribution, visualized sample images, and examined basic properties of the data.</a:t>
            </a:r>
            <a:endParaRPr lang="en-IN" sz="1600" dirty="0">
              <a:solidFill>
                <a:srgbClr val="004200"/>
              </a:solidFill>
              <a:latin typeface="Comic Sans MS" panose="030F0702030302020204" pitchFamily="66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FD2D03-AA43-107E-44B3-B7D8074018A5}"/>
              </a:ext>
            </a:extLst>
          </p:cNvPr>
          <p:cNvSpPr txBox="1"/>
          <p:nvPr/>
        </p:nvSpPr>
        <p:spPr>
          <a:xfrm>
            <a:off x="5187818" y="-4087473"/>
            <a:ext cx="2659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4200"/>
                </a:solidFill>
                <a:latin typeface="Comic Sans MS" panose="030F0702030302020204" pitchFamily="66" charset="0"/>
                <a:ea typeface="Cambria" panose="02040503050406030204" pitchFamily="18" charset="0"/>
                <a:cs typeface="Tahom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Images are resized to a standardized input shape, normalized for pixel values, and enhanced using data augmentation techniques such as rotation, flipping, and zooming to improve model generalization.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E38577-6B87-65F9-35DE-E900CB119462}"/>
              </a:ext>
            </a:extLst>
          </p:cNvPr>
          <p:cNvSpPr txBox="1"/>
          <p:nvPr/>
        </p:nvSpPr>
        <p:spPr>
          <a:xfrm>
            <a:off x="9323238" y="-2181419"/>
            <a:ext cx="2659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4200"/>
                </a:solidFill>
                <a:latin typeface="Comic Sans MS" panose="030F0702030302020204" pitchFamily="66" charset="0"/>
                <a:ea typeface="Cambria" panose="02040503050406030204" pitchFamily="18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We used a pretrained </a:t>
            </a:r>
            <a:r>
              <a:rPr lang="en-US" b="1" dirty="0"/>
              <a:t>EfficientNetV2B2</a:t>
            </a:r>
            <a:r>
              <a:rPr lang="en-US" dirty="0"/>
              <a:t> model for feature extraction and added custom CNN layers for classification.</a:t>
            </a:r>
            <a:endParaRPr lang="en-IN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F2C1DD4-C0F9-66BD-0564-0DE8D8B42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831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9F3D80C-3EBD-802F-B0F6-DF4248567738}"/>
              </a:ext>
            </a:extLst>
          </p:cNvPr>
          <p:cNvSpPr/>
          <p:nvPr/>
        </p:nvSpPr>
        <p:spPr>
          <a:xfrm>
            <a:off x="47533" y="8741862"/>
            <a:ext cx="4027715" cy="3099837"/>
          </a:xfrm>
          <a:prstGeom prst="rect">
            <a:avLst/>
          </a:prstGeom>
          <a:solidFill>
            <a:srgbClr val="004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23F5D8-CAF6-09F0-E156-B89143DC7B77}"/>
              </a:ext>
            </a:extLst>
          </p:cNvPr>
          <p:cNvSpPr/>
          <p:nvPr/>
        </p:nvSpPr>
        <p:spPr>
          <a:xfrm>
            <a:off x="4068222" y="7191945"/>
            <a:ext cx="4135995" cy="309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24EF91-E0B8-8066-B30D-F8E38CE3299F}"/>
              </a:ext>
            </a:extLst>
          </p:cNvPr>
          <p:cNvSpPr/>
          <p:nvPr/>
        </p:nvSpPr>
        <p:spPr>
          <a:xfrm>
            <a:off x="8195909" y="8866268"/>
            <a:ext cx="4027715" cy="3099837"/>
          </a:xfrm>
          <a:prstGeom prst="rect">
            <a:avLst/>
          </a:prstGeom>
          <a:solidFill>
            <a:srgbClr val="004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F87268-A7C7-2398-872F-CD38BF691B92}"/>
              </a:ext>
            </a:extLst>
          </p:cNvPr>
          <p:cNvSpPr txBox="1"/>
          <p:nvPr/>
        </p:nvSpPr>
        <p:spPr>
          <a:xfrm>
            <a:off x="4170283" y="7903596"/>
            <a:ext cx="7314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0042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en-IN" sz="11500" b="1" dirty="0">
              <a:solidFill>
                <a:srgbClr val="0042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254266-3EC1-F503-2C30-FA838A6308FF}"/>
              </a:ext>
            </a:extLst>
          </p:cNvPr>
          <p:cNvSpPr txBox="1"/>
          <p:nvPr/>
        </p:nvSpPr>
        <p:spPr>
          <a:xfrm>
            <a:off x="47533" y="9345982"/>
            <a:ext cx="7314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endParaRPr lang="en-IN" sz="11500" b="1" dirty="0">
              <a:solidFill>
                <a:schemeClr val="accent6">
                  <a:lumMod val="20000"/>
                  <a:lumOff val="8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7F3D18-3199-6142-49A1-C0DA2CD34449}"/>
              </a:ext>
            </a:extLst>
          </p:cNvPr>
          <p:cNvSpPr txBox="1"/>
          <p:nvPr/>
        </p:nvSpPr>
        <p:spPr>
          <a:xfrm>
            <a:off x="8297395" y="9535115"/>
            <a:ext cx="7314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endParaRPr lang="en-IN" sz="11500" b="1" dirty="0">
              <a:solidFill>
                <a:schemeClr val="accent6">
                  <a:lumMod val="20000"/>
                  <a:lumOff val="8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44BEE8-16BC-1F1C-88B5-361A021AE962}"/>
              </a:ext>
            </a:extLst>
          </p:cNvPr>
          <p:cNvSpPr txBox="1"/>
          <p:nvPr/>
        </p:nvSpPr>
        <p:spPr>
          <a:xfrm>
            <a:off x="909576" y="8915520"/>
            <a:ext cx="3209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E</a:t>
            </a:r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valuation &amp; Metrics</a:t>
            </a: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  <a:latin typeface="Impact" panose="020B0806030902050204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7F0644-E681-C085-FADC-2067F049CC1C}"/>
              </a:ext>
            </a:extLst>
          </p:cNvPr>
          <p:cNvSpPr txBox="1"/>
          <p:nvPr/>
        </p:nvSpPr>
        <p:spPr>
          <a:xfrm>
            <a:off x="9325086" y="9035545"/>
            <a:ext cx="3209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Deployment</a:t>
            </a: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  <a:latin typeface="Impact" panose="020B0806030902050204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CE6861-932F-76EB-116D-1B80BCC865D9}"/>
              </a:ext>
            </a:extLst>
          </p:cNvPr>
          <p:cNvSpPr txBox="1"/>
          <p:nvPr/>
        </p:nvSpPr>
        <p:spPr>
          <a:xfrm>
            <a:off x="5074777" y="7343276"/>
            <a:ext cx="3209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4200"/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Modal Enhancement  &amp; Retraining</a:t>
            </a:r>
            <a:endParaRPr lang="en-IN" sz="3200" dirty="0">
              <a:solidFill>
                <a:srgbClr val="004200"/>
              </a:solidFill>
              <a:latin typeface="Impact" panose="020B0806030902050204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0C71A2-7578-1D76-01E9-23C30792FB9C}"/>
              </a:ext>
            </a:extLst>
          </p:cNvPr>
          <p:cNvSpPr txBox="1"/>
          <p:nvPr/>
        </p:nvSpPr>
        <p:spPr>
          <a:xfrm>
            <a:off x="1111130" y="9556227"/>
            <a:ext cx="26598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4200"/>
                </a:solidFill>
                <a:latin typeface="Comic Sans MS" panose="030F0702030302020204" pitchFamily="66" charset="0"/>
                <a:ea typeface="Cambria" panose="02040503050406030204" pitchFamily="18" charset="0"/>
                <a:cs typeface="Tahom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model’s performance was evaluated using accuracy, loss, confusion matrix, and classification report. Training history was also visualized to monitor overfitting and underfitting trends.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792095-097F-E7C1-EE81-2AD36BA79AE5}"/>
              </a:ext>
            </a:extLst>
          </p:cNvPr>
          <p:cNvSpPr txBox="1"/>
          <p:nvPr/>
        </p:nvSpPr>
        <p:spPr>
          <a:xfrm>
            <a:off x="5143610" y="8356216"/>
            <a:ext cx="2858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4200"/>
                </a:solidFill>
                <a:latin typeface="Comic Sans MS" panose="030F0702030302020204" pitchFamily="66" charset="0"/>
                <a:ea typeface="Cambria" panose="02040503050406030204" pitchFamily="18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To improve accuracy, we fine-tuned </a:t>
            </a:r>
            <a:r>
              <a:rPr lang="en-US" dirty="0" err="1"/>
              <a:t>EfficientNet</a:t>
            </a:r>
            <a:r>
              <a:rPr lang="en-US" dirty="0"/>
              <a:t> layers and experimented with dropout layers, batch normalization, and learning rate adjustments.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B1B8A6-D1C6-0114-FE02-34029990A212}"/>
              </a:ext>
            </a:extLst>
          </p:cNvPr>
          <p:cNvSpPr txBox="1"/>
          <p:nvPr/>
        </p:nvSpPr>
        <p:spPr>
          <a:xfrm>
            <a:off x="9372208" y="9837730"/>
            <a:ext cx="2851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4200"/>
                </a:solidFill>
                <a:latin typeface="Comic Sans MS" panose="030F0702030302020204" pitchFamily="66" charset="0"/>
                <a:ea typeface="Cambria" panose="02040503050406030204" pitchFamily="18" charset="0"/>
                <a:cs typeface="Tahom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At last, the trained model was exported for deployment and integration into real-world applications.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AC33966-3349-3E1B-A819-1B6CABECF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8" y="-93939"/>
            <a:ext cx="12192000" cy="8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82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B9478-3EDD-6DF2-E962-51AAE8533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168">
            <a:extLst>
              <a:ext uri="{FF2B5EF4-FFF2-40B4-BE49-F238E27FC236}">
                <a16:creationId xmlns:a16="http://schemas.microsoft.com/office/drawing/2014/main" id="{E66DDF7F-AF53-2620-8C97-CEA105414692}"/>
              </a:ext>
            </a:extLst>
          </p:cNvPr>
          <p:cNvSpPr/>
          <p:nvPr/>
        </p:nvSpPr>
        <p:spPr>
          <a:xfrm>
            <a:off x="0" y="710941"/>
            <a:ext cx="12192000" cy="61470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163CF2-3E04-0BC8-A094-C1E6910F2B50}"/>
              </a:ext>
            </a:extLst>
          </p:cNvPr>
          <p:cNvSpPr/>
          <p:nvPr/>
        </p:nvSpPr>
        <p:spPr>
          <a:xfrm>
            <a:off x="0" y="725714"/>
            <a:ext cx="12192000" cy="61322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ABAAF-CE84-5F81-91FF-F6D58AFE60D8}"/>
              </a:ext>
            </a:extLst>
          </p:cNvPr>
          <p:cNvSpPr/>
          <p:nvPr/>
        </p:nvSpPr>
        <p:spPr>
          <a:xfrm>
            <a:off x="4027715" y="717160"/>
            <a:ext cx="4135995" cy="3099837"/>
          </a:xfrm>
          <a:prstGeom prst="rect">
            <a:avLst/>
          </a:prstGeom>
          <a:solidFill>
            <a:srgbClr val="004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75AF3-1E07-5B92-A962-40AD7F0DEA3F}"/>
              </a:ext>
            </a:extLst>
          </p:cNvPr>
          <p:cNvSpPr/>
          <p:nvPr/>
        </p:nvSpPr>
        <p:spPr>
          <a:xfrm>
            <a:off x="8164285" y="717159"/>
            <a:ext cx="4027715" cy="309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5FAB5F-8238-7DC5-B592-FA1EC4FCEA8C}"/>
              </a:ext>
            </a:extLst>
          </p:cNvPr>
          <p:cNvSpPr/>
          <p:nvPr/>
        </p:nvSpPr>
        <p:spPr>
          <a:xfrm>
            <a:off x="0" y="3831769"/>
            <a:ext cx="4027715" cy="3099837"/>
          </a:xfrm>
          <a:prstGeom prst="rect">
            <a:avLst/>
          </a:prstGeom>
          <a:solidFill>
            <a:srgbClr val="004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BC3A26-29E2-101C-F571-BEC11103F7F0}"/>
              </a:ext>
            </a:extLst>
          </p:cNvPr>
          <p:cNvSpPr/>
          <p:nvPr/>
        </p:nvSpPr>
        <p:spPr>
          <a:xfrm>
            <a:off x="4027715" y="3816996"/>
            <a:ext cx="4135995" cy="309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8C7F17-B9A5-F27C-5DE2-E6AF3D2B4A9B}"/>
              </a:ext>
            </a:extLst>
          </p:cNvPr>
          <p:cNvSpPr/>
          <p:nvPr/>
        </p:nvSpPr>
        <p:spPr>
          <a:xfrm>
            <a:off x="8164285" y="3816995"/>
            <a:ext cx="4027715" cy="3099837"/>
          </a:xfrm>
          <a:prstGeom prst="rect">
            <a:avLst/>
          </a:prstGeom>
          <a:solidFill>
            <a:srgbClr val="004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92F1B5-5400-3103-01A2-CEC98C7231EB}"/>
              </a:ext>
            </a:extLst>
          </p:cNvPr>
          <p:cNvSpPr/>
          <p:nvPr/>
        </p:nvSpPr>
        <p:spPr>
          <a:xfrm>
            <a:off x="0" y="710941"/>
            <a:ext cx="4027715" cy="31146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9022F4-29EF-1C70-D706-4B8A5C498EA6}"/>
              </a:ext>
            </a:extLst>
          </p:cNvPr>
          <p:cNvSpPr txBox="1"/>
          <p:nvPr/>
        </p:nvSpPr>
        <p:spPr>
          <a:xfrm>
            <a:off x="0" y="1257300"/>
            <a:ext cx="7314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0042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en-IN" sz="11500" b="1" dirty="0">
              <a:solidFill>
                <a:srgbClr val="0042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2E65CE-3526-8FA9-BB3E-619C4A7F0B7D}"/>
              </a:ext>
            </a:extLst>
          </p:cNvPr>
          <p:cNvSpPr txBox="1"/>
          <p:nvPr/>
        </p:nvSpPr>
        <p:spPr>
          <a:xfrm>
            <a:off x="8250796" y="1178957"/>
            <a:ext cx="7314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0042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endParaRPr lang="en-IN" sz="11500" b="1" dirty="0">
              <a:solidFill>
                <a:srgbClr val="0042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D58CF1-6D50-90D7-ED29-505221F2DDBB}"/>
              </a:ext>
            </a:extLst>
          </p:cNvPr>
          <p:cNvSpPr txBox="1"/>
          <p:nvPr/>
        </p:nvSpPr>
        <p:spPr>
          <a:xfrm>
            <a:off x="4129776" y="4528647"/>
            <a:ext cx="7314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0042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en-IN" sz="11500" b="1" dirty="0">
              <a:solidFill>
                <a:srgbClr val="0042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3EC71-8671-CC2B-6CC0-9602AA0387B2}"/>
              </a:ext>
            </a:extLst>
          </p:cNvPr>
          <p:cNvSpPr txBox="1"/>
          <p:nvPr/>
        </p:nvSpPr>
        <p:spPr>
          <a:xfrm>
            <a:off x="4114226" y="1231635"/>
            <a:ext cx="7314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endParaRPr lang="en-IN" sz="11500" b="1" dirty="0">
              <a:solidFill>
                <a:schemeClr val="accent6">
                  <a:lumMod val="20000"/>
                  <a:lumOff val="8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1FA40-DD8D-CE86-0099-0AB6252547C0}"/>
              </a:ext>
            </a:extLst>
          </p:cNvPr>
          <p:cNvSpPr txBox="1"/>
          <p:nvPr/>
        </p:nvSpPr>
        <p:spPr>
          <a:xfrm>
            <a:off x="0" y="4435889"/>
            <a:ext cx="7314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endParaRPr lang="en-IN" sz="11500" b="1" dirty="0">
              <a:solidFill>
                <a:schemeClr val="accent6">
                  <a:lumMod val="20000"/>
                  <a:lumOff val="8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C2241E-7705-33C1-331B-8A67F9BB2952}"/>
              </a:ext>
            </a:extLst>
          </p:cNvPr>
          <p:cNvSpPr txBox="1"/>
          <p:nvPr/>
        </p:nvSpPr>
        <p:spPr>
          <a:xfrm>
            <a:off x="8265771" y="4485842"/>
            <a:ext cx="7314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endParaRPr lang="en-IN" sz="11500" b="1" dirty="0">
              <a:solidFill>
                <a:schemeClr val="accent6">
                  <a:lumMod val="20000"/>
                  <a:lumOff val="8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B332FE-4B06-61D9-57A0-659A8F1D0813}"/>
              </a:ext>
            </a:extLst>
          </p:cNvPr>
          <p:cNvSpPr txBox="1"/>
          <p:nvPr/>
        </p:nvSpPr>
        <p:spPr>
          <a:xfrm>
            <a:off x="817925" y="852162"/>
            <a:ext cx="3209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4200"/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Data Collection &amp; Exploration</a:t>
            </a:r>
            <a:endParaRPr lang="en-IN" sz="3200" dirty="0">
              <a:solidFill>
                <a:srgbClr val="004200"/>
              </a:solidFill>
              <a:latin typeface="Impact" panose="020B0806030902050204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BC4C1D-637C-7292-7D47-8F2B607D3055}"/>
              </a:ext>
            </a:extLst>
          </p:cNvPr>
          <p:cNvSpPr txBox="1"/>
          <p:nvPr/>
        </p:nvSpPr>
        <p:spPr>
          <a:xfrm>
            <a:off x="9287011" y="852162"/>
            <a:ext cx="3209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4200"/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M</a:t>
            </a:r>
            <a:r>
              <a:rPr lang="en-IN" sz="2800" dirty="0">
                <a:solidFill>
                  <a:srgbClr val="004200"/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odal Selection &amp; Training</a:t>
            </a:r>
            <a:endParaRPr lang="en-IN" sz="3200" dirty="0">
              <a:solidFill>
                <a:srgbClr val="004200"/>
              </a:solidFill>
              <a:latin typeface="Impact" panose="020B0806030902050204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0973D-9974-6804-1EA5-5292582E0F9A}"/>
              </a:ext>
            </a:extLst>
          </p:cNvPr>
          <p:cNvSpPr txBox="1"/>
          <p:nvPr/>
        </p:nvSpPr>
        <p:spPr>
          <a:xfrm>
            <a:off x="5041293" y="852162"/>
            <a:ext cx="3209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Data Preprocessing</a:t>
            </a: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  <a:latin typeface="Impact" panose="020B0806030902050204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A4B39B-D8A3-FFB5-DEC9-412837A18097}"/>
              </a:ext>
            </a:extLst>
          </p:cNvPr>
          <p:cNvSpPr txBox="1"/>
          <p:nvPr/>
        </p:nvSpPr>
        <p:spPr>
          <a:xfrm>
            <a:off x="862043" y="4005427"/>
            <a:ext cx="3209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E</a:t>
            </a:r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valuation &amp; Metrics</a:t>
            </a: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  <a:latin typeface="Impact" panose="020B0806030902050204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0BB921-67D8-6235-DB71-EBD089DC02C8}"/>
              </a:ext>
            </a:extLst>
          </p:cNvPr>
          <p:cNvSpPr txBox="1"/>
          <p:nvPr/>
        </p:nvSpPr>
        <p:spPr>
          <a:xfrm>
            <a:off x="9293462" y="3986272"/>
            <a:ext cx="3209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Deployment</a:t>
            </a: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  <a:latin typeface="Impact" panose="020B0806030902050204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D2A988-ED63-9231-CB6B-793FE1B78C7E}"/>
              </a:ext>
            </a:extLst>
          </p:cNvPr>
          <p:cNvSpPr txBox="1"/>
          <p:nvPr/>
        </p:nvSpPr>
        <p:spPr>
          <a:xfrm>
            <a:off x="5034270" y="3968327"/>
            <a:ext cx="3209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4200"/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Modal Enhancement  &amp; Retraining</a:t>
            </a:r>
            <a:endParaRPr lang="en-IN" sz="3200" dirty="0">
              <a:solidFill>
                <a:srgbClr val="004200"/>
              </a:solidFill>
              <a:latin typeface="Impact" panose="020B0806030902050204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B9DD2-9504-4979-DCFB-D5B7A364A953}"/>
              </a:ext>
            </a:extLst>
          </p:cNvPr>
          <p:cNvSpPr txBox="1"/>
          <p:nvPr/>
        </p:nvSpPr>
        <p:spPr>
          <a:xfrm>
            <a:off x="839694" y="1824932"/>
            <a:ext cx="26598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4200"/>
                </a:solidFill>
                <a:latin typeface="Comic Sans MS" panose="030F0702030302020204" pitchFamily="66" charset="0"/>
                <a:ea typeface="Cambria" panose="02040503050406030204" pitchFamily="18" charset="0"/>
                <a:cs typeface="Tahoma" panose="020B0604030504040204" pitchFamily="34" charset="0"/>
              </a:rPr>
              <a:t>We began by using a labeled dataset of waste images and analyzed the class distribution, visualized sample images, and examined basic properties of the data.</a:t>
            </a:r>
            <a:endParaRPr lang="en-IN" sz="1600" dirty="0">
              <a:solidFill>
                <a:srgbClr val="004200"/>
              </a:solidFill>
              <a:latin typeface="Comic Sans MS" panose="030F0702030302020204" pitchFamily="66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B82C24-0F43-AEB5-F93F-17384BD21590}"/>
              </a:ext>
            </a:extLst>
          </p:cNvPr>
          <p:cNvSpPr txBox="1"/>
          <p:nvPr/>
        </p:nvSpPr>
        <p:spPr>
          <a:xfrm>
            <a:off x="5140285" y="1423849"/>
            <a:ext cx="2659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4200"/>
                </a:solidFill>
                <a:latin typeface="Comic Sans MS" panose="030F0702030302020204" pitchFamily="66" charset="0"/>
                <a:ea typeface="Cambria" panose="02040503050406030204" pitchFamily="18" charset="0"/>
                <a:cs typeface="Tahom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Images are resized to a standardized input shape, normalized for pixel values, and enhanced using data augmentation techniques such as rotation, flipping, and zooming to improve model generalization.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319F74-55FE-8284-FB89-E3AFBEA7EDBD}"/>
              </a:ext>
            </a:extLst>
          </p:cNvPr>
          <p:cNvSpPr txBox="1"/>
          <p:nvPr/>
        </p:nvSpPr>
        <p:spPr>
          <a:xfrm>
            <a:off x="9276280" y="1841627"/>
            <a:ext cx="26598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4200"/>
                </a:solidFill>
                <a:latin typeface="Comic Sans MS" panose="030F0702030302020204" pitchFamily="66" charset="0"/>
                <a:ea typeface="Cambria" panose="02040503050406030204" pitchFamily="18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We used a pretrained </a:t>
            </a:r>
            <a:r>
              <a:rPr lang="en-US" b="1" dirty="0"/>
              <a:t>EfficientNetV2B2</a:t>
            </a:r>
            <a:r>
              <a:rPr lang="en-US" dirty="0"/>
              <a:t> model for feature extraction and added custom CNN layers for classification.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695BD2-4493-D4D6-9EB2-05DFA0D268FA}"/>
              </a:ext>
            </a:extLst>
          </p:cNvPr>
          <p:cNvSpPr txBox="1"/>
          <p:nvPr/>
        </p:nvSpPr>
        <p:spPr>
          <a:xfrm>
            <a:off x="1063597" y="4646134"/>
            <a:ext cx="26598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4200"/>
                </a:solidFill>
                <a:latin typeface="Comic Sans MS" panose="030F0702030302020204" pitchFamily="66" charset="0"/>
                <a:ea typeface="Cambria" panose="02040503050406030204" pitchFamily="18" charset="0"/>
                <a:cs typeface="Tahom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model’s performance was evaluated using accuracy, loss, confusion matrix, and classification report. Training history was also visualized to monitor overfitting and underfitting trends.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EDA89F-904B-51B5-5FB5-C1F411521D52}"/>
              </a:ext>
            </a:extLst>
          </p:cNvPr>
          <p:cNvSpPr txBox="1"/>
          <p:nvPr/>
        </p:nvSpPr>
        <p:spPr>
          <a:xfrm>
            <a:off x="5103103" y="4981267"/>
            <a:ext cx="2858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4200"/>
                </a:solidFill>
                <a:latin typeface="Comic Sans MS" panose="030F0702030302020204" pitchFamily="66" charset="0"/>
                <a:ea typeface="Cambria" panose="02040503050406030204" pitchFamily="18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To improve accuracy, we fine-tuned </a:t>
            </a:r>
            <a:r>
              <a:rPr lang="en-US" dirty="0" err="1"/>
              <a:t>EfficientNet</a:t>
            </a:r>
            <a:r>
              <a:rPr lang="en-US" dirty="0"/>
              <a:t> layers and experimented with dropout layers, batch normalization, and learning rate adjustments.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6EE7EB-180D-F7B6-E294-C000DEE17DA9}"/>
              </a:ext>
            </a:extLst>
          </p:cNvPr>
          <p:cNvSpPr txBox="1"/>
          <p:nvPr/>
        </p:nvSpPr>
        <p:spPr>
          <a:xfrm>
            <a:off x="9340584" y="4788457"/>
            <a:ext cx="2851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4200"/>
                </a:solidFill>
                <a:latin typeface="Comic Sans MS" panose="030F0702030302020204" pitchFamily="66" charset="0"/>
                <a:ea typeface="Cambria" panose="02040503050406030204" pitchFamily="18" charset="0"/>
                <a:cs typeface="Tahom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At last, the trained model was exported for deployment and integration into real-world applications.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168" name="Picture 7167">
            <a:extLst>
              <a:ext uri="{FF2B5EF4-FFF2-40B4-BE49-F238E27FC236}">
                <a16:creationId xmlns:a16="http://schemas.microsoft.com/office/drawing/2014/main" id="{BD0C7C16-1A6F-8FE4-0F10-347942C7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" y="-93939"/>
            <a:ext cx="12192000" cy="82088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C495E79-13EB-092F-69B2-2A6171CF9467}"/>
              </a:ext>
            </a:extLst>
          </p:cNvPr>
          <p:cNvSpPr txBox="1"/>
          <p:nvPr/>
        </p:nvSpPr>
        <p:spPr>
          <a:xfrm>
            <a:off x="134273" y="22429"/>
            <a:ext cx="3098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defRPr>
            </a:lvl1pPr>
          </a:lstStyle>
          <a:p>
            <a:r>
              <a:rPr lang="en-US" dirty="0">
                <a:ln w="12700">
                  <a:solidFill>
                    <a:srgbClr val="004200"/>
                  </a:solidFill>
                  <a:prstDash val="solid"/>
                </a:ln>
                <a:solidFill>
                  <a:srgbClr val="1EE09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Methodology:</a:t>
            </a:r>
            <a:endParaRPr lang="en-IN" dirty="0">
              <a:ln w="12700">
                <a:solidFill>
                  <a:srgbClr val="004200"/>
                </a:solidFill>
                <a:prstDash val="solid"/>
              </a:ln>
              <a:solidFill>
                <a:srgbClr val="1EE09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29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275BAF-5A03-5245-7B72-20E5830ED97A}"/>
              </a:ext>
            </a:extLst>
          </p:cNvPr>
          <p:cNvSpPr/>
          <p:nvPr/>
        </p:nvSpPr>
        <p:spPr>
          <a:xfrm>
            <a:off x="1" y="733374"/>
            <a:ext cx="12192000" cy="61432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C31D77-7B41-26BB-DBC4-8B337225727E}"/>
              </a:ext>
            </a:extLst>
          </p:cNvPr>
          <p:cNvSpPr/>
          <p:nvPr/>
        </p:nvSpPr>
        <p:spPr>
          <a:xfrm>
            <a:off x="4075248" y="-4794162"/>
            <a:ext cx="4135995" cy="3099837"/>
          </a:xfrm>
          <a:prstGeom prst="rect">
            <a:avLst/>
          </a:prstGeom>
          <a:solidFill>
            <a:srgbClr val="004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7B3D34-1814-766F-07E1-605E5F4B8C8E}"/>
              </a:ext>
            </a:extLst>
          </p:cNvPr>
          <p:cNvSpPr/>
          <p:nvPr/>
        </p:nvSpPr>
        <p:spPr>
          <a:xfrm>
            <a:off x="8211243" y="-3305887"/>
            <a:ext cx="4027715" cy="309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01594-2E17-8FCB-8DD7-4E03D20653D0}"/>
              </a:ext>
            </a:extLst>
          </p:cNvPr>
          <p:cNvSpPr/>
          <p:nvPr/>
        </p:nvSpPr>
        <p:spPr>
          <a:xfrm>
            <a:off x="0" y="-3305887"/>
            <a:ext cx="4027715" cy="31146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D663A-0B2F-1677-2FC6-688E88910149}"/>
              </a:ext>
            </a:extLst>
          </p:cNvPr>
          <p:cNvSpPr txBox="1"/>
          <p:nvPr/>
        </p:nvSpPr>
        <p:spPr>
          <a:xfrm>
            <a:off x="0" y="-2759528"/>
            <a:ext cx="7314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0042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en-IN" sz="11500" b="1" dirty="0">
              <a:solidFill>
                <a:srgbClr val="0042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7C581-D417-43EC-1A66-8B076F169834}"/>
              </a:ext>
            </a:extLst>
          </p:cNvPr>
          <p:cNvSpPr txBox="1"/>
          <p:nvPr/>
        </p:nvSpPr>
        <p:spPr>
          <a:xfrm>
            <a:off x="8297754" y="-2844089"/>
            <a:ext cx="7314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0042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endParaRPr lang="en-IN" sz="11500" b="1" dirty="0">
              <a:solidFill>
                <a:srgbClr val="0042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053D3-F651-5BB9-9ADC-FF9E03F75E84}"/>
              </a:ext>
            </a:extLst>
          </p:cNvPr>
          <p:cNvSpPr txBox="1"/>
          <p:nvPr/>
        </p:nvSpPr>
        <p:spPr>
          <a:xfrm>
            <a:off x="4161759" y="-4279687"/>
            <a:ext cx="7314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endParaRPr lang="en-IN" sz="11500" b="1" dirty="0">
              <a:solidFill>
                <a:schemeClr val="accent6">
                  <a:lumMod val="20000"/>
                  <a:lumOff val="8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310861-0BE0-8270-F3BD-5D3A1F716538}"/>
              </a:ext>
            </a:extLst>
          </p:cNvPr>
          <p:cNvSpPr txBox="1"/>
          <p:nvPr/>
        </p:nvSpPr>
        <p:spPr>
          <a:xfrm>
            <a:off x="817925" y="-3164666"/>
            <a:ext cx="3209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4200"/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Data Collection &amp; Exploration</a:t>
            </a:r>
            <a:endParaRPr lang="en-IN" sz="3200" dirty="0">
              <a:solidFill>
                <a:srgbClr val="004200"/>
              </a:solidFill>
              <a:latin typeface="Impact" panose="020B0806030902050204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C9CCE-1431-FD13-0EB7-B202ACBF049F}"/>
              </a:ext>
            </a:extLst>
          </p:cNvPr>
          <p:cNvSpPr txBox="1"/>
          <p:nvPr/>
        </p:nvSpPr>
        <p:spPr>
          <a:xfrm>
            <a:off x="9333969" y="-3170884"/>
            <a:ext cx="3209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4200"/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M</a:t>
            </a:r>
            <a:r>
              <a:rPr lang="en-IN" sz="2800" dirty="0">
                <a:solidFill>
                  <a:srgbClr val="004200"/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odal Selection &amp; Training</a:t>
            </a:r>
            <a:endParaRPr lang="en-IN" sz="3200" dirty="0">
              <a:solidFill>
                <a:srgbClr val="004200"/>
              </a:solidFill>
              <a:latin typeface="Impact" panose="020B0806030902050204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D38CCB-066E-498A-F464-67234F8E1E2E}"/>
              </a:ext>
            </a:extLst>
          </p:cNvPr>
          <p:cNvSpPr txBox="1"/>
          <p:nvPr/>
        </p:nvSpPr>
        <p:spPr>
          <a:xfrm>
            <a:off x="5088826" y="-4659160"/>
            <a:ext cx="3209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Data Preprocessing</a:t>
            </a: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  <a:latin typeface="Impact" panose="020B0806030902050204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64D64-1041-C63F-E0DD-242F51C19C9D}"/>
              </a:ext>
            </a:extLst>
          </p:cNvPr>
          <p:cNvSpPr txBox="1"/>
          <p:nvPr/>
        </p:nvSpPr>
        <p:spPr>
          <a:xfrm>
            <a:off x="839694" y="-2191896"/>
            <a:ext cx="26598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4200"/>
                </a:solidFill>
                <a:latin typeface="Comic Sans MS" panose="030F0702030302020204" pitchFamily="66" charset="0"/>
                <a:ea typeface="Cambria" panose="02040503050406030204" pitchFamily="18" charset="0"/>
                <a:cs typeface="Tahoma" panose="020B0604030504040204" pitchFamily="34" charset="0"/>
              </a:rPr>
              <a:t>We began by using a labeled dataset of waste images and analyzed the class distribution, visualized sample images, and examined basic properties of the data.</a:t>
            </a:r>
            <a:endParaRPr lang="en-IN" sz="1600" dirty="0">
              <a:solidFill>
                <a:srgbClr val="004200"/>
              </a:solidFill>
              <a:latin typeface="Comic Sans MS" panose="030F0702030302020204" pitchFamily="66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CB134-7AFE-E2FF-813C-74D8F87FC11B}"/>
              </a:ext>
            </a:extLst>
          </p:cNvPr>
          <p:cNvSpPr txBox="1"/>
          <p:nvPr/>
        </p:nvSpPr>
        <p:spPr>
          <a:xfrm>
            <a:off x="5187818" y="-4087473"/>
            <a:ext cx="2659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4200"/>
                </a:solidFill>
                <a:latin typeface="Comic Sans MS" panose="030F0702030302020204" pitchFamily="66" charset="0"/>
                <a:ea typeface="Cambria" panose="02040503050406030204" pitchFamily="18" charset="0"/>
                <a:cs typeface="Tahom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Images are resized to a standardized input shape, normalized for pixel values, and enhanced using data augmentation techniques such as rotation, flipping, and zooming to improve model generalization.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0D3AD1-C878-4379-35D7-F322C83CB1AD}"/>
              </a:ext>
            </a:extLst>
          </p:cNvPr>
          <p:cNvSpPr txBox="1"/>
          <p:nvPr/>
        </p:nvSpPr>
        <p:spPr>
          <a:xfrm>
            <a:off x="9323238" y="-2181419"/>
            <a:ext cx="2659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4200"/>
                </a:solidFill>
                <a:latin typeface="Comic Sans MS" panose="030F0702030302020204" pitchFamily="66" charset="0"/>
                <a:ea typeface="Cambria" panose="02040503050406030204" pitchFamily="18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We used a pretrained </a:t>
            </a:r>
            <a:r>
              <a:rPr lang="en-US" b="1" dirty="0"/>
              <a:t>EfficientNetV2B2</a:t>
            </a:r>
            <a:r>
              <a:rPr lang="en-US" dirty="0"/>
              <a:t> model for feature extraction and added custom CNN layers for classification.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006E0C-8A9C-8BC8-A4F0-7B3F8F443958}"/>
              </a:ext>
            </a:extLst>
          </p:cNvPr>
          <p:cNvSpPr/>
          <p:nvPr/>
        </p:nvSpPr>
        <p:spPr>
          <a:xfrm>
            <a:off x="47533" y="8741862"/>
            <a:ext cx="4027715" cy="3099837"/>
          </a:xfrm>
          <a:prstGeom prst="rect">
            <a:avLst/>
          </a:prstGeom>
          <a:solidFill>
            <a:srgbClr val="004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A61701-DC41-7D07-308A-C73DCDA8F675}"/>
              </a:ext>
            </a:extLst>
          </p:cNvPr>
          <p:cNvSpPr/>
          <p:nvPr/>
        </p:nvSpPr>
        <p:spPr>
          <a:xfrm>
            <a:off x="4068222" y="7191945"/>
            <a:ext cx="4135995" cy="30998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8DBAA6-A980-32A1-A014-300BDED5C31F}"/>
              </a:ext>
            </a:extLst>
          </p:cNvPr>
          <p:cNvSpPr/>
          <p:nvPr/>
        </p:nvSpPr>
        <p:spPr>
          <a:xfrm>
            <a:off x="8195909" y="8866268"/>
            <a:ext cx="4027715" cy="3099837"/>
          </a:xfrm>
          <a:prstGeom prst="rect">
            <a:avLst/>
          </a:prstGeom>
          <a:solidFill>
            <a:srgbClr val="004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8243B-6FAC-B6F0-DBF3-6A69D77C1460}"/>
              </a:ext>
            </a:extLst>
          </p:cNvPr>
          <p:cNvSpPr txBox="1"/>
          <p:nvPr/>
        </p:nvSpPr>
        <p:spPr>
          <a:xfrm>
            <a:off x="4170283" y="7903596"/>
            <a:ext cx="7314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rgbClr val="0042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en-IN" sz="11500" b="1" dirty="0">
              <a:solidFill>
                <a:srgbClr val="0042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CCC42A-F0A2-0546-B1D7-75C0FF8AFB9F}"/>
              </a:ext>
            </a:extLst>
          </p:cNvPr>
          <p:cNvSpPr txBox="1"/>
          <p:nvPr/>
        </p:nvSpPr>
        <p:spPr>
          <a:xfrm>
            <a:off x="47533" y="9345982"/>
            <a:ext cx="7314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endParaRPr lang="en-IN" sz="11500" b="1" dirty="0">
              <a:solidFill>
                <a:schemeClr val="accent6">
                  <a:lumMod val="20000"/>
                  <a:lumOff val="8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11AD19-C40B-F3C8-2AED-D0B5113DB1EB}"/>
              </a:ext>
            </a:extLst>
          </p:cNvPr>
          <p:cNvSpPr txBox="1"/>
          <p:nvPr/>
        </p:nvSpPr>
        <p:spPr>
          <a:xfrm>
            <a:off x="8297395" y="9535115"/>
            <a:ext cx="73141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endParaRPr lang="en-IN" sz="11500" b="1" dirty="0">
              <a:solidFill>
                <a:schemeClr val="accent6">
                  <a:lumMod val="20000"/>
                  <a:lumOff val="8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104757-FC59-2FE9-6E78-C0AD09A4A2D9}"/>
              </a:ext>
            </a:extLst>
          </p:cNvPr>
          <p:cNvSpPr txBox="1"/>
          <p:nvPr/>
        </p:nvSpPr>
        <p:spPr>
          <a:xfrm>
            <a:off x="909576" y="8915520"/>
            <a:ext cx="3209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E</a:t>
            </a:r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valuation &amp; Metrics</a:t>
            </a: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  <a:latin typeface="Impact" panose="020B0806030902050204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ABBDFA-314E-3AB1-5460-C96D158B0DC3}"/>
              </a:ext>
            </a:extLst>
          </p:cNvPr>
          <p:cNvSpPr txBox="1"/>
          <p:nvPr/>
        </p:nvSpPr>
        <p:spPr>
          <a:xfrm>
            <a:off x="9325086" y="9035545"/>
            <a:ext cx="3209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Deployment</a:t>
            </a:r>
            <a:endParaRPr lang="en-IN" sz="3200" dirty="0">
              <a:solidFill>
                <a:schemeClr val="accent6">
                  <a:lumMod val="20000"/>
                  <a:lumOff val="80000"/>
                </a:schemeClr>
              </a:solidFill>
              <a:latin typeface="Impact" panose="020B0806030902050204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B71BF-854F-12DF-2350-F8AD7EAE4E10}"/>
              </a:ext>
            </a:extLst>
          </p:cNvPr>
          <p:cNvSpPr txBox="1"/>
          <p:nvPr/>
        </p:nvSpPr>
        <p:spPr>
          <a:xfrm>
            <a:off x="5074777" y="7343276"/>
            <a:ext cx="32092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4200"/>
                </a:solidFill>
                <a:latin typeface="Impact" panose="020B0806030902050204" pitchFamily="34" charset="0"/>
                <a:ea typeface="Segoe UI Black" panose="020B0A02040204020203" pitchFamily="34" charset="0"/>
                <a:cs typeface="Tahoma" panose="020B0604030504040204" pitchFamily="34" charset="0"/>
              </a:rPr>
              <a:t>Modal Enhancement  &amp; Retraining</a:t>
            </a:r>
            <a:endParaRPr lang="en-IN" sz="3200" dirty="0">
              <a:solidFill>
                <a:srgbClr val="004200"/>
              </a:solidFill>
              <a:latin typeface="Impact" panose="020B0806030902050204" pitchFamily="34" charset="0"/>
              <a:ea typeface="Segoe UI Black" panose="020B0A02040204020203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2A47E3-E49C-938A-1669-1FDC426145A3}"/>
              </a:ext>
            </a:extLst>
          </p:cNvPr>
          <p:cNvSpPr txBox="1"/>
          <p:nvPr/>
        </p:nvSpPr>
        <p:spPr>
          <a:xfrm>
            <a:off x="1111130" y="9556227"/>
            <a:ext cx="26598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4200"/>
                </a:solidFill>
                <a:latin typeface="Comic Sans MS" panose="030F0702030302020204" pitchFamily="66" charset="0"/>
                <a:ea typeface="Cambria" panose="02040503050406030204" pitchFamily="18" charset="0"/>
                <a:cs typeface="Tahom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model’s performance was evaluated using accuracy, loss, confusion matrix, and classification report. Training history was also visualized to monitor overfitting and underfitting trends.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8CA747-F015-8258-1A7B-22BA60BD1838}"/>
              </a:ext>
            </a:extLst>
          </p:cNvPr>
          <p:cNvSpPr txBox="1"/>
          <p:nvPr/>
        </p:nvSpPr>
        <p:spPr>
          <a:xfrm>
            <a:off x="5143610" y="8356216"/>
            <a:ext cx="2858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4200"/>
                </a:solidFill>
                <a:latin typeface="Comic Sans MS" panose="030F0702030302020204" pitchFamily="66" charset="0"/>
                <a:ea typeface="Cambria" panose="02040503050406030204" pitchFamily="18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To improve accuracy, we fine-tuned </a:t>
            </a:r>
            <a:r>
              <a:rPr lang="en-US" dirty="0" err="1"/>
              <a:t>EfficientNet</a:t>
            </a:r>
            <a:r>
              <a:rPr lang="en-US" dirty="0"/>
              <a:t> layers and experimented with dropout layers, batch normalization, and learning rate adjustments.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769225-D553-65F5-8BA6-C3957BBACE32}"/>
              </a:ext>
            </a:extLst>
          </p:cNvPr>
          <p:cNvSpPr txBox="1"/>
          <p:nvPr/>
        </p:nvSpPr>
        <p:spPr>
          <a:xfrm>
            <a:off x="9372208" y="9837730"/>
            <a:ext cx="2851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04200"/>
                </a:solidFill>
                <a:latin typeface="Comic Sans MS" panose="030F0702030302020204" pitchFamily="66" charset="0"/>
                <a:ea typeface="Cambria" panose="02040503050406030204" pitchFamily="18" charset="0"/>
                <a:cs typeface="Tahom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At last, the trained model was exported for deployment and integration into real-world applications.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EC930F-0C19-B2B2-C7D5-EA5C6CC7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83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22100" y="74027"/>
            <a:ext cx="43252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defRPr>
            </a:lvl1pPr>
          </a:lstStyle>
          <a:p>
            <a:r>
              <a:rPr lang="en-US" dirty="0"/>
              <a:t>Screenshot of Output:  </a:t>
            </a:r>
            <a:endParaRPr lang="en-IN" dirty="0"/>
          </a:p>
        </p:txBody>
      </p:sp>
      <p:pic>
        <p:nvPicPr>
          <p:cNvPr id="3074" name="Picture 2" descr="Model Prediction">
            <a:extLst>
              <a:ext uri="{FF2B5EF4-FFF2-40B4-BE49-F238E27FC236}">
                <a16:creationId xmlns:a16="http://schemas.microsoft.com/office/drawing/2014/main" id="{F9F90D59-9A30-10EE-3CD4-B095A32E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9" y="728311"/>
            <a:ext cx="12192000" cy="611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0D3B7-8B37-B018-59F1-22A0B319A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6736C9-2A15-2352-28AD-092FB21D5BD3}"/>
              </a:ext>
            </a:extLst>
          </p:cNvPr>
          <p:cNvSpPr/>
          <p:nvPr/>
        </p:nvSpPr>
        <p:spPr>
          <a:xfrm>
            <a:off x="1" y="733374"/>
            <a:ext cx="12192000" cy="61432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A9956FA-0311-DF37-6AA8-7F0A4782B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83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31DAE2-F354-5009-AF44-86D5F131FD3F}"/>
              </a:ext>
            </a:extLst>
          </p:cNvPr>
          <p:cNvSpPr txBox="1"/>
          <p:nvPr/>
        </p:nvSpPr>
        <p:spPr>
          <a:xfrm>
            <a:off x="122100" y="74027"/>
            <a:ext cx="43252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defRPr>
            </a:lvl1pPr>
          </a:lstStyle>
          <a:p>
            <a:r>
              <a:rPr lang="en-US" dirty="0"/>
              <a:t>Screenshot of Output:  </a:t>
            </a:r>
            <a:endParaRPr lang="en-IN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2721DE-C5E8-59D1-BA17-C537E0CAA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46092"/>
            <a:ext cx="12192000" cy="60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47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579C2D-A2DC-BC3E-E735-3C27223BD780}"/>
              </a:ext>
            </a:extLst>
          </p:cNvPr>
          <p:cNvSpPr/>
          <p:nvPr/>
        </p:nvSpPr>
        <p:spPr>
          <a:xfrm>
            <a:off x="0" y="714777"/>
            <a:ext cx="12267127" cy="61432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defRPr>
            </a:lvl1pPr>
          </a:lstStyle>
          <a:p>
            <a:r>
              <a:rPr lang="en-US" sz="3200" dirty="0"/>
              <a:t>Conclusion:  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2CA0B-DBE2-AC04-BFB5-F0A5CB39D9BD}"/>
              </a:ext>
            </a:extLst>
          </p:cNvPr>
          <p:cNvSpPr txBox="1"/>
          <p:nvPr/>
        </p:nvSpPr>
        <p:spPr>
          <a:xfrm>
            <a:off x="1110341" y="2322637"/>
            <a:ext cx="1006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The project successfully demonstrated the use of deep learning for automatic Garbage classification. By leveraging a pretrained EfficientNetV2B2 model along with custom CNN layers, we achieved accurate sorting of waste images into six categories.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4DD16-B95C-2B6E-E63A-B4038DD23AE5}"/>
              </a:ext>
            </a:extLst>
          </p:cNvPr>
          <p:cNvSpPr txBox="1"/>
          <p:nvPr/>
        </p:nvSpPr>
        <p:spPr>
          <a:xfrm>
            <a:off x="1110341" y="3786388"/>
            <a:ext cx="1006565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The model was trained and fine-tuned using real-world data, with effective preprocessing and evaluation techniques and achieved </a:t>
            </a:r>
            <a:r>
              <a:rPr lang="en-US" b="1" dirty="0">
                <a:solidFill>
                  <a:srgbClr val="00B050"/>
                </a:solidFill>
              </a:rPr>
              <a:t>99% Training Accuracy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rgbClr val="00B050"/>
                </a:solidFill>
              </a:rPr>
              <a:t>95% Validation Accuracy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C1B55-C80E-86C6-2D79-7EF7D2BCEEE6}"/>
              </a:ext>
            </a:extLst>
          </p:cNvPr>
          <p:cNvSpPr txBox="1"/>
          <p:nvPr/>
        </p:nvSpPr>
        <p:spPr>
          <a:xfrm>
            <a:off x="1110341" y="4946160"/>
            <a:ext cx="1006565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This solution has the potential to support smart waste management systems, reduce manual effort, and promote environmental sustainability through AI-driven automation.</a:t>
            </a:r>
            <a:endParaRPr lang="en-IN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5D49D-2DE8-792B-F036-11AE43601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2E58DC-709F-973D-42EB-BD5F69A4DFB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FB2C2-2B86-A056-48D1-7CD063EE428E}"/>
              </a:ext>
            </a:extLst>
          </p:cNvPr>
          <p:cNvSpPr txBox="1"/>
          <p:nvPr/>
        </p:nvSpPr>
        <p:spPr>
          <a:xfrm>
            <a:off x="1611085" y="1567543"/>
            <a:ext cx="9165772" cy="1015663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sz="6000" b="1" dirty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IN" sz="6000" b="1" dirty="0">
              <a:ln w="28575">
                <a:solidFill>
                  <a:srgbClr val="002060"/>
                </a:solidFill>
              </a:ln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FDD2B-DC78-BB71-BC8A-E4BB931EF93D}"/>
              </a:ext>
            </a:extLst>
          </p:cNvPr>
          <p:cNvSpPr txBox="1"/>
          <p:nvPr/>
        </p:nvSpPr>
        <p:spPr>
          <a:xfrm>
            <a:off x="4096657" y="3639457"/>
            <a:ext cx="3998686" cy="901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DEVELOPED BY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: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  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Sunil Kumar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692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E2BD696-CDD5-DE5C-E974-02FBF9C94599}"/>
              </a:ext>
            </a:extLst>
          </p:cNvPr>
          <p:cNvSpPr/>
          <p:nvPr/>
        </p:nvSpPr>
        <p:spPr>
          <a:xfrm>
            <a:off x="1" y="714777"/>
            <a:ext cx="12192000" cy="61432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2234998" y="1029154"/>
            <a:ext cx="77220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Learning Objectives</a:t>
            </a:r>
          </a:p>
        </p:txBody>
      </p: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3457876" y="2044817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4956475" y="3786388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08CCC-5DA5-1FC1-47D9-F78BA887E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7D367EB-20EB-D041-A280-B9E3A6DA9E71}"/>
              </a:ext>
            </a:extLst>
          </p:cNvPr>
          <p:cNvSpPr/>
          <p:nvPr/>
        </p:nvSpPr>
        <p:spPr>
          <a:xfrm>
            <a:off x="0" y="712373"/>
            <a:ext cx="12192000" cy="61432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44F6C-9DAB-8D0E-3CC4-9F665E122F93}"/>
              </a:ext>
            </a:extLst>
          </p:cNvPr>
          <p:cNvSpPr txBox="1"/>
          <p:nvPr/>
        </p:nvSpPr>
        <p:spPr>
          <a:xfrm>
            <a:off x="191911" y="972537"/>
            <a:ext cx="44176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Learning Objectives</a:t>
            </a:r>
          </a:p>
        </p:txBody>
      </p: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1BEC24CA-6361-D674-E2B7-7F359368BF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50760" y="1210627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10EDF-D369-8466-56F0-DAACD9529C0B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0146C-8FDA-32E2-ED6D-4482BA96AF42}"/>
              </a:ext>
            </a:extLst>
          </p:cNvPr>
          <p:cNvSpPr txBox="1"/>
          <p:nvPr/>
        </p:nvSpPr>
        <p:spPr>
          <a:xfrm>
            <a:off x="236373" y="1757537"/>
            <a:ext cx="739606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♻️ Automate garbage classification into categories: cardboard,</a:t>
            </a:r>
          </a:p>
          <a:p>
            <a:r>
              <a:rPr lang="en-IN" dirty="0">
                <a:solidFill>
                  <a:schemeClr val="bg1"/>
                </a:solidFill>
              </a:rPr>
              <a:t>      glass, metal, paper, plastic, and trash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49118-9848-75E6-B2C9-013149ED70B2}"/>
              </a:ext>
            </a:extLst>
          </p:cNvPr>
          <p:cNvSpPr txBox="1"/>
          <p:nvPr/>
        </p:nvSpPr>
        <p:spPr>
          <a:xfrm>
            <a:off x="236372" y="2560216"/>
            <a:ext cx="7396065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🙌 </a:t>
            </a:r>
            <a:r>
              <a:rPr lang="en-US" dirty="0">
                <a:solidFill>
                  <a:schemeClr val="bg1"/>
                </a:solidFill>
              </a:rPr>
              <a:t>Learn how image classification works using deep learning   </a:t>
            </a:r>
          </a:p>
          <a:p>
            <a:r>
              <a:rPr lang="en-US" dirty="0">
                <a:solidFill>
                  <a:schemeClr val="bg1"/>
                </a:solidFill>
              </a:rPr>
              <a:t>      models and computer vision techniques.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8FCCD9-9743-D6DF-43F5-8242E9E723FA}"/>
              </a:ext>
            </a:extLst>
          </p:cNvPr>
          <p:cNvSpPr txBox="1"/>
          <p:nvPr/>
        </p:nvSpPr>
        <p:spPr>
          <a:xfrm>
            <a:off x="270587" y="3429000"/>
            <a:ext cx="6618514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🌱</a:t>
            </a:r>
            <a:r>
              <a:rPr lang="en-US" dirty="0">
                <a:solidFill>
                  <a:schemeClr val="bg1"/>
                </a:solidFill>
              </a:rPr>
              <a:t>Use metrics like accuracy, precision, recall, and confusion </a:t>
            </a:r>
          </a:p>
          <a:p>
            <a:r>
              <a:rPr lang="en-US" dirty="0">
                <a:solidFill>
                  <a:schemeClr val="bg1"/>
                </a:solidFill>
              </a:rPr>
              <a:t>     matrix to assess model effectiveness.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D4A76-C3B6-D6A6-04E3-E5E9B36ED4F0}"/>
              </a:ext>
            </a:extLst>
          </p:cNvPr>
          <p:cNvSpPr txBox="1"/>
          <p:nvPr/>
        </p:nvSpPr>
        <p:spPr>
          <a:xfrm>
            <a:off x="214602" y="4291653"/>
            <a:ext cx="667449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🤖 </a:t>
            </a:r>
            <a:r>
              <a:rPr lang="en-US" dirty="0">
                <a:solidFill>
                  <a:schemeClr val="bg1"/>
                </a:solidFill>
              </a:rPr>
              <a:t>Develop a custom image classification model using CNN  </a:t>
            </a:r>
          </a:p>
          <a:p>
            <a:r>
              <a:rPr lang="en-US" dirty="0">
                <a:solidFill>
                  <a:schemeClr val="bg1"/>
                </a:solidFill>
              </a:rPr>
              <a:t>      &amp; pretrained architectures like </a:t>
            </a:r>
            <a:r>
              <a:rPr lang="en-US" dirty="0" err="1">
                <a:solidFill>
                  <a:schemeClr val="bg1"/>
                </a:solidFill>
              </a:rPr>
              <a:t>EfficientNet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019568-74E6-2E44-0957-845028140688}"/>
              </a:ext>
            </a:extLst>
          </p:cNvPr>
          <p:cNvSpPr txBox="1"/>
          <p:nvPr/>
        </p:nvSpPr>
        <p:spPr>
          <a:xfrm>
            <a:off x="214602" y="5176610"/>
            <a:ext cx="671804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🗑️ </a:t>
            </a:r>
            <a:r>
              <a:rPr lang="en-US" dirty="0">
                <a:solidFill>
                  <a:schemeClr val="bg1"/>
                </a:solidFill>
              </a:rPr>
              <a:t>Apply techniques such as data augmentation, transfer </a:t>
            </a:r>
          </a:p>
          <a:p>
            <a:r>
              <a:rPr lang="en-US" dirty="0">
                <a:solidFill>
                  <a:schemeClr val="bg1"/>
                </a:solidFill>
              </a:rPr>
              <a:t>      learning, and hyperparameter tuning</a:t>
            </a:r>
            <a:endParaRPr lang="en-IN" dirty="0">
              <a:solidFill>
                <a:schemeClr val="bg1"/>
              </a:solidFill>
              <a:effectLst/>
            </a:endParaRP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E2F7C5A3-FA7D-71B1-648D-3F667D269F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169509" y="7025800"/>
            <a:ext cx="905847" cy="905847"/>
          </a:xfrm>
          <a:prstGeom prst="rect">
            <a:avLst/>
          </a:prstGeom>
        </p:spPr>
      </p:pic>
      <p:pic>
        <p:nvPicPr>
          <p:cNvPr id="18" name="Picture 17">
            <a:hlinkClick r:id="rId5"/>
            <a:extLst>
              <a:ext uri="{FF2B5EF4-FFF2-40B4-BE49-F238E27FC236}">
                <a16:creationId xmlns:a16="http://schemas.microsoft.com/office/drawing/2014/main" id="{001AF498-CAC8-4028-E413-7587BC39073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4752" y="7057403"/>
            <a:ext cx="905847" cy="9058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3B7FB0-5858-1D14-3D29-A77AC4728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898264"/>
            <a:ext cx="12192000" cy="7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1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AF15D-456C-6940-93C6-7ED343194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64AC93C5-FA52-0A30-05D6-C8D0A483C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63" t="6135" r="13650"/>
          <a:stretch/>
        </p:blipFill>
        <p:spPr>
          <a:xfrm>
            <a:off x="-7860476" y="-9664104"/>
            <a:ext cx="28411714" cy="29245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0D36FA-7463-AB7A-1729-8576972D6AA1}"/>
              </a:ext>
            </a:extLst>
          </p:cNvPr>
          <p:cNvSpPr txBox="1"/>
          <p:nvPr/>
        </p:nvSpPr>
        <p:spPr>
          <a:xfrm>
            <a:off x="472750" y="7056442"/>
            <a:ext cx="11246499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an image classification model that sorts waste images into their correct categories. The dataset contains labeled images of garbage in six classes (cardboard, glass, metal, paper, plastic, trash). </a:t>
            </a:r>
          </a:p>
          <a:p>
            <a:pPr algn="ctr"/>
            <a:r>
              <a:rPr lang="en-US" dirty="0"/>
              <a:t>The goal is to take a photo of a waste item and correctly classify it </a:t>
            </a:r>
          </a:p>
          <a:p>
            <a:pPr algn="ctr"/>
            <a:r>
              <a:rPr lang="en-US" dirty="0"/>
              <a:t>(e.g. identify whether it is plastic, paper, etc.).</a:t>
            </a:r>
            <a:endParaRPr lang="en-IN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8701F4-519F-1F13-289A-655FC9E5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EBF570-12F5-9E3B-8957-59A94DFF1659}"/>
              </a:ext>
            </a:extLst>
          </p:cNvPr>
          <p:cNvSpPr txBox="1"/>
          <p:nvPr/>
        </p:nvSpPr>
        <p:spPr>
          <a:xfrm>
            <a:off x="2525552" y="1804696"/>
            <a:ext cx="7763002" cy="1323439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prstTxWarp prst="textDeflat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defRPr>
            </a:lvl1pPr>
          </a:lstStyle>
          <a:p>
            <a:r>
              <a:rPr lang="en-US" sz="80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odoni MT Condensed" panose="02070606080606020203" pitchFamily="18" charset="0"/>
              </a:rPr>
              <a:t>Problem Statement</a:t>
            </a:r>
            <a:endParaRPr lang="en-IN" sz="8000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odoni MT Condensed" panose="020706060806060202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FA98AA-5952-9F6F-5387-4239C46D6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86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22A7541-168E-A059-E20D-055A36C57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486" y="0"/>
            <a:ext cx="1331258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88ED0A-5B31-C4C6-1CB3-9A9ADC8E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81348" y="823031"/>
            <a:ext cx="7763002" cy="1323439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prstTxWarp prst="textDeflat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defRPr>
            </a:lvl1pPr>
          </a:lstStyle>
          <a:p>
            <a:r>
              <a:rPr lang="en-US" sz="80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odoni MT Condensed" panose="02070606080606020203" pitchFamily="18" charset="0"/>
              </a:rPr>
              <a:t>Problem Statement</a:t>
            </a:r>
            <a:endParaRPr lang="en-IN" sz="8000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odoni MT Condensed" panose="02070606080606020203" pitchFamily="18" charset="0"/>
            </a:endParaRPr>
          </a:p>
        </p:txBody>
      </p:sp>
      <p:sp>
        <p:nvSpPr>
          <p:cNvPr id="2" name="AutoShape 2" descr="Green Environmental Protection Garbage Classification Cartoon Poster  Background Backgrounds | PSD Free Download - Pikbest">
            <a:extLst>
              <a:ext uri="{FF2B5EF4-FFF2-40B4-BE49-F238E27FC236}">
                <a16:creationId xmlns:a16="http://schemas.microsoft.com/office/drawing/2014/main" id="{C35D0F0F-87D2-612B-0E14-E50F7F4FE7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A3190-5D88-CD67-216F-E1FB9933216F}"/>
              </a:ext>
            </a:extLst>
          </p:cNvPr>
          <p:cNvSpPr txBox="1"/>
          <p:nvPr/>
        </p:nvSpPr>
        <p:spPr>
          <a:xfrm>
            <a:off x="625150" y="2529210"/>
            <a:ext cx="11246499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an image classification model that sorts waste images into their correct categories. The dataset contains labeled images of garbage in six classes (cardboard, glass, metal, paper, plastic, trash). </a:t>
            </a:r>
          </a:p>
          <a:p>
            <a:pPr algn="ctr"/>
            <a:r>
              <a:rPr lang="en-US" dirty="0"/>
              <a:t>The goal is to take a photo of a waste item and correctly classify it </a:t>
            </a:r>
          </a:p>
          <a:p>
            <a:pPr algn="ctr"/>
            <a:r>
              <a:rPr lang="en-US" dirty="0"/>
              <a:t>(e.g. identify whether it is plastic, paper, etc.).</a:t>
            </a:r>
            <a:endParaRPr lang="en-IN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2A773B-3876-8565-3E36-507ABB0B1DE2}"/>
              </a:ext>
            </a:extLst>
          </p:cNvPr>
          <p:cNvSpPr txBox="1"/>
          <p:nvPr/>
        </p:nvSpPr>
        <p:spPr>
          <a:xfrm>
            <a:off x="12390965" y="823031"/>
            <a:ext cx="4764766" cy="1383829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prstTxWarp prst="textDeflat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defRPr>
            </a:lvl1pPr>
          </a:lstStyle>
          <a:p>
            <a:r>
              <a:rPr lang="en-US" sz="80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odoni MT Condensed" panose="02070606080606020203" pitchFamily="18" charset="0"/>
              </a:rPr>
              <a:t>Solution</a:t>
            </a:r>
            <a:endParaRPr lang="en-IN" sz="8000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odoni MT Condensed" panose="020706060806060202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F8ACBB-BC45-1284-4E6C-6D361340EA88}"/>
              </a:ext>
            </a:extLst>
          </p:cNvPr>
          <p:cNvSpPr txBox="1"/>
          <p:nvPr/>
        </p:nvSpPr>
        <p:spPr>
          <a:xfrm>
            <a:off x="15378599" y="2339778"/>
            <a:ext cx="6025908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address the problem of manual waste sorting, we developed a deep learning-based image classification model using </a:t>
            </a:r>
            <a:r>
              <a:rPr lang="en-US" b="1" dirty="0"/>
              <a:t>Transfer Learning with EfficientNetV2B2</a:t>
            </a:r>
            <a:r>
              <a:rPr lang="en-US" dirty="0"/>
              <a:t> and custom CNN layers.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model is trained on a labeled dataset of waste images and is capable of accurately classifying them into six categories: </a:t>
            </a:r>
            <a:r>
              <a:rPr lang="en-US" b="1" dirty="0"/>
              <a:t>cardboard, glass, metal, paper, plastic, and trash</a:t>
            </a:r>
            <a:r>
              <a:rPr lang="en-US" dirty="0"/>
              <a:t>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 interactive </a:t>
            </a:r>
            <a:r>
              <a:rPr lang="en-US" b="1" dirty="0" err="1"/>
              <a:t>Gradio</a:t>
            </a:r>
            <a:r>
              <a:rPr lang="en-US" b="1" dirty="0"/>
              <a:t> web interface</a:t>
            </a:r>
            <a:r>
              <a:rPr lang="en-US" dirty="0"/>
              <a:t> is also integrated, allowing users to upload waste images and receive instant predictions in real time.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926839-F372-8098-37F8-4E2BCE1B7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6BA0C1A-9035-2684-F0E3-6312E8D28D0F}"/>
              </a:ext>
            </a:extLst>
          </p:cNvPr>
          <p:cNvSpPr/>
          <p:nvPr/>
        </p:nvSpPr>
        <p:spPr>
          <a:xfrm>
            <a:off x="0" y="713013"/>
            <a:ext cx="12192000" cy="6144987"/>
          </a:xfrm>
          <a:prstGeom prst="rect">
            <a:avLst/>
          </a:prstGeom>
          <a:solidFill>
            <a:srgbClr val="F7C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D6B91-D612-0403-D8B7-2587F327C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652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4F4AAA-F451-361A-8C28-F7A509A4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2624026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E3A80A-190B-D22C-B819-165007DB1B9E}"/>
              </a:ext>
            </a:extLst>
          </p:cNvPr>
          <p:cNvSpPr txBox="1"/>
          <p:nvPr/>
        </p:nvSpPr>
        <p:spPr>
          <a:xfrm>
            <a:off x="6989733" y="832410"/>
            <a:ext cx="4764766" cy="1383829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prstTxWarp prst="textDeflat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defRPr>
            </a:lvl1pPr>
          </a:lstStyle>
          <a:p>
            <a:r>
              <a:rPr lang="en-US" sz="80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odoni MT Condensed" panose="02070606080606020203" pitchFamily="18" charset="0"/>
              </a:rPr>
              <a:t>Solution</a:t>
            </a:r>
            <a:endParaRPr lang="en-IN" sz="8000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odoni MT Condensed" panose="020706060806060202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BBDF1B-34C0-576B-69A7-D44B7FFB7CDF}"/>
              </a:ext>
            </a:extLst>
          </p:cNvPr>
          <p:cNvSpPr txBox="1"/>
          <p:nvPr/>
        </p:nvSpPr>
        <p:spPr>
          <a:xfrm>
            <a:off x="6096000" y="2441185"/>
            <a:ext cx="6025908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address the problem of manual waste sorting, we developed a deep learning-based image classification model using </a:t>
            </a:r>
            <a:r>
              <a:rPr lang="en-US" b="1" dirty="0"/>
              <a:t>Transfer Learning with EfficientNetV2B2</a:t>
            </a:r>
            <a:r>
              <a:rPr lang="en-US" dirty="0"/>
              <a:t> and custom CNN layers.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model is trained on a labeled dataset of waste images and is capable of accurately classifying them into six categories: </a:t>
            </a:r>
            <a:r>
              <a:rPr lang="en-US" b="1" dirty="0"/>
              <a:t>cardboard, glass, metal, paper, plastic, and trash</a:t>
            </a:r>
            <a:r>
              <a:rPr lang="en-US" dirty="0"/>
              <a:t>.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 interactive </a:t>
            </a:r>
            <a:r>
              <a:rPr lang="en-US" b="1" dirty="0" err="1"/>
              <a:t>Gradio</a:t>
            </a:r>
            <a:r>
              <a:rPr lang="en-US" b="1" dirty="0"/>
              <a:t> web interface</a:t>
            </a:r>
            <a:r>
              <a:rPr lang="en-US" dirty="0"/>
              <a:t> is also integrated, allowing users to upload waste images and receive instant predictions in real time.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0EB51A-275F-D687-7CBB-17C3F4BFB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36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EC8247-EBCF-0477-EBAE-6B8EC4989B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2688643" y="0"/>
            <a:ext cx="12192000" cy="685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6CA9A08-C02B-B059-1094-5D55ADFAE68E}"/>
              </a:ext>
            </a:extLst>
          </p:cNvPr>
          <p:cNvSpPr txBox="1"/>
          <p:nvPr/>
        </p:nvSpPr>
        <p:spPr>
          <a:xfrm>
            <a:off x="-10107295" y="823030"/>
            <a:ext cx="7763002" cy="1323439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prstTxWarp prst="textDeflat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defRPr>
            </a:lvl1pPr>
          </a:lstStyle>
          <a:p>
            <a:r>
              <a:rPr lang="en-US" sz="8000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odoni MT Condensed" panose="02070606080606020203" pitchFamily="18" charset="0"/>
              </a:rPr>
              <a:t>Problem Statement</a:t>
            </a:r>
            <a:endParaRPr lang="en-IN" sz="8000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odoni MT Condensed" panose="020706060806060202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4D419D-37C6-7EAE-9980-08E08040E69E}"/>
              </a:ext>
            </a:extLst>
          </p:cNvPr>
          <p:cNvSpPr txBox="1"/>
          <p:nvPr/>
        </p:nvSpPr>
        <p:spPr>
          <a:xfrm>
            <a:off x="-12063493" y="2529209"/>
            <a:ext cx="11246499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an image classification model that sorts waste images into their correct categories. The dataset contains labeled images of garbage in six classes (cardboard, glass, metal, paper, plastic, trash). </a:t>
            </a:r>
          </a:p>
          <a:p>
            <a:pPr algn="ctr"/>
            <a:r>
              <a:rPr lang="en-US" dirty="0"/>
              <a:t>The goal is to take a photo of a waste item and correctly classify it </a:t>
            </a:r>
          </a:p>
          <a:p>
            <a:pPr algn="ctr"/>
            <a:r>
              <a:rPr lang="en-US" dirty="0"/>
              <a:t>(e.g. identify whether it is plastic, paper, etc.).</a:t>
            </a:r>
            <a:endParaRPr lang="en-IN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7221B6B-1F4F-447A-BBED-BC0584449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656334" y="-52004"/>
            <a:ext cx="12192000" cy="6836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596AE4-6BE9-832B-D002-4F1BDDFA5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7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3479CF-2B7E-51EB-D052-A5C5E6D7F012}"/>
              </a:ext>
            </a:extLst>
          </p:cNvPr>
          <p:cNvSpPr/>
          <p:nvPr/>
        </p:nvSpPr>
        <p:spPr>
          <a:xfrm>
            <a:off x="0" y="713013"/>
            <a:ext cx="12192000" cy="6144987"/>
          </a:xfrm>
          <a:prstGeom prst="rect">
            <a:avLst/>
          </a:prstGeom>
          <a:solidFill>
            <a:srgbClr val="F7C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AADCE-E4D7-2237-D245-6E8EA81D8B28}"/>
              </a:ext>
            </a:extLst>
          </p:cNvPr>
          <p:cNvSpPr/>
          <p:nvPr/>
        </p:nvSpPr>
        <p:spPr>
          <a:xfrm>
            <a:off x="-47386" y="-3661676"/>
            <a:ext cx="3063240" cy="307238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30C74F-C957-90BC-9CD5-8B649BC7F2C1}"/>
              </a:ext>
            </a:extLst>
          </p:cNvPr>
          <p:cNvSpPr/>
          <p:nvPr/>
        </p:nvSpPr>
        <p:spPr>
          <a:xfrm>
            <a:off x="3015854" y="-4943867"/>
            <a:ext cx="3063240" cy="3072384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10AAF-2E73-F012-EB01-3C0A0E585B2A}"/>
              </a:ext>
            </a:extLst>
          </p:cNvPr>
          <p:cNvSpPr/>
          <p:nvPr/>
        </p:nvSpPr>
        <p:spPr>
          <a:xfrm>
            <a:off x="6079094" y="-3661676"/>
            <a:ext cx="3063240" cy="307238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E1AEBB-19E3-96AF-6A01-3C09CA461490}"/>
              </a:ext>
            </a:extLst>
          </p:cNvPr>
          <p:cNvSpPr/>
          <p:nvPr/>
        </p:nvSpPr>
        <p:spPr>
          <a:xfrm>
            <a:off x="9142334" y="-4943867"/>
            <a:ext cx="3063240" cy="3072384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C841CD-4FA5-144B-F727-F37D6D0DA2EE}"/>
              </a:ext>
            </a:extLst>
          </p:cNvPr>
          <p:cNvSpPr/>
          <p:nvPr/>
        </p:nvSpPr>
        <p:spPr>
          <a:xfrm>
            <a:off x="0" y="8848552"/>
            <a:ext cx="3063240" cy="3072384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2FA6B8-A879-BF46-B586-D542E6A706B4}"/>
              </a:ext>
            </a:extLst>
          </p:cNvPr>
          <p:cNvSpPr/>
          <p:nvPr/>
        </p:nvSpPr>
        <p:spPr>
          <a:xfrm>
            <a:off x="3063240" y="7525048"/>
            <a:ext cx="3063240" cy="307238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239CBF-27B4-F3E0-994B-0557BB800F37}"/>
              </a:ext>
            </a:extLst>
          </p:cNvPr>
          <p:cNvSpPr/>
          <p:nvPr/>
        </p:nvSpPr>
        <p:spPr>
          <a:xfrm>
            <a:off x="6126480" y="8848552"/>
            <a:ext cx="3063240" cy="3072384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A2858A-A456-E58E-F444-41A58C19097F}"/>
              </a:ext>
            </a:extLst>
          </p:cNvPr>
          <p:cNvSpPr/>
          <p:nvPr/>
        </p:nvSpPr>
        <p:spPr>
          <a:xfrm>
            <a:off x="9189720" y="7525048"/>
            <a:ext cx="3063240" cy="307238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6FF42-643A-65F6-82FC-84CB5AE95F4A}"/>
              </a:ext>
            </a:extLst>
          </p:cNvPr>
          <p:cNvSpPr txBox="1"/>
          <p:nvPr/>
        </p:nvSpPr>
        <p:spPr>
          <a:xfrm>
            <a:off x="914399" y="2737085"/>
            <a:ext cx="10883642" cy="1383829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prstTxWarp prst="textPlain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defRPr>
            </a:lvl1pPr>
          </a:lstStyle>
          <a:p>
            <a:r>
              <a:rPr lang="en-US" sz="8000" dirty="0">
                <a:ln w="12700">
                  <a:solidFill>
                    <a:schemeClr val="tx1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odoni MT Condensed" panose="02070606080606020203" pitchFamily="18" charset="0"/>
              </a:rPr>
              <a:t>Tools &amp; Technology </a:t>
            </a:r>
            <a:endParaRPr lang="en-IN" sz="8000" dirty="0">
              <a:ln w="12700">
                <a:solidFill>
                  <a:schemeClr val="tx1"/>
                </a:solidFill>
                <a:prstDash val="solid"/>
              </a:ln>
              <a:blipFill>
                <a:blip r:embed="rId2"/>
                <a:tile tx="0" ty="0" sx="100000" sy="100000" flip="none" algn="tl"/>
              </a:blip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odoni MT Condensed" panose="0207060608060602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ABD2F-AB5A-0EC9-D472-8EF48F654CC0}"/>
              </a:ext>
            </a:extLst>
          </p:cNvPr>
          <p:cNvSpPr txBox="1"/>
          <p:nvPr/>
        </p:nvSpPr>
        <p:spPr>
          <a:xfrm>
            <a:off x="5467473" y="4223656"/>
            <a:ext cx="1356315" cy="804169"/>
          </a:xfrm>
          <a:prstGeom prst="rect">
            <a:avLst/>
          </a:prstGeom>
          <a:noFill/>
        </p:spPr>
        <p:txBody>
          <a:bodyPr wrap="square" rtlCol="0">
            <a:prstTxWarp prst="textInflateBottom">
              <a:avLst/>
            </a:prstTxWarp>
            <a:spAutoFit/>
          </a:bodyPr>
          <a:lstStyle/>
          <a:p>
            <a:r>
              <a:rPr lang="en-US" sz="6000" dirty="0">
                <a:latin typeface="Brush Script MT" panose="03060802040406070304" pitchFamily="66" charset="0"/>
              </a:rPr>
              <a:t>used</a:t>
            </a:r>
            <a:endParaRPr lang="en-IN" sz="3600" dirty="0">
              <a:latin typeface="Brush Script MT" panose="03060802040406070304" pitchFamily="66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F40D17-4817-7929-37A0-014DBA12C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28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75C0EE-ABF5-0551-09FB-7576BAFD6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7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0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24EBC2-F65B-BCF4-5E6F-07A14676E2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289FD5-260B-6B9F-7796-A14920E996CF}"/>
              </a:ext>
            </a:extLst>
          </p:cNvPr>
          <p:cNvSpPr/>
          <p:nvPr/>
        </p:nvSpPr>
        <p:spPr>
          <a:xfrm>
            <a:off x="0" y="728312"/>
            <a:ext cx="3063240" cy="307238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3EB47-69E9-80A0-F65F-E39DBF1CB353}"/>
              </a:ext>
            </a:extLst>
          </p:cNvPr>
          <p:cNvSpPr/>
          <p:nvPr/>
        </p:nvSpPr>
        <p:spPr>
          <a:xfrm>
            <a:off x="0" y="3785616"/>
            <a:ext cx="3063240" cy="3072384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826F5-3A33-AEB0-7AE7-A4C9EB328AC9}"/>
              </a:ext>
            </a:extLst>
          </p:cNvPr>
          <p:cNvSpPr/>
          <p:nvPr/>
        </p:nvSpPr>
        <p:spPr>
          <a:xfrm>
            <a:off x="3063240" y="728312"/>
            <a:ext cx="3063240" cy="3072384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5871E3-688D-40C5-E212-ABEE20D168C1}"/>
              </a:ext>
            </a:extLst>
          </p:cNvPr>
          <p:cNvSpPr/>
          <p:nvPr/>
        </p:nvSpPr>
        <p:spPr>
          <a:xfrm>
            <a:off x="3063240" y="3785616"/>
            <a:ext cx="3063240" cy="307238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15DD01-21CB-AE12-2F2A-79080E54D1DB}"/>
              </a:ext>
            </a:extLst>
          </p:cNvPr>
          <p:cNvSpPr/>
          <p:nvPr/>
        </p:nvSpPr>
        <p:spPr>
          <a:xfrm>
            <a:off x="6126480" y="728312"/>
            <a:ext cx="3063240" cy="307238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A69CF-C022-BD0E-F511-B87E23B7AD5B}"/>
              </a:ext>
            </a:extLst>
          </p:cNvPr>
          <p:cNvSpPr/>
          <p:nvPr/>
        </p:nvSpPr>
        <p:spPr>
          <a:xfrm>
            <a:off x="6126480" y="3785616"/>
            <a:ext cx="3063240" cy="3072384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3FD743-E20F-D0F7-765F-889C4AE3E4C6}"/>
              </a:ext>
            </a:extLst>
          </p:cNvPr>
          <p:cNvSpPr/>
          <p:nvPr/>
        </p:nvSpPr>
        <p:spPr>
          <a:xfrm>
            <a:off x="9189720" y="728312"/>
            <a:ext cx="3063240" cy="3072384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C75B21-36B1-8250-BC2D-62FBBA659B74}"/>
              </a:ext>
            </a:extLst>
          </p:cNvPr>
          <p:cNvSpPr/>
          <p:nvPr/>
        </p:nvSpPr>
        <p:spPr>
          <a:xfrm>
            <a:off x="9189720" y="3785616"/>
            <a:ext cx="3063240" cy="307238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6C546B-2E09-E83D-E214-B82DB5F3E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96" y="981913"/>
            <a:ext cx="1149846" cy="11498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ED6DD38-4632-95C2-DED9-AFA5ED8A0C55}"/>
              </a:ext>
            </a:extLst>
          </p:cNvPr>
          <p:cNvSpPr txBox="1"/>
          <p:nvPr/>
        </p:nvSpPr>
        <p:spPr>
          <a:xfrm>
            <a:off x="226786" y="2753517"/>
            <a:ext cx="260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rgbClr val="FED500"/>
                </a:solidFill>
                <a:latin typeface="Montserrat" panose="00000500000000000000" pitchFamily="2" charset="0"/>
              </a:rPr>
              <a:t>Core programming language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50817A-B2BF-3D91-34BC-06766B51283C}"/>
              </a:ext>
            </a:extLst>
          </p:cNvPr>
          <p:cNvSpPr txBox="1"/>
          <p:nvPr/>
        </p:nvSpPr>
        <p:spPr>
          <a:xfrm>
            <a:off x="570048" y="2264504"/>
            <a:ext cx="192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ED500"/>
                </a:solidFill>
                <a:latin typeface="Montserrat" panose="00000500000000000000" pitchFamily="2" charset="0"/>
              </a:rPr>
              <a:t>Python</a:t>
            </a:r>
            <a:endParaRPr lang="en-IN" sz="2400" dirty="0">
              <a:solidFill>
                <a:srgbClr val="FED5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C8FC89-5124-2EB4-11D4-B5888C3F92F7}"/>
              </a:ext>
            </a:extLst>
          </p:cNvPr>
          <p:cNvSpPr txBox="1"/>
          <p:nvPr/>
        </p:nvSpPr>
        <p:spPr>
          <a:xfrm>
            <a:off x="3307346" y="2714862"/>
            <a:ext cx="260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/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Image preprocessing and handling</a:t>
            </a:r>
            <a:endParaRPr lang="en-IN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F85EB1-3E97-828B-084D-4874BBFE790C}"/>
              </a:ext>
            </a:extLst>
          </p:cNvPr>
          <p:cNvSpPr txBox="1"/>
          <p:nvPr/>
        </p:nvSpPr>
        <p:spPr>
          <a:xfrm>
            <a:off x="3650608" y="2225849"/>
            <a:ext cx="192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OpenCV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AAC680A-14D8-2C60-7A98-D0DFCD92B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028" y="1020177"/>
            <a:ext cx="1152144" cy="11521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C3F595A-F684-54DF-726D-A807FAB51B4B}"/>
              </a:ext>
            </a:extLst>
          </p:cNvPr>
          <p:cNvSpPr txBox="1"/>
          <p:nvPr/>
        </p:nvSpPr>
        <p:spPr>
          <a:xfrm>
            <a:off x="6487062" y="2782669"/>
            <a:ext cx="2342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/>
            <a:r>
              <a:rPr lang="en-IN" sz="1800" b="0" i="0" dirty="0">
                <a:solidFill>
                  <a:srgbClr val="FED5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 deep learning model development</a:t>
            </a:r>
            <a:endParaRPr lang="en-IN" sz="1800" dirty="0">
              <a:solidFill>
                <a:srgbClr val="FED500"/>
              </a:solidFill>
              <a:effectLst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2F095D-AB87-0929-D230-24764BD4572B}"/>
              </a:ext>
            </a:extLst>
          </p:cNvPr>
          <p:cNvSpPr txBox="1"/>
          <p:nvPr/>
        </p:nvSpPr>
        <p:spPr>
          <a:xfrm>
            <a:off x="6126477" y="2294394"/>
            <a:ext cx="3063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ED500"/>
                </a:solidFill>
                <a:latin typeface="Montserrat" panose="00000500000000000000" pitchFamily="2" charset="0"/>
              </a:rPr>
              <a:t>T</a:t>
            </a:r>
            <a:r>
              <a:rPr lang="en-IN" sz="2400" b="1" dirty="0" err="1">
                <a:solidFill>
                  <a:srgbClr val="FED500"/>
                </a:solidFill>
                <a:latin typeface="Montserrat" panose="00000500000000000000" pitchFamily="2" charset="0"/>
              </a:rPr>
              <a:t>ensorflow</a:t>
            </a:r>
            <a:endParaRPr lang="en-IN" sz="2400" dirty="0">
              <a:solidFill>
                <a:srgbClr val="FED500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4A82C92-D0C0-3CA2-4EF0-81AD3E58D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308" y="956205"/>
            <a:ext cx="1152144" cy="11521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D82F773-DDD9-9ADB-C869-DFEC83C3EE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427" y="983637"/>
            <a:ext cx="1097280" cy="10972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09BD99F-4F8F-2390-F30F-8BB42B996E69}"/>
              </a:ext>
            </a:extLst>
          </p:cNvPr>
          <p:cNvSpPr txBox="1"/>
          <p:nvPr/>
        </p:nvSpPr>
        <p:spPr>
          <a:xfrm>
            <a:off x="9550302" y="2753517"/>
            <a:ext cx="260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/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 data visualization and evaluation</a:t>
            </a:r>
            <a:endParaRPr lang="en-IN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4AAF02-B406-7C43-36A0-D7F0E95CD2B7}"/>
              </a:ext>
            </a:extLst>
          </p:cNvPr>
          <p:cNvSpPr txBox="1"/>
          <p:nvPr/>
        </p:nvSpPr>
        <p:spPr>
          <a:xfrm>
            <a:off x="9207039" y="2264504"/>
            <a:ext cx="3045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Montserrat" panose="00000500000000000000" pitchFamily="2" charset="0"/>
              </a:rPr>
              <a:t>Matplotlib &amp; S</a:t>
            </a:r>
            <a:r>
              <a:rPr lang="en-IN" sz="20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eaborn</a:t>
            </a: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033EAFBB-C70B-C9B0-AC40-7AE700129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8788" y="4069795"/>
            <a:ext cx="1152144" cy="11521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0DF0CF6-F46E-B86D-817D-ABD7F348CC3D}"/>
              </a:ext>
            </a:extLst>
          </p:cNvPr>
          <p:cNvSpPr txBox="1"/>
          <p:nvPr/>
        </p:nvSpPr>
        <p:spPr>
          <a:xfrm>
            <a:off x="3307346" y="5945022"/>
            <a:ext cx="260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>
                <a:solidFill>
                  <a:srgbClr val="FED5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IN" dirty="0"/>
              <a:t>Pretrained Model (Transfer Learning)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937437-BEED-B3C9-C621-FAEDBD278384}"/>
              </a:ext>
            </a:extLst>
          </p:cNvPr>
          <p:cNvSpPr txBox="1"/>
          <p:nvPr/>
        </p:nvSpPr>
        <p:spPr>
          <a:xfrm>
            <a:off x="3272705" y="5378102"/>
            <a:ext cx="2644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>
                <a:solidFill>
                  <a:srgbClr val="FED500"/>
                </a:solidFill>
                <a:latin typeface="Montserrat" panose="00000500000000000000" pitchFamily="2" charset="0"/>
              </a:rPr>
              <a:t>EfficientNet</a:t>
            </a:r>
            <a:endParaRPr lang="en-IN" sz="2400" dirty="0">
              <a:solidFill>
                <a:srgbClr val="FED500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4169CB5-E4C4-6284-FFFB-6A1EEF3F4C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1547" y="4013327"/>
            <a:ext cx="1152144" cy="11521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5315F69-2EE6-320A-E005-F8A1915DC774}"/>
              </a:ext>
            </a:extLst>
          </p:cNvPr>
          <p:cNvSpPr txBox="1"/>
          <p:nvPr/>
        </p:nvSpPr>
        <p:spPr>
          <a:xfrm>
            <a:off x="6353265" y="5902881"/>
            <a:ext cx="260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/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Interactive Web-Based Interface</a:t>
            </a:r>
            <a:endParaRPr lang="en-IN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8A938-A323-1B60-A37F-EE53F6BB6A65}"/>
              </a:ext>
            </a:extLst>
          </p:cNvPr>
          <p:cNvSpPr txBox="1"/>
          <p:nvPr/>
        </p:nvSpPr>
        <p:spPr>
          <a:xfrm>
            <a:off x="6666048" y="5378102"/>
            <a:ext cx="1923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G</a:t>
            </a:r>
            <a:r>
              <a:rPr lang="en-IN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radio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34583D6-DCBD-7B9F-BDFF-4B8D7717D1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067" y="4069795"/>
            <a:ext cx="1152144" cy="11521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93A2D83-DF3F-9CB3-F1D5-CD549DC2C8F3}"/>
              </a:ext>
            </a:extLst>
          </p:cNvPr>
          <p:cNvSpPr txBox="1"/>
          <p:nvPr/>
        </p:nvSpPr>
        <p:spPr>
          <a:xfrm>
            <a:off x="189190" y="5846587"/>
            <a:ext cx="260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/>
            <a:r>
              <a:rPr lang="en-IN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 Manipulation and Processing</a:t>
            </a:r>
            <a:endParaRPr lang="en-IN" sz="1800" dirty="0">
              <a:solidFill>
                <a:schemeClr val="tx1"/>
              </a:solidFill>
              <a:effectLst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60C9CB-8363-3FB7-5274-609E76C686E2}"/>
              </a:ext>
            </a:extLst>
          </p:cNvPr>
          <p:cNvSpPr txBox="1"/>
          <p:nvPr/>
        </p:nvSpPr>
        <p:spPr>
          <a:xfrm>
            <a:off x="60961" y="5321808"/>
            <a:ext cx="3002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NumPy &amp; Pandas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Brain">
            <a:extLst>
              <a:ext uri="{FF2B5EF4-FFF2-40B4-BE49-F238E27FC236}">
                <a16:creationId xmlns:a16="http://schemas.microsoft.com/office/drawing/2014/main" id="{E4F94155-5BC6-B38B-FEDD-6D5A6DA57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427" y="4186464"/>
            <a:ext cx="1097280" cy="109728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2004672-5F8E-735F-D46D-CF5CAD2A1841}"/>
              </a:ext>
            </a:extLst>
          </p:cNvPr>
          <p:cNvSpPr txBox="1"/>
          <p:nvPr/>
        </p:nvSpPr>
        <p:spPr>
          <a:xfrm>
            <a:off x="9521370" y="5945022"/>
            <a:ext cx="260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1800">
                <a:solidFill>
                  <a:srgbClr val="FED5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IN" dirty="0"/>
              <a:t>For model evaluation metrics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80A4D7-39B7-6B61-1618-A0172C3DCD47}"/>
              </a:ext>
            </a:extLst>
          </p:cNvPr>
          <p:cNvSpPr txBox="1"/>
          <p:nvPr/>
        </p:nvSpPr>
        <p:spPr>
          <a:xfrm>
            <a:off x="9486729" y="5378102"/>
            <a:ext cx="2644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ED500"/>
                </a:solidFill>
                <a:latin typeface="Montserrat" panose="00000500000000000000" pitchFamily="2" charset="0"/>
              </a:rPr>
              <a:t>S</a:t>
            </a:r>
            <a:r>
              <a:rPr lang="en-IN" sz="2400" b="1" dirty="0" err="1">
                <a:solidFill>
                  <a:srgbClr val="FED500"/>
                </a:solidFill>
                <a:latin typeface="Montserrat" panose="00000500000000000000" pitchFamily="2" charset="0"/>
              </a:rPr>
              <a:t>cikit</a:t>
            </a:r>
            <a:r>
              <a:rPr lang="en-IN" sz="2400" b="1" dirty="0">
                <a:solidFill>
                  <a:srgbClr val="FED500"/>
                </a:solidFill>
                <a:latin typeface="Montserrat" panose="00000500000000000000" pitchFamily="2" charset="0"/>
              </a:rPr>
              <a:t>-Learn</a:t>
            </a:r>
            <a:endParaRPr lang="en-IN" sz="2400" dirty="0">
              <a:solidFill>
                <a:srgbClr val="FED500"/>
              </a:solidFill>
            </a:endParaRPr>
          </a:p>
        </p:txBody>
      </p:sp>
      <p:pic>
        <p:nvPicPr>
          <p:cNvPr id="2049" name="Picture 2048">
            <a:extLst>
              <a:ext uri="{FF2B5EF4-FFF2-40B4-BE49-F238E27FC236}">
                <a16:creationId xmlns:a16="http://schemas.microsoft.com/office/drawing/2014/main" id="{10B4C5D8-839C-D428-E017-F9A62255BD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72965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B29E63E-E1A4-7F8C-DFEF-8991E258EE48}"/>
              </a:ext>
            </a:extLst>
          </p:cNvPr>
          <p:cNvSpPr txBox="1"/>
          <p:nvPr/>
        </p:nvSpPr>
        <p:spPr>
          <a:xfrm>
            <a:off x="160356" y="79887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defRPr>
            </a:lvl1pPr>
          </a:lstStyle>
          <a:p>
            <a:r>
              <a:rPr lang="en-US" dirty="0"/>
              <a:t>Tools &amp; Technology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56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98B46-9BDB-0AB3-00B7-1D4A8698E457}"/>
              </a:ext>
            </a:extLst>
          </p:cNvPr>
          <p:cNvSpPr/>
          <p:nvPr/>
        </p:nvSpPr>
        <p:spPr>
          <a:xfrm>
            <a:off x="1" y="714777"/>
            <a:ext cx="12192000" cy="61432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F468EC-C100-26C7-87AD-53C6A18B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96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60356" y="79887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28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defRPr>
            </a:lvl1pPr>
          </a:lstStyle>
          <a:p>
            <a:r>
              <a:rPr lang="en-US" dirty="0"/>
              <a:t>Architecture </a:t>
            </a:r>
            <a:endParaRPr lang="en-IN" dirty="0"/>
          </a:p>
        </p:txBody>
      </p:sp>
      <p:pic>
        <p:nvPicPr>
          <p:cNvPr id="5" name="Picture 4" descr="A diagram of a diagram of a building&#10;&#10;AI-generated content may be incorrect.">
            <a:extLst>
              <a:ext uri="{FF2B5EF4-FFF2-40B4-BE49-F238E27FC236}">
                <a16:creationId xmlns:a16="http://schemas.microsoft.com/office/drawing/2014/main" id="{3FC2FFE4-5EDD-EB76-2A45-E528822A3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9654"/>
            <a:ext cx="12191999" cy="61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762</TotalTime>
  <Words>1158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Bodoni MT Condensed</vt:lpstr>
      <vt:lpstr>Brush Script MT</vt:lpstr>
      <vt:lpstr>Comic Sans MS</vt:lpstr>
      <vt:lpstr>Impact</vt:lpstr>
      <vt:lpstr>Montserrat</vt:lpstr>
      <vt:lpstr>Roboto</vt:lpstr>
      <vt:lpstr>Rubik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Sharma ji</cp:lastModifiedBy>
  <cp:revision>10</cp:revision>
  <dcterms:created xsi:type="dcterms:W3CDTF">2024-12-31T09:40:01Z</dcterms:created>
  <dcterms:modified xsi:type="dcterms:W3CDTF">2025-07-08T05:34:49Z</dcterms:modified>
</cp:coreProperties>
</file>