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 Semi-Bold" charset="1" panose="00000700000000000000"/>
      <p:regular r:id="rId15"/>
    </p:embeddedFont>
    <p:embeddedFont>
      <p:font typeface="Poppins" charset="1" panose="00000500000000000000"/>
      <p:regular r:id="rId16"/>
    </p:embeddedFont>
    <p:embeddedFont>
      <p:font typeface="Poppins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93400" y="-712357"/>
            <a:ext cx="22453902" cy="11711713"/>
            <a:chOff x="0" y="0"/>
            <a:chExt cx="5913785" cy="30845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652409" y="6105979"/>
            <a:ext cx="6983181" cy="1327281"/>
            <a:chOff x="0" y="0"/>
            <a:chExt cx="1839192" cy="3495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39192" cy="349572"/>
            </a:xfrm>
            <a:custGeom>
              <a:avLst/>
              <a:gdLst/>
              <a:ahLst/>
              <a:cxnLst/>
              <a:rect r="r" b="b" t="t" l="l"/>
              <a:pathLst>
                <a:path h="349572" w="1839192">
                  <a:moveTo>
                    <a:pt x="0" y="0"/>
                  </a:moveTo>
                  <a:lnTo>
                    <a:pt x="1839192" y="0"/>
                  </a:lnTo>
                  <a:lnTo>
                    <a:pt x="1839192" y="349572"/>
                  </a:lnTo>
                  <a:lnTo>
                    <a:pt x="0" y="349572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839192" cy="387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00114" y="1762181"/>
            <a:ext cx="13066873" cy="338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8"/>
              </a:lnSpc>
            </a:pPr>
            <a:r>
              <a:rPr lang="en-US" b="true" sz="9998" spc="-539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Agentic RAG: Multi Document Chatbot using MCP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52409" y="6335339"/>
            <a:ext cx="6983181" cy="906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By:</a:t>
            </a:r>
          </a:p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Sunil Varma Patchamatla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85913" y="274124"/>
            <a:ext cx="10716173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b="true" sz="699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Agent Architecture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78974" y="1860989"/>
            <a:ext cx="6830714" cy="2128485"/>
            <a:chOff x="0" y="0"/>
            <a:chExt cx="9107619" cy="283798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9107619" cy="2837980"/>
              <a:chOff x="0" y="0"/>
              <a:chExt cx="2286638" cy="712528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286638" cy="712528"/>
              </a:xfrm>
              <a:custGeom>
                <a:avLst/>
                <a:gdLst/>
                <a:ahLst/>
                <a:cxnLst/>
                <a:rect r="r" b="b" t="t" l="l"/>
                <a:pathLst>
                  <a:path h="712528" w="2286638">
                    <a:moveTo>
                      <a:pt x="56670" y="0"/>
                    </a:moveTo>
                    <a:lnTo>
                      <a:pt x="2229968" y="0"/>
                    </a:lnTo>
                    <a:cubicBezTo>
                      <a:pt x="2261266" y="0"/>
                      <a:pt x="2286638" y="25372"/>
                      <a:pt x="2286638" y="56670"/>
                    </a:cubicBezTo>
                    <a:lnTo>
                      <a:pt x="2286638" y="655858"/>
                    </a:lnTo>
                    <a:cubicBezTo>
                      <a:pt x="2286638" y="670888"/>
                      <a:pt x="2280667" y="685302"/>
                      <a:pt x="2270040" y="695930"/>
                    </a:cubicBezTo>
                    <a:cubicBezTo>
                      <a:pt x="2259412" y="706557"/>
                      <a:pt x="2244998" y="712528"/>
                      <a:pt x="2229968" y="712528"/>
                    </a:cubicBezTo>
                    <a:lnTo>
                      <a:pt x="56670" y="712528"/>
                    </a:lnTo>
                    <a:cubicBezTo>
                      <a:pt x="25372" y="712528"/>
                      <a:pt x="0" y="687156"/>
                      <a:pt x="0" y="655858"/>
                    </a:cubicBezTo>
                    <a:lnTo>
                      <a:pt x="0" y="56670"/>
                    </a:lnTo>
                    <a:cubicBezTo>
                      <a:pt x="0" y="41640"/>
                      <a:pt x="5971" y="27226"/>
                      <a:pt x="16598" y="16598"/>
                    </a:cubicBezTo>
                    <a:cubicBezTo>
                      <a:pt x="27226" y="5971"/>
                      <a:pt x="41640" y="0"/>
                      <a:pt x="56670" y="0"/>
                    </a:cubicBez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85725"/>
                <a:ext cx="2286638" cy="6268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540023" y="257533"/>
              <a:ext cx="8027574" cy="835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43"/>
                </a:lnSpc>
              </a:pPr>
              <a:r>
                <a:rPr lang="en-US" sz="4072" b="true">
                  <a:solidFill>
                    <a:srgbClr val="1C212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Ingestion Agent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540023" y="1478339"/>
              <a:ext cx="8027574" cy="10167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3"/>
                </a:lnSpc>
              </a:pPr>
              <a:r>
                <a:rPr lang="en-US" sz="2572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Parses Multiple Documents &amp; Creates the Chunks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78974" y="4494299"/>
            <a:ext cx="6830714" cy="2128485"/>
            <a:chOff x="0" y="0"/>
            <a:chExt cx="9107619" cy="283798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9107619" cy="2837980"/>
              <a:chOff x="0" y="0"/>
              <a:chExt cx="2286638" cy="71252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286638" cy="712528"/>
              </a:xfrm>
              <a:custGeom>
                <a:avLst/>
                <a:gdLst/>
                <a:ahLst/>
                <a:cxnLst/>
                <a:rect r="r" b="b" t="t" l="l"/>
                <a:pathLst>
                  <a:path h="712528" w="2286638">
                    <a:moveTo>
                      <a:pt x="56670" y="0"/>
                    </a:moveTo>
                    <a:lnTo>
                      <a:pt x="2229968" y="0"/>
                    </a:lnTo>
                    <a:cubicBezTo>
                      <a:pt x="2261266" y="0"/>
                      <a:pt x="2286638" y="25372"/>
                      <a:pt x="2286638" y="56670"/>
                    </a:cubicBezTo>
                    <a:lnTo>
                      <a:pt x="2286638" y="655858"/>
                    </a:lnTo>
                    <a:cubicBezTo>
                      <a:pt x="2286638" y="670888"/>
                      <a:pt x="2280667" y="685302"/>
                      <a:pt x="2270040" y="695930"/>
                    </a:cubicBezTo>
                    <a:cubicBezTo>
                      <a:pt x="2259412" y="706557"/>
                      <a:pt x="2244998" y="712528"/>
                      <a:pt x="2229968" y="712528"/>
                    </a:cubicBezTo>
                    <a:lnTo>
                      <a:pt x="56670" y="712528"/>
                    </a:lnTo>
                    <a:cubicBezTo>
                      <a:pt x="25372" y="712528"/>
                      <a:pt x="0" y="687156"/>
                      <a:pt x="0" y="655858"/>
                    </a:cubicBezTo>
                    <a:lnTo>
                      <a:pt x="0" y="56670"/>
                    </a:lnTo>
                    <a:cubicBezTo>
                      <a:pt x="0" y="41640"/>
                      <a:pt x="5971" y="27226"/>
                      <a:pt x="16598" y="16598"/>
                    </a:cubicBezTo>
                    <a:cubicBezTo>
                      <a:pt x="27226" y="5971"/>
                      <a:pt x="41640" y="0"/>
                      <a:pt x="56670" y="0"/>
                    </a:cubicBez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85725"/>
                <a:ext cx="2286638" cy="6268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540023" y="269871"/>
              <a:ext cx="8027574" cy="835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43"/>
                </a:lnSpc>
              </a:pPr>
              <a:r>
                <a:rPr lang="en-US" sz="4072" b="true">
                  <a:solidFill>
                    <a:srgbClr val="1C212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Retriever Agent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540023" y="1486002"/>
              <a:ext cx="8027574" cy="10167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3"/>
                </a:lnSpc>
              </a:pPr>
              <a:r>
                <a:rPr lang="en-US" sz="2572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Uses Faiss Vector DB &amp; retrieves the relevant chunks based on the query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758687" y="5983529"/>
            <a:ext cx="6830714" cy="1757010"/>
            <a:chOff x="0" y="0"/>
            <a:chExt cx="9107619" cy="2342680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9107619" cy="2342680"/>
              <a:chOff x="0" y="0"/>
              <a:chExt cx="2286638" cy="588174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286638" cy="588174"/>
              </a:xfrm>
              <a:custGeom>
                <a:avLst/>
                <a:gdLst/>
                <a:ahLst/>
                <a:cxnLst/>
                <a:rect r="r" b="b" t="t" l="l"/>
                <a:pathLst>
                  <a:path h="588174" w="2286638">
                    <a:moveTo>
                      <a:pt x="56670" y="0"/>
                    </a:moveTo>
                    <a:lnTo>
                      <a:pt x="2229968" y="0"/>
                    </a:lnTo>
                    <a:cubicBezTo>
                      <a:pt x="2261266" y="0"/>
                      <a:pt x="2286638" y="25372"/>
                      <a:pt x="2286638" y="56670"/>
                    </a:cubicBezTo>
                    <a:lnTo>
                      <a:pt x="2286638" y="531504"/>
                    </a:lnTo>
                    <a:cubicBezTo>
                      <a:pt x="2286638" y="546534"/>
                      <a:pt x="2280667" y="560948"/>
                      <a:pt x="2270040" y="571575"/>
                    </a:cubicBezTo>
                    <a:cubicBezTo>
                      <a:pt x="2259412" y="582203"/>
                      <a:pt x="2244998" y="588174"/>
                      <a:pt x="2229968" y="588174"/>
                    </a:cubicBezTo>
                    <a:lnTo>
                      <a:pt x="56670" y="588174"/>
                    </a:lnTo>
                    <a:cubicBezTo>
                      <a:pt x="41640" y="588174"/>
                      <a:pt x="27226" y="582203"/>
                      <a:pt x="16598" y="571575"/>
                    </a:cubicBezTo>
                    <a:cubicBezTo>
                      <a:pt x="5971" y="560948"/>
                      <a:pt x="0" y="546534"/>
                      <a:pt x="0" y="531504"/>
                    </a:cubicBezTo>
                    <a:lnTo>
                      <a:pt x="0" y="56670"/>
                    </a:lnTo>
                    <a:cubicBezTo>
                      <a:pt x="0" y="41640"/>
                      <a:pt x="5971" y="27226"/>
                      <a:pt x="16598" y="16598"/>
                    </a:cubicBezTo>
                    <a:cubicBezTo>
                      <a:pt x="27226" y="5971"/>
                      <a:pt x="41640" y="0"/>
                      <a:pt x="56670" y="0"/>
                    </a:cubicBez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85725"/>
                <a:ext cx="2286638" cy="50244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565423" y="244411"/>
              <a:ext cx="8027574" cy="835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43"/>
                </a:lnSpc>
              </a:pPr>
              <a:r>
                <a:rPr lang="en-US" sz="4072" b="true">
                  <a:solidFill>
                    <a:srgbClr val="1C212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User Interface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565423" y="1409742"/>
              <a:ext cx="8027574" cy="521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3"/>
                </a:lnSpc>
              </a:pPr>
              <a:r>
                <a:rPr lang="en-US" sz="2572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Powered Streamlit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78974" y="7129815"/>
            <a:ext cx="6830714" cy="2128485"/>
            <a:chOff x="0" y="0"/>
            <a:chExt cx="9107619" cy="283798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9107619" cy="2837980"/>
              <a:chOff x="0" y="0"/>
              <a:chExt cx="2286638" cy="71252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286638" cy="712528"/>
              </a:xfrm>
              <a:custGeom>
                <a:avLst/>
                <a:gdLst/>
                <a:ahLst/>
                <a:cxnLst/>
                <a:rect r="r" b="b" t="t" l="l"/>
                <a:pathLst>
                  <a:path h="712528" w="2286638">
                    <a:moveTo>
                      <a:pt x="56670" y="0"/>
                    </a:moveTo>
                    <a:lnTo>
                      <a:pt x="2229968" y="0"/>
                    </a:lnTo>
                    <a:cubicBezTo>
                      <a:pt x="2261266" y="0"/>
                      <a:pt x="2286638" y="25372"/>
                      <a:pt x="2286638" y="56670"/>
                    </a:cubicBezTo>
                    <a:lnTo>
                      <a:pt x="2286638" y="655858"/>
                    </a:lnTo>
                    <a:cubicBezTo>
                      <a:pt x="2286638" y="670888"/>
                      <a:pt x="2280667" y="685302"/>
                      <a:pt x="2270040" y="695930"/>
                    </a:cubicBezTo>
                    <a:cubicBezTo>
                      <a:pt x="2259412" y="706557"/>
                      <a:pt x="2244998" y="712528"/>
                      <a:pt x="2229968" y="712528"/>
                    </a:cubicBezTo>
                    <a:lnTo>
                      <a:pt x="56670" y="712528"/>
                    </a:lnTo>
                    <a:cubicBezTo>
                      <a:pt x="25372" y="712528"/>
                      <a:pt x="0" y="687156"/>
                      <a:pt x="0" y="655858"/>
                    </a:cubicBezTo>
                    <a:lnTo>
                      <a:pt x="0" y="56670"/>
                    </a:lnTo>
                    <a:cubicBezTo>
                      <a:pt x="0" y="41640"/>
                      <a:pt x="5971" y="27226"/>
                      <a:pt x="16598" y="16598"/>
                    </a:cubicBezTo>
                    <a:cubicBezTo>
                      <a:pt x="27226" y="5971"/>
                      <a:pt x="41640" y="0"/>
                      <a:pt x="56670" y="0"/>
                    </a:cubicBez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85725"/>
                <a:ext cx="2286638" cy="6268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565423" y="244411"/>
              <a:ext cx="8027574" cy="835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43"/>
                </a:lnSpc>
              </a:pPr>
              <a:r>
                <a:rPr lang="en-US" sz="4072" b="true">
                  <a:solidFill>
                    <a:srgbClr val="1C212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LLM Response Agent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565423" y="1409742"/>
              <a:ext cx="8027574" cy="10167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3"/>
                </a:lnSpc>
              </a:pPr>
              <a:r>
                <a:rPr lang="en-US" sz="2572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Uses OpenAI model for response generation using relevant chunks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758687" y="2433990"/>
            <a:ext cx="6830714" cy="2709510"/>
            <a:chOff x="0" y="0"/>
            <a:chExt cx="9107619" cy="3612680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9107619" cy="3612680"/>
              <a:chOff x="0" y="0"/>
              <a:chExt cx="2286638" cy="907031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2286638" cy="907031"/>
              </a:xfrm>
              <a:custGeom>
                <a:avLst/>
                <a:gdLst/>
                <a:ahLst/>
                <a:cxnLst/>
                <a:rect r="r" b="b" t="t" l="l"/>
                <a:pathLst>
                  <a:path h="907031" w="2286638">
                    <a:moveTo>
                      <a:pt x="56670" y="0"/>
                    </a:moveTo>
                    <a:lnTo>
                      <a:pt x="2229968" y="0"/>
                    </a:lnTo>
                    <a:cubicBezTo>
                      <a:pt x="2261266" y="0"/>
                      <a:pt x="2286638" y="25372"/>
                      <a:pt x="2286638" y="56670"/>
                    </a:cubicBezTo>
                    <a:lnTo>
                      <a:pt x="2286638" y="850361"/>
                    </a:lnTo>
                    <a:cubicBezTo>
                      <a:pt x="2286638" y="865391"/>
                      <a:pt x="2280667" y="879805"/>
                      <a:pt x="2270040" y="890433"/>
                    </a:cubicBezTo>
                    <a:cubicBezTo>
                      <a:pt x="2259412" y="901060"/>
                      <a:pt x="2244998" y="907031"/>
                      <a:pt x="2229968" y="907031"/>
                    </a:cubicBezTo>
                    <a:lnTo>
                      <a:pt x="56670" y="907031"/>
                    </a:lnTo>
                    <a:cubicBezTo>
                      <a:pt x="25372" y="907031"/>
                      <a:pt x="0" y="881659"/>
                      <a:pt x="0" y="850361"/>
                    </a:cubicBezTo>
                    <a:lnTo>
                      <a:pt x="0" y="56670"/>
                    </a:lnTo>
                    <a:cubicBezTo>
                      <a:pt x="0" y="41640"/>
                      <a:pt x="5971" y="27226"/>
                      <a:pt x="16598" y="16598"/>
                    </a:cubicBezTo>
                    <a:cubicBezTo>
                      <a:pt x="27226" y="5971"/>
                      <a:pt x="41640" y="0"/>
                      <a:pt x="56670" y="0"/>
                    </a:cubicBez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85725"/>
                <a:ext cx="2286638" cy="82130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540023" y="257533"/>
              <a:ext cx="8027574" cy="16098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43"/>
                </a:lnSpc>
              </a:pPr>
              <a:r>
                <a:rPr lang="en-US" sz="4072" b="true">
                  <a:solidFill>
                    <a:srgbClr val="1C212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MCP Message Based </a:t>
              </a:r>
            </a:p>
            <a:p>
              <a:pPr algn="ctr">
                <a:lnSpc>
                  <a:spcPts val="4643"/>
                </a:lnSpc>
              </a:pPr>
              <a:r>
                <a:rPr lang="en-US" sz="4072" b="true">
                  <a:solidFill>
                    <a:srgbClr val="1C212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Communication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540023" y="2253039"/>
              <a:ext cx="8027574" cy="10167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3"/>
                </a:lnSpc>
              </a:pPr>
              <a:r>
                <a:rPr lang="en-US" sz="2572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Each agent communicates via structured message passing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>
            <a:off x="9084188" y="1860989"/>
            <a:ext cx="0" cy="739731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85913" y="286586"/>
            <a:ext cx="10716173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b="true" sz="699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System Flow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582895" y="4692499"/>
            <a:ext cx="6830714" cy="2499960"/>
            <a:chOff x="0" y="0"/>
            <a:chExt cx="9107619" cy="333328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9107619" cy="3333280"/>
              <a:chOff x="0" y="0"/>
              <a:chExt cx="2286638" cy="836882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286638" cy="836882"/>
              </a:xfrm>
              <a:custGeom>
                <a:avLst/>
                <a:gdLst/>
                <a:ahLst/>
                <a:cxnLst/>
                <a:rect r="r" b="b" t="t" l="l"/>
                <a:pathLst>
                  <a:path h="836882" w="2286638">
                    <a:moveTo>
                      <a:pt x="56670" y="0"/>
                    </a:moveTo>
                    <a:lnTo>
                      <a:pt x="2229968" y="0"/>
                    </a:lnTo>
                    <a:cubicBezTo>
                      <a:pt x="2261266" y="0"/>
                      <a:pt x="2286638" y="25372"/>
                      <a:pt x="2286638" y="56670"/>
                    </a:cubicBezTo>
                    <a:lnTo>
                      <a:pt x="2286638" y="780212"/>
                    </a:lnTo>
                    <a:cubicBezTo>
                      <a:pt x="2286638" y="795242"/>
                      <a:pt x="2280667" y="809656"/>
                      <a:pt x="2270040" y="820284"/>
                    </a:cubicBezTo>
                    <a:cubicBezTo>
                      <a:pt x="2259412" y="830912"/>
                      <a:pt x="2244998" y="836882"/>
                      <a:pt x="2229968" y="836882"/>
                    </a:cubicBezTo>
                    <a:lnTo>
                      <a:pt x="56670" y="836882"/>
                    </a:lnTo>
                    <a:cubicBezTo>
                      <a:pt x="41640" y="836882"/>
                      <a:pt x="27226" y="830912"/>
                      <a:pt x="16598" y="820284"/>
                    </a:cubicBezTo>
                    <a:cubicBezTo>
                      <a:pt x="5971" y="809656"/>
                      <a:pt x="0" y="795242"/>
                      <a:pt x="0" y="780212"/>
                    </a:cubicBezTo>
                    <a:lnTo>
                      <a:pt x="0" y="56670"/>
                    </a:lnTo>
                    <a:cubicBezTo>
                      <a:pt x="0" y="41640"/>
                      <a:pt x="5971" y="27226"/>
                      <a:pt x="16598" y="16598"/>
                    </a:cubicBezTo>
                    <a:cubicBezTo>
                      <a:pt x="27226" y="5971"/>
                      <a:pt x="41640" y="0"/>
                      <a:pt x="56670" y="0"/>
                    </a:cubicBez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85725"/>
                <a:ext cx="2286638" cy="75115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540023" y="348271"/>
              <a:ext cx="8027574" cy="835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43"/>
                </a:lnSpc>
              </a:pPr>
              <a:r>
                <a:rPr lang="en-US" sz="4072" b="true">
                  <a:solidFill>
                    <a:srgbClr val="1C212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3. Retrieval Agent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540023" y="1453918"/>
              <a:ext cx="8027574" cy="15120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55500" indent="-277750" lvl="1">
                <a:lnSpc>
                  <a:spcPts val="2933"/>
                </a:lnSpc>
                <a:buFont typeface="Arial"/>
                <a:buChar char="•"/>
              </a:pPr>
              <a:r>
                <a:rPr lang="en-US" sz="2572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Builds FAISS Vector Store</a:t>
              </a:r>
            </a:p>
            <a:p>
              <a:pPr algn="l" marL="555500" indent="-277750" lvl="1">
                <a:lnSpc>
                  <a:spcPts val="2933"/>
                </a:lnSpc>
                <a:buFont typeface="Arial"/>
                <a:buChar char="•"/>
              </a:pPr>
              <a:r>
                <a:rPr lang="en-US" sz="2572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Encodes chunks as embeddings</a:t>
              </a:r>
            </a:p>
            <a:p>
              <a:pPr algn="l" marL="555500" indent="-277750" lvl="1">
                <a:lnSpc>
                  <a:spcPts val="2933"/>
                </a:lnSpc>
                <a:buFont typeface="Arial"/>
                <a:buChar char="•"/>
              </a:pPr>
              <a:r>
                <a:rPr lang="en-US" sz="2572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Retrieves top-k matches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582895" y="1968701"/>
            <a:ext cx="6830714" cy="2128485"/>
            <a:chOff x="0" y="0"/>
            <a:chExt cx="9107619" cy="283798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9107619" cy="2837980"/>
              <a:chOff x="0" y="0"/>
              <a:chExt cx="2286638" cy="71252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286638" cy="712528"/>
              </a:xfrm>
              <a:custGeom>
                <a:avLst/>
                <a:gdLst/>
                <a:ahLst/>
                <a:cxnLst/>
                <a:rect r="r" b="b" t="t" l="l"/>
                <a:pathLst>
                  <a:path h="712528" w="2286638">
                    <a:moveTo>
                      <a:pt x="56670" y="0"/>
                    </a:moveTo>
                    <a:lnTo>
                      <a:pt x="2229968" y="0"/>
                    </a:lnTo>
                    <a:cubicBezTo>
                      <a:pt x="2261266" y="0"/>
                      <a:pt x="2286638" y="25372"/>
                      <a:pt x="2286638" y="56670"/>
                    </a:cubicBezTo>
                    <a:lnTo>
                      <a:pt x="2286638" y="655858"/>
                    </a:lnTo>
                    <a:cubicBezTo>
                      <a:pt x="2286638" y="670888"/>
                      <a:pt x="2280667" y="685302"/>
                      <a:pt x="2270040" y="695930"/>
                    </a:cubicBezTo>
                    <a:cubicBezTo>
                      <a:pt x="2259412" y="706557"/>
                      <a:pt x="2244998" y="712528"/>
                      <a:pt x="2229968" y="712528"/>
                    </a:cubicBezTo>
                    <a:lnTo>
                      <a:pt x="56670" y="712528"/>
                    </a:lnTo>
                    <a:cubicBezTo>
                      <a:pt x="25372" y="712528"/>
                      <a:pt x="0" y="687156"/>
                      <a:pt x="0" y="655858"/>
                    </a:cubicBezTo>
                    <a:lnTo>
                      <a:pt x="0" y="56670"/>
                    </a:lnTo>
                    <a:cubicBezTo>
                      <a:pt x="0" y="41640"/>
                      <a:pt x="5971" y="27226"/>
                      <a:pt x="16598" y="16598"/>
                    </a:cubicBezTo>
                    <a:cubicBezTo>
                      <a:pt x="27226" y="5971"/>
                      <a:pt x="41640" y="0"/>
                      <a:pt x="56670" y="0"/>
                    </a:cubicBez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85725"/>
                <a:ext cx="2286638" cy="6268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540023" y="348271"/>
              <a:ext cx="8027574" cy="835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43"/>
                </a:lnSpc>
              </a:pPr>
              <a:r>
                <a:rPr lang="en-US" sz="4072" b="true">
                  <a:solidFill>
                    <a:srgbClr val="1C212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2. Ingestion Agent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540023" y="1453918"/>
              <a:ext cx="8027574" cy="10167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55500" indent="-277750" lvl="1">
                <a:lnSpc>
                  <a:spcPts val="2933"/>
                </a:lnSpc>
                <a:buFont typeface="Arial"/>
                <a:buChar char="•"/>
              </a:pPr>
              <a:r>
                <a:rPr lang="en-US" sz="2572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Loads multi-format docs</a:t>
              </a:r>
            </a:p>
            <a:p>
              <a:pPr algn="just" marL="555500" indent="-277750" lvl="1">
                <a:lnSpc>
                  <a:spcPts val="2933"/>
                </a:lnSpc>
                <a:buFont typeface="Arial"/>
                <a:buChar char="•"/>
              </a:pPr>
              <a:r>
                <a:rPr lang="en-US" sz="2572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Chunks with text splitter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29285" y="1968701"/>
            <a:ext cx="6830714" cy="2128485"/>
            <a:chOff x="0" y="0"/>
            <a:chExt cx="9107619" cy="2837980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9107619" cy="2837980"/>
              <a:chOff x="0" y="0"/>
              <a:chExt cx="2286638" cy="71252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286638" cy="712528"/>
              </a:xfrm>
              <a:custGeom>
                <a:avLst/>
                <a:gdLst/>
                <a:ahLst/>
                <a:cxnLst/>
                <a:rect r="r" b="b" t="t" l="l"/>
                <a:pathLst>
                  <a:path h="712528" w="2286638">
                    <a:moveTo>
                      <a:pt x="56670" y="0"/>
                    </a:moveTo>
                    <a:lnTo>
                      <a:pt x="2229968" y="0"/>
                    </a:lnTo>
                    <a:cubicBezTo>
                      <a:pt x="2261266" y="0"/>
                      <a:pt x="2286638" y="25372"/>
                      <a:pt x="2286638" y="56670"/>
                    </a:cubicBezTo>
                    <a:lnTo>
                      <a:pt x="2286638" y="655858"/>
                    </a:lnTo>
                    <a:cubicBezTo>
                      <a:pt x="2286638" y="670888"/>
                      <a:pt x="2280667" y="685302"/>
                      <a:pt x="2270040" y="695930"/>
                    </a:cubicBezTo>
                    <a:cubicBezTo>
                      <a:pt x="2259412" y="706557"/>
                      <a:pt x="2244998" y="712528"/>
                      <a:pt x="2229968" y="712528"/>
                    </a:cubicBezTo>
                    <a:lnTo>
                      <a:pt x="56670" y="712528"/>
                    </a:lnTo>
                    <a:cubicBezTo>
                      <a:pt x="25372" y="712528"/>
                      <a:pt x="0" y="687156"/>
                      <a:pt x="0" y="655858"/>
                    </a:cubicBezTo>
                    <a:lnTo>
                      <a:pt x="0" y="56670"/>
                    </a:lnTo>
                    <a:cubicBezTo>
                      <a:pt x="0" y="41640"/>
                      <a:pt x="5971" y="27226"/>
                      <a:pt x="16598" y="16598"/>
                    </a:cubicBezTo>
                    <a:cubicBezTo>
                      <a:pt x="27226" y="5971"/>
                      <a:pt x="41640" y="0"/>
                      <a:pt x="56670" y="0"/>
                    </a:cubicBez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85725"/>
                <a:ext cx="2286638" cy="6268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540023" y="348271"/>
              <a:ext cx="8027574" cy="835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43"/>
                </a:lnSpc>
              </a:pPr>
              <a:r>
                <a:rPr lang="en-US" b="true" sz="4072">
                  <a:solidFill>
                    <a:srgbClr val="1C212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1. User Interface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444323" y="1599595"/>
              <a:ext cx="8218973" cy="521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55500" indent="-277750" lvl="1">
                <a:lnSpc>
                  <a:spcPts val="2933"/>
                </a:lnSpc>
                <a:buFont typeface="Arial"/>
                <a:buChar char="•"/>
              </a:pPr>
              <a:r>
                <a:rPr lang="en-US" sz="2572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Uploads Documents &amp; User Query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628161" y="4878237"/>
            <a:ext cx="6830714" cy="2128485"/>
            <a:chOff x="0" y="0"/>
            <a:chExt cx="9107619" cy="283798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9107619" cy="2837980"/>
              <a:chOff x="0" y="0"/>
              <a:chExt cx="2286638" cy="71252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286638" cy="712528"/>
              </a:xfrm>
              <a:custGeom>
                <a:avLst/>
                <a:gdLst/>
                <a:ahLst/>
                <a:cxnLst/>
                <a:rect r="r" b="b" t="t" l="l"/>
                <a:pathLst>
                  <a:path h="712528" w="2286638">
                    <a:moveTo>
                      <a:pt x="56670" y="0"/>
                    </a:moveTo>
                    <a:lnTo>
                      <a:pt x="2229968" y="0"/>
                    </a:lnTo>
                    <a:cubicBezTo>
                      <a:pt x="2261266" y="0"/>
                      <a:pt x="2286638" y="25372"/>
                      <a:pt x="2286638" y="56670"/>
                    </a:cubicBezTo>
                    <a:lnTo>
                      <a:pt x="2286638" y="655858"/>
                    </a:lnTo>
                    <a:cubicBezTo>
                      <a:pt x="2286638" y="670888"/>
                      <a:pt x="2280667" y="685302"/>
                      <a:pt x="2270040" y="695930"/>
                    </a:cubicBezTo>
                    <a:cubicBezTo>
                      <a:pt x="2259412" y="706557"/>
                      <a:pt x="2244998" y="712528"/>
                      <a:pt x="2229968" y="712528"/>
                    </a:cubicBezTo>
                    <a:lnTo>
                      <a:pt x="56670" y="712528"/>
                    </a:lnTo>
                    <a:cubicBezTo>
                      <a:pt x="25372" y="712528"/>
                      <a:pt x="0" y="687156"/>
                      <a:pt x="0" y="655858"/>
                    </a:cubicBezTo>
                    <a:lnTo>
                      <a:pt x="0" y="56670"/>
                    </a:lnTo>
                    <a:cubicBezTo>
                      <a:pt x="0" y="41640"/>
                      <a:pt x="5971" y="27226"/>
                      <a:pt x="16598" y="16598"/>
                    </a:cubicBezTo>
                    <a:cubicBezTo>
                      <a:pt x="27226" y="5971"/>
                      <a:pt x="41640" y="0"/>
                      <a:pt x="56670" y="0"/>
                    </a:cubicBez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85725"/>
                <a:ext cx="2286638" cy="6268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540023" y="348271"/>
              <a:ext cx="8027574" cy="835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43"/>
                </a:lnSpc>
              </a:pPr>
              <a:r>
                <a:rPr lang="en-US" sz="4072" b="true">
                  <a:solidFill>
                    <a:srgbClr val="1C212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4. LLM Response Agent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540023" y="1453918"/>
              <a:ext cx="8027574" cy="10167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55500" indent="-277750" lvl="1">
                <a:lnSpc>
                  <a:spcPts val="2933"/>
                </a:lnSpc>
                <a:buFont typeface="Arial"/>
                <a:buChar char="•"/>
              </a:pPr>
              <a:r>
                <a:rPr lang="en-US" sz="2572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Formats prompt with context</a:t>
              </a:r>
            </a:p>
            <a:p>
              <a:pPr algn="l" marL="555500" indent="-277750" lvl="1">
                <a:lnSpc>
                  <a:spcPts val="2933"/>
                </a:lnSpc>
                <a:buFont typeface="Arial"/>
                <a:buChar char="•"/>
              </a:pPr>
              <a:r>
                <a:rPr lang="en-US" sz="2572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Generates final response 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628161" y="7698251"/>
            <a:ext cx="6830714" cy="2141086"/>
            <a:chOff x="0" y="0"/>
            <a:chExt cx="2286638" cy="71674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286638" cy="716746"/>
            </a:xfrm>
            <a:custGeom>
              <a:avLst/>
              <a:gdLst/>
              <a:ahLst/>
              <a:cxnLst/>
              <a:rect r="r" b="b" t="t" l="l"/>
              <a:pathLst>
                <a:path h="716746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60076"/>
                  </a:lnTo>
                  <a:cubicBezTo>
                    <a:pt x="2286638" y="675106"/>
                    <a:pt x="2280667" y="689520"/>
                    <a:pt x="2270040" y="700148"/>
                  </a:cubicBezTo>
                  <a:cubicBezTo>
                    <a:pt x="2259412" y="710776"/>
                    <a:pt x="2244998" y="716746"/>
                    <a:pt x="2229968" y="716746"/>
                  </a:cubicBezTo>
                  <a:lnTo>
                    <a:pt x="56670" y="716746"/>
                  </a:lnTo>
                  <a:cubicBezTo>
                    <a:pt x="25372" y="716746"/>
                    <a:pt x="0" y="691374"/>
                    <a:pt x="0" y="660076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85725"/>
              <a:ext cx="2286638" cy="631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2033178" y="7825539"/>
            <a:ext cx="6020680" cy="63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3"/>
              </a:lnSpc>
            </a:pPr>
            <a:r>
              <a:rPr lang="en-US" b="true" sz="4072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5. User Interface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61404" y="8768794"/>
            <a:ext cx="6164230" cy="762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5500" indent="-277750" lvl="1">
              <a:lnSpc>
                <a:spcPts val="2933"/>
              </a:lnSpc>
              <a:buFont typeface="Arial"/>
              <a:buChar char="•"/>
            </a:pPr>
            <a:r>
              <a:rPr lang="en-US" sz="2572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Final answer shown</a:t>
            </a:r>
          </a:p>
          <a:p>
            <a:pPr algn="l" marL="555500" indent="-277750" lvl="1">
              <a:lnSpc>
                <a:spcPts val="2933"/>
              </a:lnSpc>
              <a:buFont typeface="Arial"/>
              <a:buChar char="•"/>
            </a:pPr>
            <a:r>
              <a:rPr lang="en-US" sz="2572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Source chunks shown</a:t>
            </a:r>
          </a:p>
        </p:txBody>
      </p:sp>
      <p:sp>
        <p:nvSpPr>
          <p:cNvPr name="AutoShape 32" id="32"/>
          <p:cNvSpPr/>
          <p:nvPr/>
        </p:nvSpPr>
        <p:spPr>
          <a:xfrm>
            <a:off x="8459999" y="3032944"/>
            <a:ext cx="91559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3" id="33"/>
          <p:cNvSpPr/>
          <p:nvPr/>
        </p:nvSpPr>
        <p:spPr>
          <a:xfrm flipH="true">
            <a:off x="8458876" y="5942479"/>
            <a:ext cx="112401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4" id="34"/>
          <p:cNvSpPr/>
          <p:nvPr/>
        </p:nvSpPr>
        <p:spPr>
          <a:xfrm>
            <a:off x="12998252" y="4097187"/>
            <a:ext cx="23925" cy="56083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>
            <a:off x="5043518" y="7006722"/>
            <a:ext cx="44429" cy="6501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85913" y="478155"/>
            <a:ext cx="10716173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b="true" sz="699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Tech Stack Used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2177152"/>
            <a:ext cx="16230600" cy="6260687"/>
            <a:chOff x="0" y="0"/>
            <a:chExt cx="21640800" cy="8347582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1640800" cy="8347582"/>
              <a:chOff x="0" y="0"/>
              <a:chExt cx="5433327" cy="2095816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433327" cy="2095816"/>
              </a:xfrm>
              <a:custGeom>
                <a:avLst/>
                <a:gdLst/>
                <a:ahLst/>
                <a:cxnLst/>
                <a:rect r="r" b="b" t="t" l="l"/>
                <a:pathLst>
                  <a:path h="2095816" w="5433327">
                    <a:moveTo>
                      <a:pt x="23850" y="0"/>
                    </a:moveTo>
                    <a:lnTo>
                      <a:pt x="5409477" y="0"/>
                    </a:lnTo>
                    <a:cubicBezTo>
                      <a:pt x="5422649" y="0"/>
                      <a:pt x="5433327" y="10678"/>
                      <a:pt x="5433327" y="23850"/>
                    </a:cubicBezTo>
                    <a:lnTo>
                      <a:pt x="5433327" y="2071967"/>
                    </a:lnTo>
                    <a:cubicBezTo>
                      <a:pt x="5433327" y="2078292"/>
                      <a:pt x="5430814" y="2084358"/>
                      <a:pt x="5426342" y="2088831"/>
                    </a:cubicBezTo>
                    <a:cubicBezTo>
                      <a:pt x="5421869" y="2093304"/>
                      <a:pt x="5415802" y="2095816"/>
                      <a:pt x="5409477" y="2095816"/>
                    </a:cubicBezTo>
                    <a:lnTo>
                      <a:pt x="23850" y="2095816"/>
                    </a:lnTo>
                    <a:cubicBezTo>
                      <a:pt x="17524" y="2095816"/>
                      <a:pt x="11458" y="2093304"/>
                      <a:pt x="6985" y="2088831"/>
                    </a:cubicBezTo>
                    <a:cubicBezTo>
                      <a:pt x="2513" y="2084358"/>
                      <a:pt x="0" y="2078292"/>
                      <a:pt x="0" y="2071967"/>
                    </a:cubicBezTo>
                    <a:lnTo>
                      <a:pt x="0" y="23850"/>
                    </a:lnTo>
                    <a:cubicBezTo>
                      <a:pt x="0" y="17524"/>
                      <a:pt x="2513" y="11458"/>
                      <a:pt x="6985" y="6985"/>
                    </a:cubicBezTo>
                    <a:cubicBezTo>
                      <a:pt x="11458" y="2513"/>
                      <a:pt x="17524" y="0"/>
                      <a:pt x="23850" y="0"/>
                    </a:cubicBez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85725"/>
                <a:ext cx="5433327" cy="20100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25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485159" y="553547"/>
              <a:ext cx="20318102" cy="6346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66249" indent="-333124" lvl="1">
                <a:lnSpc>
                  <a:spcPts val="3517"/>
                </a:lnSpc>
                <a:buFont typeface="Arial"/>
                <a:buChar char="•"/>
              </a:pPr>
              <a:r>
                <a:rPr lang="en-US" b="true" sz="3085">
                  <a:solidFill>
                    <a:srgbClr val="1C212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Framework</a:t>
              </a:r>
              <a:r>
                <a:rPr lang="en-US" sz="3085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: LangChain (document loaders, chunking, llm, and prompts)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485159" y="1625231"/>
              <a:ext cx="20318102" cy="6346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66249" indent="-333124" lvl="1">
                <a:lnSpc>
                  <a:spcPts val="3517"/>
                </a:lnSpc>
                <a:buFont typeface="Arial"/>
                <a:buChar char="•"/>
              </a:pPr>
              <a:r>
                <a:rPr lang="en-US" b="true" sz="3085">
                  <a:solidFill>
                    <a:srgbClr val="1C212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Frontend UI</a:t>
              </a:r>
              <a:r>
                <a:rPr lang="en-US" sz="3085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: Streamlit (Simple and interactive web interface)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485159" y="2697984"/>
              <a:ext cx="20318102" cy="6346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66249" indent="-333124" lvl="1">
                <a:lnSpc>
                  <a:spcPts val="3517"/>
                </a:lnSpc>
                <a:buFont typeface="Arial"/>
                <a:buChar char="•"/>
              </a:pPr>
              <a:r>
                <a:rPr lang="en-US" b="true" sz="3085">
                  <a:solidFill>
                    <a:srgbClr val="1C212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Language Model</a:t>
              </a:r>
              <a:r>
                <a:rPr lang="en-US" sz="3085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: ChatGPT-4o-Mini from OpenAI (response generation)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485159" y="3770737"/>
              <a:ext cx="20318102" cy="6346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66249" indent="-333124" lvl="1">
                <a:lnSpc>
                  <a:spcPts val="3517"/>
                </a:lnSpc>
                <a:buFont typeface="Arial"/>
                <a:buChar char="•"/>
              </a:pPr>
              <a:r>
                <a:rPr lang="en-US" b="true" sz="3085">
                  <a:solidFill>
                    <a:srgbClr val="1C212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Vector DB</a:t>
              </a:r>
              <a:r>
                <a:rPr lang="en-US" sz="3085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: FAISS (Efficient similarity-based document retrieval)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85159" y="4843490"/>
              <a:ext cx="20318102" cy="1218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66249" indent="-333124" lvl="1">
                <a:lnSpc>
                  <a:spcPts val="3517"/>
                </a:lnSpc>
                <a:buFont typeface="Arial"/>
                <a:buChar char="•"/>
              </a:pPr>
              <a:r>
                <a:rPr lang="en-US" b="true" sz="3085">
                  <a:solidFill>
                    <a:srgbClr val="1C212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Embedding Model</a:t>
              </a:r>
              <a:r>
                <a:rPr lang="en-US" sz="3085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: HuggingFace BAAI/BGE Small (Converts chunks into dense vectors)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485159" y="6500442"/>
              <a:ext cx="20318102" cy="1218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66249" indent="-333124" lvl="1">
                <a:lnSpc>
                  <a:spcPts val="3517"/>
                </a:lnSpc>
                <a:buFont typeface="Arial"/>
                <a:buChar char="•"/>
              </a:pPr>
              <a:r>
                <a:rPr lang="en-US" b="true" sz="3085">
                  <a:solidFill>
                    <a:srgbClr val="1C212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Agent Communication</a:t>
              </a:r>
              <a:r>
                <a:rPr lang="en-US" sz="3085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: Model Context Protocol (Custom message passing between the agents)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28740" y="2021773"/>
            <a:ext cx="11630520" cy="5902489"/>
          </a:xfrm>
          <a:custGeom>
            <a:avLst/>
            <a:gdLst/>
            <a:ahLst/>
            <a:cxnLst/>
            <a:rect r="r" b="b" t="t" l="l"/>
            <a:pathLst>
              <a:path h="5902489" w="11630520">
                <a:moveTo>
                  <a:pt x="0" y="0"/>
                </a:moveTo>
                <a:lnTo>
                  <a:pt x="11630520" y="0"/>
                </a:lnTo>
                <a:lnTo>
                  <a:pt x="11630520" y="5902489"/>
                </a:lnTo>
                <a:lnTo>
                  <a:pt x="0" y="59024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85913" y="478155"/>
            <a:ext cx="10716173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b="true" sz="699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UI Screenshots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63254" y="8867219"/>
            <a:ext cx="3305175" cy="391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3"/>
              </a:lnSpc>
              <a:spcBef>
                <a:spcPct val="0"/>
              </a:spcBef>
            </a:pPr>
            <a:r>
              <a:rPr lang="en-US" sz="25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Your paragraph text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98031" y="8200200"/>
            <a:ext cx="11691938" cy="391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3"/>
              </a:lnSpc>
              <a:spcBef>
                <a:spcPct val="0"/>
              </a:spcBef>
            </a:pPr>
            <a:r>
              <a:rPr lang="en-US" sz="257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57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 chat interface with user query and multi-format document upload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9328" y="1702394"/>
            <a:ext cx="4553171" cy="6356958"/>
          </a:xfrm>
          <a:custGeom>
            <a:avLst/>
            <a:gdLst/>
            <a:ahLst/>
            <a:cxnLst/>
            <a:rect r="r" b="b" t="t" l="l"/>
            <a:pathLst>
              <a:path h="6356958" w="4553171">
                <a:moveTo>
                  <a:pt x="0" y="0"/>
                </a:moveTo>
                <a:lnTo>
                  <a:pt x="4553171" y="0"/>
                </a:lnTo>
                <a:lnTo>
                  <a:pt x="4553171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97182" y="1702394"/>
            <a:ext cx="3893637" cy="6356958"/>
          </a:xfrm>
          <a:custGeom>
            <a:avLst/>
            <a:gdLst/>
            <a:ahLst/>
            <a:cxnLst/>
            <a:rect r="r" b="b" t="t" l="l"/>
            <a:pathLst>
              <a:path h="6356958" w="3893637">
                <a:moveTo>
                  <a:pt x="0" y="0"/>
                </a:moveTo>
                <a:lnTo>
                  <a:pt x="3893636" y="0"/>
                </a:lnTo>
                <a:lnTo>
                  <a:pt x="3893636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85913" y="334604"/>
            <a:ext cx="10716173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b="true" sz="699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UI Screenshots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9328" y="8342794"/>
            <a:ext cx="4553171" cy="1134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3"/>
              </a:lnSpc>
              <a:spcBef>
                <a:spcPct val="0"/>
              </a:spcBef>
            </a:pPr>
            <a:r>
              <a:rPr lang="en-US" sz="257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response generated using the query and uploaded document.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67414" y="8342794"/>
            <a:ext cx="4553171" cy="1134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3"/>
              </a:lnSpc>
              <a:spcBef>
                <a:spcPct val="0"/>
              </a:spcBef>
            </a:pPr>
            <a:r>
              <a:rPr lang="en-US" sz="257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source chunks are also being displayed after the response generation.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153068" y="1702394"/>
            <a:ext cx="4698037" cy="6286337"/>
          </a:xfrm>
          <a:custGeom>
            <a:avLst/>
            <a:gdLst/>
            <a:ahLst/>
            <a:cxnLst/>
            <a:rect r="r" b="b" t="t" l="l"/>
            <a:pathLst>
              <a:path h="6286337" w="4698037">
                <a:moveTo>
                  <a:pt x="0" y="0"/>
                </a:moveTo>
                <a:lnTo>
                  <a:pt x="4698037" y="0"/>
                </a:lnTo>
                <a:lnTo>
                  <a:pt x="4698037" y="6286337"/>
                </a:lnTo>
                <a:lnTo>
                  <a:pt x="0" y="62863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970" t="0" r="-12466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916812" y="8342794"/>
            <a:ext cx="5170549" cy="1505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3"/>
              </a:lnSpc>
              <a:spcBef>
                <a:spcPct val="0"/>
              </a:spcBef>
            </a:pPr>
            <a:r>
              <a:rPr lang="en-US" sz="257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chat history is also being displayed in another tab and uses it for contextual responses.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85913" y="286586"/>
            <a:ext cx="10716173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b="true" sz="699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Challenges Faced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615370"/>
            <a:ext cx="16230600" cy="7642930"/>
            <a:chOff x="0" y="0"/>
            <a:chExt cx="5433327" cy="25585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433327" cy="2558534"/>
            </a:xfrm>
            <a:custGeom>
              <a:avLst/>
              <a:gdLst/>
              <a:ahLst/>
              <a:cxnLst/>
              <a:rect r="r" b="b" t="t" l="l"/>
              <a:pathLst>
                <a:path h="2558534" w="5433327">
                  <a:moveTo>
                    <a:pt x="23850" y="0"/>
                  </a:moveTo>
                  <a:lnTo>
                    <a:pt x="5409477" y="0"/>
                  </a:lnTo>
                  <a:cubicBezTo>
                    <a:pt x="5422649" y="0"/>
                    <a:pt x="5433327" y="10678"/>
                    <a:pt x="5433327" y="23850"/>
                  </a:cubicBezTo>
                  <a:lnTo>
                    <a:pt x="5433327" y="2534684"/>
                  </a:lnTo>
                  <a:cubicBezTo>
                    <a:pt x="5433327" y="2541009"/>
                    <a:pt x="5430814" y="2547075"/>
                    <a:pt x="5426342" y="2551548"/>
                  </a:cubicBezTo>
                  <a:cubicBezTo>
                    <a:pt x="5421869" y="2556021"/>
                    <a:pt x="5415802" y="2558534"/>
                    <a:pt x="5409477" y="2558534"/>
                  </a:cubicBezTo>
                  <a:lnTo>
                    <a:pt x="23850" y="2558534"/>
                  </a:lnTo>
                  <a:cubicBezTo>
                    <a:pt x="17524" y="2558534"/>
                    <a:pt x="11458" y="2556021"/>
                    <a:pt x="6985" y="2551548"/>
                  </a:cubicBezTo>
                  <a:cubicBezTo>
                    <a:pt x="2513" y="2547075"/>
                    <a:pt x="0" y="2541009"/>
                    <a:pt x="0" y="2534684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5433327" cy="24728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14271" y="3876751"/>
            <a:ext cx="14910587" cy="223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7"/>
              </a:lnSpc>
            </a:pPr>
            <a:r>
              <a:rPr lang="en-US" sz="3085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2. Managing Agent Routing</a:t>
            </a: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</a:p>
          <a:p>
            <a:pPr algn="l" marL="666249" indent="-333124" lvl="1">
              <a:lnSpc>
                <a:spcPts val="3517"/>
              </a:lnSpc>
              <a:buFont typeface="Arial"/>
              <a:buChar char="•"/>
            </a:pP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Ensuri</a:t>
            </a: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ng correct message dispatch and sequencing (Ingestion → Retriever → LLM → User) using the Coordinator Agent.</a:t>
            </a:r>
          </a:p>
          <a:p>
            <a:pPr algn="l" marL="666249" indent="-333124" lvl="1">
              <a:lnSpc>
                <a:spcPts val="3517"/>
              </a:lnSpc>
              <a:buFont typeface="Arial"/>
              <a:buChar char="•"/>
            </a:pP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Temporarily Managed the routing between agents using the MCP messages in the Streamlit UI.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4271" y="2214618"/>
            <a:ext cx="14910587" cy="1357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7"/>
              </a:lnSpc>
            </a:pPr>
            <a:r>
              <a:rPr lang="en-US" sz="3085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1. Designing the MCP</a:t>
            </a: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</a:p>
          <a:p>
            <a:pPr algn="l" marL="666249" indent="-333124" lvl="1">
              <a:lnSpc>
                <a:spcPts val="3517"/>
              </a:lnSpc>
              <a:buFont typeface="Arial"/>
              <a:buChar char="•"/>
            </a:pP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Creati</a:t>
            </a: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ng a flexible yet simple protocol for message structure, traceability, and communication across agents.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14271" y="6414865"/>
            <a:ext cx="14910587" cy="1795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7"/>
              </a:lnSpc>
            </a:pPr>
            <a:r>
              <a:rPr lang="en-US" sz="3085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3. Multi-Format Document Ingestion</a:t>
            </a: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</a:p>
          <a:p>
            <a:pPr algn="l" marL="666249" indent="-333124" lvl="1">
              <a:lnSpc>
                <a:spcPts val="3517"/>
              </a:lnSpc>
              <a:buFont typeface="Arial"/>
              <a:buChar char="•"/>
            </a:pP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Handli</a:t>
            </a: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ng multiple file formats (pdf, docx, csv, pptx, txt) with different loaders.</a:t>
            </a:r>
          </a:p>
          <a:p>
            <a:pPr algn="l" marL="666249" indent="-333124" lvl="1">
              <a:lnSpc>
                <a:spcPts val="3517"/>
              </a:lnSpc>
              <a:buFont typeface="Arial"/>
              <a:buChar char="•"/>
            </a:pP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Ensuring all documents are parsed into usable text chunks.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85913" y="286586"/>
            <a:ext cx="10716173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b="true" sz="699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Improvements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615370"/>
            <a:ext cx="16230600" cy="7642930"/>
            <a:chOff x="0" y="0"/>
            <a:chExt cx="5433327" cy="25585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433327" cy="2558534"/>
            </a:xfrm>
            <a:custGeom>
              <a:avLst/>
              <a:gdLst/>
              <a:ahLst/>
              <a:cxnLst/>
              <a:rect r="r" b="b" t="t" l="l"/>
              <a:pathLst>
                <a:path h="2558534" w="5433327">
                  <a:moveTo>
                    <a:pt x="23850" y="0"/>
                  </a:moveTo>
                  <a:lnTo>
                    <a:pt x="5409477" y="0"/>
                  </a:lnTo>
                  <a:cubicBezTo>
                    <a:pt x="5422649" y="0"/>
                    <a:pt x="5433327" y="10678"/>
                    <a:pt x="5433327" y="23850"/>
                  </a:cubicBezTo>
                  <a:lnTo>
                    <a:pt x="5433327" y="2534684"/>
                  </a:lnTo>
                  <a:cubicBezTo>
                    <a:pt x="5433327" y="2541009"/>
                    <a:pt x="5430814" y="2547075"/>
                    <a:pt x="5426342" y="2551548"/>
                  </a:cubicBezTo>
                  <a:cubicBezTo>
                    <a:pt x="5421869" y="2556021"/>
                    <a:pt x="5415802" y="2558534"/>
                    <a:pt x="5409477" y="2558534"/>
                  </a:cubicBezTo>
                  <a:lnTo>
                    <a:pt x="23850" y="2558534"/>
                  </a:lnTo>
                  <a:cubicBezTo>
                    <a:pt x="17524" y="2558534"/>
                    <a:pt x="11458" y="2556021"/>
                    <a:pt x="6985" y="2551548"/>
                  </a:cubicBezTo>
                  <a:cubicBezTo>
                    <a:pt x="2513" y="2547075"/>
                    <a:pt x="0" y="2541009"/>
                    <a:pt x="0" y="2534684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5433327" cy="24728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88707" y="3937630"/>
            <a:ext cx="15058088" cy="1357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7"/>
              </a:lnSpc>
            </a:pPr>
            <a:r>
              <a:rPr lang="en-US" sz="3085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2. Multilingual Document QA</a:t>
            </a: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</a:p>
          <a:p>
            <a:pPr algn="l" marL="666249" indent="-333124" lvl="1">
              <a:lnSpc>
                <a:spcPts val="3517"/>
              </a:lnSpc>
              <a:buFont typeface="Arial"/>
              <a:buChar char="•"/>
            </a:pP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Use multili</a:t>
            </a: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ngual embeddings + LLM to support documents in different languages.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88707" y="1913865"/>
            <a:ext cx="15058088" cy="1795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7"/>
              </a:lnSpc>
            </a:pPr>
            <a:r>
              <a:rPr lang="en-US" sz="3085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1. Persistent Vector Store for Reusability</a:t>
            </a: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</a:p>
          <a:p>
            <a:pPr algn="l" marL="666249" indent="-333124" lvl="1">
              <a:lnSpc>
                <a:spcPts val="3517"/>
              </a:lnSpc>
              <a:buFont typeface="Arial"/>
              <a:buChar char="•"/>
            </a:pP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Curre</a:t>
            </a: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ntly, the vector store is built fresh on every query.</a:t>
            </a:r>
          </a:p>
          <a:p>
            <a:pPr algn="l" marL="666249" indent="-333124" lvl="1">
              <a:lnSpc>
                <a:spcPts val="3517"/>
              </a:lnSpc>
              <a:buFont typeface="Arial"/>
              <a:buChar char="•"/>
            </a:pP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Add persistent FAISS/ChromaDB storage to retain document embeddings for future queries.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88707" y="5523245"/>
            <a:ext cx="15058088" cy="1357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7"/>
              </a:lnSpc>
            </a:pPr>
            <a:r>
              <a:rPr lang="en-US" sz="3085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3. Deploy as a Scalable Backend Service</a:t>
            </a: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</a:p>
          <a:p>
            <a:pPr algn="l" marL="666249" indent="-333124" lvl="1">
              <a:lnSpc>
                <a:spcPts val="3517"/>
              </a:lnSpc>
              <a:buFont typeface="Arial"/>
              <a:buChar char="•"/>
            </a:pP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Wrap agents i</a:t>
            </a: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nside a FastAPI server.</a:t>
            </a:r>
          </a:p>
          <a:p>
            <a:pPr algn="l" marL="666249" indent="-333124" lvl="1">
              <a:lnSpc>
                <a:spcPts val="3517"/>
              </a:lnSpc>
              <a:buFont typeface="Arial"/>
              <a:buChar char="•"/>
            </a:pP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UI communicates via API for scalability and production readiness.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88707" y="7108859"/>
            <a:ext cx="15058088" cy="1795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7"/>
              </a:lnSpc>
            </a:pPr>
            <a:r>
              <a:rPr lang="en-US" sz="3085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4. Improved Chunking per Document Type</a:t>
            </a: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</a:p>
          <a:p>
            <a:pPr algn="l" marL="666249" indent="-333124" lvl="1">
              <a:lnSpc>
                <a:spcPts val="3517"/>
              </a:lnSpc>
              <a:buFont typeface="Arial"/>
              <a:buChar char="•"/>
            </a:pP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Use semantic-aware splitters</a:t>
            </a: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 specific to each document type to preserve context and coherence.</a:t>
            </a:r>
          </a:p>
          <a:p>
            <a:pPr algn="l" marL="666249" indent="-333124" lvl="1">
              <a:lnSpc>
                <a:spcPts val="3517"/>
              </a:lnSpc>
              <a:buFont typeface="Arial"/>
              <a:buChar char="•"/>
            </a:pPr>
            <a:r>
              <a:rPr lang="en-US" sz="308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Leads to better retrieval relevance and LLM response accuracy.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82017" y="2578776"/>
            <a:ext cx="11923966" cy="288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b="true" sz="1202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52409" y="6483944"/>
            <a:ext cx="6983181" cy="1230708"/>
            <a:chOff x="0" y="0"/>
            <a:chExt cx="1839192" cy="3241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39192" cy="324137"/>
            </a:xfrm>
            <a:custGeom>
              <a:avLst/>
              <a:gdLst/>
              <a:ahLst/>
              <a:cxnLst/>
              <a:rect r="r" b="b" t="t" l="l"/>
              <a:pathLst>
                <a:path h="324137" w="1839192">
                  <a:moveTo>
                    <a:pt x="0" y="0"/>
                  </a:moveTo>
                  <a:lnTo>
                    <a:pt x="1839192" y="0"/>
                  </a:lnTo>
                  <a:lnTo>
                    <a:pt x="1839192" y="324137"/>
                  </a:lnTo>
                  <a:lnTo>
                    <a:pt x="0" y="324137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39192" cy="362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835017" y="6665018"/>
            <a:ext cx="6617965" cy="906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</a:t>
            </a:r>
          </a:p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Sunil Varma Patchamatla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DAGuuVUEVgY</dc:identifier>
  <dcterms:modified xsi:type="dcterms:W3CDTF">2011-08-01T06:04:30Z</dcterms:modified>
  <cp:revision>1</cp:revision>
  <dc:title>Blue Minimalist Project Presentation</dc:title>
</cp:coreProperties>
</file>