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85" r:id="rId3"/>
    <p:sldId id="291" r:id="rId4"/>
    <p:sldId id="292" r:id="rId5"/>
    <p:sldId id="293" r:id="rId6"/>
    <p:sldId id="290" r:id="rId7"/>
    <p:sldId id="277" r:id="rId8"/>
    <p:sldId id="278" r:id="rId9"/>
    <p:sldId id="269" r:id="rId10"/>
    <p:sldId id="279" r:id="rId11"/>
    <p:sldId id="280" r:id="rId12"/>
    <p:sldId id="281" r:id="rId13"/>
    <p:sldId id="283" r:id="rId14"/>
    <p:sldId id="284" r:id="rId15"/>
    <p:sldId id="263" r:id="rId16"/>
    <p:sldId id="268" r:id="rId1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06F7F"/>
    <a:srgbClr val="FC091F"/>
    <a:srgbClr val="FB071F"/>
    <a:srgbClr val="2681C9"/>
    <a:srgbClr val="57B413"/>
    <a:srgbClr val="F17E2F"/>
    <a:srgbClr val="46B214"/>
    <a:srgbClr val="43A911"/>
    <a:srgbClr val="FB6912"/>
    <a:srgbClr val="0D6C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93725"/>
  </p:normalViewPr>
  <p:slideViewPr>
    <p:cSldViewPr snapToGrid="0" snapToObjects="1">
      <p:cViewPr varScale="1">
        <p:scale>
          <a:sx n="120" d="100"/>
          <a:sy n="120" d="100"/>
        </p:scale>
        <p:origin x="7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2017/7/30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2017/7/30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2017/7/30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2017/7/30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2017/7/30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2017/7/30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2017/7/30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2017/7/30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2017/7/30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2017/7/30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2017/7/30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5482-0B83-564D-AA70-CF8F26B6F715}" type="datetimeFigureOut">
              <a:rPr kumimoji="1" lang="zh-CN" altLang="en-US" smtClean="0"/>
              <a:t>2017/7/30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tiff"/><Relationship Id="rId6" Type="http://schemas.openxmlformats.org/officeDocument/2006/relationships/hyperlink" Target="mailto:wangshu@zhuanzhuan.com" TargetMode="External"/><Relationship Id="rId7" Type="http://schemas.openxmlformats.org/officeDocument/2006/relationships/hyperlink" Target="https://sunil.wang/" TargetMode="External"/><Relationship Id="rId8" Type="http://schemas.openxmlformats.org/officeDocument/2006/relationships/hyperlink" Target="https://github.com/SunilWang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0" Type="http://schemas.openxmlformats.org/officeDocument/2006/relationships/image" Target="../media/image28.png"/><Relationship Id="rId21" Type="http://schemas.openxmlformats.org/officeDocument/2006/relationships/image" Target="../media/image29.png"/><Relationship Id="rId22" Type="http://schemas.openxmlformats.org/officeDocument/2006/relationships/image" Target="../media/image30.png"/><Relationship Id="rId23" Type="http://schemas.openxmlformats.org/officeDocument/2006/relationships/image" Target="../media/image31.png"/><Relationship Id="rId24" Type="http://schemas.openxmlformats.org/officeDocument/2006/relationships/image" Target="../media/image32.png"/><Relationship Id="rId25" Type="http://schemas.openxmlformats.org/officeDocument/2006/relationships/image" Target="../media/image33.png"/><Relationship Id="rId26" Type="http://schemas.openxmlformats.org/officeDocument/2006/relationships/image" Target="../media/image34.png"/><Relationship Id="rId27" Type="http://schemas.openxmlformats.org/officeDocument/2006/relationships/image" Target="../media/image35.png"/><Relationship Id="rId28" Type="http://schemas.openxmlformats.org/officeDocument/2006/relationships/image" Target="../media/image36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30" Type="http://schemas.openxmlformats.org/officeDocument/2006/relationships/image" Target="../media/image38.png"/><Relationship Id="rId31" Type="http://schemas.openxmlformats.org/officeDocument/2006/relationships/image" Target="../media/image39.png"/><Relationship Id="rId32" Type="http://schemas.openxmlformats.org/officeDocument/2006/relationships/image" Target="../media/image40.png"/><Relationship Id="rId9" Type="http://schemas.openxmlformats.org/officeDocument/2006/relationships/image" Target="../media/image17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33" Type="http://schemas.openxmlformats.org/officeDocument/2006/relationships/image" Target="../media/image41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84756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11949" y="1293210"/>
            <a:ext cx="7277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 smtClean="0">
                <a:latin typeface="STLiti" charset="-122"/>
                <a:ea typeface="STLiti" charset="-122"/>
                <a:cs typeface="STLiti" charset="-122"/>
              </a:rPr>
              <a:t>面向</a:t>
            </a:r>
            <a:r>
              <a:rPr kumimoji="1" lang="zh-CN" altLang="en-US" sz="4400" b="1" dirty="0" smtClean="0">
                <a:solidFill>
                  <a:srgbClr val="00B0F0"/>
                </a:solidFill>
                <a:latin typeface="STLiti" charset="-122"/>
                <a:ea typeface="STLiti" charset="-122"/>
                <a:cs typeface="STLiti" charset="-122"/>
              </a:rPr>
              <a:t>前端开发者</a:t>
            </a:r>
            <a:r>
              <a:rPr kumimoji="1" lang="zh-CN" altLang="en-US" sz="4400" b="1" dirty="0" smtClean="0">
                <a:latin typeface="STLiti" charset="-122"/>
                <a:ea typeface="STLiti" charset="-122"/>
                <a:cs typeface="STLiti" charset="-122"/>
              </a:rPr>
              <a:t>的：</a:t>
            </a:r>
            <a:endParaRPr kumimoji="1" lang="zh-CN" altLang="en-US" sz="5400" b="1" dirty="0">
              <a:solidFill>
                <a:srgbClr val="00B050"/>
              </a:solidFill>
              <a:latin typeface="STLiti" charset="-122"/>
              <a:ea typeface="STLiti" charset="-122"/>
              <a:cs typeface="STLiti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709144"/>
            <a:ext cx="9144000" cy="14885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7187" y="2621403"/>
            <a:ext cx="4929626" cy="1324837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271032" y="5311017"/>
            <a:ext cx="671042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de-DE" sz="1600" dirty="0" smtClean="0"/>
              <a:t>姓</a:t>
            </a:r>
            <a:r>
              <a:rPr lang="zh-CN" altLang="en-US" sz="1600" dirty="0" smtClean="0"/>
              <a:t>    </a:t>
            </a:r>
            <a:r>
              <a:rPr lang="zh-CN" altLang="de-DE" sz="1600" dirty="0" smtClean="0"/>
              <a:t>名</a:t>
            </a:r>
            <a:r>
              <a:rPr lang="zh-CN" altLang="de-DE" sz="1600" dirty="0"/>
              <a:t>：</a:t>
            </a:r>
            <a:r>
              <a:rPr lang="zh-CN" altLang="de-DE" b="1" dirty="0"/>
              <a:t>王澍（</a:t>
            </a:r>
            <a:r>
              <a:rPr lang="de-DE" altLang="zh-CN" b="1" dirty="0"/>
              <a:t>SHÙ</a:t>
            </a:r>
            <a:r>
              <a:rPr lang="zh-CN" altLang="de-DE" b="1" dirty="0"/>
              <a:t>）</a:t>
            </a:r>
            <a:r>
              <a:rPr lang="zh-CN" altLang="en-US" dirty="0"/>
              <a:t>                  </a:t>
            </a:r>
            <a:r>
              <a:rPr lang="zh-CN" altLang="en-US" dirty="0" smtClean="0"/>
              <a:t>  </a:t>
            </a:r>
            <a:r>
              <a:rPr lang="zh-CN" altLang="de-DE" sz="1600" dirty="0" smtClean="0"/>
              <a:t>邮</a:t>
            </a:r>
            <a:r>
              <a:rPr lang="zh-CN" altLang="en-US" sz="1600" dirty="0" smtClean="0"/>
              <a:t>    </a:t>
            </a:r>
            <a:r>
              <a:rPr lang="zh-CN" altLang="de-DE" sz="1600" dirty="0"/>
              <a:t>箱</a:t>
            </a:r>
            <a:r>
              <a:rPr lang="zh-CN" altLang="de-DE" sz="1600" dirty="0" smtClean="0"/>
              <a:t>：</a:t>
            </a:r>
            <a:r>
              <a:rPr lang="de-DE" altLang="zh-CN" sz="1600" dirty="0" smtClean="0">
                <a:hlinkClick r:id="rId6"/>
              </a:rPr>
              <a:t>wangshu@</a:t>
            </a:r>
            <a:r>
              <a:rPr lang="en-US" altLang="zh-CN" sz="1600" dirty="0" err="1" smtClean="0">
                <a:hlinkClick r:id="rId6"/>
              </a:rPr>
              <a:t>zhuanzhuan</a:t>
            </a:r>
            <a:r>
              <a:rPr lang="de-DE" altLang="zh-CN" sz="1600" dirty="0" smtClean="0">
                <a:hlinkClick r:id="rId6"/>
              </a:rPr>
              <a:t>.</a:t>
            </a:r>
            <a:r>
              <a:rPr lang="de-DE" altLang="zh-CN" sz="1600" dirty="0" err="1" smtClean="0">
                <a:hlinkClick r:id="rId6"/>
              </a:rPr>
              <a:t>com</a:t>
            </a:r>
            <a:endParaRPr lang="zh-CN" altLang="de-DE" sz="1600" dirty="0"/>
          </a:p>
          <a:p>
            <a:pPr>
              <a:lnSpc>
                <a:spcPct val="150000"/>
              </a:lnSpc>
            </a:pPr>
            <a:r>
              <a:rPr lang="zh-CN" altLang="de-DE" sz="1600" dirty="0"/>
              <a:t>英文名：</a:t>
            </a:r>
            <a:r>
              <a:rPr lang="de-DE" altLang="zh-CN" b="1" dirty="0" err="1"/>
              <a:t>Sunil</a:t>
            </a:r>
            <a:r>
              <a:rPr lang="zh-CN" altLang="en-US" b="1" dirty="0"/>
              <a:t>  </a:t>
            </a:r>
            <a:r>
              <a:rPr lang="de-DE" altLang="zh-CN" b="1" dirty="0"/>
              <a:t>Wang</a:t>
            </a:r>
            <a:r>
              <a:rPr lang="zh-CN" altLang="en-US" b="1" dirty="0"/>
              <a:t>                </a:t>
            </a:r>
            <a:r>
              <a:rPr lang="zh-CN" altLang="en-US" b="1" dirty="0" smtClean="0"/>
              <a:t>        </a:t>
            </a:r>
            <a:r>
              <a:rPr lang="zh-CN" altLang="en-US" sz="1600" dirty="0" smtClean="0"/>
              <a:t>博    </a:t>
            </a:r>
            <a:r>
              <a:rPr lang="zh-CN" altLang="en-US" sz="1600" dirty="0"/>
              <a:t>客：</a:t>
            </a:r>
            <a:r>
              <a:rPr lang="en-US" altLang="zh-CN" sz="1600" dirty="0">
                <a:hlinkClick r:id="rId7"/>
              </a:rPr>
              <a:t>https://sunil.wang</a:t>
            </a:r>
            <a:endParaRPr lang="de-DE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职    位：</a:t>
            </a:r>
            <a:r>
              <a:rPr lang="zh-CN" altLang="en-US" sz="1600" b="1" dirty="0" smtClean="0"/>
              <a:t>转转</a:t>
            </a:r>
            <a:r>
              <a:rPr lang="en-US" altLang="zh-CN" sz="1600" b="1" dirty="0" smtClean="0"/>
              <a:t>FE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-</a:t>
            </a:r>
            <a:r>
              <a:rPr lang="zh-CN" altLang="en-US" sz="1600" b="1" dirty="0" smtClean="0"/>
              <a:t> </a:t>
            </a:r>
            <a:r>
              <a:rPr lang="en-US" altLang="zh-CN" sz="1600" b="1" dirty="0" err="1" smtClean="0"/>
              <a:t>Node.js</a:t>
            </a:r>
            <a:r>
              <a:rPr lang="zh-CN" altLang="en-US" sz="1600" b="1" dirty="0" smtClean="0"/>
              <a:t>工程师        </a:t>
            </a:r>
            <a:r>
              <a:rPr lang="de-DE" altLang="zh-CN" sz="1600" dirty="0" err="1" smtClean="0"/>
              <a:t>GitHub</a:t>
            </a:r>
            <a:r>
              <a:rPr lang="zh-CN" altLang="de-DE" sz="1600" dirty="0"/>
              <a:t>：</a:t>
            </a:r>
            <a:r>
              <a:rPr lang="de-DE" altLang="zh-CN" sz="1600" dirty="0">
                <a:hlinkClick r:id="rId8"/>
              </a:rPr>
              <a:t>https://</a:t>
            </a:r>
            <a:r>
              <a:rPr lang="de-DE" altLang="zh-CN" sz="1600" dirty="0" smtClean="0">
                <a:hlinkClick r:id="rId8"/>
              </a:rPr>
              <a:t>github.com/SunilWang</a:t>
            </a:r>
            <a:endParaRPr lang="de-DE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</p:spPr>
      </p:pic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08192" y="6410165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2BDE5DF-2FCE-5443-AFB0-223D2627E1E9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  <a:t>10</a:t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12" name="标题 1"/>
          <p:cNvSpPr txBox="1"/>
          <p:nvPr/>
        </p:nvSpPr>
        <p:spPr>
          <a:xfrm>
            <a:off x="0" y="37147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项目（系统）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A-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系统架构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3" name="内容占位符 2"/>
          <p:cNvSpPr txBox="1"/>
          <p:nvPr/>
        </p:nvSpPr>
        <p:spPr>
          <a:xfrm>
            <a:off x="227886" y="1290637"/>
            <a:ext cx="8229600" cy="42767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如果你想用项目说明自己的“设计</a:t>
            </a: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-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系统架构”维度相关的能力，你可能需要在</a:t>
            </a:r>
            <a:r>
              <a:rPr lang="en-US" altLang="zh-CN" sz="1800" dirty="0" err="1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ppt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中展现：</a:t>
            </a:r>
            <a:endParaRPr lang="en-US" altLang="zh-CN" sz="1800" dirty="0" smtClean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1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）系统架构如何考虑？</a:t>
            </a:r>
            <a:endParaRPr lang="en-US" altLang="zh-CN" sz="1800" dirty="0" smtClean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2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）如何增强系统负载？</a:t>
            </a:r>
            <a:endParaRPr lang="en-US" altLang="zh-CN" sz="1800" dirty="0" smtClean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3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）如何查找并优化系统瓶颈？</a:t>
            </a:r>
            <a:endParaRPr lang="en-US" altLang="zh-CN" sz="1800" dirty="0" smtClean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4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）如何进行容量设计？</a:t>
            </a:r>
            <a:endParaRPr lang="en-US" altLang="zh-CN" sz="1800" dirty="0" smtClean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5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）故障会对服务带来什么影响，是如何考虑的？</a:t>
            </a:r>
            <a:endParaRPr lang="en-US" altLang="zh-CN" sz="1800" dirty="0" smtClean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=&gt;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However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，说明难点，说明你的行动，说明达到的效果</a:t>
            </a:r>
            <a:endParaRPr lang="en-US" altLang="zh-CN" sz="1800"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752" y="22654"/>
            <a:ext cx="9142571" cy="6858000"/>
          </a:xfrm>
          <a:prstGeom prst="rect">
            <a:avLst/>
          </a:prstGeom>
        </p:spPr>
      </p:pic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34658" y="6418897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7F81201-28DF-034C-BAC9-90E94B3081DB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  <a:t>11</a:t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26466" y="37147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项目（系统）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A-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业务架构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1" name="内容占位符 2"/>
          <p:cNvSpPr txBox="1"/>
          <p:nvPr/>
        </p:nvSpPr>
        <p:spPr>
          <a:xfrm>
            <a:off x="267585" y="1313291"/>
            <a:ext cx="8229600" cy="42767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如果你想用项目说明自己的“设计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-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业务架构”维度相关的能力，你可能需要在</a:t>
            </a:r>
            <a:r>
              <a:rPr lang="en-US" altLang="zh-CN" sz="1800" dirty="0" err="1" smtClean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ppt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中展现：</a:t>
            </a:r>
            <a:endParaRPr lang="en-US" altLang="zh-CN" sz="1800" dirty="0" smtClean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1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）业务难点是什么，如何解决的，如何优化的？</a:t>
            </a:r>
            <a:endParaRPr lang="en-US" altLang="zh-CN" sz="1800" dirty="0" smtClean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2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）已有流程，工具，方法论有什么不足，如何优化以提升质量和效率的？</a:t>
            </a:r>
            <a:endParaRPr lang="en-US" altLang="zh-CN" sz="1800" dirty="0" smtClean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=&gt;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However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，说明难点，说明你的行动，说明达到的效果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</p:spPr>
      </p:pic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14288" y="6449790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717F96-B5BD-6F45-B9DD-6C7F08187CFD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  <a:t>12</a:t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15" name="标题 1"/>
          <p:cNvSpPr txBox="1"/>
          <p:nvPr/>
        </p:nvSpPr>
        <p:spPr>
          <a:xfrm>
            <a:off x="103632" y="34779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其他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6" name="内容占位符 2"/>
          <p:cNvSpPr txBox="1"/>
          <p:nvPr/>
        </p:nvSpPr>
        <p:spPr>
          <a:xfrm>
            <a:off x="207264" y="1136904"/>
            <a:ext cx="8229600" cy="42767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结合任职要求，说明其他能够支持你晋升的事例</a:t>
            </a:r>
            <a:endParaRPr lang="en-US" altLang="zh-CN" sz="1800" dirty="0" smtClean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专利</a:t>
            </a:r>
            <a:endParaRPr lang="en-US" altLang="zh-CN" sz="2400" dirty="0" smtClean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技术交流</a:t>
            </a:r>
            <a:endParaRPr lang="en-US" altLang="zh-CN" sz="2400" dirty="0" smtClean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……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请注意，述职时间控制在</a:t>
            </a: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15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分钟以内</a:t>
            </a:r>
            <a:endParaRPr lang="en-US" altLang="zh-CN" sz="1800" dirty="0" smtClean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1800"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38672" y="6425375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1C92C04-C118-DE40-A36A-C78E65BA3133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  <a:t>13</a:t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128016" y="36880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请删掉此页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128016" y="1088136"/>
            <a:ext cx="8229600" cy="42767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这只是一个述职模版的说明模版，实际请务必别像此模版一样全是文字，一定要以图，表，数据为主</a:t>
            </a:r>
            <a:endParaRPr lang="en-US" altLang="zh-CN" sz="1800" dirty="0" smtClean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请结合系统</a:t>
            </a: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/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业务</a:t>
            </a: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/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项目实例进行说明，突出难点，强调你做的工作与达成的结果</a:t>
            </a:r>
            <a:endParaRPr lang="en-US" altLang="zh-CN" sz="1800" dirty="0" smtClean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请展示与别人不一样的你！</a:t>
            </a:r>
            <a:endParaRPr lang="en-US" altLang="zh-CN" sz="1800" dirty="0" smtClean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祝你晋升成功！</a:t>
            </a:r>
            <a:endParaRPr lang="en-US" altLang="zh-CN" sz="1800"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</p:spPr>
      </p:pic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254496" y="647414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2E1935-6D2C-DD48-BAD0-791E8DF0B1A4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  <a:t>14</a:t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11" name="内容占位符 2"/>
          <p:cNvSpPr txBox="1"/>
          <p:nvPr/>
        </p:nvSpPr>
        <p:spPr>
          <a:xfrm>
            <a:off x="158496" y="1374648"/>
            <a:ext cx="8229600" cy="42767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6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>
              <a:buNone/>
            </a:pPr>
            <a:r>
              <a:rPr lang="en-US" altLang="zh-CN" sz="6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Q&amp;A</a:t>
            </a:r>
            <a:endParaRPr lang="zh-CN" altLang="en-US" sz="66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0160601_PPT-15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</p:spPr>
      </p:pic>
      <p:pic>
        <p:nvPicPr>
          <p:cNvPr id="5" name="图片 4" descr="20160601_PPT0-15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56762" y="397764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zh-CN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YaHei IKEA"/>
              </a:rPr>
              <a:t>XXX</a:t>
            </a:r>
            <a:endParaRPr kumimoji="1" lang="zh-CN" altLang="en-US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YaHei IK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3083113" y="1193114"/>
            <a:ext cx="3592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PPT</a:t>
            </a:r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中配合内容的</a:t>
            </a:r>
            <a:r>
              <a:rPr kumimoji="1"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ICON</a:t>
            </a:r>
            <a:endParaRPr kumimoji="1"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7" name="图片 36" descr="图标_0000_矢量智能对象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994" y="2596930"/>
            <a:ext cx="467271" cy="467271"/>
          </a:xfrm>
          <a:prstGeom prst="rect">
            <a:avLst/>
          </a:prstGeom>
        </p:spPr>
      </p:pic>
      <p:pic>
        <p:nvPicPr>
          <p:cNvPr id="38" name="图片 37" descr="图标_0001_矢量智能对象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541" y="3144853"/>
            <a:ext cx="467271" cy="467271"/>
          </a:xfrm>
          <a:prstGeom prst="rect">
            <a:avLst/>
          </a:prstGeom>
        </p:spPr>
      </p:pic>
      <p:pic>
        <p:nvPicPr>
          <p:cNvPr id="39" name="图片 38" descr="图标_0002_矢量智能对象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541" y="2596930"/>
            <a:ext cx="467271" cy="467271"/>
          </a:xfrm>
          <a:prstGeom prst="rect">
            <a:avLst/>
          </a:prstGeom>
        </p:spPr>
      </p:pic>
      <p:pic>
        <p:nvPicPr>
          <p:cNvPr id="40" name="图片 39" descr="图标_0003_矢量智能对象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541" y="3697897"/>
            <a:ext cx="467271" cy="467271"/>
          </a:xfrm>
          <a:prstGeom prst="rect">
            <a:avLst/>
          </a:prstGeom>
        </p:spPr>
      </p:pic>
      <p:pic>
        <p:nvPicPr>
          <p:cNvPr id="41" name="图片 40" descr="图标_0004_矢量智能对象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19" y="4256062"/>
            <a:ext cx="467271" cy="467271"/>
          </a:xfrm>
          <a:prstGeom prst="rect">
            <a:avLst/>
          </a:prstGeom>
        </p:spPr>
      </p:pic>
      <p:pic>
        <p:nvPicPr>
          <p:cNvPr id="42" name="图片 41" descr="图标_0005_矢量智能对象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19" y="3697897"/>
            <a:ext cx="467271" cy="467271"/>
          </a:xfrm>
          <a:prstGeom prst="rect">
            <a:avLst/>
          </a:prstGeom>
        </p:spPr>
      </p:pic>
      <p:pic>
        <p:nvPicPr>
          <p:cNvPr id="43" name="图片 42" descr="图标_0006_矢量智能对象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19" y="3144853"/>
            <a:ext cx="467271" cy="467271"/>
          </a:xfrm>
          <a:prstGeom prst="rect">
            <a:avLst/>
          </a:prstGeom>
        </p:spPr>
      </p:pic>
      <p:pic>
        <p:nvPicPr>
          <p:cNvPr id="44" name="图片 43" descr="图标_0007_矢量智能对象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19" y="2596930"/>
            <a:ext cx="467271" cy="467271"/>
          </a:xfrm>
          <a:prstGeom prst="rect">
            <a:avLst/>
          </a:prstGeom>
        </p:spPr>
      </p:pic>
      <p:pic>
        <p:nvPicPr>
          <p:cNvPr id="45" name="图片 44" descr="图标_0008_矢量智能对象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75" y="3144853"/>
            <a:ext cx="467271" cy="467271"/>
          </a:xfrm>
          <a:prstGeom prst="rect">
            <a:avLst/>
          </a:prstGeom>
        </p:spPr>
      </p:pic>
      <p:pic>
        <p:nvPicPr>
          <p:cNvPr id="46" name="图片 45" descr="图标_0009_矢量智能对象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367" y="4256062"/>
            <a:ext cx="467271" cy="467271"/>
          </a:xfrm>
          <a:prstGeom prst="rect">
            <a:avLst/>
          </a:prstGeom>
        </p:spPr>
      </p:pic>
      <p:pic>
        <p:nvPicPr>
          <p:cNvPr id="47" name="图片 46" descr="图标_0010_矢量智能对象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367" y="3697897"/>
            <a:ext cx="467271" cy="467271"/>
          </a:xfrm>
          <a:prstGeom prst="rect">
            <a:avLst/>
          </a:prstGeom>
        </p:spPr>
      </p:pic>
      <p:pic>
        <p:nvPicPr>
          <p:cNvPr id="48" name="图片 47" descr="图标_0011_矢量智能对象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367" y="3144853"/>
            <a:ext cx="467271" cy="467271"/>
          </a:xfrm>
          <a:prstGeom prst="rect">
            <a:avLst/>
          </a:prstGeom>
        </p:spPr>
      </p:pic>
      <p:pic>
        <p:nvPicPr>
          <p:cNvPr id="49" name="图片 48" descr="图标_0012_矢量智能对象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367" y="2596930"/>
            <a:ext cx="467271" cy="467271"/>
          </a:xfrm>
          <a:prstGeom prst="rect">
            <a:avLst/>
          </a:prstGeom>
        </p:spPr>
      </p:pic>
      <p:pic>
        <p:nvPicPr>
          <p:cNvPr id="50" name="图片 49" descr="图标_0013_矢量智能对象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541" y="4256062"/>
            <a:ext cx="467271" cy="467271"/>
          </a:xfrm>
          <a:prstGeom prst="rect">
            <a:avLst/>
          </a:prstGeom>
        </p:spPr>
      </p:pic>
      <p:pic>
        <p:nvPicPr>
          <p:cNvPr id="51" name="图片 50" descr="图标_0014_矢量智能对象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469" y="4256062"/>
            <a:ext cx="467271" cy="467271"/>
          </a:xfrm>
          <a:prstGeom prst="rect">
            <a:avLst/>
          </a:prstGeom>
        </p:spPr>
      </p:pic>
      <p:pic>
        <p:nvPicPr>
          <p:cNvPr id="52" name="图片 51" descr="图标_0015_矢量智能对象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469" y="3697897"/>
            <a:ext cx="467271" cy="467271"/>
          </a:xfrm>
          <a:prstGeom prst="rect">
            <a:avLst/>
          </a:prstGeom>
        </p:spPr>
      </p:pic>
      <p:pic>
        <p:nvPicPr>
          <p:cNvPr id="53" name="图片 52" descr="图标_0016_矢量智能对象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469" y="3144853"/>
            <a:ext cx="467271" cy="467271"/>
          </a:xfrm>
          <a:prstGeom prst="rect">
            <a:avLst/>
          </a:prstGeom>
        </p:spPr>
      </p:pic>
      <p:pic>
        <p:nvPicPr>
          <p:cNvPr id="54" name="图片 53" descr="图标_0017_矢量智能对象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469" y="2596930"/>
            <a:ext cx="467271" cy="467271"/>
          </a:xfrm>
          <a:prstGeom prst="rect">
            <a:avLst/>
          </a:prstGeom>
        </p:spPr>
      </p:pic>
      <p:pic>
        <p:nvPicPr>
          <p:cNvPr id="55" name="图片 54" descr="图标_0018_矢量智能对象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75" y="3697897"/>
            <a:ext cx="467271" cy="467271"/>
          </a:xfrm>
          <a:prstGeom prst="rect">
            <a:avLst/>
          </a:prstGeom>
        </p:spPr>
      </p:pic>
      <p:pic>
        <p:nvPicPr>
          <p:cNvPr id="56" name="图片 55" descr="图标_0019_矢量智能对象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817" y="4256062"/>
            <a:ext cx="467271" cy="467271"/>
          </a:xfrm>
          <a:prstGeom prst="rect">
            <a:avLst/>
          </a:prstGeom>
        </p:spPr>
      </p:pic>
      <p:pic>
        <p:nvPicPr>
          <p:cNvPr id="57" name="图片 56" descr="图标_0020_矢量智能对象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817" y="3697897"/>
            <a:ext cx="467271" cy="467271"/>
          </a:xfrm>
          <a:prstGeom prst="rect">
            <a:avLst/>
          </a:prstGeom>
        </p:spPr>
      </p:pic>
      <p:pic>
        <p:nvPicPr>
          <p:cNvPr id="58" name="图片 57" descr="图标_0021_矢量智能对象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817" y="3144853"/>
            <a:ext cx="467271" cy="467271"/>
          </a:xfrm>
          <a:prstGeom prst="rect">
            <a:avLst/>
          </a:prstGeom>
        </p:spPr>
      </p:pic>
      <p:pic>
        <p:nvPicPr>
          <p:cNvPr id="59" name="图片 58" descr="图标_0022_矢量智能对象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817" y="2596930"/>
            <a:ext cx="467271" cy="467271"/>
          </a:xfrm>
          <a:prstGeom prst="rect">
            <a:avLst/>
          </a:prstGeom>
        </p:spPr>
      </p:pic>
      <p:pic>
        <p:nvPicPr>
          <p:cNvPr id="60" name="图片 59" descr="图标_0023_矢量智能对象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75" y="2596930"/>
            <a:ext cx="467271" cy="467271"/>
          </a:xfrm>
          <a:prstGeom prst="rect">
            <a:avLst/>
          </a:prstGeom>
        </p:spPr>
      </p:pic>
      <p:pic>
        <p:nvPicPr>
          <p:cNvPr id="61" name="图片 60" descr="图标_0024_矢量智能对象.png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646" y="4256062"/>
            <a:ext cx="467271" cy="467271"/>
          </a:xfrm>
          <a:prstGeom prst="rect">
            <a:avLst/>
          </a:prstGeom>
        </p:spPr>
      </p:pic>
      <p:pic>
        <p:nvPicPr>
          <p:cNvPr id="62" name="图片 61" descr="图标_0025_矢量智能对象.png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646" y="3697897"/>
            <a:ext cx="467271" cy="467271"/>
          </a:xfrm>
          <a:prstGeom prst="rect">
            <a:avLst/>
          </a:prstGeom>
        </p:spPr>
      </p:pic>
      <p:pic>
        <p:nvPicPr>
          <p:cNvPr id="63" name="图片 62" descr="图标_0026_矢量智能对象.png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646" y="3144853"/>
            <a:ext cx="467271" cy="467271"/>
          </a:xfrm>
          <a:prstGeom prst="rect">
            <a:avLst/>
          </a:prstGeom>
        </p:spPr>
      </p:pic>
      <p:pic>
        <p:nvPicPr>
          <p:cNvPr id="64" name="图片 63" descr="图标_0027_矢量智能对象.png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646" y="2596930"/>
            <a:ext cx="467271" cy="467271"/>
          </a:xfrm>
          <a:prstGeom prst="rect">
            <a:avLst/>
          </a:prstGeom>
        </p:spPr>
      </p:pic>
      <p:pic>
        <p:nvPicPr>
          <p:cNvPr id="65" name="图片 64" descr="图标_0028_矢量智能对象.png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75" y="4256062"/>
            <a:ext cx="467271" cy="467271"/>
          </a:xfrm>
          <a:prstGeom prst="rect">
            <a:avLst/>
          </a:prstGeom>
        </p:spPr>
      </p:pic>
      <p:pic>
        <p:nvPicPr>
          <p:cNvPr id="66" name="图片 65" descr="图标_0029_矢量智能对象.png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994" y="4256062"/>
            <a:ext cx="467271" cy="467271"/>
          </a:xfrm>
          <a:prstGeom prst="rect">
            <a:avLst/>
          </a:prstGeom>
        </p:spPr>
      </p:pic>
      <p:pic>
        <p:nvPicPr>
          <p:cNvPr id="67" name="图片 66" descr="图标_0030_矢量智能对象.png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994" y="3697897"/>
            <a:ext cx="467271" cy="467271"/>
          </a:xfrm>
          <a:prstGeom prst="rect">
            <a:avLst/>
          </a:prstGeom>
        </p:spPr>
      </p:pic>
      <p:pic>
        <p:nvPicPr>
          <p:cNvPr id="68" name="图片 67" descr="图标_0031_矢量智能对象.png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994" y="3144853"/>
            <a:ext cx="467271" cy="4672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1846"/>
            <a:ext cx="9144000" cy="457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09144"/>
            <a:ext cx="9144000" cy="14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3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1846"/>
            <a:ext cx="9144000" cy="457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09144"/>
            <a:ext cx="9144000" cy="14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8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1846"/>
            <a:ext cx="9144000" cy="457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09144"/>
            <a:ext cx="9144000" cy="14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6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1846"/>
            <a:ext cx="9144000" cy="457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09144"/>
            <a:ext cx="9144000" cy="14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0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1334386" y="832348"/>
            <a:ext cx="6517758" cy="13154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6600" b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Q&amp;A</a:t>
            </a:r>
            <a:endParaRPr lang="en-US" altLang="zh-CN" sz="660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>
              <a:buNone/>
            </a:pPr>
            <a:endParaRPr lang="en-US" altLang="zh-CN" sz="6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>
              <a:buNone/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315" y="4560481"/>
            <a:ext cx="1993900" cy="1905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97265" y="2507875"/>
            <a:ext cx="2392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rgbClr val="00B0F0"/>
                </a:solidFill>
              </a:rPr>
              <a:t>微信扫描二维码</a:t>
            </a:r>
            <a:endParaRPr kumimoji="1" lang="en-US" altLang="zh-CN" sz="2400" b="1" dirty="0" smtClean="0">
              <a:solidFill>
                <a:srgbClr val="00B0F0"/>
              </a:solidFill>
            </a:endParaRPr>
          </a:p>
          <a:p>
            <a:pPr algn="ctr"/>
            <a:r>
              <a:rPr kumimoji="1" lang="zh-CN" altLang="en-US" sz="2400" b="1" dirty="0" smtClean="0">
                <a:solidFill>
                  <a:srgbClr val="00B0F0"/>
                </a:solidFill>
              </a:rPr>
              <a:t>关注  </a:t>
            </a:r>
            <a:endParaRPr kumimoji="1" lang="en-US" altLang="zh-CN" sz="2400" b="1" dirty="0" smtClean="0">
              <a:solidFill>
                <a:srgbClr val="00B0F0"/>
              </a:solidFill>
            </a:endParaRPr>
          </a:p>
          <a:p>
            <a:pPr algn="ctr"/>
            <a:r>
              <a:rPr kumimoji="1" lang="zh-CN" altLang="en-US" sz="2400" b="1" dirty="0" smtClean="0">
                <a:solidFill>
                  <a:srgbClr val="F06F7F"/>
                </a:solidFill>
              </a:rPr>
              <a:t>大转转</a:t>
            </a:r>
            <a:r>
              <a:rPr kumimoji="1" lang="en-US" altLang="zh-CN" sz="2400" b="1" dirty="0" smtClean="0">
                <a:solidFill>
                  <a:srgbClr val="F06F7F"/>
                </a:solidFill>
              </a:rPr>
              <a:t>FE</a:t>
            </a:r>
            <a:r>
              <a:rPr kumimoji="1" lang="zh-CN" altLang="en-US" sz="2400" b="1" dirty="0" smtClean="0">
                <a:solidFill>
                  <a:srgbClr val="F06F7F"/>
                </a:solidFill>
              </a:rPr>
              <a:t> </a:t>
            </a:r>
            <a:r>
              <a:rPr kumimoji="1" lang="zh-CN" altLang="en-US" sz="2400" b="1" dirty="0" smtClean="0">
                <a:solidFill>
                  <a:srgbClr val="00B0F0"/>
                </a:solidFill>
              </a:rPr>
              <a:t>公众号</a:t>
            </a:r>
            <a:endParaRPr kumimoji="1" lang="zh-CN" altLang="en-US" sz="2800" b="1" dirty="0">
              <a:solidFill>
                <a:srgbClr val="00B0F0"/>
              </a:solidFill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4322576" y="3708072"/>
            <a:ext cx="510363" cy="757159"/>
          </a:xfrm>
          <a:prstGeom prst="downArrow">
            <a:avLst/>
          </a:prstGeom>
          <a:gradFill>
            <a:gsLst>
              <a:gs pos="0">
                <a:srgbClr val="F06F7F"/>
              </a:gs>
              <a:gs pos="100000">
                <a:srgbClr val="00B0F0">
                  <a:lumMod val="59000"/>
                  <a:lumOff val="41000"/>
                </a:srgbClr>
              </a:gs>
            </a:gsLst>
          </a:gradFill>
          <a:ln cap="rnd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148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</p:spPr>
      </p:pic>
      <p:sp>
        <p:nvSpPr>
          <p:cNvPr id="33" name="内容占位符 2"/>
          <p:cNvSpPr txBox="1"/>
          <p:nvPr/>
        </p:nvSpPr>
        <p:spPr>
          <a:xfrm>
            <a:off x="0" y="1290637"/>
            <a:ext cx="8229600" cy="42767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 smtClean="0">
                <a:ea typeface="微软雅黑" panose="020B0503020204020204" charset="-122"/>
              </a:rPr>
              <a:t>PPT</a:t>
            </a:r>
            <a:r>
              <a:rPr lang="zh-CN" altLang="en-US" sz="2000" b="1" dirty="0" smtClean="0">
                <a:ea typeface="微软雅黑" panose="020B0503020204020204" charset="-122"/>
              </a:rPr>
              <a:t>建议以项目（系统）为主线，在描述项目（系统）时展现“能力要素”相关的能力</a:t>
            </a:r>
            <a:endParaRPr lang="en-US" altLang="zh-CN" sz="2000" b="1" dirty="0" smtClean="0"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ea typeface="微软雅黑" panose="020B0503020204020204" charset="-122"/>
              </a:rPr>
              <a:t>描述项目建议以“项目背景”、“项目功能”、“项目设计实现”、“项目遇到问题及其解决”、“项目效果”开展</a:t>
            </a:r>
            <a:endParaRPr lang="en-US" altLang="zh-CN" sz="2000" b="1" dirty="0" smtClean="0"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尽量使用架构图和表格等直观表现形式，尽量减少大段文字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尽量使用数字说明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ea typeface="微软雅黑" panose="020B0503020204020204" charset="-122"/>
              </a:rPr>
              <a:t>务必突出重点</a:t>
            </a:r>
            <a:r>
              <a:rPr lang="en-US" altLang="zh-CN" sz="2000" b="1" dirty="0" smtClean="0">
                <a:ea typeface="微软雅黑" panose="020B0503020204020204" charset="-122"/>
              </a:rPr>
              <a:t>-</a:t>
            </a:r>
            <a:r>
              <a:rPr lang="zh-CN" altLang="en-US" sz="2000" b="1" dirty="0" smtClean="0">
                <a:ea typeface="微软雅黑" panose="020B0503020204020204" charset="-122"/>
              </a:rPr>
              <a:t>核心项目和核心系统</a:t>
            </a:r>
            <a:endParaRPr lang="en-US" altLang="zh-CN" sz="2000" b="1" dirty="0" smtClean="0"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可简述系统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/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项目难点，说明你对系统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/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项目做出了什么贡献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000" dirty="0">
              <a:ea typeface="微软雅黑" panose="020B0503020204020204" charset="-122"/>
            </a:endParaRPr>
          </a:p>
        </p:txBody>
      </p:sp>
      <p:sp>
        <p:nvSpPr>
          <p:cNvPr id="3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096000" y="6408484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1C0A5E7-B9E5-664B-9AFC-9649D3E6180B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  <a:t>7</a:t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32" name="标题 1"/>
          <p:cNvSpPr txBox="1"/>
          <p:nvPr/>
        </p:nvSpPr>
        <p:spPr>
          <a:xfrm>
            <a:off x="0" y="38150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请删掉此页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-536"/>
            <a:ext cx="9144000" cy="6859072"/>
          </a:xfrm>
          <a:prstGeom prst="rect">
            <a:avLst/>
          </a:prstGeom>
        </p:spPr>
      </p:pic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8A6DECE-E2D1-404E-ACCF-DEEB20FE253F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  <a:t>8</a:t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91440" y="35998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目录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27" name="内容占位符 2"/>
          <p:cNvSpPr txBox="1"/>
          <p:nvPr/>
        </p:nvSpPr>
        <p:spPr>
          <a:xfrm>
            <a:off x="457200" y="1417638"/>
            <a:ext cx="8229600" cy="42767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项目</a:t>
            </a: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项目</a:t>
            </a: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B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XXX</a:t>
            </a:r>
            <a:endParaRPr lang="zh-CN" altLang="en-US" sz="1800"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>
              <p:cTn id="2" repeatCount="indefinite" restart="whenNotActive" fill="hold" evtFilter="cancelBubble" nodeType="interactiveSeq">
                <p:stCondLst>
                  <p:cond delay="indefinite"/>
                  <p:cond evt="onBegin" delay="0">
                    <p:tn val="1"/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4896 -0.24873" pathEditMode="relative" ptsTypes="AA">
                                      <p:cBhvr>
                                        <p:cTn id="6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24896 -0.24873 L -0.1955 -0.24873" pathEditMode="relative" ptsTypes="AA">
                                      <p:cBhvr>
                                        <p:cTn id="11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1955 -0.24873 L 0.04751 -0.24873" pathEditMode="relative" ptsTypes="AA">
                                      <p:cBhvr>
                                        <p:cTn id="14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0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04751 -0.24873 L 0.24896 -0.08011" pathEditMode="relative" ptsTypes="AA">
                                      <p:cBhvr>
                                        <p:cTn id="17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00"/>
                            </p:stCondLst>
                            <p:childTnLst>
                              <p:par>
                                <p:cTn id="19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24896 -0.08011 L 0 0" pathEditMode="relative" ptsTypes="AA">
                                      <p:cBhvr>
                                        <p:cTn id="20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22" dur="30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00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" pathEditMode="relative" ptsTypes="AA">
                                      <p:cBhvr>
                                        <p:cTn id="25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1E42E4-90F7-C348-9C7D-352344EF35F9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  <a:t>9</a:t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0" y="29902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项目（系统）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A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（后文均以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T5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为例）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0" y="1191260"/>
            <a:ext cx="8229600" cy="41830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8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项目背景</a:t>
            </a:r>
            <a:endParaRPr lang="en-US" altLang="zh-CN" sz="1800" b="1" dirty="0" smtClean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简要说明项目的缘起、背景</a:t>
            </a:r>
            <a:endParaRPr lang="en-US" altLang="zh-CN" sz="1800" dirty="0" smtClean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项目功能</a:t>
            </a:r>
            <a:endParaRPr lang="en-US" altLang="zh-CN" sz="1800" b="1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项目要实现的功能</a:t>
            </a:r>
            <a:endParaRPr lang="en-US" altLang="zh-CN" sz="1800" dirty="0" smtClean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项目设计实现</a:t>
            </a:r>
            <a:endParaRPr lang="en-US" altLang="zh-CN" sz="1800" b="1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针对实现功能，系统如何设计实现，突出系统架构、业务架构、可用性考虑、扩展性设计、并行性设计与实现等能力</a:t>
            </a:r>
            <a:endParaRPr lang="en-US" altLang="zh-CN" sz="1800" dirty="0" smtClean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项目遇到问题及其解决</a:t>
            </a:r>
            <a:endParaRPr lang="en-US" altLang="zh-CN" sz="1800" b="1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在项目设计、开发、测试、上线等阶段遇到了哪些问题，如何分析解决</a:t>
            </a:r>
            <a:endParaRPr lang="en-US" altLang="zh-CN" sz="1800" dirty="0" smtClean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项目效果</a:t>
            </a:r>
            <a:endParaRPr lang="en-US" altLang="zh-CN" sz="1800" b="1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效果最终达到的效果</a:t>
            </a:r>
            <a:endParaRPr lang="en-US" altLang="zh-CN" sz="1800" dirty="0" smtClean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PV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、</a:t>
            </a: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UV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、交易量等</a:t>
            </a:r>
            <a:endParaRPr lang="en-US" altLang="zh-CN" sz="1800"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555</Words>
  <Application>Microsoft Macintosh PowerPoint</Application>
  <PresentationFormat>全屏显示(4:3)</PresentationFormat>
  <Paragraphs>69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Calibri</vt:lpstr>
      <vt:lpstr>STLiti</vt:lpstr>
      <vt:lpstr>YaHei IKEA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58赶集网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本荣</dc:creator>
  <cp:lastModifiedBy>Hope5114</cp:lastModifiedBy>
  <cp:revision>68</cp:revision>
  <dcterms:created xsi:type="dcterms:W3CDTF">2016-05-11T01:52:00Z</dcterms:created>
  <dcterms:modified xsi:type="dcterms:W3CDTF">2017-07-30T03:50:26Z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