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15-07-2018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 </a:t>
            </a:r>
            <a:endParaRPr lang="en-IN" sz="3600" b="1" dirty="0"/>
          </a:p>
          <a:p>
            <a:pPr algn="l"/>
            <a:r>
              <a:rPr lang="en-IN" sz="3600" b="1" dirty="0"/>
              <a:t> </a:t>
            </a:r>
            <a:r>
              <a:rPr lang="en-IN" sz="3600" b="1" dirty="0" smtClean="0"/>
              <a:t>Sunil Yousef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Top3 sectors based on numbe</a:t>
            </a:r>
            <a:r>
              <a:rPr lang="en-IN" sz="2800" dirty="0" smtClean="0"/>
              <a:t>r of investments from the top 3 countries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326524"/>
            <a:ext cx="11848564" cy="55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Top 3 English Speaking countries for the Venture type funding is: </a:t>
            </a:r>
            <a:r>
              <a:rPr lang="en-IN" sz="2400" dirty="0"/>
              <a:t>United States of America</a:t>
            </a:r>
            <a:r>
              <a:rPr lang="en-IN" sz="2400" dirty="0" smtClean="0"/>
              <a:t>, </a:t>
            </a:r>
            <a:r>
              <a:rPr lang="en-IN" sz="2400" dirty="0"/>
              <a:t>Great Britain and </a:t>
            </a:r>
            <a:r>
              <a:rPr lang="en-IN" sz="2400" dirty="0" smtClean="0"/>
              <a:t>India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Most suitable sectors </a:t>
            </a:r>
            <a:r>
              <a:rPr lang="en-IN" sz="2400" dirty="0"/>
              <a:t>in </a:t>
            </a:r>
            <a:r>
              <a:rPr lang="en-IN" sz="2400" dirty="0" smtClean="0"/>
              <a:t>United States of America, </a:t>
            </a:r>
            <a:r>
              <a:rPr lang="en-IN" sz="2400" dirty="0"/>
              <a:t>Great Britain </a:t>
            </a:r>
            <a:r>
              <a:rPr lang="en-IN" sz="2400" dirty="0" smtClean="0"/>
              <a:t>and India is: "Others" </a:t>
            </a:r>
            <a:r>
              <a:rPr lang="en-IN" sz="2400" dirty="0"/>
              <a:t>and </a:t>
            </a:r>
            <a:r>
              <a:rPr lang="en-IN" sz="2400" dirty="0" smtClean="0"/>
              <a:t>"</a:t>
            </a:r>
            <a:r>
              <a:rPr lang="en-IN" sz="2400" dirty="0"/>
              <a:t>Social, Finance, </a:t>
            </a:r>
            <a:r>
              <a:rPr lang="en-IN" sz="2400" dirty="0" smtClean="0"/>
              <a:t>Analytics, Advertising”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Sector "</a:t>
            </a:r>
            <a:r>
              <a:rPr lang="en-IN" sz="1800" dirty="0" err="1" smtClean="0"/>
              <a:t>Cleantech</a:t>
            </a:r>
            <a:r>
              <a:rPr lang="en-IN" sz="1800" dirty="0" smtClean="0"/>
              <a:t> </a:t>
            </a:r>
            <a:r>
              <a:rPr lang="en-IN" sz="1800" dirty="0"/>
              <a:t>/ </a:t>
            </a:r>
            <a:r>
              <a:rPr lang="en-IN" sz="1800" dirty="0" smtClean="0"/>
              <a:t>Semiconductors" </a:t>
            </a:r>
            <a:r>
              <a:rPr lang="en-IN" sz="1800" dirty="0"/>
              <a:t>is recommended only for Great Britain</a:t>
            </a:r>
            <a:r>
              <a:rPr lang="en-IN" sz="1800" dirty="0" smtClean="0"/>
              <a:t> </a:t>
            </a:r>
            <a:r>
              <a:rPr lang="en-IN" sz="1800" dirty="0"/>
              <a:t>and United States of America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Sector “News</a:t>
            </a:r>
            <a:r>
              <a:rPr lang="en-IN" sz="1800" dirty="0"/>
              <a:t>, Search and </a:t>
            </a:r>
            <a:r>
              <a:rPr lang="en-IN" sz="1800" dirty="0" smtClean="0"/>
              <a:t>Messaging" </a:t>
            </a:r>
            <a:r>
              <a:rPr lang="en-IN" sz="1800" dirty="0"/>
              <a:t>is recommended only for </a:t>
            </a:r>
            <a:r>
              <a:rPr lang="en-IN" sz="1800" dirty="0" smtClean="0"/>
              <a:t>India</a:t>
            </a:r>
            <a:r>
              <a:rPr lang="en-IN" sz="1200" dirty="0" smtClean="0"/>
              <a:t>.</a:t>
            </a:r>
            <a:endParaRPr lang="en-IN" sz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Conclusions </a:t>
            </a:r>
            <a:r>
              <a:rPr lang="en-IN" sz="2800" dirty="0" smtClean="0"/>
              <a:t>- Recommended </a:t>
            </a:r>
            <a:r>
              <a:rPr lang="en-IN" sz="2800" dirty="0"/>
              <a:t>countries and there main sectors </a:t>
            </a:r>
            <a:r>
              <a:rPr lang="en-IN" sz="2800" dirty="0" smtClean="0"/>
              <a:t>are,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 smtClean="0"/>
              <a:t>Spark </a:t>
            </a:r>
            <a:r>
              <a:rPr lang="en-IN" sz="1400" dirty="0"/>
              <a:t>Funds wants to find the best companies </a:t>
            </a:r>
            <a:r>
              <a:rPr lang="en-IN" sz="1400" dirty="0" smtClean="0"/>
              <a:t>in top3 countries under top3 sectors to </a:t>
            </a:r>
            <a:r>
              <a:rPr lang="en-IN" sz="1400" dirty="0"/>
              <a:t>invest </a:t>
            </a:r>
            <a:r>
              <a:rPr lang="en-IN" sz="1400" dirty="0" smtClean="0"/>
              <a:t>in within the </a:t>
            </a:r>
            <a:r>
              <a:rPr lang="en-IN" sz="1400" dirty="0"/>
              <a:t>constraints </a:t>
            </a:r>
            <a:r>
              <a:rPr lang="en-IN" sz="1400" dirty="0" smtClean="0"/>
              <a:t>mentioned below: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The </a:t>
            </a:r>
            <a:r>
              <a:rPr lang="en-IN" sz="1400" dirty="0"/>
              <a:t>investment should be made only in English-speaking </a:t>
            </a:r>
            <a:r>
              <a:rPr lang="en-IN" sz="1400" dirty="0" smtClean="0"/>
              <a:t>countries </a:t>
            </a:r>
            <a:r>
              <a:rPr lang="en-IN" sz="1400" dirty="0"/>
              <a:t>and </a:t>
            </a:r>
            <a:r>
              <a:rPr lang="en-IN" sz="1400" dirty="0" smtClean="0"/>
              <a:t>should be between 5 </a:t>
            </a:r>
            <a:r>
              <a:rPr lang="en-IN" sz="1400" dirty="0"/>
              <a:t>to 15 million </a:t>
            </a:r>
            <a:r>
              <a:rPr lang="en-IN" sz="1400" dirty="0" smtClean="0"/>
              <a:t>USD per round of investment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The </a:t>
            </a:r>
            <a:r>
              <a:rPr lang="en-IN" sz="1400" dirty="0"/>
              <a:t>investment should be made in the sector where most other investors are investing</a:t>
            </a:r>
          </a:p>
          <a:p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 smtClean="0"/>
              <a:t>The project </a:t>
            </a:r>
            <a:r>
              <a:rPr lang="en-IN" sz="1400" dirty="0"/>
              <a:t>is to identify: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Top3 countries among the countries that </a:t>
            </a:r>
            <a:r>
              <a:rPr lang="en-IN" sz="1400" dirty="0"/>
              <a:t>had the most investments in </a:t>
            </a:r>
            <a:r>
              <a:rPr lang="en-IN" sz="1400" dirty="0" smtClean="0"/>
              <a:t>past and select them as preferred countries for Spark Funds</a:t>
            </a:r>
            <a:r>
              <a:rPr lang="en-IN" sz="1400" dirty="0"/>
              <a:t>.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Most </a:t>
            </a:r>
            <a:r>
              <a:rPr lang="en-IN" sz="1400" dirty="0"/>
              <a:t>suitable investment </a:t>
            </a:r>
            <a:r>
              <a:rPr lang="en-IN" sz="1400" dirty="0" smtClean="0"/>
              <a:t>type by understanding </a:t>
            </a:r>
            <a:r>
              <a:rPr lang="en-IN" sz="1400" dirty="0"/>
              <a:t>investments in venture, seed/angel, private equity categories etc. </a:t>
            </a:r>
            <a:r>
              <a:rPr lang="en-IN" sz="1400" dirty="0" smtClean="0"/>
              <a:t>and identify which </a:t>
            </a:r>
            <a:r>
              <a:rPr lang="en-IN" sz="1400" dirty="0"/>
              <a:t>type is best suited for </a:t>
            </a:r>
            <a:r>
              <a:rPr lang="en-IN" sz="1400" dirty="0"/>
              <a:t>Spark Funds </a:t>
            </a:r>
            <a:r>
              <a:rPr lang="en-IN" sz="1400" dirty="0" smtClean="0"/>
              <a:t>strategy</a:t>
            </a:r>
            <a:r>
              <a:rPr lang="en-IN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Most suitable</a:t>
            </a:r>
            <a:r>
              <a:rPr lang="en-IN" sz="1400" dirty="0" smtClean="0"/>
              <a:t> sectors by understanding </a:t>
            </a:r>
            <a:r>
              <a:rPr lang="en-IN" sz="1400" dirty="0"/>
              <a:t>the distribution of investments across the 8 main sectors</a:t>
            </a:r>
            <a:r>
              <a:rPr lang="en-IN" sz="1400" dirty="0" smtClean="0"/>
              <a:t>, and select </a:t>
            </a:r>
            <a:r>
              <a:rPr lang="en-IN" sz="1400" dirty="0"/>
              <a:t>the </a:t>
            </a:r>
            <a:r>
              <a:rPr lang="en-IN" sz="1400" dirty="0" smtClean="0"/>
              <a:t>best sector for Spark Funds </a:t>
            </a:r>
            <a:r>
              <a:rPr lang="en-IN" sz="1400" dirty="0"/>
              <a:t>investment </a:t>
            </a:r>
            <a:r>
              <a:rPr lang="en-IN" sz="1400" dirty="0" smtClean="0"/>
              <a:t>strategy.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To </a:t>
            </a:r>
            <a:r>
              <a:rPr lang="en-IN" sz="2800" dirty="0"/>
              <a:t>understand the global trends in investments so that </a:t>
            </a:r>
            <a:r>
              <a:rPr lang="en-IN" sz="2800" dirty="0" smtClean="0"/>
              <a:t>CEO of Spark Fund can </a:t>
            </a:r>
            <a:r>
              <a:rPr lang="en-IN" sz="2800" dirty="0"/>
              <a:t>take the investment decisions effectively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819" y="1854200"/>
            <a:ext cx="10101638" cy="43449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</a:t>
            </a:r>
            <a:r>
              <a:rPr lang="en-IN" sz="2800" dirty="0"/>
              <a:t>solving </a:t>
            </a:r>
            <a:r>
              <a:rPr lang="en-IN" sz="2800" dirty="0" smtClean="0"/>
              <a:t>methodology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Understand the Data Set’s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0135"/>
              </p:ext>
            </p:extLst>
          </p:nvPr>
        </p:nvGraphicFramePr>
        <p:xfrm>
          <a:off x="618186" y="1496218"/>
          <a:ext cx="11204619" cy="3919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95"/>
                <a:gridCol w="9732749"/>
                <a:gridCol w="1416675"/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2752">
                <a:tc>
                  <a:txBody>
                    <a:bodyPr/>
                    <a:lstStyle/>
                    <a:p>
                      <a:pPr algn="ctr" fontAlgn="ctr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752">
                <a:tc>
                  <a:txBody>
                    <a:bodyPr/>
                    <a:lstStyle/>
                    <a:p>
                      <a:pPr algn="ctr" fontAlgn="ctr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How many unique companies are present in rounds2?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66368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5028">
                <a:tc>
                  <a:txBody>
                    <a:bodyPr/>
                    <a:lstStyle/>
                    <a:p>
                      <a:pPr algn="ctr" fontAlgn="ctr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How many unique companies are present in the companies file?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66368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74606">
                <a:tc>
                  <a:txBody>
                    <a:bodyPr/>
                    <a:lstStyle/>
                    <a:p>
                      <a:pPr algn="ctr" fontAlgn="ctr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 the companies data frame, which column can be used as the  unique key for each company? Write the name of the column.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PERMALINK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7781">
                <a:tc>
                  <a:txBody>
                    <a:bodyPr/>
                    <a:lstStyle/>
                    <a:p>
                      <a:pPr algn="ctr" fontAlgn="ctr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Are there any companies in the rounds2 file which are not  present in companies ? Answer Y/N.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152227">
                <a:tc>
                  <a:txBody>
                    <a:bodyPr/>
                    <a:lstStyle/>
                    <a:p>
                      <a:pPr algn="ctr" fontAlgn="ctr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Merge the two data frames so that all  variables (columns)  in the companies frame are added to the rounds2 data frame. Name the merged frame master_frame. How many observations are present in master_frame ?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114949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Most suitable investment type is Venture Fund</a:t>
            </a:r>
            <a:endParaRPr lang="en-IN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015520"/>
              </p:ext>
            </p:extLst>
          </p:nvPr>
        </p:nvGraphicFramePr>
        <p:xfrm>
          <a:off x="901521" y="1841676"/>
          <a:ext cx="10586434" cy="2746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4369"/>
                <a:gridCol w="1652065"/>
              </a:tblGrid>
              <a:tr h="6295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Average funding amount of venture type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11623493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95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Average funding amount of angel type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2875945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41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Average funding amount of seed type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2920791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41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Average funding amount of private equity type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63704338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684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Considering that Spark Funds wants to invest between 5 to 15 million USD per  investment round, which investment type is the most suitable for them?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VENTURE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521" y="5203065"/>
            <a:ext cx="1077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Venture Fund is selected as it is the one which lies in the range of 5 to 15 Million USD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/>
              <a:t>Top 3 English-Speaking Countries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042359"/>
              </p:ext>
            </p:extLst>
          </p:nvPr>
        </p:nvGraphicFramePr>
        <p:xfrm>
          <a:off x="965915" y="2075343"/>
          <a:ext cx="9169757" cy="136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445"/>
                <a:gridCol w="2870312"/>
              </a:tblGrid>
              <a:tr h="4544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dirty="0">
                          <a:effectLst/>
                        </a:rPr>
                        <a:t>Top English speaking country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USA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44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Second English speaking country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effectLst/>
                        </a:rPr>
                        <a:t>GBR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544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Third English speaking country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 dirty="0">
                          <a:effectLst/>
                        </a:rPr>
                        <a:t>IND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5915" y="3618963"/>
            <a:ext cx="10251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Spark Funds wants to invest in countries with the highest amount of funding for the chosen investment </a:t>
            </a:r>
            <a:r>
              <a:rPr lang="en-IN" dirty="0" smtClean="0"/>
              <a:t>type as </a:t>
            </a:r>
            <a:r>
              <a:rPr lang="en-IN" dirty="0"/>
              <a:t>part of its broader strategy to invest where most investments are occurring.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Spark </a:t>
            </a:r>
            <a:r>
              <a:rPr lang="en-IN" dirty="0"/>
              <a:t>Funds wants to see the top nine countries which have received the highest total funding (across ALL sectors for the chosen investment type)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 </a:t>
            </a:r>
            <a:r>
              <a:rPr lang="en-IN" dirty="0" smtClean="0"/>
              <a:t>Identify </a:t>
            </a:r>
            <a:r>
              <a:rPr lang="en-IN" dirty="0"/>
              <a:t>the top three English-speaking countries in the data frame top9.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/>
              <a:t>Top 3 </a:t>
            </a:r>
            <a:r>
              <a:rPr lang="en-IN" b="1" dirty="0" smtClean="0"/>
              <a:t>Sectors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87890" y="5290521"/>
            <a:ext cx="9787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The most heavily invested sector is “Others”.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And the second preferred sector is “Social</a:t>
            </a:r>
            <a:r>
              <a:rPr lang="en-IN" sz="2400" dirty="0"/>
              <a:t>, Finance, Analytics, </a:t>
            </a:r>
            <a:r>
              <a:rPr lang="en-IN" sz="2400" dirty="0" smtClean="0"/>
              <a:t>Advertising”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953800"/>
              </p:ext>
            </p:extLst>
          </p:nvPr>
        </p:nvGraphicFramePr>
        <p:xfrm>
          <a:off x="386367" y="1496218"/>
          <a:ext cx="11578106" cy="3618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4123"/>
                <a:gridCol w="2356834"/>
                <a:gridCol w="2279561"/>
                <a:gridCol w="1957588"/>
              </a:tblGrid>
              <a:tr h="2412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Total number of Investments (count)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40372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2265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12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Total amount of investment (USD)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4.68E+11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2.24E+10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1.60E+10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12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Top Sector name (no. of investment-wise)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Others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Others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Others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Second Sector name (no. of investment-wise)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Cleantech / Semiconductors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Social, Finance, Analytics, Advertising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Social, Finance, Analytics, Advertising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Third Sector name (no. of investment-wise)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Social, Finance, Analytics, Advertising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Cleantech / Semiconductors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News, Search and Messaging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12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Number of investments in top sector (3)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9847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12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Number of investments in second sector (4)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12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Number of investments in third sector (5)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8010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3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For point 3 (top sector count-wise), which company received the highest investment?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SoFi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OneWeb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Flipkart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06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For point 4 (second best sector count-wise), which company received the highest investment?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Freescale</a:t>
                      </a:r>
                      <a:r>
                        <a:rPr lang="en-IN" sz="1600" u="none" strike="noStrike" dirty="0">
                          <a:effectLst/>
                        </a:rPr>
                        <a:t> Semiconductor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Mereo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ShopClues.com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Most suitable investment method is Venture as per the pie chart shown below.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1496218"/>
            <a:ext cx="9684913" cy="52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 smtClean="0"/>
              <a:t>Countries which got most of the investments for venture type fund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1513327"/>
            <a:ext cx="10509161" cy="50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666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To understand the global trends in investments so that CEO of Spark Fund can take the investment decisions effectively</vt:lpstr>
      <vt:lpstr> Problem solving methodology</vt:lpstr>
      <vt:lpstr> Understand the Data Set’s</vt:lpstr>
      <vt:lpstr>Most suitable investment type is Venture Fund</vt:lpstr>
      <vt:lpstr> Top 3 English-Speaking Countries</vt:lpstr>
      <vt:lpstr> Top 3 Sectors</vt:lpstr>
      <vt:lpstr>Most suitable investment method is Venture as per the pie chart shown below.</vt:lpstr>
      <vt:lpstr> Countries which got most of the investments for venture type fund</vt:lpstr>
      <vt:lpstr> Top3 sectors based on number of investments from the top 3 countries</vt:lpstr>
      <vt:lpstr> Conclusions - Recommended countries and there main sectors are,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lenovo</cp:lastModifiedBy>
  <cp:revision>43</cp:revision>
  <dcterms:created xsi:type="dcterms:W3CDTF">2016-06-09T08:16:28Z</dcterms:created>
  <dcterms:modified xsi:type="dcterms:W3CDTF">2018-07-15T00:16:12Z</dcterms:modified>
</cp:coreProperties>
</file>