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dirty="0">
                <a:solidFill>
                  <a:schemeClr val="accent1"/>
                </a:solidFill>
                <a:latin typeface="Times New Roman" panose="02020603050405020304" pitchFamily="18" charset="0"/>
                <a:ea typeface="Arial"/>
                <a:cs typeface="Times New Roman" panose="02020603050405020304" pitchFamily="18" charset="0"/>
                <a:sym typeface="Arial"/>
              </a:rPr>
              <a:t>KEYLOGGER</a:t>
            </a:r>
            <a:endParaRPr dirty="0">
              <a:latin typeface="Times New Roman" panose="02020603050405020304" pitchFamily="18" charset="0"/>
              <a:cs typeface="Times New Roman" panose="02020603050405020304" pitchFamily="18" charset="0"/>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Times New Roman" panose="02020603050405020304" pitchFamily="18" charset="0"/>
                <a:cs typeface="Times New Roman" panose="02020603050405020304" pitchFamily="18" charset="0"/>
                <a:sym typeface="Arial"/>
              </a:rPr>
              <a:t>CAPSTONE PROJECT</a:t>
            </a:r>
            <a:endParaRPr>
              <a:latin typeface="Times New Roman" panose="02020603050405020304" pitchFamily="18" charset="0"/>
              <a:cs typeface="Times New Roman" panose="02020603050405020304" pitchFamily="18" charset="0"/>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Times New Roman" panose="02020603050405020304" pitchFamily="18" charset="0"/>
                <a:cs typeface="Times New Roman" panose="02020603050405020304" pitchFamily="18" charset="0"/>
                <a:sym typeface="Arial"/>
              </a:rPr>
              <a:t>Presented By:</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400" b="1" dirty="0">
                <a:solidFill>
                  <a:srgbClr val="1482AB"/>
                </a:solidFill>
                <a:latin typeface="Times New Roman" panose="02020603050405020304" pitchFamily="18" charset="0"/>
                <a:cs typeface="Times New Roman" panose="02020603050405020304" pitchFamily="18" charset="0"/>
              </a:rPr>
              <a:t>Sunil </a:t>
            </a:r>
            <a:r>
              <a:rPr lang="en-US" sz="2400" b="1" dirty="0" err="1">
                <a:solidFill>
                  <a:srgbClr val="1482AB"/>
                </a:solidFill>
                <a:latin typeface="Times New Roman" panose="02020603050405020304" pitchFamily="18" charset="0"/>
                <a:cs typeface="Times New Roman" panose="02020603050405020304" pitchFamily="18" charset="0"/>
              </a:rPr>
              <a:t>kumar</a:t>
            </a:r>
            <a:r>
              <a:rPr lang="en-US" sz="2400" b="1" dirty="0">
                <a:solidFill>
                  <a:srgbClr val="1482AB"/>
                </a:solidFill>
                <a:latin typeface="Times New Roman" panose="02020603050405020304" pitchFamily="18" charset="0"/>
                <a:cs typeface="Times New Roman" panose="02020603050405020304" pitchFamily="18" charset="0"/>
              </a:rPr>
              <a:t> B </a:t>
            </a:r>
            <a:r>
              <a:rPr lang="en-IN" sz="2400" b="1" dirty="0">
                <a:solidFill>
                  <a:srgbClr val="1482AB"/>
                </a:solidFill>
                <a:latin typeface="Times New Roman" panose="02020603050405020304" pitchFamily="18" charset="0"/>
                <a:cs typeface="Times New Roman" panose="02020603050405020304" pitchFamily="18" charset="0"/>
                <a:sym typeface="Arial"/>
              </a:rPr>
              <a:t>- </a:t>
            </a:r>
            <a:r>
              <a:rPr lang="en-IN" sz="2400" b="1" dirty="0" err="1">
                <a:solidFill>
                  <a:srgbClr val="1482AB"/>
                </a:solidFill>
                <a:latin typeface="Times New Roman" panose="02020603050405020304" pitchFamily="18" charset="0"/>
                <a:cs typeface="Times New Roman" panose="02020603050405020304" pitchFamily="18" charset="0"/>
              </a:rPr>
              <a:t>Jeppiaar</a:t>
            </a:r>
            <a:r>
              <a:rPr lang="en-IN" sz="2400" b="1" dirty="0">
                <a:solidFill>
                  <a:srgbClr val="1482AB"/>
                </a:solidFill>
                <a:latin typeface="Times New Roman" panose="02020603050405020304" pitchFamily="18" charset="0"/>
                <a:cs typeface="Times New Roman" panose="02020603050405020304" pitchFamily="18" charset="0"/>
              </a:rPr>
              <a:t> Institute of Technology</a:t>
            </a:r>
            <a:r>
              <a:rPr lang="en-IN" sz="2400" b="1" dirty="0">
                <a:solidFill>
                  <a:srgbClr val="1482AB"/>
                </a:solidFill>
                <a:latin typeface="Times New Roman" panose="02020603050405020304" pitchFamily="18" charset="0"/>
                <a:cs typeface="Times New Roman" panose="02020603050405020304" pitchFamily="18" charset="0"/>
                <a:sym typeface="Arial"/>
              </a:rPr>
              <a:t> – </a:t>
            </a:r>
            <a:r>
              <a:rPr lang="en-IN" sz="2400" b="1" dirty="0">
                <a:solidFill>
                  <a:srgbClr val="1482AB"/>
                </a:solidFill>
                <a:latin typeface="Times New Roman" panose="02020603050405020304" pitchFamily="18" charset="0"/>
                <a:cs typeface="Times New Roman" panose="02020603050405020304" pitchFamily="18" charset="0"/>
              </a:rPr>
              <a:t>B.TECH/ IT</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dirty="0">
                <a:solidFill>
                  <a:schemeClr val="dk1"/>
                </a:solidFill>
                <a:latin typeface="Times New Roman" panose="02020603050405020304" pitchFamily="18" charset="0"/>
                <a:cs typeface="Times New Roman" panose="02020603050405020304" pitchFamily="18" charset="0"/>
              </a:rPr>
              <a:t>A Survey on Keylogger and its Detection Techniques by Vishal Bharti, Aditya Kumar Gupta, and Shailendra Mishra </a:t>
            </a:r>
            <a:r>
              <a:rPr lang="en-IN" sz="2000" b="0" i="0" strike="noStrike" dirty="0">
                <a:solidFill>
                  <a:schemeClr val="dk1"/>
                </a:solidFill>
                <a:latin typeface="Times New Roman" panose="02020603050405020304" pitchFamily="18" charset="0"/>
                <a:ea typeface="Arial"/>
                <a:cs typeface="Times New Roman" panose="02020603050405020304" pitchFamily="18" charset="0"/>
                <a:sym typeface="Arial"/>
              </a:rPr>
              <a:t>https://www.ijcaonline.org/archives/volume75/number5/12835-1514</a:t>
            </a:r>
            <a:endParaRPr sz="2000" dirty="0">
              <a:solidFill>
                <a:schemeClr val="dk1"/>
              </a:solidFill>
              <a:latin typeface="Times New Roman" panose="02020603050405020304" pitchFamily="18" charset="0"/>
              <a:cs typeface="Times New Roman" panose="02020603050405020304" pitchFamily="18" charset="0"/>
            </a:endParaRPr>
          </a:p>
          <a:p>
            <a:pPr marL="457200" lvl="0" indent="-457200" algn="l" rtl="0">
              <a:lnSpc>
                <a:spcPct val="110000"/>
              </a:lnSpc>
              <a:spcBef>
                <a:spcPts val="1000"/>
              </a:spcBef>
              <a:spcAft>
                <a:spcPts val="0"/>
              </a:spcAft>
              <a:buSzPts val="1840"/>
              <a:buFont typeface="Franklin Gothic"/>
              <a:buAutoNum type="arabicPeriod"/>
            </a:pPr>
            <a:r>
              <a:rPr lang="en-IN" sz="2000" dirty="0">
                <a:solidFill>
                  <a:schemeClr val="dk1"/>
                </a:solidFill>
                <a:latin typeface="Times New Roman" panose="02020603050405020304" pitchFamily="18" charset="0"/>
                <a:cs typeface="Times New Roman" panose="02020603050405020304" pitchFamily="18" charset="0"/>
              </a:rPr>
              <a:t>Analysis of Keylogger Attacks and Countermeasures by </a:t>
            </a:r>
            <a:r>
              <a:rPr lang="en-IN" sz="2000" dirty="0" err="1">
                <a:solidFill>
                  <a:schemeClr val="dk1"/>
                </a:solidFill>
                <a:latin typeface="Times New Roman" panose="02020603050405020304" pitchFamily="18" charset="0"/>
                <a:cs typeface="Times New Roman" panose="02020603050405020304" pitchFamily="18" charset="0"/>
              </a:rPr>
              <a:t>Hongliang</a:t>
            </a:r>
            <a:r>
              <a:rPr lang="en-IN" sz="2000" dirty="0">
                <a:solidFill>
                  <a:schemeClr val="dk1"/>
                </a:solidFill>
                <a:latin typeface="Times New Roman" panose="02020603050405020304" pitchFamily="18" charset="0"/>
                <a:cs typeface="Times New Roman" panose="02020603050405020304" pitchFamily="18" charset="0"/>
              </a:rPr>
              <a:t> Liu, </a:t>
            </a:r>
            <a:r>
              <a:rPr lang="en-IN" sz="2000" dirty="0" err="1">
                <a:solidFill>
                  <a:schemeClr val="dk1"/>
                </a:solidFill>
                <a:latin typeface="Times New Roman" panose="02020603050405020304" pitchFamily="18" charset="0"/>
                <a:cs typeface="Times New Roman" panose="02020603050405020304" pitchFamily="18" charset="0"/>
              </a:rPr>
              <a:t>Ruiying</a:t>
            </a:r>
            <a:r>
              <a:rPr lang="en-IN" sz="2000" dirty="0">
                <a:solidFill>
                  <a:schemeClr val="dk1"/>
                </a:solidFill>
                <a:latin typeface="Times New Roman" panose="02020603050405020304" pitchFamily="18" charset="0"/>
                <a:cs typeface="Times New Roman" panose="02020603050405020304" pitchFamily="18" charset="0"/>
              </a:rPr>
              <a:t> Du, and </a:t>
            </a:r>
            <a:r>
              <a:rPr lang="en-IN" sz="2000" dirty="0" err="1">
                <a:solidFill>
                  <a:schemeClr val="dk1"/>
                </a:solidFill>
                <a:latin typeface="Times New Roman" panose="02020603050405020304" pitchFamily="18" charset="0"/>
                <a:cs typeface="Times New Roman" panose="02020603050405020304" pitchFamily="18" charset="0"/>
              </a:rPr>
              <a:t>Quansheng</a:t>
            </a:r>
            <a:r>
              <a:rPr lang="en-IN" sz="2000" dirty="0">
                <a:solidFill>
                  <a:schemeClr val="dk1"/>
                </a:solidFill>
                <a:latin typeface="Times New Roman" panose="02020603050405020304" pitchFamily="18" charset="0"/>
                <a:cs typeface="Times New Roman" panose="02020603050405020304" pitchFamily="18" charset="0"/>
              </a:rPr>
              <a:t> Zhuang </a:t>
            </a:r>
            <a:r>
              <a:rPr lang="en-IN" sz="2000" b="0" i="0" strike="noStrike" dirty="0">
                <a:solidFill>
                  <a:schemeClr val="dk1"/>
                </a:solidFill>
                <a:latin typeface="Times New Roman" panose="02020603050405020304" pitchFamily="18" charset="0"/>
                <a:ea typeface="Arial"/>
                <a:cs typeface="Times New Roman" panose="02020603050405020304" pitchFamily="18" charset="0"/>
                <a:sym typeface="Arial"/>
              </a:rPr>
              <a:t>https://www.semanticscholar.org/paper/Analysis-of-Keylogger-Attacks-and-Countermeasures-Liu-Du/54c7255bace229c82e4a5fd812ba8dd8829180c1</a:t>
            </a:r>
            <a:endParaRPr sz="2000" dirty="0">
              <a:solidFill>
                <a:schemeClr val="dk1"/>
              </a:solidFill>
              <a:latin typeface="Times New Roman" panose="02020603050405020304" pitchFamily="18" charset="0"/>
              <a:cs typeface="Times New Roman" panose="02020603050405020304" pitchFamily="18" charset="0"/>
            </a:endParaRPr>
          </a:p>
          <a:p>
            <a:pPr marL="457200" lvl="0" indent="-457200" algn="l" rtl="0">
              <a:lnSpc>
                <a:spcPct val="110000"/>
              </a:lnSpc>
              <a:spcBef>
                <a:spcPts val="1000"/>
              </a:spcBef>
              <a:spcAft>
                <a:spcPts val="0"/>
              </a:spcAft>
              <a:buSzPts val="1840"/>
              <a:buFont typeface="Franklin Gothic"/>
              <a:buAutoNum type="arabicPeriod"/>
            </a:pPr>
            <a:r>
              <a:rPr lang="en-IN" sz="2000" dirty="0">
                <a:solidFill>
                  <a:schemeClr val="dk1"/>
                </a:solidFill>
                <a:latin typeface="Times New Roman" panose="02020603050405020304" pitchFamily="18" charset="0"/>
                <a:cs typeface="Times New Roman" panose="02020603050405020304" pitchFamily="18" charset="0"/>
              </a:rPr>
              <a:t>Detection of Keyloggers:  A Review by </a:t>
            </a:r>
            <a:r>
              <a:rPr lang="en-IN" sz="2000" dirty="0" err="1">
                <a:solidFill>
                  <a:schemeClr val="dk1"/>
                </a:solidFill>
                <a:latin typeface="Times New Roman" panose="02020603050405020304" pitchFamily="18" charset="0"/>
                <a:cs typeface="Times New Roman" panose="02020603050405020304" pitchFamily="18" charset="0"/>
              </a:rPr>
              <a:t>Shukor</a:t>
            </a:r>
            <a:r>
              <a:rPr lang="en-IN" sz="2000" dirty="0">
                <a:solidFill>
                  <a:schemeClr val="dk1"/>
                </a:solidFill>
                <a:latin typeface="Times New Roman" panose="02020603050405020304" pitchFamily="18" charset="0"/>
                <a:cs typeface="Times New Roman" panose="02020603050405020304" pitchFamily="18" charset="0"/>
              </a:rPr>
              <a:t> Abd Razak, Ku </a:t>
            </a:r>
            <a:r>
              <a:rPr lang="en-IN" sz="2000" dirty="0" err="1">
                <a:solidFill>
                  <a:schemeClr val="dk1"/>
                </a:solidFill>
                <a:latin typeface="Times New Roman" panose="02020603050405020304" pitchFamily="18" charset="0"/>
                <a:cs typeface="Times New Roman" panose="02020603050405020304" pitchFamily="18" charset="0"/>
              </a:rPr>
              <a:t>Ruhana</a:t>
            </a:r>
            <a:r>
              <a:rPr lang="en-IN" sz="2000" dirty="0">
                <a:solidFill>
                  <a:schemeClr val="dk1"/>
                </a:solidFill>
                <a:latin typeface="Times New Roman" panose="02020603050405020304" pitchFamily="18" charset="0"/>
                <a:cs typeface="Times New Roman" panose="02020603050405020304" pitchFamily="18" charset="0"/>
              </a:rPr>
              <a:t> Ku-</a:t>
            </a:r>
            <a:r>
              <a:rPr lang="en-IN" sz="2000" dirty="0" err="1">
                <a:solidFill>
                  <a:schemeClr val="dk1"/>
                </a:solidFill>
                <a:latin typeface="Times New Roman" panose="02020603050405020304" pitchFamily="18" charset="0"/>
                <a:cs typeface="Times New Roman" panose="02020603050405020304" pitchFamily="18" charset="0"/>
              </a:rPr>
              <a:t>Mahamud</a:t>
            </a:r>
            <a:r>
              <a:rPr lang="en-IN" sz="2000" dirty="0">
                <a:solidFill>
                  <a:schemeClr val="dk1"/>
                </a:solidFill>
                <a:latin typeface="Times New Roman" panose="02020603050405020304" pitchFamily="18" charset="0"/>
                <a:cs typeface="Times New Roman" panose="02020603050405020304" pitchFamily="18" charset="0"/>
              </a:rPr>
              <a:t>, and Ramlan </a:t>
            </a:r>
            <a:r>
              <a:rPr lang="en-IN" sz="2000" dirty="0" err="1">
                <a:solidFill>
                  <a:schemeClr val="dk1"/>
                </a:solidFill>
                <a:latin typeface="Times New Roman" panose="02020603050405020304" pitchFamily="18" charset="0"/>
                <a:cs typeface="Times New Roman" panose="02020603050405020304" pitchFamily="18" charset="0"/>
              </a:rPr>
              <a:t>Mahmod</a:t>
            </a:r>
            <a:r>
              <a:rPr lang="en-IN" sz="2000" dirty="0">
                <a:solidFill>
                  <a:schemeClr val="dk1"/>
                </a:solidFill>
                <a:latin typeface="Times New Roman" panose="02020603050405020304" pitchFamily="18" charset="0"/>
                <a:cs typeface="Times New Roman" panose="02020603050405020304" pitchFamily="18" charset="0"/>
              </a:rPr>
              <a:t> </a:t>
            </a:r>
            <a:r>
              <a:rPr lang="en-IN" sz="2000" b="0" i="0" strike="noStrike" dirty="0">
                <a:solidFill>
                  <a:schemeClr val="dk1"/>
                </a:solidFill>
                <a:latin typeface="Times New Roman" panose="02020603050405020304" pitchFamily="18" charset="0"/>
                <a:ea typeface="Arial"/>
                <a:cs typeface="Times New Roman" panose="02020603050405020304" pitchFamily="18" charset="0"/>
                <a:sym typeface="Arial"/>
              </a:rPr>
              <a:t>https://www.researchgate.net/publication/220955239_Detection_of_Keyloggers_A_Review</a:t>
            </a:r>
            <a:endParaRPr sz="2000" dirty="0">
              <a:solidFill>
                <a:schemeClr val="dk1"/>
              </a:solidFill>
              <a:latin typeface="Times New Roman" panose="02020603050405020304" pitchFamily="18" charset="0"/>
              <a:cs typeface="Times New Roman" panose="02020603050405020304" pitchFamily="18" charset="0"/>
            </a:endParaRPr>
          </a:p>
          <a:p>
            <a:pPr marL="457200" lvl="0" indent="-457200" algn="l" rtl="0">
              <a:lnSpc>
                <a:spcPct val="110000"/>
              </a:lnSpc>
              <a:spcBef>
                <a:spcPts val="1000"/>
              </a:spcBef>
              <a:spcAft>
                <a:spcPts val="0"/>
              </a:spcAft>
              <a:buSzPts val="1840"/>
              <a:buFont typeface="Franklin Gothic"/>
              <a:buAutoNum type="arabicPeriod"/>
            </a:pPr>
            <a:r>
              <a:rPr lang="en-IN" sz="2000" dirty="0">
                <a:solidFill>
                  <a:schemeClr val="dk1"/>
                </a:solidFill>
                <a:latin typeface="Times New Roman" panose="02020603050405020304" pitchFamily="18" charset="0"/>
                <a:cs typeface="Times New Roman" panose="02020603050405020304" pitchFamily="18" charset="0"/>
              </a:rPr>
              <a:t>A Comprehensive Study on Keylogger Attack and </a:t>
            </a:r>
            <a:r>
              <a:rPr lang="en-IN" sz="2000" dirty="0" err="1">
                <a:solidFill>
                  <a:schemeClr val="dk1"/>
                </a:solidFill>
                <a:latin typeface="Times New Roman" panose="02020603050405020304" pitchFamily="18" charset="0"/>
                <a:cs typeface="Times New Roman" panose="02020603050405020304" pitchFamily="18" charset="0"/>
              </a:rPr>
              <a:t>Defense</a:t>
            </a:r>
            <a:r>
              <a:rPr lang="en-IN" sz="2000" dirty="0">
                <a:solidFill>
                  <a:schemeClr val="dk1"/>
                </a:solidFill>
                <a:latin typeface="Times New Roman" panose="02020603050405020304" pitchFamily="18" charset="0"/>
                <a:cs typeface="Times New Roman" panose="02020603050405020304" pitchFamily="18" charset="0"/>
              </a:rPr>
              <a:t> by </a:t>
            </a:r>
            <a:r>
              <a:rPr lang="en-IN" sz="2000" dirty="0" err="1">
                <a:solidFill>
                  <a:schemeClr val="dk1"/>
                </a:solidFill>
                <a:latin typeface="Times New Roman" panose="02020603050405020304" pitchFamily="18" charset="0"/>
                <a:cs typeface="Times New Roman" panose="02020603050405020304" pitchFamily="18" charset="0"/>
              </a:rPr>
              <a:t>Shuo</a:t>
            </a:r>
            <a:r>
              <a:rPr lang="en-IN" sz="2000" dirty="0">
                <a:solidFill>
                  <a:schemeClr val="dk1"/>
                </a:solidFill>
                <a:latin typeface="Times New Roman" panose="02020603050405020304" pitchFamily="18" charset="0"/>
                <a:cs typeface="Times New Roman" panose="02020603050405020304" pitchFamily="18" charset="0"/>
              </a:rPr>
              <a:t> Chen, Rui Wang, </a:t>
            </a:r>
            <a:r>
              <a:rPr lang="en-IN" sz="2000" dirty="0" err="1">
                <a:solidFill>
                  <a:schemeClr val="dk1"/>
                </a:solidFill>
                <a:latin typeface="Times New Roman" panose="02020603050405020304" pitchFamily="18" charset="0"/>
                <a:cs typeface="Times New Roman" panose="02020603050405020304" pitchFamily="18" charset="0"/>
              </a:rPr>
              <a:t>XiaoFeng</a:t>
            </a:r>
            <a:r>
              <a:rPr lang="en-IN" sz="2000" dirty="0">
                <a:solidFill>
                  <a:schemeClr val="dk1"/>
                </a:solidFill>
                <a:latin typeface="Times New Roman" panose="02020603050405020304" pitchFamily="18" charset="0"/>
                <a:cs typeface="Times New Roman" panose="02020603050405020304" pitchFamily="18" charset="0"/>
              </a:rPr>
              <a:t> Wang, and </a:t>
            </a:r>
            <a:r>
              <a:rPr lang="en-IN" sz="2000" dirty="0" err="1">
                <a:solidFill>
                  <a:schemeClr val="dk1"/>
                </a:solidFill>
                <a:latin typeface="Times New Roman" panose="02020603050405020304" pitchFamily="18" charset="0"/>
                <a:cs typeface="Times New Roman" panose="02020603050405020304" pitchFamily="18" charset="0"/>
              </a:rPr>
              <a:t>Kehuan</a:t>
            </a:r>
            <a:r>
              <a:rPr lang="en-IN" sz="2000" dirty="0">
                <a:solidFill>
                  <a:schemeClr val="dk1"/>
                </a:solidFill>
                <a:latin typeface="Times New Roman" panose="02020603050405020304" pitchFamily="18" charset="0"/>
                <a:cs typeface="Times New Roman" panose="02020603050405020304" pitchFamily="18" charset="0"/>
              </a:rPr>
              <a:t> Zhang </a:t>
            </a:r>
            <a:r>
              <a:rPr lang="en-IN" sz="2000" b="0" i="0" u="none" strike="noStrike" dirty="0">
                <a:solidFill>
                  <a:schemeClr val="dk1"/>
                </a:solidFill>
                <a:latin typeface="Times New Roman" panose="02020603050405020304" pitchFamily="18" charset="0"/>
                <a:ea typeface="Arial"/>
                <a:cs typeface="Times New Roman" panose="02020603050405020304" pitchFamily="18" charset="0"/>
                <a:sym typeface="Arial"/>
              </a:rPr>
              <a:t>https://www.usenix.org/legacy/events/sec11/tech/full_papers/Chen.pdf</a:t>
            </a:r>
            <a:endParaRPr sz="2000"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dirty="0">
                <a:latin typeface="Times New Roman" panose="02020603050405020304" pitchFamily="18" charset="0"/>
                <a:ea typeface="Arial"/>
                <a:cs typeface="Times New Roman" panose="02020603050405020304" pitchFamily="18" charset="0"/>
                <a:sym typeface="Arial"/>
              </a:rPr>
              <a:t>  </a:t>
            </a:r>
            <a:endParaRPr dirty="0">
              <a:latin typeface="Times New Roman" panose="02020603050405020304" pitchFamily="18" charset="0"/>
              <a:ea typeface="Arial"/>
              <a:cs typeface="Times New Roman" panose="02020603050405020304" pitchFamily="18" charset="0"/>
              <a:sym typeface="Arial"/>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Problem Statement </a:t>
            </a:r>
            <a:endParaRPr dirty="0">
              <a:latin typeface="Times New Roman" panose="02020603050405020304" pitchFamily="18" charset="0"/>
              <a:cs typeface="Times New Roman" panose="02020603050405020304" pitchFamily="18" charset="0"/>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Proposed System/Solution</a:t>
            </a:r>
            <a:endParaRPr dirty="0">
              <a:latin typeface="Times New Roman" panose="02020603050405020304" pitchFamily="18" charset="0"/>
              <a:ea typeface="Arial"/>
              <a:cs typeface="Times New Roman" panose="02020603050405020304" pitchFamily="18" charset="0"/>
              <a:sym typeface="Arial"/>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System Development Approach </a:t>
            </a:r>
            <a:endParaRPr dirty="0">
              <a:latin typeface="Times New Roman" panose="02020603050405020304" pitchFamily="18" charset="0"/>
              <a:cs typeface="Times New Roman" panose="02020603050405020304" pitchFamily="18" charset="0"/>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Algorithm &amp; Deployment  </a:t>
            </a:r>
            <a:endParaRPr dirty="0">
              <a:latin typeface="Times New Roman" panose="02020603050405020304" pitchFamily="18" charset="0"/>
              <a:ea typeface="Arial"/>
              <a:cs typeface="Times New Roman" panose="02020603050405020304" pitchFamily="18" charset="0"/>
              <a:sym typeface="Arial"/>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Result </a:t>
            </a:r>
            <a:endParaRPr dirty="0">
              <a:latin typeface="Times New Roman" panose="02020603050405020304" pitchFamily="18" charset="0"/>
              <a:cs typeface="Times New Roman" panose="02020603050405020304" pitchFamily="18" charset="0"/>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Conclusion</a:t>
            </a:r>
            <a:endParaRPr dirty="0">
              <a:latin typeface="Times New Roman" panose="02020603050405020304" pitchFamily="18" charset="0"/>
              <a:ea typeface="Arial"/>
              <a:cs typeface="Times New Roman" panose="02020603050405020304" pitchFamily="18" charset="0"/>
              <a:sym typeface="Arial"/>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Future Scope</a:t>
            </a:r>
            <a:endParaRPr dirty="0">
              <a:latin typeface="Times New Roman" panose="02020603050405020304" pitchFamily="18" charset="0"/>
              <a:cs typeface="Times New Roman" panose="02020603050405020304" pitchFamily="18" charset="0"/>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References</a:t>
            </a:r>
            <a:endParaRPr dirty="0">
              <a:latin typeface="Times New Roman" panose="02020603050405020304" pitchFamily="18" charset="0"/>
              <a:ea typeface="Arial"/>
              <a:cs typeface="Times New Roman" panose="02020603050405020304" pitchFamily="18" charset="0"/>
              <a:sym typeface="Arial"/>
            </a:endParaRPr>
          </a:p>
          <a:p>
            <a:pPr marL="305435" lvl="0" indent="-206121" algn="l" rtl="0">
              <a:lnSpc>
                <a:spcPct val="110000"/>
              </a:lnSpc>
              <a:spcBef>
                <a:spcPts val="940"/>
              </a:spcBef>
              <a:spcAft>
                <a:spcPts val="0"/>
              </a:spcAft>
              <a:buSzPts val="1564"/>
              <a:buNone/>
            </a:pPr>
            <a:endParaRPr dirty="0">
              <a:latin typeface="Times New Roman" panose="02020603050405020304" pitchFamily="18" charset="0"/>
              <a:ea typeface="Arial"/>
              <a:cs typeface="Times New Roman" panose="02020603050405020304" pitchFamily="18" charset="0"/>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dirty="0">
                <a:solidFill>
                  <a:schemeClr val="dk1"/>
                </a:solidFill>
                <a:latin typeface="Times New Roman" panose="02020603050405020304" pitchFamily="18" charset="0"/>
                <a:ea typeface="Arial"/>
                <a:cs typeface="Times New Roman" panose="02020603050405020304" pitchFamily="18" charset="0"/>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659850" y="61366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chemeClr val="accent1"/>
                </a:solidFill>
                <a:latin typeface="Arial"/>
                <a:ea typeface="Arial"/>
                <a:cs typeface="Arial"/>
                <a:sym typeface="Arial"/>
              </a:rPr>
              <a:t>PROPOSED SOLUTION</a:t>
            </a:r>
            <a:endParaRPr sz="4400" dirty="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dirty="0">
                <a:solidFill>
                  <a:schemeClr val="dk1"/>
                </a:solidFill>
                <a:latin typeface="Times New Roman" panose="02020603050405020304" pitchFamily="18" charset="0"/>
                <a:cs typeface="Times New Roman" panose="02020603050405020304" pitchFamily="18" charset="0"/>
                <a:sym typeface="Arial"/>
              </a:rPr>
              <a:t>Our proposed system entails the development of a keylogger using Python's </a:t>
            </a:r>
            <a:r>
              <a:rPr lang="en-IN" sz="2000" b="0" i="0" u="none" strike="noStrike" cap="none" dirty="0" err="1">
                <a:solidFill>
                  <a:schemeClr val="dk1"/>
                </a:solidFill>
                <a:latin typeface="Times New Roman" panose="02020603050405020304" pitchFamily="18" charset="0"/>
                <a:cs typeface="Times New Roman" panose="02020603050405020304" pitchFamily="18" charset="0"/>
                <a:sym typeface="Arial"/>
              </a:rPr>
              <a:t>Tkinter</a:t>
            </a:r>
            <a:r>
              <a:rPr lang="en-IN" sz="2000" b="0" i="0" u="none" strike="noStrike" cap="none" dirty="0">
                <a:solidFill>
                  <a:schemeClr val="dk1"/>
                </a:solidFill>
                <a:latin typeface="Times New Roman" panose="02020603050405020304" pitchFamily="18" charset="0"/>
                <a:cs typeface="Times New Roman" panose="02020603050405020304" pitchFamily="18" charset="0"/>
                <a:sym typeface="Arial"/>
              </a:rPr>
              <a:t> library for the GUI, alongside the </a:t>
            </a:r>
            <a:r>
              <a:rPr lang="en-IN" sz="2000" b="0" i="0" u="none" strike="noStrike" cap="none" dirty="0" err="1">
                <a:solidFill>
                  <a:schemeClr val="dk1"/>
                </a:solidFill>
                <a:latin typeface="Times New Roman" panose="02020603050405020304" pitchFamily="18" charset="0"/>
                <a:cs typeface="Times New Roman" panose="02020603050405020304" pitchFamily="18" charset="0"/>
                <a:sym typeface="Arial"/>
              </a:rPr>
              <a:t>pynput</a:t>
            </a:r>
            <a:r>
              <a:rPr lang="en-IN" sz="2000" b="0" i="0" u="none" strike="noStrike" cap="none" dirty="0">
                <a:solidFill>
                  <a:schemeClr val="dk1"/>
                </a:solidFill>
                <a:latin typeface="Times New Roman" panose="02020603050405020304" pitchFamily="18" charset="0"/>
                <a:cs typeface="Times New Roman" panose="02020603050405020304" pitchFamily="18" charset="0"/>
                <a:sym typeface="Arial"/>
              </a:rPr>
              <a:t> library for capturing keyboard inputs. The keylogger records keystrokes and saves them in both text and JSON formats for comprehensive analysis.</a:t>
            </a:r>
            <a:endParaRPr dirty="0">
              <a:latin typeface="Times New Roman" panose="02020603050405020304" pitchFamily="18" charset="0"/>
              <a:cs typeface="Times New Roman" panose="02020603050405020304" pitchFamily="18" charset="0"/>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dirty="0">
                <a:solidFill>
                  <a:schemeClr val="dk1"/>
                </a:solidFill>
                <a:latin typeface="Arial"/>
                <a:ea typeface="Arial"/>
                <a:cs typeface="Arial"/>
                <a:sym typeface="Arial"/>
              </a:rPr>
              <a:t>Technology Used:</a:t>
            </a:r>
            <a:endParaRPr sz="20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dirty="0">
                <a:solidFill>
                  <a:schemeClr val="dk1"/>
                </a:solidFill>
                <a:latin typeface="Arial"/>
                <a:ea typeface="Arial"/>
                <a:cs typeface="Arial"/>
                <a:sym typeface="Arial"/>
              </a:rPr>
              <a:t>Python: For programming the keylogger functionality.</a:t>
            </a:r>
            <a:endParaRPr dirty="0"/>
          </a:p>
          <a:p>
            <a:pPr marL="306000" lvl="0" indent="-306000" algn="l" rtl="0">
              <a:lnSpc>
                <a:spcPct val="107000"/>
              </a:lnSpc>
              <a:spcBef>
                <a:spcPts val="1200"/>
              </a:spcBef>
              <a:spcAft>
                <a:spcPts val="0"/>
              </a:spcAft>
              <a:buSzPts val="1840"/>
              <a:buChar char="◼"/>
            </a:pPr>
            <a:r>
              <a:rPr lang="en-IN" sz="2000" dirty="0" err="1">
                <a:solidFill>
                  <a:schemeClr val="dk1"/>
                </a:solidFill>
                <a:latin typeface="Arial"/>
                <a:ea typeface="Arial"/>
                <a:cs typeface="Arial"/>
                <a:sym typeface="Arial"/>
              </a:rPr>
              <a:t>Tkinter</a:t>
            </a:r>
            <a:r>
              <a:rPr lang="en-IN" sz="2000" dirty="0">
                <a:solidFill>
                  <a:schemeClr val="dk1"/>
                </a:solidFill>
                <a:latin typeface="Arial"/>
                <a:ea typeface="Arial"/>
                <a:cs typeface="Arial"/>
                <a:sym typeface="Arial"/>
              </a:rPr>
              <a:t>: For building the graphical user interface (GUI).</a:t>
            </a:r>
            <a:endParaRPr dirty="0"/>
          </a:p>
          <a:p>
            <a:pPr marL="306000" lvl="0" indent="-306000" algn="l" rtl="0">
              <a:lnSpc>
                <a:spcPct val="107000"/>
              </a:lnSpc>
              <a:spcBef>
                <a:spcPts val="1200"/>
              </a:spcBef>
              <a:spcAft>
                <a:spcPts val="0"/>
              </a:spcAft>
              <a:buSzPts val="1840"/>
              <a:buChar char="◼"/>
            </a:pPr>
            <a:r>
              <a:rPr lang="en-IN" sz="2000" dirty="0" err="1">
                <a:solidFill>
                  <a:schemeClr val="dk1"/>
                </a:solidFill>
                <a:latin typeface="Arial"/>
                <a:ea typeface="Arial"/>
                <a:cs typeface="Arial"/>
                <a:sym typeface="Arial"/>
              </a:rPr>
              <a:t>pynput</a:t>
            </a:r>
            <a:r>
              <a:rPr lang="en-IN" sz="2000" dirty="0">
                <a:solidFill>
                  <a:schemeClr val="dk1"/>
                </a:solidFill>
                <a:latin typeface="Arial"/>
                <a:ea typeface="Arial"/>
                <a:cs typeface="Arial"/>
                <a:sym typeface="Arial"/>
              </a:rPr>
              <a:t>: For capturing keyboard inputs.</a:t>
            </a:r>
            <a:endParaRPr dirty="0"/>
          </a:p>
          <a:p>
            <a:pPr marL="306000" lvl="0" indent="-306000" algn="l" rtl="0">
              <a:lnSpc>
                <a:spcPct val="107000"/>
              </a:lnSpc>
              <a:spcBef>
                <a:spcPts val="1200"/>
              </a:spcBef>
              <a:spcAft>
                <a:spcPts val="0"/>
              </a:spcAft>
              <a:buSzPts val="1840"/>
              <a:buChar char="◼"/>
            </a:pPr>
            <a:r>
              <a:rPr lang="en-IN" sz="2000" dirty="0">
                <a:solidFill>
                  <a:schemeClr val="dk1"/>
                </a:solidFill>
                <a:latin typeface="Arial"/>
                <a:ea typeface="Arial"/>
                <a:cs typeface="Arial"/>
                <a:sym typeface="Arial"/>
              </a:rPr>
              <a:t>JSON: For storing keystroke data in a structured format.</a:t>
            </a:r>
            <a:endParaRPr sz="1800" dirty="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chemeClr val="accent1"/>
                </a:solidFill>
                <a:latin typeface="Arial"/>
                <a:ea typeface="Arial"/>
                <a:cs typeface="Arial"/>
                <a:sym typeface="Arial"/>
              </a:rPr>
              <a:t>ALGORITHM &amp; DEPLOYMENT</a:t>
            </a:r>
            <a:endParaRPr dirty="0"/>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dirty="0">
                <a:solidFill>
                  <a:schemeClr val="dk1"/>
                </a:solidFill>
                <a:latin typeface="Times New Roman" panose="02020603050405020304" pitchFamily="18" charset="0"/>
                <a:ea typeface="Arial"/>
                <a:cs typeface="Times New Roman" panose="02020603050405020304" pitchFamily="18" charset="0"/>
                <a:sym typeface="Arial"/>
              </a:rPr>
              <a:t>Initialization:</a:t>
            </a:r>
            <a:r>
              <a:rPr lang="en-IN" sz="2400" b="0" i="0" dirty="0">
                <a:solidFill>
                  <a:schemeClr val="dk1"/>
                </a:solidFill>
                <a:latin typeface="Times New Roman" panose="02020603050405020304" pitchFamily="18" charset="0"/>
                <a:ea typeface="Arial"/>
                <a:cs typeface="Times New Roman" panose="02020603050405020304" pitchFamily="18" charset="0"/>
                <a:sym typeface="Arial"/>
              </a:rPr>
              <a:t> Initialize necessary variables and flags.</a:t>
            </a:r>
            <a:endParaRPr dirty="0">
              <a:latin typeface="Times New Roman" panose="02020603050405020304" pitchFamily="18" charset="0"/>
              <a:cs typeface="Times New Roman" panose="02020603050405020304" pitchFamily="18" charset="0"/>
            </a:endParaRPr>
          </a:p>
          <a:p>
            <a:pPr marL="306000" lvl="0" indent="-306000" algn="l" rtl="0">
              <a:lnSpc>
                <a:spcPct val="110000"/>
              </a:lnSpc>
              <a:spcBef>
                <a:spcPts val="1080"/>
              </a:spcBef>
              <a:spcAft>
                <a:spcPts val="0"/>
              </a:spcAft>
              <a:buSzPts val="2208"/>
              <a:buChar char="◼"/>
            </a:pPr>
            <a:r>
              <a:rPr lang="en-IN" sz="2400" b="1" i="0" dirty="0">
                <a:solidFill>
                  <a:schemeClr val="dk1"/>
                </a:solidFill>
                <a:latin typeface="Times New Roman" panose="02020603050405020304" pitchFamily="18" charset="0"/>
                <a:ea typeface="Arial"/>
                <a:cs typeface="Times New Roman" panose="02020603050405020304" pitchFamily="18" charset="0"/>
                <a:sym typeface="Arial"/>
              </a:rPr>
              <a:t>Event Handling:</a:t>
            </a:r>
            <a:endParaRPr sz="2400" b="0" i="0" dirty="0">
              <a:solidFill>
                <a:schemeClr val="dk1"/>
              </a:solidFill>
              <a:latin typeface="Times New Roman" panose="02020603050405020304" pitchFamily="18" charset="0"/>
              <a:ea typeface="Arial"/>
              <a:cs typeface="Times New Roman" panose="02020603050405020304" pitchFamily="18" charset="0"/>
              <a:sym typeface="Arial"/>
            </a:endParaRPr>
          </a:p>
          <a:p>
            <a:pPr marL="742950" lvl="1" indent="-285750" algn="l" rtl="0">
              <a:spcBef>
                <a:spcPts val="1000"/>
              </a:spcBef>
              <a:spcAft>
                <a:spcPts val="0"/>
              </a:spcAft>
              <a:buSzPts val="1840"/>
              <a:buChar char="◼"/>
            </a:pP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on_press</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(key):</a:t>
            </a:r>
            <a:r>
              <a:rPr lang="en-IN" sz="2000" b="0" i="0" dirty="0">
                <a:solidFill>
                  <a:schemeClr val="dk1"/>
                </a:solidFill>
                <a:latin typeface="Times New Roman" panose="02020603050405020304" pitchFamily="18" charset="0"/>
                <a:ea typeface="Arial"/>
                <a:cs typeface="Times New Roman" panose="02020603050405020304" pitchFamily="18" charset="0"/>
                <a:sym typeface="Arial"/>
              </a:rPr>
              <a:t> Records pressed and held keys.</a:t>
            </a:r>
            <a:endParaRPr dirty="0">
              <a:latin typeface="Times New Roman" panose="02020603050405020304" pitchFamily="18" charset="0"/>
              <a:cs typeface="Times New Roman" panose="02020603050405020304" pitchFamily="18" charset="0"/>
            </a:endParaRPr>
          </a:p>
          <a:p>
            <a:pPr marL="742950" lvl="1" indent="-285750" algn="l" rtl="0">
              <a:spcBef>
                <a:spcPts val="1000"/>
              </a:spcBef>
              <a:spcAft>
                <a:spcPts val="0"/>
              </a:spcAft>
              <a:buSzPts val="1840"/>
              <a:buChar char="◼"/>
            </a:pP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on_release</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(key):</a:t>
            </a:r>
            <a:r>
              <a:rPr lang="en-IN" sz="2000" b="0" i="0" dirty="0">
                <a:solidFill>
                  <a:schemeClr val="dk1"/>
                </a:solidFill>
                <a:latin typeface="Times New Roman" panose="02020603050405020304" pitchFamily="18" charset="0"/>
                <a:ea typeface="Arial"/>
                <a:cs typeface="Times New Roman" panose="02020603050405020304" pitchFamily="18" charset="0"/>
                <a:sym typeface="Arial"/>
              </a:rPr>
              <a:t> Records released keys and manages flag state.</a:t>
            </a:r>
            <a:endParaRPr dirty="0">
              <a:latin typeface="Times New Roman" panose="02020603050405020304" pitchFamily="18" charset="0"/>
              <a:cs typeface="Times New Roman" panose="02020603050405020304" pitchFamily="18" charset="0"/>
            </a:endParaRPr>
          </a:p>
          <a:p>
            <a:pPr marL="306000" lvl="0" indent="-306000" algn="l" rtl="0">
              <a:lnSpc>
                <a:spcPct val="110000"/>
              </a:lnSpc>
              <a:spcBef>
                <a:spcPts val="1080"/>
              </a:spcBef>
              <a:spcAft>
                <a:spcPts val="0"/>
              </a:spcAft>
              <a:buSzPts val="2208"/>
              <a:buChar char="◼"/>
            </a:pPr>
            <a:r>
              <a:rPr lang="en-IN" sz="2400" b="1" i="0" dirty="0">
                <a:solidFill>
                  <a:schemeClr val="dk1"/>
                </a:solidFill>
                <a:latin typeface="Times New Roman" panose="02020603050405020304" pitchFamily="18" charset="0"/>
                <a:ea typeface="Arial"/>
                <a:cs typeface="Times New Roman" panose="02020603050405020304" pitchFamily="18" charset="0"/>
                <a:sym typeface="Arial"/>
              </a:rPr>
              <a:t>Logging:</a:t>
            </a:r>
            <a:endParaRPr sz="2400" b="0" i="0" dirty="0">
              <a:solidFill>
                <a:schemeClr val="dk1"/>
              </a:solidFill>
              <a:latin typeface="Times New Roman" panose="02020603050405020304" pitchFamily="18" charset="0"/>
              <a:ea typeface="Arial"/>
              <a:cs typeface="Times New Roman" panose="02020603050405020304" pitchFamily="18" charset="0"/>
              <a:sym typeface="Arial"/>
            </a:endParaRPr>
          </a:p>
          <a:p>
            <a:pPr marL="742950" lvl="1" indent="-285750" algn="l" rtl="0">
              <a:spcBef>
                <a:spcPts val="1000"/>
              </a:spcBef>
              <a:spcAft>
                <a:spcPts val="0"/>
              </a:spcAft>
              <a:buSzPts val="1840"/>
              <a:buChar char="◼"/>
            </a:pP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generate_text_log</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(key):</a:t>
            </a:r>
            <a:r>
              <a:rPr lang="en-IN" sz="2000" b="0" i="0" dirty="0">
                <a:solidFill>
                  <a:schemeClr val="dk1"/>
                </a:solidFill>
                <a:latin typeface="Times New Roman" panose="02020603050405020304" pitchFamily="18" charset="0"/>
                <a:ea typeface="Arial"/>
                <a:cs typeface="Times New Roman" panose="02020603050405020304" pitchFamily="18" charset="0"/>
                <a:sym typeface="Arial"/>
              </a:rPr>
              <a:t> Saves keystrokes in a text file.</a:t>
            </a:r>
            <a:endParaRPr dirty="0">
              <a:latin typeface="Times New Roman" panose="02020603050405020304" pitchFamily="18" charset="0"/>
              <a:cs typeface="Times New Roman" panose="02020603050405020304" pitchFamily="18" charset="0"/>
            </a:endParaRPr>
          </a:p>
          <a:p>
            <a:pPr marL="742950" lvl="1" indent="-285750" algn="l" rtl="0">
              <a:spcBef>
                <a:spcPts val="1000"/>
              </a:spcBef>
              <a:spcAft>
                <a:spcPts val="0"/>
              </a:spcAft>
              <a:buSzPts val="1840"/>
              <a:buChar char="◼"/>
            </a:pP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generate_json_file</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a:t>
            </a: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keys_used</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a:t>
            </a:r>
            <a:r>
              <a:rPr lang="en-IN" sz="2000" b="0" i="0" dirty="0">
                <a:solidFill>
                  <a:schemeClr val="dk1"/>
                </a:solidFill>
                <a:latin typeface="Times New Roman" panose="02020603050405020304" pitchFamily="18" charset="0"/>
                <a:ea typeface="Arial"/>
                <a:cs typeface="Times New Roman" panose="02020603050405020304" pitchFamily="18" charset="0"/>
                <a:sym typeface="Arial"/>
              </a:rPr>
              <a:t> Saves keystrokes in a JSON file.</a:t>
            </a:r>
            <a:endParaRPr dirty="0">
              <a:latin typeface="Times New Roman" panose="02020603050405020304" pitchFamily="18" charset="0"/>
              <a:cs typeface="Times New Roman" panose="02020603050405020304" pitchFamily="18" charset="0"/>
            </a:endParaRPr>
          </a:p>
          <a:p>
            <a:pPr marL="306000" lvl="0" indent="-306000" algn="l" rtl="0">
              <a:lnSpc>
                <a:spcPct val="110000"/>
              </a:lnSpc>
              <a:spcBef>
                <a:spcPts val="1080"/>
              </a:spcBef>
              <a:spcAft>
                <a:spcPts val="0"/>
              </a:spcAft>
              <a:buSzPts val="2208"/>
              <a:buChar char="◼"/>
            </a:pPr>
            <a:r>
              <a:rPr lang="en-IN" sz="2400" b="1" i="0" dirty="0">
                <a:solidFill>
                  <a:schemeClr val="dk1"/>
                </a:solidFill>
                <a:latin typeface="Times New Roman" panose="02020603050405020304" pitchFamily="18" charset="0"/>
                <a:ea typeface="Arial"/>
                <a:cs typeface="Times New Roman" panose="02020603050405020304" pitchFamily="18" charset="0"/>
                <a:sym typeface="Arial"/>
              </a:rPr>
              <a:t>Keylogger Control:</a:t>
            </a:r>
            <a:endParaRPr sz="2400" b="0" i="0" dirty="0">
              <a:solidFill>
                <a:schemeClr val="dk1"/>
              </a:solidFill>
              <a:latin typeface="Times New Roman" panose="02020603050405020304" pitchFamily="18" charset="0"/>
              <a:ea typeface="Arial"/>
              <a:cs typeface="Times New Roman" panose="02020603050405020304" pitchFamily="18" charset="0"/>
              <a:sym typeface="Arial"/>
            </a:endParaRPr>
          </a:p>
          <a:p>
            <a:pPr marL="742950" lvl="1" indent="-285750" algn="l" rtl="0">
              <a:spcBef>
                <a:spcPts val="1000"/>
              </a:spcBef>
              <a:spcAft>
                <a:spcPts val="0"/>
              </a:spcAft>
              <a:buSzPts val="1840"/>
              <a:buChar char="◼"/>
            </a:pP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start_keylogger</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a:t>
            </a:r>
            <a:r>
              <a:rPr lang="en-IN" sz="2000" b="0" i="0" dirty="0">
                <a:solidFill>
                  <a:schemeClr val="dk1"/>
                </a:solidFill>
                <a:latin typeface="Times New Roman" panose="02020603050405020304" pitchFamily="18" charset="0"/>
                <a:ea typeface="Arial"/>
                <a:cs typeface="Times New Roman" panose="02020603050405020304" pitchFamily="18" charset="0"/>
                <a:sym typeface="Arial"/>
              </a:rPr>
              <a:t> Initiates keylogging process.</a:t>
            </a:r>
            <a:endParaRPr dirty="0">
              <a:latin typeface="Times New Roman" panose="02020603050405020304" pitchFamily="18" charset="0"/>
              <a:cs typeface="Times New Roman" panose="02020603050405020304" pitchFamily="18" charset="0"/>
            </a:endParaRPr>
          </a:p>
          <a:p>
            <a:pPr marL="742950" lvl="1" indent="-285750" algn="l" rtl="0">
              <a:spcBef>
                <a:spcPts val="1000"/>
              </a:spcBef>
              <a:spcAft>
                <a:spcPts val="0"/>
              </a:spcAft>
              <a:buSzPts val="1840"/>
              <a:buChar char="◼"/>
            </a:pP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stop_keylogger</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a:t>
            </a:r>
            <a:r>
              <a:rPr lang="en-IN" sz="2000" b="0" i="0" dirty="0">
                <a:solidFill>
                  <a:schemeClr val="dk1"/>
                </a:solidFill>
                <a:latin typeface="Times New Roman" panose="02020603050405020304" pitchFamily="18" charset="0"/>
                <a:ea typeface="Arial"/>
                <a:cs typeface="Times New Roman" panose="02020603050405020304" pitchFamily="18" charset="0"/>
                <a:sym typeface="Arial"/>
              </a:rPr>
              <a:t> Stops keylogging.</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3" name="Picture 2">
            <a:extLst>
              <a:ext uri="{FF2B5EF4-FFF2-40B4-BE49-F238E27FC236}">
                <a16:creationId xmlns:a16="http://schemas.microsoft.com/office/drawing/2014/main" id="{96817049-48C6-B0F9-D2F9-1E98C7D46B2B}"/>
              </a:ext>
            </a:extLst>
          </p:cNvPr>
          <p:cNvPicPr>
            <a:picLocks noChangeAspect="1"/>
          </p:cNvPicPr>
          <p:nvPr/>
        </p:nvPicPr>
        <p:blipFill>
          <a:blip r:embed="rId3"/>
          <a:stretch>
            <a:fillRect/>
          </a:stretch>
        </p:blipFill>
        <p:spPr>
          <a:xfrm>
            <a:off x="1938263" y="1360294"/>
            <a:ext cx="8002702" cy="44996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542</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Noto Sans Symbols</vt:lpstr>
      <vt:lpstr>Calibri</vt:lpstr>
      <vt:lpstr>Times New Roman</vt:lpstr>
      <vt:lpstr>Libre Franklin</vt:lpstr>
      <vt:lpstr>Franklin Gothic</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Niru Yuva</cp:lastModifiedBy>
  <cp:revision>10</cp:revision>
  <dcterms:modified xsi:type="dcterms:W3CDTF">2024-04-05T05:59:02Z</dcterms:modified>
</cp:coreProperties>
</file>