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9"/>
  </p:notesMasterIdLst>
  <p:sldIdLst>
    <p:sldId id="256" r:id="rId2"/>
    <p:sldId id="295" r:id="rId3"/>
    <p:sldId id="296" r:id="rId4"/>
    <p:sldId id="297" r:id="rId5"/>
    <p:sldId id="298" r:id="rId6"/>
    <p:sldId id="299" r:id="rId7"/>
    <p:sldId id="300" r:id="rId8"/>
    <p:sldId id="301" r:id="rId9"/>
    <p:sldId id="302" r:id="rId10"/>
    <p:sldId id="303" r:id="rId11"/>
    <p:sldId id="365" r:id="rId12"/>
    <p:sldId id="304" r:id="rId13"/>
    <p:sldId id="366" r:id="rId14"/>
    <p:sldId id="305" r:id="rId15"/>
    <p:sldId id="367" r:id="rId16"/>
    <p:sldId id="306" r:id="rId17"/>
    <p:sldId id="307" r:id="rId18"/>
    <p:sldId id="308" r:id="rId19"/>
    <p:sldId id="309" r:id="rId20"/>
    <p:sldId id="310" r:id="rId21"/>
    <p:sldId id="311" r:id="rId22"/>
    <p:sldId id="312" r:id="rId23"/>
    <p:sldId id="368" r:id="rId24"/>
    <p:sldId id="313" r:id="rId25"/>
    <p:sldId id="369" r:id="rId26"/>
    <p:sldId id="314" r:id="rId27"/>
    <p:sldId id="338" r:id="rId28"/>
    <p:sldId id="370" r:id="rId29"/>
    <p:sldId id="371" r:id="rId30"/>
    <p:sldId id="372" r:id="rId31"/>
    <p:sldId id="340" r:id="rId32"/>
    <p:sldId id="341" r:id="rId33"/>
    <p:sldId id="373" r:id="rId34"/>
    <p:sldId id="342" r:id="rId35"/>
    <p:sldId id="374" r:id="rId36"/>
    <p:sldId id="343"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47" r:id="rId59"/>
    <p:sldId id="348" r:id="rId60"/>
    <p:sldId id="349" r:id="rId61"/>
    <p:sldId id="350" r:id="rId62"/>
    <p:sldId id="351" r:id="rId63"/>
    <p:sldId id="396" r:id="rId64"/>
    <p:sldId id="397" r:id="rId65"/>
    <p:sldId id="398" r:id="rId66"/>
    <p:sldId id="399" r:id="rId67"/>
    <p:sldId id="400" r:id="rId68"/>
    <p:sldId id="401" r:id="rId69"/>
    <p:sldId id="402" r:id="rId70"/>
    <p:sldId id="403" r:id="rId71"/>
    <p:sldId id="404" r:id="rId72"/>
    <p:sldId id="405" r:id="rId73"/>
    <p:sldId id="406" r:id="rId74"/>
    <p:sldId id="407" r:id="rId75"/>
    <p:sldId id="408" r:id="rId76"/>
    <p:sldId id="409" r:id="rId77"/>
    <p:sldId id="410" r:id="rId78"/>
    <p:sldId id="411"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4" r:id="rId92"/>
    <p:sldId id="425" r:id="rId93"/>
    <p:sldId id="426" r:id="rId94"/>
    <p:sldId id="427" r:id="rId95"/>
    <p:sldId id="428" r:id="rId96"/>
    <p:sldId id="429" r:id="rId97"/>
    <p:sldId id="430" r:id="rId98"/>
    <p:sldId id="431" r:id="rId99"/>
    <p:sldId id="432" r:id="rId100"/>
    <p:sldId id="433" r:id="rId101"/>
    <p:sldId id="434" r:id="rId102"/>
    <p:sldId id="435" r:id="rId103"/>
    <p:sldId id="436" r:id="rId104"/>
    <p:sldId id="437" r:id="rId105"/>
    <p:sldId id="438" r:id="rId106"/>
    <p:sldId id="439" r:id="rId107"/>
    <p:sldId id="364" r:id="rId108"/>
  </p:sldIdLst>
  <p:sldSz cx="9144000" cy="6858000" type="screen4x3"/>
  <p:notesSz cx="6858000" cy="9144000"/>
  <p:embeddedFontLst>
    <p:embeddedFont>
      <p:font typeface="Calibri" panose="020F0502020204030204" pitchFamily="34" charset="0"/>
      <p:regular r:id="rId110"/>
      <p:bold r:id="rId111"/>
      <p:italic r:id="rId112"/>
      <p:boldItalic r:id="rId113"/>
    </p:embeddedFont>
    <p:embeddedFont>
      <p:font typeface="Merriweather Sans" panose="020B0604020202020204" charset="0"/>
      <p:regular r:id="rId114"/>
      <p:bold r:id="rId115"/>
      <p:italic r:id="rId116"/>
      <p:boldItalic r:id="rId117"/>
    </p:embeddedFont>
    <p:embeddedFont>
      <p:font typeface="Nunito Sans" panose="020B0604020202020204" charset="0"/>
      <p:regular r:id="rId118"/>
      <p:bold r:id="rId119"/>
      <p:italic r:id="rId120"/>
      <p:boldItalic r:id="rId121"/>
    </p:embeddedFont>
    <p:embeddedFont>
      <p:font typeface="Questrial" panose="020B0604020202020204" charset="0"/>
      <p:regular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1" roundtripDataSignature="AMtx7mjDACGfzC+5Ofx/kl6BnMEhIg/h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8.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4.fntdata"/><Relationship Id="rId118" Type="http://schemas.openxmlformats.org/officeDocument/2006/relationships/font" Target="fonts/font9.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5.fntdata"/><Relationship Id="rId119" Type="http://schemas.openxmlformats.org/officeDocument/2006/relationships/font" Target="fonts/font10.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1.fntdata"/><Relationship Id="rId141"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fntdata"/><Relationship Id="rId115"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2.fntdata"/><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3.fntdata"/><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84400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50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53" name="Google Shape;35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1129655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53" name="Google Shape;35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2139858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359" name="Google Shape;35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281840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359" name="Google Shape;35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p14="http://schemas.microsoft.com/office/powerpoint/2010/main" val="362927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65" name="Google Shape;365;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p14="http://schemas.microsoft.com/office/powerpoint/2010/main" val="4167594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65" name="Google Shape;365;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extLst>
      <p:ext uri="{BB962C8B-B14F-4D97-AF65-F5344CB8AC3E}">
        <p14:creationId xmlns:p14="http://schemas.microsoft.com/office/powerpoint/2010/main" val="3446546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362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892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2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2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1824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746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656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408" name="Google Shape;40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p14="http://schemas.microsoft.com/office/powerpoint/2010/main" val="2750636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408" name="Google Shape;40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extLst>
      <p:ext uri="{BB962C8B-B14F-4D97-AF65-F5344CB8AC3E}">
        <p14:creationId xmlns:p14="http://schemas.microsoft.com/office/powerpoint/2010/main" val="1195963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10</a:t>
            </a:r>
            <a:endParaRPr/>
          </a:p>
        </p:txBody>
      </p:sp>
      <p:sp>
        <p:nvSpPr>
          <p:cNvPr id="414" name="Google Shape;414;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extLst>
      <p:ext uri="{BB962C8B-B14F-4D97-AF65-F5344CB8AC3E}">
        <p14:creationId xmlns:p14="http://schemas.microsoft.com/office/powerpoint/2010/main" val="4043781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10</a:t>
            </a:r>
            <a:endParaRPr/>
          </a:p>
        </p:txBody>
      </p:sp>
      <p:sp>
        <p:nvSpPr>
          <p:cNvPr id="414" name="Google Shape;414;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330838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c </a:t>
            </a:r>
            <a:endParaRPr/>
          </a:p>
        </p:txBody>
      </p:sp>
      <p:sp>
        <p:nvSpPr>
          <p:cNvPr id="420" name="Google Shape;420;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2182507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59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47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86" name="Google Shape;586;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extLst>
      <p:ext uri="{BB962C8B-B14F-4D97-AF65-F5344CB8AC3E}">
        <p14:creationId xmlns:p14="http://schemas.microsoft.com/office/powerpoint/2010/main" val="6903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493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86" name="Google Shape;586;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extLst>
      <p:ext uri="{BB962C8B-B14F-4D97-AF65-F5344CB8AC3E}">
        <p14:creationId xmlns:p14="http://schemas.microsoft.com/office/powerpoint/2010/main" val="1667291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593" name="Google Shape;593;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spTree>
    <p:extLst>
      <p:ext uri="{BB962C8B-B14F-4D97-AF65-F5344CB8AC3E}">
        <p14:creationId xmlns:p14="http://schemas.microsoft.com/office/powerpoint/2010/main" val="1153117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593" name="Google Shape;593;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35</a:t>
            </a:fld>
            <a:endParaRPr/>
          </a:p>
        </p:txBody>
      </p:sp>
    </p:spTree>
    <p:extLst>
      <p:ext uri="{BB962C8B-B14F-4D97-AF65-F5344CB8AC3E}">
        <p14:creationId xmlns:p14="http://schemas.microsoft.com/office/powerpoint/2010/main" val="2679787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600" name="Google Shape;600;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spTree>
    <p:extLst>
      <p:ext uri="{BB962C8B-B14F-4D97-AF65-F5344CB8AC3E}">
        <p14:creationId xmlns:p14="http://schemas.microsoft.com/office/powerpoint/2010/main" val="2853367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600" name="Google Shape;600;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spTree>
    <p:extLst>
      <p:ext uri="{BB962C8B-B14F-4D97-AF65-F5344CB8AC3E}">
        <p14:creationId xmlns:p14="http://schemas.microsoft.com/office/powerpoint/2010/main" val="2080065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332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328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22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719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618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348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6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25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245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94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291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62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7" name="Google Shape;17;p11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18" name="Google Shape;18;p112"/>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0"/>
        <p:cNvGrpSpPr/>
        <p:nvPr/>
      </p:nvGrpSpPr>
      <p:grpSpPr>
        <a:xfrm>
          <a:off x="0" y="0"/>
          <a:ext cx="0" cy="0"/>
          <a:chOff x="0" y="0"/>
          <a:chExt cx="0" cy="0"/>
        </a:xfrm>
      </p:grpSpPr>
      <p:sp>
        <p:nvSpPr>
          <p:cNvPr id="61" name="Google Shape;61;p123"/>
          <p:cNvSpPr txBox="1">
            <a:spLocks noGrp="1"/>
          </p:cNvSpPr>
          <p:nvPr>
            <p:ph type="title"/>
          </p:nvPr>
        </p:nvSpPr>
        <p:spPr>
          <a:xfrm rot="5400000">
            <a:off x="4681859" y="2127930"/>
            <a:ext cx="5734682" cy="202608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2" name="Google Shape;62;p123"/>
          <p:cNvSpPr txBox="1">
            <a:spLocks noGrp="1"/>
          </p:cNvSpPr>
          <p:nvPr>
            <p:ph type="body" idx="1"/>
          </p:nvPr>
        </p:nvSpPr>
        <p:spPr>
          <a:xfrm rot="5400000">
            <a:off x="559860" y="170250"/>
            <a:ext cx="5734682" cy="5941440"/>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63" name="Google Shape;63;p123"/>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4"/>
        <p:cNvGrpSpPr/>
        <p:nvPr/>
      </p:nvGrpSpPr>
      <p:grpSpPr>
        <a:xfrm>
          <a:off x="0" y="0"/>
          <a:ext cx="0" cy="0"/>
          <a:chOff x="0" y="0"/>
          <a:chExt cx="0" cy="0"/>
        </a:xfrm>
      </p:grpSpPr>
      <p:sp>
        <p:nvSpPr>
          <p:cNvPr id="65" name="Google Shape;65;p124"/>
          <p:cNvSpPr txBox="1">
            <a:spLocks noGrp="1"/>
          </p:cNvSpPr>
          <p:nvPr>
            <p:ph type="title"/>
          </p:nvPr>
        </p:nvSpPr>
        <p:spPr>
          <a:xfrm>
            <a:off x="456481" y="273629"/>
            <a:ext cx="8105760" cy="1022507"/>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6" name="Google Shape;66;p124"/>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11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1" name="Google Shape;21;p113"/>
          <p:cNvSpPr txBox="1">
            <a:spLocks noGrp="1"/>
          </p:cNvSpPr>
          <p:nvPr>
            <p:ph type="body" idx="1"/>
          </p:nvPr>
        </p:nvSpPr>
        <p:spPr>
          <a:xfrm>
            <a:off x="456481" y="1604329"/>
            <a:ext cx="398304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22" name="Google Shape;22;p113"/>
          <p:cNvSpPr txBox="1">
            <a:spLocks noGrp="1"/>
          </p:cNvSpPr>
          <p:nvPr>
            <p:ph type="body" idx="2"/>
          </p:nvPr>
        </p:nvSpPr>
        <p:spPr>
          <a:xfrm>
            <a:off x="4577760" y="1604329"/>
            <a:ext cx="398448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23" name="Google Shape;23;p113"/>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26"/>
        <p:cNvGrpSpPr/>
        <p:nvPr/>
      </p:nvGrpSpPr>
      <p:grpSpPr>
        <a:xfrm>
          <a:off x="0" y="0"/>
          <a:ext cx="0" cy="0"/>
          <a:chOff x="0" y="0"/>
          <a:chExt cx="0" cy="0"/>
        </a:xfrm>
      </p:grpSpPr>
      <p:sp>
        <p:nvSpPr>
          <p:cNvPr id="27" name="Google Shape;27;p11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17"/>
          <p:cNvSpPr txBox="1">
            <a:spLocks noGrp="1"/>
          </p:cNvSpPr>
          <p:nvPr>
            <p:ph type="title"/>
          </p:nvPr>
        </p:nvSpPr>
        <p:spPr>
          <a:xfrm>
            <a:off x="722880" y="4406863"/>
            <a:ext cx="7771680" cy="1362383"/>
          </a:xfrm>
          <a:prstGeom prst="rect">
            <a:avLst/>
          </a:prstGeom>
          <a:noFill/>
          <a:ln>
            <a:noFill/>
          </a:ln>
        </p:spPr>
        <p:txBody>
          <a:bodyPr spcFirstLastPara="1" wrap="square" lIns="81625" tIns="42450" rIns="81625" bIns="42450" anchor="t" anchorCtr="0">
            <a:noAutofit/>
          </a:bodyPr>
          <a:lstStyle>
            <a:lvl1pPr lvl="0" algn="l">
              <a:lnSpc>
                <a:spcPct val="97000"/>
              </a:lnSpc>
              <a:spcBef>
                <a:spcPts val="0"/>
              </a:spcBef>
              <a:spcAft>
                <a:spcPts val="0"/>
              </a:spcAft>
              <a:buSzPts val="1400"/>
              <a:buNone/>
              <a:defRPr sz="36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4" name="Google Shape;34;p117"/>
          <p:cNvSpPr txBox="1">
            <a:spLocks noGrp="1"/>
          </p:cNvSpPr>
          <p:nvPr>
            <p:ph type="body" idx="1"/>
          </p:nvPr>
        </p:nvSpPr>
        <p:spPr>
          <a:xfrm>
            <a:off x="722880" y="2906225"/>
            <a:ext cx="7771680" cy="1500638"/>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1800"/>
              <a:buNone/>
              <a:defRPr sz="1800"/>
            </a:lvl1pPr>
            <a:lvl2pPr marL="914400" lvl="1" indent="-228600" algn="l">
              <a:lnSpc>
                <a:spcPct val="97000"/>
              </a:lnSpc>
              <a:spcBef>
                <a:spcPts val="1288"/>
              </a:spcBef>
              <a:spcAft>
                <a:spcPts val="0"/>
              </a:spcAft>
              <a:buSzPts val="1600"/>
              <a:buNone/>
              <a:defRPr sz="1600"/>
            </a:lvl2pPr>
            <a:lvl3pPr marL="1371600" lvl="2" indent="-228600" algn="l">
              <a:lnSpc>
                <a:spcPct val="97000"/>
              </a:lnSpc>
              <a:spcBef>
                <a:spcPts val="1038"/>
              </a:spcBef>
              <a:spcAft>
                <a:spcPts val="0"/>
              </a:spcAft>
              <a:buSzPts val="1500"/>
              <a:buNone/>
              <a:defRPr sz="1500"/>
            </a:lvl3pPr>
            <a:lvl4pPr marL="1828800" lvl="3" indent="-228600" algn="l">
              <a:lnSpc>
                <a:spcPct val="97000"/>
              </a:lnSpc>
              <a:spcBef>
                <a:spcPts val="775"/>
              </a:spcBef>
              <a:spcAft>
                <a:spcPts val="0"/>
              </a:spcAft>
              <a:buSzPts val="1300"/>
              <a:buNone/>
              <a:defRPr sz="1300"/>
            </a:lvl4pPr>
            <a:lvl5pPr marL="2286000" lvl="4" indent="-228600" algn="l">
              <a:lnSpc>
                <a:spcPct val="97000"/>
              </a:lnSpc>
              <a:spcBef>
                <a:spcPts val="525"/>
              </a:spcBef>
              <a:spcAft>
                <a:spcPts val="0"/>
              </a:spcAft>
              <a:buSzPts val="1300"/>
              <a:buNone/>
              <a:defRPr sz="1300"/>
            </a:lvl5pPr>
            <a:lvl6pPr marL="2743200" lvl="5" indent="-228600" algn="l">
              <a:lnSpc>
                <a:spcPct val="97000"/>
              </a:lnSpc>
              <a:spcBef>
                <a:spcPts val="263"/>
              </a:spcBef>
              <a:spcAft>
                <a:spcPts val="0"/>
              </a:spcAft>
              <a:buSzPts val="1300"/>
              <a:buNone/>
              <a:defRPr sz="1300"/>
            </a:lvl6pPr>
            <a:lvl7pPr marL="3200400" lvl="6" indent="-228600" algn="l">
              <a:lnSpc>
                <a:spcPct val="97000"/>
              </a:lnSpc>
              <a:spcBef>
                <a:spcPts val="261"/>
              </a:spcBef>
              <a:spcAft>
                <a:spcPts val="0"/>
              </a:spcAft>
              <a:buSzPts val="1300"/>
              <a:buNone/>
              <a:defRPr sz="1300"/>
            </a:lvl7pPr>
            <a:lvl8pPr marL="3657600" lvl="7" indent="-228600" algn="l">
              <a:lnSpc>
                <a:spcPct val="97000"/>
              </a:lnSpc>
              <a:spcBef>
                <a:spcPts val="261"/>
              </a:spcBef>
              <a:spcAft>
                <a:spcPts val="0"/>
              </a:spcAft>
              <a:buSzPts val="1300"/>
              <a:buNone/>
              <a:defRPr sz="1300"/>
            </a:lvl8pPr>
            <a:lvl9pPr marL="4114800" lvl="8" indent="-228600" algn="l">
              <a:lnSpc>
                <a:spcPct val="97000"/>
              </a:lnSpc>
              <a:spcBef>
                <a:spcPts val="261"/>
              </a:spcBef>
              <a:spcAft>
                <a:spcPts val="261"/>
              </a:spcAft>
              <a:buSzPts val="1300"/>
              <a:buNone/>
              <a:defRPr sz="1300"/>
            </a:lvl9pPr>
          </a:lstStyle>
          <a:p>
            <a:endParaRPr/>
          </a:p>
        </p:txBody>
      </p:sp>
      <p:sp>
        <p:nvSpPr>
          <p:cNvPr id="35" name="Google Shape;35;p117"/>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8"/>
          <p:cNvSpPr txBox="1">
            <a:spLocks noGrp="1"/>
          </p:cNvSpPr>
          <p:nvPr>
            <p:ph type="title"/>
          </p:nvPr>
        </p:nvSpPr>
        <p:spPr>
          <a:xfrm>
            <a:off x="457921" y="275070"/>
            <a:ext cx="8229600" cy="1142039"/>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8" name="Google Shape;38;p118"/>
          <p:cNvSpPr txBox="1">
            <a:spLocks noGrp="1"/>
          </p:cNvSpPr>
          <p:nvPr>
            <p:ph type="body" idx="1"/>
          </p:nvPr>
        </p:nvSpPr>
        <p:spPr>
          <a:xfrm>
            <a:off x="457920" y="1535201"/>
            <a:ext cx="403920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39" name="Google Shape;39;p118"/>
          <p:cNvSpPr txBox="1">
            <a:spLocks noGrp="1"/>
          </p:cNvSpPr>
          <p:nvPr>
            <p:ph type="body" idx="2"/>
          </p:nvPr>
        </p:nvSpPr>
        <p:spPr>
          <a:xfrm>
            <a:off x="457920" y="2174628"/>
            <a:ext cx="403920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40" name="Google Shape;40;p118"/>
          <p:cNvSpPr txBox="1">
            <a:spLocks noGrp="1"/>
          </p:cNvSpPr>
          <p:nvPr>
            <p:ph type="body" idx="3"/>
          </p:nvPr>
        </p:nvSpPr>
        <p:spPr>
          <a:xfrm>
            <a:off x="4645441" y="1535201"/>
            <a:ext cx="404208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41" name="Google Shape;41;p118"/>
          <p:cNvSpPr txBox="1">
            <a:spLocks noGrp="1"/>
          </p:cNvSpPr>
          <p:nvPr>
            <p:ph type="body" idx="4"/>
          </p:nvPr>
        </p:nvSpPr>
        <p:spPr>
          <a:xfrm>
            <a:off x="4645441" y="2174628"/>
            <a:ext cx="404208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42" name="Google Shape;42;p118"/>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1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5" name="Google Shape;45;p119"/>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20"/>
          <p:cNvSpPr txBox="1">
            <a:spLocks noGrp="1"/>
          </p:cNvSpPr>
          <p:nvPr>
            <p:ph type="title"/>
          </p:nvPr>
        </p:nvSpPr>
        <p:spPr>
          <a:xfrm>
            <a:off x="457920" y="273629"/>
            <a:ext cx="3008160" cy="1160762"/>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8" name="Google Shape;48;p120"/>
          <p:cNvSpPr txBox="1">
            <a:spLocks noGrp="1"/>
          </p:cNvSpPr>
          <p:nvPr>
            <p:ph type="body" idx="1"/>
          </p:nvPr>
        </p:nvSpPr>
        <p:spPr>
          <a:xfrm>
            <a:off x="3575521" y="273629"/>
            <a:ext cx="5112000" cy="5852774"/>
          </a:xfrm>
          <a:prstGeom prst="rect">
            <a:avLst/>
          </a:prstGeom>
          <a:noFill/>
          <a:ln>
            <a:noFill/>
          </a:ln>
        </p:spPr>
        <p:txBody>
          <a:bodyPr spcFirstLastPara="1" wrap="square" lIns="0" tIns="157400" rIns="0" bIns="0" anchor="t" anchorCtr="0">
            <a:noAutofit/>
          </a:bodyPr>
          <a:lstStyle>
            <a:lvl1pPr marL="457200" lvl="0" indent="-412750" algn="l">
              <a:lnSpc>
                <a:spcPct val="97000"/>
              </a:lnSpc>
              <a:spcBef>
                <a:spcPts val="0"/>
              </a:spcBef>
              <a:spcAft>
                <a:spcPts val="0"/>
              </a:spcAft>
              <a:buSzPts val="2900"/>
              <a:buChar char="•"/>
              <a:defRPr sz="2900"/>
            </a:lvl1pPr>
            <a:lvl2pPr marL="914400" lvl="1" indent="-387350" algn="l">
              <a:lnSpc>
                <a:spcPct val="97000"/>
              </a:lnSpc>
              <a:spcBef>
                <a:spcPts val="1288"/>
              </a:spcBef>
              <a:spcAft>
                <a:spcPts val="0"/>
              </a:spcAft>
              <a:buSzPts val="2500"/>
              <a:buChar char="–"/>
              <a:defRPr sz="2500"/>
            </a:lvl2pPr>
            <a:lvl3pPr marL="1371600" lvl="2" indent="-368300" algn="l">
              <a:lnSpc>
                <a:spcPct val="97000"/>
              </a:lnSpc>
              <a:spcBef>
                <a:spcPts val="1038"/>
              </a:spcBef>
              <a:spcAft>
                <a:spcPts val="0"/>
              </a:spcAft>
              <a:buSzPts val="2200"/>
              <a:buChar char="•"/>
              <a:defRPr sz="22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1"/>
              </a:spcBef>
              <a:spcAft>
                <a:spcPts val="0"/>
              </a:spcAft>
              <a:buSzPts val="1400"/>
              <a:buNone/>
              <a:defRPr sz="1800"/>
            </a:lvl7pPr>
            <a:lvl8pPr marL="3657600" lvl="7" indent="-228600" algn="l">
              <a:lnSpc>
                <a:spcPct val="97000"/>
              </a:lnSpc>
              <a:spcBef>
                <a:spcPts val="261"/>
              </a:spcBef>
              <a:spcAft>
                <a:spcPts val="0"/>
              </a:spcAft>
              <a:buSzPts val="1400"/>
              <a:buNone/>
              <a:defRPr sz="1800"/>
            </a:lvl8pPr>
            <a:lvl9pPr marL="4114800" lvl="8" indent="-228600" algn="l">
              <a:lnSpc>
                <a:spcPct val="97000"/>
              </a:lnSpc>
              <a:spcBef>
                <a:spcPts val="261"/>
              </a:spcBef>
              <a:spcAft>
                <a:spcPts val="261"/>
              </a:spcAft>
              <a:buSzPts val="1400"/>
              <a:buNone/>
              <a:defRPr sz="1800"/>
            </a:lvl9pPr>
          </a:lstStyle>
          <a:p>
            <a:endParaRPr/>
          </a:p>
        </p:txBody>
      </p:sp>
      <p:sp>
        <p:nvSpPr>
          <p:cNvPr id="49" name="Google Shape;49;p120"/>
          <p:cNvSpPr txBox="1">
            <a:spLocks noGrp="1"/>
          </p:cNvSpPr>
          <p:nvPr>
            <p:ph type="body" idx="2"/>
          </p:nvPr>
        </p:nvSpPr>
        <p:spPr>
          <a:xfrm>
            <a:off x="457920" y="1434391"/>
            <a:ext cx="3008160" cy="4692013"/>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50" name="Google Shape;50;p120"/>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121"/>
          <p:cNvSpPr txBox="1">
            <a:spLocks noGrp="1"/>
          </p:cNvSpPr>
          <p:nvPr>
            <p:ph type="title"/>
          </p:nvPr>
        </p:nvSpPr>
        <p:spPr>
          <a:xfrm>
            <a:off x="1792801" y="4800025"/>
            <a:ext cx="5486400" cy="567420"/>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3" name="Google Shape;53;p121"/>
          <p:cNvSpPr>
            <a:spLocks noGrp="1"/>
          </p:cNvSpPr>
          <p:nvPr>
            <p:ph type="pic" idx="2"/>
          </p:nvPr>
        </p:nvSpPr>
        <p:spPr>
          <a:xfrm>
            <a:off x="1792801" y="612065"/>
            <a:ext cx="5486400" cy="4115952"/>
          </a:xfrm>
          <a:prstGeom prst="rect">
            <a:avLst/>
          </a:prstGeom>
          <a:noFill/>
          <a:ln>
            <a:noFill/>
          </a:ln>
        </p:spPr>
      </p:sp>
      <p:sp>
        <p:nvSpPr>
          <p:cNvPr id="54" name="Google Shape;54;p121"/>
          <p:cNvSpPr txBox="1">
            <a:spLocks noGrp="1"/>
          </p:cNvSpPr>
          <p:nvPr>
            <p:ph type="body" idx="1"/>
          </p:nvPr>
        </p:nvSpPr>
        <p:spPr>
          <a:xfrm>
            <a:off x="1792801" y="5367444"/>
            <a:ext cx="5486400" cy="805044"/>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55" name="Google Shape;55;p121"/>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12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8" name="Google Shape;58;p122"/>
          <p:cNvSpPr txBox="1">
            <a:spLocks noGrp="1"/>
          </p:cNvSpPr>
          <p:nvPr>
            <p:ph type="body" idx="1"/>
          </p:nvPr>
        </p:nvSpPr>
        <p:spPr>
          <a:xfrm rot="5400000">
            <a:off x="2308225" y="-246062"/>
            <a:ext cx="4403725" cy="810577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59" name="Google Shape;59;p122"/>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1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1" name="Google Shape;11;p11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18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1"/>
              </a:spcBef>
              <a:spcAft>
                <a:spcPts val="0"/>
              </a:spcAft>
              <a:buSzPts val="1400"/>
              <a:buNone/>
              <a:defRPr sz="18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1"/>
              </a:spcBef>
              <a:spcAft>
                <a:spcPts val="0"/>
              </a:spcAft>
              <a:buSzPts val="1400"/>
              <a:buNone/>
              <a:defRPr sz="18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1"/>
              </a:spcBef>
              <a:spcAft>
                <a:spcPts val="261"/>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11"/>
          <p:cNvSpPr txBox="1"/>
          <p:nvPr/>
        </p:nvSpPr>
        <p:spPr>
          <a:xfrm>
            <a:off x="457200" y="6246813"/>
            <a:ext cx="2127250" cy="471487"/>
          </a:xfrm>
          <a:prstGeom prst="rect">
            <a:avLst/>
          </a:prstGeom>
          <a:noFill/>
          <a:ln>
            <a:noFill/>
          </a:ln>
        </p:spPr>
        <p:txBody>
          <a:bodyPr spcFirstLastPara="1" wrap="square" lIns="82925" tIns="41450" rIns="82925" bIns="4145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 name="Google Shape;13;p111"/>
          <p:cNvSpPr txBox="1"/>
          <p:nvPr/>
        </p:nvSpPr>
        <p:spPr>
          <a:xfrm>
            <a:off x="3127375" y="6246813"/>
            <a:ext cx="2897188" cy="471487"/>
          </a:xfrm>
          <a:prstGeom prst="rect">
            <a:avLst/>
          </a:prstGeom>
          <a:noFill/>
          <a:ln>
            <a:noFill/>
          </a:ln>
        </p:spPr>
        <p:txBody>
          <a:bodyPr spcFirstLastPara="1" wrap="square" lIns="82925" tIns="41450" rIns="82925" bIns="4145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 name="Google Shape;14;p111"/>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457199" y="10668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br>
              <a:rPr lang="en-US" sz="2800">
                <a:solidFill>
                  <a:schemeClr val="accent2"/>
                </a:solidFill>
                <a:latin typeface="Times New Roman"/>
                <a:ea typeface="Times New Roman"/>
                <a:cs typeface="Times New Roman"/>
                <a:sym typeface="Times New Roman"/>
              </a:rPr>
            </a:br>
            <a:r>
              <a:rPr lang="en-US" sz="2800">
                <a:solidFill>
                  <a:schemeClr val="accent2"/>
                </a:solidFill>
                <a:latin typeface="Times New Roman"/>
                <a:ea typeface="Times New Roman"/>
                <a:cs typeface="Times New Roman"/>
                <a:sym typeface="Times New Roman"/>
              </a:rPr>
              <a:t> </a:t>
            </a:r>
            <a:r>
              <a:rPr lang="en-US" sz="2800" b="1">
                <a:solidFill>
                  <a:schemeClr val="accent2"/>
                </a:solidFill>
                <a:latin typeface="Times New Roman"/>
                <a:ea typeface="Times New Roman"/>
                <a:cs typeface="Times New Roman"/>
                <a:sym typeface="Times New Roman"/>
              </a:rPr>
              <a:t>CSE202: OBJECT ORIENTED PROGRAMMING </a:t>
            </a:r>
            <a:br>
              <a:rPr lang="en-US" sz="5400">
                <a:solidFill>
                  <a:schemeClr val="accent2"/>
                </a:solidFill>
                <a:latin typeface="Calibri"/>
                <a:ea typeface="Calibri"/>
                <a:cs typeface="Calibri"/>
                <a:sym typeface="Calibri"/>
              </a:rPr>
            </a:br>
            <a:endParaRPr sz="2800">
              <a:solidFill>
                <a:schemeClr val="accent2"/>
              </a:solidFill>
            </a:endParaRPr>
          </a:p>
        </p:txBody>
      </p:sp>
      <p:sp>
        <p:nvSpPr>
          <p:cNvPr id="5" name="Title 1">
            <a:extLst/>
          </p:cNvPr>
          <p:cNvSpPr>
            <a:spLocks noGrp="1"/>
          </p:cNvSpPr>
          <p:nvPr>
            <p:ph type="body" idx="1"/>
          </p:nvPr>
        </p:nvSpPr>
        <p:spPr>
          <a:xfrm>
            <a:off x="0" y="2110154"/>
            <a:ext cx="9144000" cy="1772529"/>
          </a:xfrm>
        </p:spPr>
        <p:txBody>
          <a:bodyPr/>
          <a:lstStyle/>
          <a:p>
            <a:pPr algn="ctr">
              <a:buNone/>
              <a:defRPr/>
            </a:pPr>
            <a:r>
              <a:rPr lang="en-US" altLang="en-US" sz="4000" b="1" kern="1200" dirty="0">
                <a:latin typeface="Calibri" panose="020F0502020204030204" pitchFamily="34" charset="0"/>
                <a:ea typeface="+mn-ea"/>
                <a:cs typeface="Calibri" panose="020F0502020204030204" pitchFamily="34" charset="0"/>
              </a:rPr>
              <a:t>Lecture 6-7</a:t>
            </a:r>
            <a:endParaRPr lang="en-IN" altLang="en-US" sz="4000" b="1" kern="1200" dirty="0">
              <a:latin typeface="Calibri" panose="020F0502020204030204" pitchFamily="34" charset="0"/>
              <a:ea typeface="+mn-ea"/>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Where does the execution of the program starts?</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user-defined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b) main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void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else function</a:t>
            </a:r>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5419"/>
            <a:ext cx="8105775" cy="1022350"/>
          </a:xfrm>
        </p:spPr>
        <p:txBody>
          <a:bodyPr/>
          <a:lstStyle/>
          <a:p>
            <a:r>
              <a:rPr lang="en-US" sz="3200" dirty="0"/>
              <a:t>Q2. A friend function can be</a:t>
            </a:r>
          </a:p>
        </p:txBody>
      </p:sp>
      <p:sp>
        <p:nvSpPr>
          <p:cNvPr id="6" name="Text Placeholder 5"/>
          <p:cNvSpPr>
            <a:spLocks noGrp="1"/>
          </p:cNvSpPr>
          <p:nvPr>
            <p:ph type="body" idx="1"/>
          </p:nvPr>
        </p:nvSpPr>
        <p:spPr>
          <a:xfrm>
            <a:off x="358726" y="2153603"/>
            <a:ext cx="8105775" cy="4403725"/>
          </a:xfrm>
        </p:spPr>
        <p:txBody>
          <a:bodyPr/>
          <a:lstStyle/>
          <a:p>
            <a:pPr>
              <a:buNone/>
            </a:pPr>
            <a:r>
              <a:rPr lang="en-US" dirty="0"/>
              <a:t>    A. A method of another class</a:t>
            </a:r>
            <a:br>
              <a:rPr lang="en-US" dirty="0"/>
            </a:br>
            <a:r>
              <a:rPr lang="en-US" dirty="0"/>
              <a:t>B. A global function</a:t>
            </a:r>
            <a:br>
              <a:rPr lang="en-US" dirty="0"/>
            </a:br>
            <a:r>
              <a:rPr lang="en-US" b="1" dirty="0"/>
              <a:t>C. Both A and B</a:t>
            </a:r>
            <a:br>
              <a:rPr lang="en-US" dirty="0"/>
            </a:br>
            <a:r>
              <a:rPr lang="en-US" dirty="0"/>
              <a:t>D. None of the above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4658" y="709149"/>
            <a:ext cx="8105775" cy="1022350"/>
          </a:xfrm>
        </p:spPr>
        <p:txBody>
          <a:bodyPr/>
          <a:lstStyle/>
          <a:p>
            <a:r>
              <a:rPr lang="en-US" sz="2400" dirty="0"/>
              <a:t>Q3. If class A is a friend of B, then B doesn’t become a friend of A automatically</a:t>
            </a:r>
          </a:p>
        </p:txBody>
      </p:sp>
      <p:sp>
        <p:nvSpPr>
          <p:cNvPr id="6" name="Text Placeholder 5"/>
          <p:cNvSpPr>
            <a:spLocks noGrp="1"/>
          </p:cNvSpPr>
          <p:nvPr>
            <p:ph type="body" idx="1"/>
          </p:nvPr>
        </p:nvSpPr>
        <p:spPr>
          <a:xfrm>
            <a:off x="513471" y="2083264"/>
            <a:ext cx="8105775" cy="4403725"/>
          </a:xfrm>
        </p:spPr>
        <p:txBody>
          <a:bodyPr/>
          <a:lstStyle/>
          <a:p>
            <a:pPr>
              <a:buNone/>
            </a:pPr>
            <a:r>
              <a:rPr lang="en-US" dirty="0"/>
              <a:t>    A. TRUE</a:t>
            </a:r>
            <a:br>
              <a:rPr lang="en-US" dirty="0"/>
            </a:br>
            <a:r>
              <a:rPr lang="en-US" dirty="0"/>
              <a:t>B. FALSE</a:t>
            </a:r>
            <a:br>
              <a:rPr lang="en-US" dirty="0"/>
            </a:br>
            <a:r>
              <a:rPr lang="en-US" dirty="0"/>
              <a:t>C. Can be true and false</a:t>
            </a:r>
            <a:br>
              <a:rPr lang="en-US" dirty="0"/>
            </a:br>
            <a:r>
              <a:rPr lang="en-US" dirty="0"/>
              <a:t>D. Can not say</a:t>
            </a:r>
            <a:endParaRPr lang="en-US"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4658" y="709149"/>
            <a:ext cx="8105775" cy="1022350"/>
          </a:xfrm>
        </p:spPr>
        <p:txBody>
          <a:bodyPr/>
          <a:lstStyle/>
          <a:p>
            <a:r>
              <a:rPr lang="en-US" sz="2400" dirty="0"/>
              <a:t>Q3. If class A is a friend of B, then B doesn’t become a friend of A automatically</a:t>
            </a:r>
          </a:p>
        </p:txBody>
      </p:sp>
      <p:sp>
        <p:nvSpPr>
          <p:cNvPr id="6" name="Text Placeholder 5"/>
          <p:cNvSpPr>
            <a:spLocks noGrp="1"/>
          </p:cNvSpPr>
          <p:nvPr>
            <p:ph type="body" idx="1"/>
          </p:nvPr>
        </p:nvSpPr>
        <p:spPr>
          <a:xfrm>
            <a:off x="513471" y="2083264"/>
            <a:ext cx="8105775" cy="4403725"/>
          </a:xfrm>
        </p:spPr>
        <p:txBody>
          <a:bodyPr/>
          <a:lstStyle/>
          <a:p>
            <a:pPr>
              <a:buNone/>
            </a:pPr>
            <a:r>
              <a:rPr lang="en-US" b="1" dirty="0"/>
              <a:t>    A. TRUE</a:t>
            </a:r>
            <a:br>
              <a:rPr lang="en-US" dirty="0"/>
            </a:br>
            <a:r>
              <a:rPr lang="en-US" dirty="0"/>
              <a:t>B. FALSE</a:t>
            </a:r>
            <a:br>
              <a:rPr lang="en-US" dirty="0"/>
            </a:br>
            <a:r>
              <a:rPr lang="en-US" dirty="0"/>
              <a:t>C. Can be true and false</a:t>
            </a:r>
            <a:br>
              <a:rPr lang="en-US" dirty="0"/>
            </a:br>
            <a:r>
              <a:rPr lang="en-US" dirty="0"/>
              <a:t>D. Can not say</a:t>
            </a:r>
            <a:endParaRPr lang="en-US"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Q4.Which of the following is false?</a:t>
            </a:r>
          </a:p>
        </p:txBody>
      </p:sp>
      <p:sp>
        <p:nvSpPr>
          <p:cNvPr id="6" name="Text Placeholder 5"/>
          <p:cNvSpPr>
            <a:spLocks noGrp="1"/>
          </p:cNvSpPr>
          <p:nvPr>
            <p:ph type="body" idx="1"/>
          </p:nvPr>
        </p:nvSpPr>
        <p:spPr/>
        <p:txBody>
          <a:bodyPr/>
          <a:lstStyle/>
          <a:p>
            <a:pPr>
              <a:buNone/>
            </a:pPr>
            <a:r>
              <a:rPr lang="en-US" dirty="0"/>
              <a:t>    A. Friendship is not inherited</a:t>
            </a:r>
            <a:br>
              <a:rPr lang="en-US" dirty="0"/>
            </a:br>
            <a:r>
              <a:rPr lang="en-US" dirty="0"/>
              <a:t>B. The concept of friends is there in Java.</a:t>
            </a:r>
            <a:br>
              <a:rPr lang="en-US" dirty="0"/>
            </a:br>
            <a:r>
              <a:rPr lang="en-US" dirty="0"/>
              <a:t>C. Both A and B</a:t>
            </a:r>
            <a:br>
              <a:rPr lang="en-US" dirty="0"/>
            </a:br>
            <a:r>
              <a:rPr lang="en-US" dirty="0"/>
              <a:t>D. None of the above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Q4.Which of the following is false?</a:t>
            </a:r>
          </a:p>
        </p:txBody>
      </p:sp>
      <p:sp>
        <p:nvSpPr>
          <p:cNvPr id="6" name="Text Placeholder 5"/>
          <p:cNvSpPr>
            <a:spLocks noGrp="1"/>
          </p:cNvSpPr>
          <p:nvPr>
            <p:ph type="body" idx="1"/>
          </p:nvPr>
        </p:nvSpPr>
        <p:spPr/>
        <p:txBody>
          <a:bodyPr/>
          <a:lstStyle/>
          <a:p>
            <a:pPr>
              <a:buNone/>
            </a:pPr>
            <a:r>
              <a:rPr lang="en-US" dirty="0"/>
              <a:t>    A. Friendship is not inherited</a:t>
            </a:r>
            <a:br>
              <a:rPr lang="en-US" dirty="0"/>
            </a:br>
            <a:r>
              <a:rPr lang="en-US" b="1" dirty="0"/>
              <a:t>B. The concept of friends is there in Java.</a:t>
            </a:r>
            <a:br>
              <a:rPr lang="en-US" dirty="0"/>
            </a:br>
            <a:r>
              <a:rPr lang="en-US" dirty="0"/>
              <a:t>C. Both A and B</a:t>
            </a:r>
            <a:br>
              <a:rPr lang="en-US" dirty="0"/>
            </a:br>
            <a:r>
              <a:rPr lang="en-US" dirty="0"/>
              <a:t>D. None of the above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Q5. Which of the following is correct about friend functions?</a:t>
            </a:r>
          </a:p>
        </p:txBody>
      </p:sp>
      <p:sp>
        <p:nvSpPr>
          <p:cNvPr id="5" name="Text Placeholder 4"/>
          <p:cNvSpPr>
            <a:spLocks noGrp="1"/>
          </p:cNvSpPr>
          <p:nvPr>
            <p:ph type="body" idx="1"/>
          </p:nvPr>
        </p:nvSpPr>
        <p:spPr/>
        <p:txBody>
          <a:bodyPr/>
          <a:lstStyle/>
          <a:p>
            <a:pPr>
              <a:buNone/>
            </a:pPr>
            <a:r>
              <a:rPr lang="en-US" dirty="0"/>
              <a:t>    A. Friend functions use the dot operator to access members of a class using class objects</a:t>
            </a:r>
            <a:br>
              <a:rPr lang="en-US" dirty="0"/>
            </a:br>
            <a:r>
              <a:rPr lang="en-US" dirty="0"/>
              <a:t>B. Friend functions can be private or public</a:t>
            </a:r>
            <a:br>
              <a:rPr lang="en-US" dirty="0"/>
            </a:br>
            <a:r>
              <a:rPr lang="en-US" dirty="0"/>
              <a:t>C. Friend cannot access the members of the class directly</a:t>
            </a:r>
            <a:br>
              <a:rPr lang="en-US" dirty="0"/>
            </a:br>
            <a:r>
              <a:rPr lang="en-US" dirty="0"/>
              <a:t>D. All of the above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Q5. Which of the following is correct about friend functions?</a:t>
            </a:r>
          </a:p>
        </p:txBody>
      </p:sp>
      <p:sp>
        <p:nvSpPr>
          <p:cNvPr id="5" name="Text Placeholder 4"/>
          <p:cNvSpPr>
            <a:spLocks noGrp="1"/>
          </p:cNvSpPr>
          <p:nvPr>
            <p:ph type="body" idx="1"/>
          </p:nvPr>
        </p:nvSpPr>
        <p:spPr/>
        <p:txBody>
          <a:bodyPr/>
          <a:lstStyle/>
          <a:p>
            <a:pPr>
              <a:buNone/>
            </a:pPr>
            <a:r>
              <a:rPr lang="en-US" dirty="0"/>
              <a:t>    A. Friend functions use the dot operator to access members of a class using class objects</a:t>
            </a:r>
            <a:br>
              <a:rPr lang="en-US" dirty="0"/>
            </a:br>
            <a:r>
              <a:rPr lang="en-US" dirty="0"/>
              <a:t>B. Friend functions can be private or public</a:t>
            </a:r>
            <a:br>
              <a:rPr lang="en-US" dirty="0"/>
            </a:br>
            <a:r>
              <a:rPr lang="en-US" dirty="0"/>
              <a:t>C. Friend cannot access the members of the class directly</a:t>
            </a:r>
            <a:br>
              <a:rPr lang="en-US" dirty="0"/>
            </a:br>
            <a:r>
              <a:rPr lang="en-US" b="1" dirty="0"/>
              <a:t>D. All of the above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pic>
        <p:nvPicPr>
          <p:cNvPr id="729" name="Google Shape;729;p110" descr="jumping_question_hg_clr"/>
          <p:cNvPicPr preferRelativeResize="0"/>
          <p:nvPr/>
        </p:nvPicPr>
        <p:blipFill rotWithShape="1">
          <a:blip r:embed="rId3">
            <a:alphaModFix/>
          </a:blip>
          <a:srcRect/>
          <a:stretch/>
        </p:blipFill>
        <p:spPr>
          <a:xfrm>
            <a:off x="3276600" y="762000"/>
            <a:ext cx="2217738" cy="4000500"/>
          </a:xfrm>
          <a:prstGeom prst="rect">
            <a:avLst/>
          </a:prstGeom>
          <a:noFill/>
          <a:ln>
            <a:noFill/>
          </a:ln>
        </p:spPr>
      </p:pic>
      <p:pic>
        <p:nvPicPr>
          <p:cNvPr id="730" name="Google Shape;730;p110" descr="question_marks_bubbling_hg_clr"/>
          <p:cNvPicPr preferRelativeResize="0"/>
          <p:nvPr/>
        </p:nvPicPr>
        <p:blipFill rotWithShape="1">
          <a:blip r:embed="rId4">
            <a:alphaModFix/>
          </a:blip>
          <a:srcRect/>
          <a:stretch/>
        </p:blipFill>
        <p:spPr>
          <a:xfrm>
            <a:off x="5486400" y="457200"/>
            <a:ext cx="3657600" cy="4000500"/>
          </a:xfrm>
          <a:prstGeom prst="rect">
            <a:avLst/>
          </a:prstGeom>
          <a:noFill/>
          <a:ln>
            <a:noFill/>
          </a:ln>
        </p:spPr>
      </p:pic>
      <p:pic>
        <p:nvPicPr>
          <p:cNvPr id="731" name="Google Shape;731;p110" descr="question_marks_bubbling_hg_clr"/>
          <p:cNvPicPr preferRelativeResize="0"/>
          <p:nvPr/>
        </p:nvPicPr>
        <p:blipFill rotWithShape="1">
          <a:blip r:embed="rId4">
            <a:alphaModFix/>
          </a:blip>
          <a:srcRect/>
          <a:stretch/>
        </p:blipFill>
        <p:spPr>
          <a:xfrm>
            <a:off x="5486400" y="0"/>
            <a:ext cx="5181600" cy="6858000"/>
          </a:xfrm>
          <a:prstGeom prst="rect">
            <a:avLst/>
          </a:prstGeom>
          <a:noFill/>
          <a:ln>
            <a:noFill/>
          </a:ln>
        </p:spPr>
      </p:pic>
      <p:pic>
        <p:nvPicPr>
          <p:cNvPr id="732" name="Google Shape;732;p110" descr="question_marks_bubbling_hg_clr"/>
          <p:cNvPicPr preferRelativeResize="0"/>
          <p:nvPr/>
        </p:nvPicPr>
        <p:blipFill rotWithShape="1">
          <a:blip r:embed="rId4">
            <a:alphaModFix/>
          </a:blip>
          <a:srcRect/>
          <a:stretch/>
        </p:blipFill>
        <p:spPr>
          <a:xfrm>
            <a:off x="0" y="0"/>
            <a:ext cx="51816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Where does the execution of the program starts?</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user-defined function</a:t>
            </a:r>
            <a:br>
              <a:rPr lang="en-US" sz="2800" b="0" i="0" dirty="0">
                <a:solidFill>
                  <a:schemeClr val="dk1"/>
                </a:solidFill>
                <a:latin typeface="Nunito Sans"/>
                <a:ea typeface="Nunito Sans"/>
                <a:cs typeface="Nunito Sans"/>
                <a:sym typeface="Nunito Sans"/>
              </a:rPr>
            </a:br>
            <a:r>
              <a:rPr lang="en-US" sz="2800" b="1" i="0" dirty="0">
                <a:solidFill>
                  <a:schemeClr val="dk1"/>
                </a:solidFill>
                <a:latin typeface="Nunito Sans"/>
                <a:ea typeface="Nunito Sans"/>
                <a:cs typeface="Nunito Sans"/>
                <a:sym typeface="Nunito Sans"/>
              </a:rPr>
              <a:t>b) main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void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else function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p:nvPr/>
        </p:nvSpPr>
        <p:spPr>
          <a:xfrm>
            <a:off x="685800" y="1295400"/>
            <a:ext cx="80010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What are mandatory parts in the function declaration?</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return type, function name</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b) return type, function name, parameters</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parameters, function name</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parameters, variables</a:t>
            </a:r>
            <a:endParaRPr dirty="0"/>
          </a:p>
          <a:p>
            <a:pPr marL="0" marR="0" lvl="0" indent="0" algn="l" rtl="0">
              <a:spcBef>
                <a:spcPts val="0"/>
              </a:spcBef>
              <a:spcAft>
                <a:spcPts val="0"/>
              </a:spcAft>
              <a:buNone/>
            </a:pPr>
            <a:endParaRPr sz="2800" b="0" i="0" dirty="0">
              <a:solidFill>
                <a:schemeClr val="dk1"/>
              </a:solidFill>
              <a:latin typeface="Nunito Sans"/>
              <a:ea typeface="Nunito Sans"/>
              <a:cs typeface="Nunito Sans"/>
              <a:sym typeface="Nuni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p:nvPr/>
        </p:nvSpPr>
        <p:spPr>
          <a:xfrm>
            <a:off x="685800" y="1295400"/>
            <a:ext cx="80010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What are mandatory parts in the function declaration?</a:t>
            </a:r>
            <a:endParaRPr dirty="0"/>
          </a:p>
          <a:p>
            <a:pPr marL="0" marR="0" lvl="0" indent="0" algn="l" rtl="0">
              <a:spcBef>
                <a:spcPts val="0"/>
              </a:spcBef>
              <a:spcAft>
                <a:spcPts val="0"/>
              </a:spcAft>
              <a:buNone/>
            </a:pPr>
            <a:r>
              <a:rPr lang="en-US" sz="2800" b="1" i="0" dirty="0">
                <a:solidFill>
                  <a:schemeClr val="dk1"/>
                </a:solidFill>
                <a:latin typeface="Nunito Sans"/>
                <a:ea typeface="Nunito Sans"/>
                <a:cs typeface="Nunito Sans"/>
                <a:sym typeface="Nunito Sans"/>
              </a:rPr>
              <a:t>a) return type, function name</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b) return type, function name, parameters</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parameters, function name</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parameters, variables</a:t>
            </a:r>
            <a:endParaRPr dirty="0"/>
          </a:p>
          <a:p>
            <a:pPr marL="0" marR="0" lvl="0" indent="0" algn="l" rtl="0">
              <a:spcBef>
                <a:spcPts val="0"/>
              </a:spcBef>
              <a:spcAft>
                <a:spcPts val="0"/>
              </a:spcAft>
              <a:buNone/>
            </a:pPr>
            <a:endParaRPr sz="2800" b="0" i="0" dirty="0">
              <a:solidFill>
                <a:schemeClr val="dk1"/>
              </a:solidFill>
              <a:latin typeface="Nunito Sans"/>
              <a:ea typeface="Nunito Sans"/>
              <a:cs typeface="Nunito Sans"/>
              <a:sym typeface="Nuni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What is the scope of the variable declared in the user defined function?</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whole program</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b) only inside the {} block</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the main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header section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152C5B"/>
                </a:solidFill>
                <a:latin typeface="Nunito Sans"/>
                <a:ea typeface="Nunito Sans"/>
                <a:cs typeface="Nunito Sans"/>
                <a:sym typeface="Nunito Sans"/>
              </a:rPr>
              <a:t>What is the scope of the variable declared in the user defined function?</a:t>
            </a:r>
            <a:endParaRPr dirty="0"/>
          </a:p>
          <a:p>
            <a:pPr marL="0" marR="0" lvl="0" indent="0" algn="l" rtl="0">
              <a:spcBef>
                <a:spcPts val="0"/>
              </a:spcBef>
              <a:spcAft>
                <a:spcPts val="0"/>
              </a:spcAft>
              <a:buNone/>
            </a:pPr>
            <a:r>
              <a:rPr lang="en-US" sz="2800" b="0" i="0" dirty="0">
                <a:solidFill>
                  <a:schemeClr val="dk1"/>
                </a:solidFill>
                <a:latin typeface="Nunito Sans"/>
                <a:ea typeface="Nunito Sans"/>
                <a:cs typeface="Nunito Sans"/>
                <a:sym typeface="Nunito Sans"/>
              </a:rPr>
              <a:t>a) whole program</a:t>
            </a:r>
            <a:br>
              <a:rPr lang="en-US" sz="2800" b="0" i="0" dirty="0">
                <a:solidFill>
                  <a:schemeClr val="dk1"/>
                </a:solidFill>
                <a:latin typeface="Nunito Sans"/>
                <a:ea typeface="Nunito Sans"/>
                <a:cs typeface="Nunito Sans"/>
                <a:sym typeface="Nunito Sans"/>
              </a:rPr>
            </a:br>
            <a:r>
              <a:rPr lang="en-US" sz="2800" b="1" i="0" dirty="0">
                <a:solidFill>
                  <a:schemeClr val="dk1"/>
                </a:solidFill>
                <a:latin typeface="Nunito Sans"/>
                <a:ea typeface="Nunito Sans"/>
                <a:cs typeface="Nunito Sans"/>
                <a:sym typeface="Nunito Sans"/>
              </a:rPr>
              <a:t>b) only inside the {} block</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c) the main function</a:t>
            </a:r>
            <a:br>
              <a:rPr lang="en-US" sz="2800" b="0" i="0" dirty="0">
                <a:solidFill>
                  <a:schemeClr val="dk1"/>
                </a:solidFill>
                <a:latin typeface="Nunito Sans"/>
                <a:ea typeface="Nunito Sans"/>
                <a:cs typeface="Nunito Sans"/>
                <a:sym typeface="Nunito Sans"/>
              </a:rPr>
            </a:br>
            <a:r>
              <a:rPr lang="en-US" sz="2800" b="0" i="0" dirty="0">
                <a:solidFill>
                  <a:schemeClr val="dk1"/>
                </a:solidFill>
                <a:latin typeface="Nunito Sans"/>
                <a:ea typeface="Nunito Sans"/>
                <a:cs typeface="Nunito Sans"/>
                <a:sym typeface="Nunito Sans"/>
              </a:rPr>
              <a:t>d) header section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t" anchorCtr="0">
            <a:noAutofit/>
          </a:bodyPr>
          <a:lstStyle/>
          <a:p>
            <a:pPr marL="0" lvl="0" indent="0" algn="ctr" rtl="0">
              <a:lnSpc>
                <a:spcPct val="97000"/>
              </a:lnSpc>
              <a:spcBef>
                <a:spcPts val="0"/>
              </a:spcBef>
              <a:spcAft>
                <a:spcPts val="0"/>
              </a:spcAft>
              <a:buNone/>
            </a:pPr>
            <a:r>
              <a:rPr lang="en-US"/>
              <a:t>Categories of functions</a:t>
            </a:r>
            <a:endParaRPr/>
          </a:p>
        </p:txBody>
      </p:sp>
      <p:sp>
        <p:nvSpPr>
          <p:cNvPr id="373" name="Google Shape;373;p5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623888" lvl="0" indent="-514350" algn="l" rtl="0">
              <a:lnSpc>
                <a:spcPct val="97000"/>
              </a:lnSpc>
              <a:spcBef>
                <a:spcPts val="0"/>
              </a:spcBef>
              <a:spcAft>
                <a:spcPts val="0"/>
              </a:spcAft>
              <a:buSzPts val="2900"/>
              <a:buFont typeface="+mj-lt"/>
              <a:buAutoNum type="arabicPeriod"/>
            </a:pPr>
            <a:r>
              <a:rPr lang="en-US" dirty="0"/>
              <a:t>A function with no parameter and no return value</a:t>
            </a:r>
            <a:endParaRPr dirty="0"/>
          </a:p>
          <a:p>
            <a:pPr marL="623888" lvl="0" indent="-514350" algn="l" rtl="0">
              <a:lnSpc>
                <a:spcPct val="97000"/>
              </a:lnSpc>
              <a:spcBef>
                <a:spcPts val="1288"/>
              </a:spcBef>
              <a:spcAft>
                <a:spcPts val="0"/>
              </a:spcAft>
              <a:buSzPts val="2900"/>
              <a:buFont typeface="+mj-lt"/>
              <a:buAutoNum type="arabicPeriod"/>
            </a:pPr>
            <a:r>
              <a:rPr lang="en-US" dirty="0"/>
              <a:t>A function with parameter and no return value</a:t>
            </a:r>
            <a:endParaRPr dirty="0"/>
          </a:p>
          <a:p>
            <a:pPr marL="623888" lvl="0" indent="-514350" algn="l" rtl="0">
              <a:lnSpc>
                <a:spcPct val="97000"/>
              </a:lnSpc>
              <a:spcBef>
                <a:spcPts val="1288"/>
              </a:spcBef>
              <a:spcAft>
                <a:spcPts val="0"/>
              </a:spcAft>
              <a:buSzPts val="2900"/>
              <a:buFont typeface="+mj-lt"/>
              <a:buAutoNum type="arabicPeriod"/>
            </a:pPr>
            <a:r>
              <a:rPr lang="en-US" dirty="0"/>
              <a:t>A function with parameter and return value</a:t>
            </a:r>
            <a:endParaRPr dirty="0"/>
          </a:p>
          <a:p>
            <a:pPr marL="623888" lvl="0" indent="-514350" algn="l" rtl="0">
              <a:lnSpc>
                <a:spcPct val="97000"/>
              </a:lnSpc>
              <a:spcBef>
                <a:spcPts val="1288"/>
              </a:spcBef>
              <a:spcAft>
                <a:spcPts val="0"/>
              </a:spcAft>
              <a:buSzPts val="2900"/>
              <a:buFont typeface="+mj-lt"/>
              <a:buAutoNum type="arabicPeriod"/>
            </a:pPr>
            <a:r>
              <a:rPr lang="en-US" dirty="0"/>
              <a:t>A function without parameter and return value</a:t>
            </a:r>
            <a:endParaRPr dirty="0"/>
          </a:p>
          <a:p>
            <a:pPr marL="365125" lvl="0" indent="-71437" algn="l" rtl="0">
              <a:lnSpc>
                <a:spcPct val="97000"/>
              </a:lnSpc>
              <a:spcBef>
                <a:spcPts val="1288"/>
              </a:spcBef>
              <a:spcAft>
                <a:spcPts val="0"/>
              </a:spcAft>
              <a:buSzPts val="2900"/>
              <a:buFont typeface="Noto Sans Symbols"/>
              <a:buNone/>
            </a:pPr>
            <a:endParaRPr dirty="0"/>
          </a:p>
          <a:p>
            <a:pPr marL="365125" lvl="0" indent="-71437" algn="l" rtl="0">
              <a:lnSpc>
                <a:spcPct val="97000"/>
              </a:lnSpc>
              <a:spcBef>
                <a:spcPts val="1288"/>
              </a:spcBef>
              <a:spcAft>
                <a:spcPts val="0"/>
              </a:spcAft>
              <a:buSzPts val="2900"/>
              <a:buFont typeface="Noto Sans Symbols"/>
              <a:buNone/>
            </a:pPr>
            <a:endParaRPr dirty="0"/>
          </a:p>
          <a:p>
            <a:pPr marL="365125" lvl="0" indent="-71437" algn="l" rtl="0">
              <a:lnSpc>
                <a:spcPct val="97000"/>
              </a:lnSpc>
              <a:spcBef>
                <a:spcPts val="1288"/>
              </a:spcBef>
              <a:spcAft>
                <a:spcPts val="0"/>
              </a:spcAft>
              <a:buSzPts val="2900"/>
              <a:buFont typeface="Noto Sans Symbols"/>
              <a:buNone/>
            </a:pPr>
            <a:endParaRPr dirty="0"/>
          </a:p>
          <a:p>
            <a:pPr marL="365125" lvl="0" indent="-71437" algn="l" rtl="0">
              <a:lnSpc>
                <a:spcPct val="97000"/>
              </a:lnSpc>
              <a:spcBef>
                <a:spcPts val="1288"/>
              </a:spcBef>
              <a:spcAft>
                <a:spcPts val="0"/>
              </a:spcAft>
              <a:buSzPts val="2900"/>
              <a:buFont typeface="Noto Sans Symbols"/>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457200" y="357188"/>
            <a:ext cx="8229600" cy="642937"/>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A function with no parameter and no return value</a:t>
            </a:r>
            <a:endParaRPr sz="2800"/>
          </a:p>
        </p:txBody>
      </p:sp>
      <p:sp>
        <p:nvSpPr>
          <p:cNvPr id="379" name="Google Shape;379;p52"/>
          <p:cNvSpPr txBox="1">
            <a:spLocks noGrp="1"/>
          </p:cNvSpPr>
          <p:nvPr>
            <p:ph type="body" idx="1"/>
          </p:nvPr>
        </p:nvSpPr>
        <p:spPr>
          <a:xfrm>
            <a:off x="457200" y="1000125"/>
            <a:ext cx="8229600" cy="532447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#include&lt;iostream&gt;</a:t>
            </a:r>
            <a:endParaRPr/>
          </a:p>
          <a:p>
            <a:pPr marL="274320" lvl="0" indent="-274320" algn="l" rtl="0">
              <a:lnSpc>
                <a:spcPct val="97000"/>
              </a:lnSpc>
              <a:spcBef>
                <a:spcPts val="0"/>
              </a:spcBef>
              <a:spcAft>
                <a:spcPts val="0"/>
              </a:spcAft>
              <a:buClr>
                <a:schemeClr val="accent3"/>
              </a:buClr>
              <a:buSzPct val="100000"/>
              <a:buFont typeface="Arial"/>
              <a:buNone/>
            </a:pPr>
            <a:r>
              <a:rPr lang="en-US" sz="2800" b="1"/>
              <a:t>using namespace std;</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print();	                /*func declaration</a:t>
            </a:r>
            <a:endParaRPr/>
          </a:p>
          <a:p>
            <a:pPr marL="274320" lvl="0" indent="-274320" algn="l" rtl="0">
              <a:lnSpc>
                <a:spcPct val="97000"/>
              </a:lnSpc>
              <a:spcBef>
                <a:spcPts val="0"/>
              </a:spcBef>
              <a:spcAft>
                <a:spcPts val="0"/>
              </a:spcAft>
              <a:buClr>
                <a:schemeClr val="accent3"/>
              </a:buClr>
              <a:buSzPct val="100000"/>
              <a:buFont typeface="Noto Sans Symbols"/>
              <a:buNone/>
            </a:pPr>
            <a:r>
              <a:rPr lang="en-US" sz="2800" b="1"/>
              <a:t>cout&lt;&lt;“no parameter and no return value”;</a:t>
            </a:r>
            <a:endParaRPr/>
          </a:p>
          <a:p>
            <a:pPr marL="274320" lvl="0" indent="-274320" algn="l" rtl="0">
              <a:lnSpc>
                <a:spcPct val="97000"/>
              </a:lnSpc>
              <a:spcBef>
                <a:spcPts val="0"/>
              </a:spcBef>
              <a:spcAft>
                <a:spcPts val="0"/>
              </a:spcAft>
              <a:buClr>
                <a:schemeClr val="accent3"/>
              </a:buClr>
              <a:buSzPct val="100000"/>
              <a:buFont typeface="Arial"/>
              <a:buNone/>
            </a:pPr>
            <a:r>
              <a:rPr lang="en-US" sz="2800" b="1"/>
              <a:t>print();		                   /*func calling</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print()	      /*func definition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for(int i=1;i&lt;=30;i++)</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Noto Sans Symbols"/>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386862" y="63881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b="1" dirty="0"/>
              <a:t>A function with no parameter and no return value</a:t>
            </a:r>
            <a:endParaRPr sz="2800" b="1" dirty="0"/>
          </a:p>
        </p:txBody>
      </p:sp>
      <p:sp>
        <p:nvSpPr>
          <p:cNvPr id="385" name="Google Shape;385;p5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dirty="0">
                <a:solidFill>
                  <a:srgbClr val="083763"/>
                </a:solidFill>
              </a:rPr>
              <a:t>There is no data transfer between calling and called function </a:t>
            </a:r>
            <a:endParaRPr dirty="0"/>
          </a:p>
          <a:p>
            <a:pPr marL="309563" lvl="0" indent="-309563" algn="l" rtl="0">
              <a:lnSpc>
                <a:spcPct val="97000"/>
              </a:lnSpc>
              <a:spcBef>
                <a:spcPts val="1288"/>
              </a:spcBef>
              <a:spcAft>
                <a:spcPts val="0"/>
              </a:spcAft>
              <a:buSzPts val="2900"/>
              <a:buChar char="•"/>
            </a:pPr>
            <a:r>
              <a:rPr lang="en-US" dirty="0">
                <a:solidFill>
                  <a:srgbClr val="083763"/>
                </a:solidFill>
              </a:rPr>
              <a:t>The function is only executed and nothing is obtained</a:t>
            </a:r>
            <a:endParaRPr dirty="0"/>
          </a:p>
          <a:p>
            <a:pPr marL="309563" lvl="0" indent="-309563" algn="l" rtl="0">
              <a:lnSpc>
                <a:spcPct val="97000"/>
              </a:lnSpc>
              <a:spcBef>
                <a:spcPts val="1288"/>
              </a:spcBef>
              <a:spcAft>
                <a:spcPts val="0"/>
              </a:spcAft>
              <a:buSzPts val="2900"/>
              <a:buChar char="•"/>
            </a:pPr>
            <a:r>
              <a:rPr lang="en-US" dirty="0">
                <a:solidFill>
                  <a:srgbClr val="083763"/>
                </a:solidFill>
              </a:rPr>
              <a:t>Such functions may be used to print some messages, draw stars etc</a:t>
            </a:r>
            <a:endParaRPr dirty="0">
              <a:solidFill>
                <a:srgbClr val="0837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302455" y="484066"/>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200" u="sng" dirty="0"/>
              <a:t>A function with parameter and no return value</a:t>
            </a:r>
            <a:endParaRPr sz="3200" u="sng" dirty="0"/>
          </a:p>
        </p:txBody>
      </p:sp>
      <p:sp>
        <p:nvSpPr>
          <p:cNvPr id="391" name="Google Shape;391;p5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lnSpcReduction="10000"/>
          </a:bodyPr>
          <a:lstStyle/>
          <a:p>
            <a:pPr marL="274320" lvl="0" indent="-274320" algn="l" rtl="0">
              <a:lnSpc>
                <a:spcPct val="97000"/>
              </a:lnSpc>
              <a:spcBef>
                <a:spcPts val="0"/>
              </a:spcBef>
              <a:spcAft>
                <a:spcPts val="0"/>
              </a:spcAft>
              <a:buClr>
                <a:schemeClr val="accent3"/>
              </a:buClr>
              <a:buSzPts val="2000"/>
              <a:buFont typeface="Arial"/>
              <a:buNone/>
            </a:pPr>
            <a:r>
              <a:rPr lang="en-US" sz="2000" b="1" dirty="0"/>
              <a:t>#include&lt;</a:t>
            </a:r>
            <a:r>
              <a:rPr lang="en-US" sz="2000" b="1" dirty="0" err="1"/>
              <a:t>iostream</a:t>
            </a:r>
            <a:r>
              <a:rPr lang="en-US" sz="2000" b="1" dirty="0"/>
              <a:t>&gt;</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using namespace std;</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 </a:t>
            </a:r>
            <a:r>
              <a:rPr lang="en-US" sz="2000" b="1" dirty="0" err="1"/>
              <a:t>int</a:t>
            </a:r>
            <a:r>
              <a:rPr lang="en-US" sz="2000" b="1" dirty="0"/>
              <a:t> main()</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						</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int</a:t>
            </a:r>
            <a:r>
              <a:rPr lang="en-US" sz="2000" b="1" dirty="0"/>
              <a:t> a=10,b=20;</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void </a:t>
            </a:r>
            <a:r>
              <a:rPr lang="en-US" sz="2000" b="1" dirty="0" err="1"/>
              <a:t>mul</a:t>
            </a:r>
            <a:r>
              <a:rPr lang="en-US" sz="2000" b="1" dirty="0"/>
              <a:t>(</a:t>
            </a:r>
            <a:r>
              <a:rPr lang="en-US" sz="2000" b="1" dirty="0" err="1"/>
              <a:t>int,int</a:t>
            </a:r>
            <a:r>
              <a:rPr lang="en-US" sz="2000" b="1" dirty="0"/>
              <a:t>);	</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mul</a:t>
            </a:r>
            <a:r>
              <a:rPr lang="en-US" sz="2000" b="1" dirty="0"/>
              <a:t>(</a:t>
            </a:r>
            <a:r>
              <a:rPr lang="en-US" sz="2000" b="1" dirty="0" err="1"/>
              <a:t>a,b</a:t>
            </a:r>
            <a:r>
              <a:rPr lang="en-US" sz="2000" b="1" dirty="0"/>
              <a:t>);	 	/*actual arguments		</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getch</a:t>
            </a:r>
            <a:r>
              <a:rPr lang="en-US" sz="2000" b="1" dirty="0"/>
              <a:t>();</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void </a:t>
            </a:r>
            <a:r>
              <a:rPr lang="en-US" sz="2000" b="1" dirty="0" err="1"/>
              <a:t>mul</a:t>
            </a:r>
            <a:r>
              <a:rPr lang="en-US" sz="2000" b="1" dirty="0"/>
              <a:t>(</a:t>
            </a:r>
            <a:r>
              <a:rPr lang="en-US" sz="2000" b="1" dirty="0" err="1"/>
              <a:t>int</a:t>
            </a:r>
            <a:r>
              <a:rPr lang="en-US" sz="2000" b="1" dirty="0"/>
              <a:t> x, </a:t>
            </a:r>
            <a:r>
              <a:rPr lang="en-US" sz="2000" b="1" dirty="0" err="1"/>
              <a:t>int</a:t>
            </a:r>
            <a:r>
              <a:rPr lang="en-US" sz="2000" b="1" dirty="0"/>
              <a:t> y)		/*formal arguments</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int</a:t>
            </a:r>
            <a:r>
              <a:rPr lang="en-US" sz="2000" b="1" dirty="0"/>
              <a:t> s;</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s=x*y;</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err="1"/>
              <a:t>cout</a:t>
            </a:r>
            <a:r>
              <a:rPr lang="en-US" sz="2000" b="1" dirty="0"/>
              <a:t>&lt;&lt;“</a:t>
            </a:r>
            <a:r>
              <a:rPr lang="en-US" sz="2000" b="1" dirty="0" err="1"/>
              <a:t>mul</a:t>
            </a:r>
            <a:r>
              <a:rPr lang="en-US" sz="2000" b="1" dirty="0"/>
              <a:t> is” &lt;&lt; s; </a:t>
            </a:r>
            <a:endParaRPr dirty="0"/>
          </a:p>
          <a:p>
            <a:pPr marL="274320" lvl="0" indent="-274320" algn="l" rtl="0">
              <a:lnSpc>
                <a:spcPct val="97000"/>
              </a:lnSpc>
              <a:spcBef>
                <a:spcPts val="0"/>
              </a:spcBef>
              <a:spcAft>
                <a:spcPts val="0"/>
              </a:spcAft>
              <a:buClr>
                <a:schemeClr val="accent3"/>
              </a:buClr>
              <a:buSzPts val="2000"/>
              <a:buFont typeface="Arial"/>
              <a:buNone/>
            </a:pPr>
            <a:r>
              <a:rPr lang="en-US" sz="2000" b="1" dirty="0"/>
              <a:t>}</a:t>
            </a:r>
            <a:endParaRPr dirty="0"/>
          </a:p>
          <a:p>
            <a:pPr marL="274320" lvl="0" indent="-274320" algn="l" rtl="0">
              <a:lnSpc>
                <a:spcPct val="97000"/>
              </a:lnSpc>
              <a:spcBef>
                <a:spcPts val="0"/>
              </a:spcBef>
              <a:spcAft>
                <a:spcPts val="0"/>
              </a:spcAft>
              <a:buSzPts val="2000"/>
              <a:buFont typeface="Noto Sans Symbols"/>
              <a:buNone/>
            </a:pP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What is function????</a:t>
            </a:r>
            <a:endParaRPr/>
          </a:p>
        </p:txBody>
      </p:sp>
      <p:sp>
        <p:nvSpPr>
          <p:cNvPr id="307" name="Google Shape;307;p4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Function is a self contained block of statements that perform a coherent task of some kind.</a:t>
            </a:r>
            <a:endParaRPr/>
          </a:p>
          <a:p>
            <a:pPr marL="309563" lvl="0" indent="-309563" algn="l" rtl="0">
              <a:lnSpc>
                <a:spcPct val="97000"/>
              </a:lnSpc>
              <a:spcBef>
                <a:spcPts val="1288"/>
              </a:spcBef>
              <a:spcAft>
                <a:spcPts val="0"/>
              </a:spcAft>
              <a:buSzPts val="2900"/>
              <a:buChar char="•"/>
            </a:pPr>
            <a:r>
              <a:rPr lang="en-US">
                <a:solidFill>
                  <a:srgbClr val="083763"/>
                </a:solidFill>
              </a:rPr>
              <a:t>Every C++ program can be a thought of the collection of functions.  </a:t>
            </a:r>
            <a:endParaRPr/>
          </a:p>
          <a:p>
            <a:pPr marL="309563" lvl="0" indent="-309563" algn="l" rtl="0">
              <a:lnSpc>
                <a:spcPct val="97000"/>
              </a:lnSpc>
              <a:spcBef>
                <a:spcPts val="1288"/>
              </a:spcBef>
              <a:spcAft>
                <a:spcPts val="0"/>
              </a:spcAft>
              <a:buSzPts val="2900"/>
              <a:buChar char="•"/>
            </a:pPr>
            <a:r>
              <a:rPr lang="en-US">
                <a:solidFill>
                  <a:srgbClr val="083763"/>
                </a:solidFill>
              </a:rPr>
              <a:t>main( ) is also a function.</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400930" y="568472"/>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sz="3600" u="sng" dirty="0"/>
              <a:t>A function with parameter and return value</a:t>
            </a:r>
            <a:endParaRPr u="sng" dirty="0"/>
          </a:p>
        </p:txBody>
      </p:sp>
      <p:sp>
        <p:nvSpPr>
          <p:cNvPr id="397" name="Google Shape;397;p55"/>
          <p:cNvSpPr txBox="1">
            <a:spLocks noGrp="1"/>
          </p:cNvSpPr>
          <p:nvPr>
            <p:ph type="body" idx="1"/>
          </p:nvPr>
        </p:nvSpPr>
        <p:spPr>
          <a:xfrm>
            <a:off x="457200" y="1600200"/>
            <a:ext cx="4267200" cy="4953000"/>
          </a:xfrm>
          <a:prstGeom prst="rect">
            <a:avLst/>
          </a:prstGeom>
          <a:noFill/>
          <a:ln>
            <a:noFill/>
          </a:ln>
        </p:spPr>
        <p:txBody>
          <a:bodyPr spcFirstLastPara="1" wrap="square" lIns="0" tIns="157400" rIns="0" bIns="0" anchor="t" anchorCtr="0">
            <a:normAutofit/>
          </a:bodyPr>
          <a:lstStyle/>
          <a:p>
            <a:pPr marL="274320" lvl="0" indent="-274320" algn="l" rtl="0">
              <a:lnSpc>
                <a:spcPct val="97000"/>
              </a:lnSpc>
              <a:spcBef>
                <a:spcPts val="0"/>
              </a:spcBef>
              <a:spcAft>
                <a:spcPts val="0"/>
              </a:spcAft>
              <a:buClr>
                <a:schemeClr val="accent3"/>
              </a:buClr>
              <a:buSzPts val="2000"/>
              <a:buFont typeface="Arial"/>
              <a:buNone/>
            </a:pPr>
            <a:r>
              <a:rPr lang="en-US" sz="2000" b="1"/>
              <a:t>#include&lt;iostream&gt;</a:t>
            </a:r>
            <a:endParaRPr/>
          </a:p>
          <a:p>
            <a:pPr marL="274320" lvl="0" indent="-274320" algn="l" rtl="0">
              <a:lnSpc>
                <a:spcPct val="97000"/>
              </a:lnSpc>
              <a:spcBef>
                <a:spcPts val="0"/>
              </a:spcBef>
              <a:spcAft>
                <a:spcPts val="0"/>
              </a:spcAft>
              <a:buClr>
                <a:schemeClr val="accent3"/>
              </a:buClr>
              <a:buSzPts val="2000"/>
              <a:buFont typeface="Arial"/>
              <a:buNone/>
            </a:pPr>
            <a:r>
              <a:rPr lang="en-US" sz="2000" b="1"/>
              <a:t>using namespace std;</a:t>
            </a:r>
            <a:endParaRPr/>
          </a:p>
          <a:p>
            <a:pPr marL="273050" lvl="0" indent="-273050" algn="l" rtl="0">
              <a:lnSpc>
                <a:spcPct val="97000"/>
              </a:lnSpc>
              <a:spcBef>
                <a:spcPts val="0"/>
              </a:spcBef>
              <a:spcAft>
                <a:spcPts val="0"/>
              </a:spcAft>
              <a:buSzPts val="2000"/>
              <a:buFont typeface="Arial"/>
              <a:buNone/>
            </a:pPr>
            <a:r>
              <a:rPr lang="en-US" sz="2000" b="1">
                <a:latin typeface="Times New Roman"/>
                <a:ea typeface="Times New Roman"/>
                <a:cs typeface="Times New Roman"/>
                <a:sym typeface="Times New Roman"/>
              </a:rPr>
              <a:t>int main()</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						</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int a=10,b=20,c;</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int max(int,int);</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c=max(a,b);</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cout&lt;&lt;“greatest no is” &lt;&lt;c;</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a:t>
            </a:r>
            <a:endParaRPr/>
          </a:p>
        </p:txBody>
      </p:sp>
      <p:sp>
        <p:nvSpPr>
          <p:cNvPr id="398" name="Google Shape;398;p55"/>
          <p:cNvSpPr txBox="1"/>
          <p:nvPr/>
        </p:nvSpPr>
        <p:spPr>
          <a:xfrm>
            <a:off x="4724400" y="2057400"/>
            <a:ext cx="4572000" cy="2585323"/>
          </a:xfrm>
          <a:prstGeom prst="rect">
            <a:avLst/>
          </a:prstGeom>
          <a:noFill/>
          <a:ln>
            <a:noFill/>
          </a:ln>
        </p:spPr>
        <p:txBody>
          <a:bodyPr spcFirstLastPara="1" wrap="square" lIns="91425" tIns="45700" rIns="91425" bIns="45700" anchor="t" anchorCtr="0">
            <a:spAutoFit/>
          </a:bodyPr>
          <a:lstStyle/>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int max(int x, int 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if(x&gt;y)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return(x);</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else</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return(y);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6"/>
          <p:cNvSpPr txBox="1">
            <a:spLocks noGrp="1"/>
          </p:cNvSpPr>
          <p:nvPr>
            <p:ph type="title"/>
          </p:nvPr>
        </p:nvSpPr>
        <p:spPr>
          <a:xfrm>
            <a:off x="414997" y="469998"/>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200" u="sng" dirty="0"/>
              <a:t>A function without parameter and return value</a:t>
            </a:r>
            <a:endParaRPr sz="3200" u="sng" dirty="0"/>
          </a:p>
        </p:txBody>
      </p:sp>
      <p:sp>
        <p:nvSpPr>
          <p:cNvPr id="404" name="Google Shape;404;p56"/>
          <p:cNvSpPr txBox="1">
            <a:spLocks noGrp="1"/>
          </p:cNvSpPr>
          <p:nvPr>
            <p:ph type="body" idx="1"/>
          </p:nvPr>
        </p:nvSpPr>
        <p:spPr>
          <a:xfrm>
            <a:off x="429065" y="1388013"/>
            <a:ext cx="8229600" cy="4906963"/>
          </a:xfrm>
          <a:prstGeom prst="rect">
            <a:avLst/>
          </a:prstGeom>
          <a:noFill/>
          <a:ln>
            <a:noFill/>
          </a:ln>
        </p:spPr>
        <p:txBody>
          <a:bodyPr spcFirstLastPara="1" wrap="square" lIns="0" tIns="157400" rIns="0" bIns="0" anchor="t" anchorCtr="0">
            <a:normAutofit/>
          </a:bodyPr>
          <a:lstStyle/>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#include&lt;</a:t>
            </a:r>
            <a:r>
              <a:rPr lang="en-US" sz="1600" b="1" dirty="0" err="1">
                <a:latin typeface="Times New Roman" pitchFamily="18" charset="0"/>
                <a:cs typeface="Times New Roman" pitchFamily="18" charset="0"/>
              </a:rPr>
              <a:t>iostream</a:t>
            </a:r>
            <a:r>
              <a:rPr lang="en-US" sz="1600" b="1" dirty="0">
                <a:latin typeface="Times New Roman" pitchFamily="18" charset="0"/>
                <a:cs typeface="Times New Roman" pitchFamily="18" charset="0"/>
              </a:rPr>
              <a:t>&gt;</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using namespace std;</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endParaRPr sz="1600" b="1"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main()</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						</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a=10,b=20;</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sum();	</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c=sum();	 /*actual arguments</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Cout</a:t>
            </a:r>
            <a:r>
              <a:rPr lang="en-US" sz="1600" b="1" dirty="0">
                <a:latin typeface="Times New Roman" pitchFamily="18" charset="0"/>
                <a:cs typeface="Times New Roman" pitchFamily="18" charset="0"/>
              </a:rPr>
              <a:t>&lt;&lt;“sum is”&lt;&lt; c; 		</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sum()		/*formal arguments</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x=10,y=20;</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return(</a:t>
            </a:r>
            <a:r>
              <a:rPr lang="en-US" sz="1600" b="1" dirty="0" err="1">
                <a:latin typeface="Times New Roman" pitchFamily="18" charset="0"/>
                <a:cs typeface="Times New Roman" pitchFamily="18" charset="0"/>
              </a:rPr>
              <a:t>x+y</a:t>
            </a:r>
            <a:r>
              <a:rPr lang="en-US" sz="1600" b="1" dirty="0">
                <a:latin typeface="Times New Roman" pitchFamily="18" charset="0"/>
                <a:cs typeface="Times New Roman" pitchFamily="18" charset="0"/>
              </a:rPr>
              <a:t>);         /*return value</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r>
              <a:rPr lang="en-US" sz="1600" b="1" dirty="0">
                <a:latin typeface="Times New Roman" pitchFamily="18" charset="0"/>
                <a:cs typeface="Times New Roman" pitchFamily="18" charset="0"/>
              </a:rPr>
              <a:t>}</a:t>
            </a:r>
            <a:endParaRPr dirty="0">
              <a:latin typeface="Times New Roman" pitchFamily="18" charset="0"/>
              <a:cs typeface="Times New Roman" pitchFamily="18" charset="0"/>
            </a:endParaRPr>
          </a:p>
          <a:p>
            <a:pPr marL="274320" lvl="0" indent="-274320" algn="l" rtl="0">
              <a:lnSpc>
                <a:spcPct val="97000"/>
              </a:lnSpc>
              <a:spcBef>
                <a:spcPts val="0"/>
              </a:spcBef>
              <a:spcAft>
                <a:spcPts val="0"/>
              </a:spcAft>
              <a:buClr>
                <a:schemeClr val="accent3"/>
              </a:buClr>
              <a:buSzPts val="1600"/>
              <a:buFont typeface="Arial"/>
              <a:buNone/>
            </a:pPr>
            <a:endParaRPr sz="1600" dirty="0"/>
          </a:p>
          <a:p>
            <a:pPr marL="274320" lvl="0" indent="-172720" algn="l" rtl="0">
              <a:lnSpc>
                <a:spcPct val="97000"/>
              </a:lnSpc>
              <a:spcBef>
                <a:spcPts val="0"/>
              </a:spcBef>
              <a:spcAft>
                <a:spcPts val="0"/>
              </a:spcAft>
              <a:buClr>
                <a:schemeClr val="accent3"/>
              </a:buClr>
              <a:buSzPts val="1600"/>
              <a:buFont typeface="Noto Sans Symbols"/>
              <a:buNone/>
            </a:pPr>
            <a:endParaRPr sz="1600" dirty="0"/>
          </a:p>
          <a:p>
            <a:pPr marL="274320" lvl="0" indent="-274320" algn="l" rtl="0">
              <a:lnSpc>
                <a:spcPct val="97000"/>
              </a:lnSpc>
              <a:spcBef>
                <a:spcPts val="0"/>
              </a:spcBef>
              <a:spcAft>
                <a:spcPts val="0"/>
              </a:spcAft>
              <a:buClr>
                <a:schemeClr val="accent3"/>
              </a:buClr>
              <a:buSzPts val="1600"/>
              <a:buFont typeface="Noto Sans Symbols"/>
              <a:buNone/>
            </a:pPr>
            <a:endParaRPr sz="1600" dirty="0"/>
          </a:p>
          <a:p>
            <a:pPr marL="274320" lvl="0" indent="-274320" algn="l" rtl="0">
              <a:lnSpc>
                <a:spcPct val="97000"/>
              </a:lnSpc>
              <a:spcBef>
                <a:spcPts val="0"/>
              </a:spcBef>
              <a:spcAft>
                <a:spcPts val="0"/>
              </a:spcAft>
              <a:buSzPts val="1600"/>
              <a:buFont typeface="Noto Sans Symbols"/>
              <a:buNone/>
            </a:pPr>
            <a:endParaRP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p:nvPr/>
        </p:nvSpPr>
        <p:spPr>
          <a:xfrm>
            <a:off x="990600" y="1143000"/>
            <a:ext cx="457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333333"/>
                </a:solidFill>
                <a:latin typeface="Merriweather Sans"/>
                <a:ea typeface="Merriweather Sans"/>
                <a:cs typeface="Merriweather Sans"/>
                <a:sym typeface="Merriweather Sans"/>
              </a:rPr>
              <a:t>What is the default return type of a function ?</a:t>
            </a:r>
            <a:endParaRPr dirty="0"/>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A.</a:t>
            </a:r>
            <a:r>
              <a:rPr lang="en-US" sz="2400" b="0" i="0" u="none" strike="noStrike" dirty="0">
                <a:solidFill>
                  <a:srgbClr val="045482"/>
                </a:solidFill>
                <a:latin typeface="Merriweather Sans"/>
                <a:ea typeface="Merriweather Sans"/>
                <a:cs typeface="Merriweather Sans"/>
                <a:sym typeface="Merriweather Sans"/>
              </a:rPr>
              <a:t> </a:t>
            </a:r>
            <a:r>
              <a:rPr lang="en-US" sz="2400" b="0" i="0" u="none" strike="noStrike" dirty="0" err="1">
                <a:solidFill>
                  <a:srgbClr val="045482"/>
                </a:solidFill>
                <a:latin typeface="Merriweather Sans"/>
                <a:ea typeface="Merriweather Sans"/>
                <a:cs typeface="Merriweather Sans"/>
                <a:sym typeface="Merriweather Sans"/>
              </a:rPr>
              <a:t>int</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B.</a:t>
            </a:r>
            <a:r>
              <a:rPr lang="en-US" sz="2400" b="0" i="0" u="none" strike="noStrike" dirty="0">
                <a:solidFill>
                  <a:srgbClr val="045482"/>
                </a:solidFill>
                <a:latin typeface="Merriweather Sans"/>
                <a:ea typeface="Merriweather Sans"/>
                <a:cs typeface="Merriweather Sans"/>
                <a:sym typeface="Merriweather Sans"/>
              </a:rPr>
              <a:t> void</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C.</a:t>
            </a:r>
            <a:r>
              <a:rPr lang="en-US" sz="2400" b="0" i="0" u="none" strike="noStrike" dirty="0">
                <a:solidFill>
                  <a:srgbClr val="045482"/>
                </a:solidFill>
                <a:latin typeface="Merriweather Sans"/>
                <a:ea typeface="Merriweather Sans"/>
                <a:cs typeface="Merriweather Sans"/>
                <a:sym typeface="Merriweather Sans"/>
              </a:rPr>
              <a:t> float</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D.</a:t>
            </a:r>
            <a:r>
              <a:rPr lang="en-US" sz="2400" b="0" i="0" u="none" strike="noStrike" dirty="0">
                <a:solidFill>
                  <a:srgbClr val="045482"/>
                </a:solidFill>
                <a:latin typeface="Merriweather Sans"/>
                <a:ea typeface="Merriweather Sans"/>
                <a:cs typeface="Merriweather Sans"/>
                <a:sym typeface="Merriweather Sans"/>
              </a:rPr>
              <a:t> char</a:t>
            </a:r>
            <a:endParaRPr sz="24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p:nvPr/>
        </p:nvSpPr>
        <p:spPr>
          <a:xfrm>
            <a:off x="990600" y="1143000"/>
            <a:ext cx="457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333333"/>
                </a:solidFill>
                <a:latin typeface="Merriweather Sans"/>
                <a:ea typeface="Merriweather Sans"/>
                <a:cs typeface="Merriweather Sans"/>
                <a:sym typeface="Merriweather Sans"/>
              </a:rPr>
              <a:t>What is the default return type of a function ?</a:t>
            </a:r>
            <a:endParaRPr dirty="0"/>
          </a:p>
          <a:p>
            <a:pPr marL="0" marR="0" lvl="0" indent="0" algn="l" rtl="0">
              <a:spcBef>
                <a:spcPts val="0"/>
              </a:spcBef>
              <a:spcAft>
                <a:spcPts val="0"/>
              </a:spcAft>
              <a:buNone/>
            </a:pPr>
            <a:r>
              <a:rPr lang="en-US" sz="2400" i="0" u="none" strike="noStrike" dirty="0">
                <a:solidFill>
                  <a:srgbClr val="00B050"/>
                </a:solidFill>
                <a:latin typeface="Merriweather Sans"/>
                <a:ea typeface="Merriweather Sans"/>
                <a:cs typeface="Merriweather Sans"/>
                <a:sym typeface="Merriweather Sans"/>
              </a:rPr>
              <a:t>A. </a:t>
            </a:r>
            <a:r>
              <a:rPr lang="en-US" sz="2400" i="0" u="none" strike="noStrike" dirty="0" err="1">
                <a:solidFill>
                  <a:srgbClr val="00B050"/>
                </a:solidFill>
                <a:latin typeface="Merriweather Sans"/>
                <a:ea typeface="Merriweather Sans"/>
                <a:cs typeface="Merriweather Sans"/>
                <a:sym typeface="Merriweather Sans"/>
              </a:rPr>
              <a:t>int</a:t>
            </a:r>
            <a:endParaRPr sz="2400" i="0" dirty="0">
              <a:solidFill>
                <a:srgbClr val="00B050"/>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B.</a:t>
            </a:r>
            <a:r>
              <a:rPr lang="en-US" sz="2400" b="0" i="0" u="none" strike="noStrike" dirty="0">
                <a:solidFill>
                  <a:srgbClr val="045482"/>
                </a:solidFill>
                <a:latin typeface="Merriweather Sans"/>
                <a:ea typeface="Merriweather Sans"/>
                <a:cs typeface="Merriweather Sans"/>
                <a:sym typeface="Merriweather Sans"/>
              </a:rPr>
              <a:t> void</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C.</a:t>
            </a:r>
            <a:r>
              <a:rPr lang="en-US" sz="2400" b="0" i="0" u="none" strike="noStrike" dirty="0">
                <a:solidFill>
                  <a:srgbClr val="045482"/>
                </a:solidFill>
                <a:latin typeface="Merriweather Sans"/>
                <a:ea typeface="Merriweather Sans"/>
                <a:cs typeface="Merriweather Sans"/>
                <a:sym typeface="Merriweather Sans"/>
              </a:rPr>
              <a:t> float</a:t>
            </a:r>
            <a:endParaRPr sz="24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dirty="0">
                <a:solidFill>
                  <a:srgbClr val="045482"/>
                </a:solidFill>
                <a:latin typeface="Merriweather Sans"/>
                <a:ea typeface="Merriweather Sans"/>
                <a:cs typeface="Merriweather Sans"/>
                <a:sym typeface="Merriweather Sans"/>
              </a:rPr>
              <a:t>D.</a:t>
            </a:r>
            <a:r>
              <a:rPr lang="en-US" sz="2400" b="0" i="0" u="none" strike="noStrike" dirty="0">
                <a:solidFill>
                  <a:srgbClr val="045482"/>
                </a:solidFill>
                <a:latin typeface="Merriweather Sans"/>
                <a:ea typeface="Merriweather Sans"/>
                <a:cs typeface="Merriweather Sans"/>
                <a:sym typeface="Merriweather Sans"/>
              </a:rPr>
              <a:t> char</a:t>
            </a:r>
            <a:endParaRPr sz="24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p:nvPr/>
        </p:nvSpPr>
        <p:spPr>
          <a:xfrm>
            <a:off x="533400" y="612845"/>
            <a:ext cx="63246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What is the output of this program?</a:t>
            </a:r>
            <a:br>
              <a:rPr lang="en-US" sz="1800" b="0" i="0" dirty="0">
                <a:solidFill>
                  <a:srgbClr val="333333"/>
                </a:solidFill>
                <a:latin typeface="Merriweather Sans"/>
                <a:ea typeface="Merriweather Sans"/>
                <a:cs typeface="Merriweather Sans"/>
                <a:sym typeface="Merriweather Sans"/>
              </a:rPr>
            </a:br>
            <a:endParaRPr sz="1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#include</a:t>
            </a:r>
            <a:r>
              <a:rPr lang="en-US" sz="1800" b="0" i="0" dirty="0">
                <a:solidFill>
                  <a:srgbClr val="333333"/>
                </a:solidFill>
                <a:latin typeface="Merriweather Sans"/>
                <a:ea typeface="Merriweather Sans"/>
                <a:cs typeface="Merriweather Sans"/>
                <a:sym typeface="Merriweather Sans"/>
              </a:rPr>
              <a:t> &lt; </a:t>
            </a:r>
            <a:r>
              <a:rPr lang="en-US" sz="1800" b="0" i="0" dirty="0" err="1">
                <a:solidFill>
                  <a:srgbClr val="333333"/>
                </a:solidFill>
                <a:latin typeface="Merriweather Sans"/>
                <a:ea typeface="Merriweather Sans"/>
                <a:cs typeface="Merriweather Sans"/>
                <a:sym typeface="Merriweather Sans"/>
              </a:rPr>
              <a:t>iostream</a:t>
            </a:r>
            <a:r>
              <a:rPr lang="en-US" sz="1800" b="0" i="0" dirty="0">
                <a:solidFill>
                  <a:srgbClr val="333333"/>
                </a:solidFill>
                <a:latin typeface="Merriweather Sans"/>
                <a:ea typeface="Merriweather Sans"/>
                <a:cs typeface="Merriweather Sans"/>
                <a:sym typeface="Merriweather Sans"/>
              </a:rPr>
              <a:t> &gt;</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using </a:t>
            </a:r>
            <a:r>
              <a:rPr lang="en-US" sz="1800" b="0" i="0" dirty="0">
                <a:solidFill>
                  <a:srgbClr val="333333"/>
                </a:solidFill>
                <a:latin typeface="Merriweather Sans"/>
                <a:ea typeface="Merriweather Sans"/>
                <a:cs typeface="Merriweather Sans"/>
                <a:sym typeface="Merriweather Sans"/>
              </a:rPr>
              <a:t>namespace std;</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void</a:t>
            </a:r>
            <a:r>
              <a:rPr lang="en-US" sz="1800" b="0" i="0" dirty="0">
                <a:solidFill>
                  <a:srgbClr val="333333"/>
                </a:solidFill>
                <a:latin typeface="Merriweather Sans"/>
                <a:ea typeface="Merriweather Sans"/>
                <a:cs typeface="Merriweather Sans"/>
                <a:sym typeface="Merriweather Sans"/>
              </a:rPr>
              <a:t> fun(</a:t>
            </a:r>
            <a:r>
              <a:rPr lang="en-US" sz="1800" b="0" i="0" dirty="0" err="1">
                <a:solidFill>
                  <a:srgbClr val="333333"/>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x, </a:t>
            </a:r>
            <a:r>
              <a:rPr lang="en-US" sz="1800" b="0" i="0" dirty="0" err="1">
                <a:solidFill>
                  <a:srgbClr val="333333"/>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y)</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x = 20;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y = 10;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err="1">
                <a:solidFill>
                  <a:srgbClr val="0000FF"/>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main()</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err="1">
                <a:solidFill>
                  <a:srgbClr val="0000FF"/>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x = 10;</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fun</a:t>
            </a:r>
            <a:r>
              <a:rPr lang="en-US" sz="1800" b="0" i="0" dirty="0">
                <a:solidFill>
                  <a:srgbClr val="333333"/>
                </a:solidFill>
                <a:latin typeface="Merriweather Sans"/>
                <a:ea typeface="Merriweather Sans"/>
                <a:cs typeface="Merriweather Sans"/>
                <a:sym typeface="Merriweather Sans"/>
              </a:rPr>
              <a:t>(x, x);</a:t>
            </a:r>
            <a:endParaRPr dirty="0"/>
          </a:p>
          <a:p>
            <a:pPr marL="0" marR="0" lvl="0" indent="0" algn="l" rtl="0">
              <a:spcBef>
                <a:spcPts val="0"/>
              </a:spcBef>
              <a:spcAft>
                <a:spcPts val="0"/>
              </a:spcAft>
              <a:buNone/>
            </a:pPr>
            <a:r>
              <a:rPr lang="en-US" sz="1800" b="0" i="0" dirty="0" err="1">
                <a:solidFill>
                  <a:srgbClr val="333333"/>
                </a:solidFill>
                <a:latin typeface="Merriweather Sans"/>
                <a:ea typeface="Merriweather Sans"/>
                <a:cs typeface="Merriweather Sans"/>
                <a:sym typeface="Merriweather Sans"/>
              </a:rPr>
              <a:t>cout</a:t>
            </a:r>
            <a:r>
              <a:rPr lang="en-US" sz="1800" b="0" i="0" dirty="0">
                <a:solidFill>
                  <a:srgbClr val="333333"/>
                </a:solidFill>
                <a:latin typeface="Merriweather Sans"/>
                <a:ea typeface="Merriweather Sans"/>
                <a:cs typeface="Merriweather Sans"/>
                <a:sym typeface="Merriweather Sans"/>
              </a:rPr>
              <a:t> &lt;&lt; </a:t>
            </a:r>
            <a:r>
              <a:rPr lang="en-US" sz="1800" b="0" i="0" dirty="0">
                <a:solidFill>
                  <a:srgbClr val="CE0000"/>
                </a:solidFill>
                <a:latin typeface="Merriweather Sans"/>
                <a:ea typeface="Merriweather Sans"/>
                <a:cs typeface="Merriweather Sans"/>
                <a:sym typeface="Merriweather Sans"/>
              </a:rPr>
              <a:t>x</a:t>
            </a: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return</a:t>
            </a:r>
            <a:r>
              <a:rPr lang="en-US" sz="1800" b="0" i="0" dirty="0">
                <a:solidFill>
                  <a:srgbClr val="333333"/>
                </a:solidFill>
                <a:latin typeface="Merriweather Sans"/>
                <a:ea typeface="Merriweather Sans"/>
                <a:cs typeface="Merriweather Sans"/>
                <a:sym typeface="Merriweather Sans"/>
              </a:rPr>
              <a:t> 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A.</a:t>
            </a:r>
            <a:r>
              <a:rPr lang="en-US" sz="1800" b="0" i="0" u="none" strike="noStrike" dirty="0">
                <a:solidFill>
                  <a:srgbClr val="045482"/>
                </a:solidFill>
                <a:latin typeface="Merriweather Sans"/>
                <a:ea typeface="Merriweather Sans"/>
                <a:cs typeface="Merriweather Sans"/>
                <a:sym typeface="Merriweather Sans"/>
              </a:rPr>
              <a:t> 10</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B.</a:t>
            </a:r>
            <a:r>
              <a:rPr lang="en-US" sz="1800" b="0" i="0" u="none" strike="noStrike" dirty="0">
                <a:solidFill>
                  <a:srgbClr val="045482"/>
                </a:solidFill>
                <a:latin typeface="Merriweather Sans"/>
                <a:ea typeface="Merriweather Sans"/>
                <a:cs typeface="Merriweather Sans"/>
                <a:sym typeface="Merriweather Sans"/>
              </a:rPr>
              <a:t> 20</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C.</a:t>
            </a:r>
            <a:r>
              <a:rPr lang="en-US" sz="1800" b="0" i="0" u="none" strike="noStrike" dirty="0">
                <a:solidFill>
                  <a:srgbClr val="045482"/>
                </a:solidFill>
                <a:latin typeface="Merriweather Sans"/>
                <a:ea typeface="Merriweather Sans"/>
                <a:cs typeface="Merriweather Sans"/>
                <a:sym typeface="Merriweather Sans"/>
              </a:rPr>
              <a:t> compile time error</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D.</a:t>
            </a:r>
            <a:r>
              <a:rPr lang="en-US" sz="1800" b="0" i="0" u="none" strike="noStrike" dirty="0">
                <a:solidFill>
                  <a:srgbClr val="045482"/>
                </a:solidFill>
                <a:latin typeface="Merriweather Sans"/>
                <a:ea typeface="Merriweather Sans"/>
                <a:cs typeface="Merriweather Sans"/>
                <a:sym typeface="Merriweather Sans"/>
              </a:rPr>
              <a:t> none of the mentioned</a:t>
            </a:r>
            <a:endParaRPr sz="1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p:nvPr/>
        </p:nvSpPr>
        <p:spPr>
          <a:xfrm>
            <a:off x="533400" y="612845"/>
            <a:ext cx="63246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What is the output of this program?</a:t>
            </a:r>
            <a:br>
              <a:rPr lang="en-US" sz="1800" b="0" i="0" dirty="0">
                <a:solidFill>
                  <a:srgbClr val="333333"/>
                </a:solidFill>
                <a:latin typeface="Merriweather Sans"/>
                <a:ea typeface="Merriweather Sans"/>
                <a:cs typeface="Merriweather Sans"/>
                <a:sym typeface="Merriweather Sans"/>
              </a:rPr>
            </a:br>
            <a:endParaRPr sz="1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#include</a:t>
            </a:r>
            <a:r>
              <a:rPr lang="en-US" sz="1800" b="0" i="0" dirty="0">
                <a:solidFill>
                  <a:srgbClr val="333333"/>
                </a:solidFill>
                <a:latin typeface="Merriweather Sans"/>
                <a:ea typeface="Merriweather Sans"/>
                <a:cs typeface="Merriweather Sans"/>
                <a:sym typeface="Merriweather Sans"/>
              </a:rPr>
              <a:t> &lt; </a:t>
            </a:r>
            <a:r>
              <a:rPr lang="en-US" sz="1800" b="0" i="0" dirty="0" err="1">
                <a:solidFill>
                  <a:srgbClr val="333333"/>
                </a:solidFill>
                <a:latin typeface="Merriweather Sans"/>
                <a:ea typeface="Merriweather Sans"/>
                <a:cs typeface="Merriweather Sans"/>
                <a:sym typeface="Merriweather Sans"/>
              </a:rPr>
              <a:t>iostream</a:t>
            </a:r>
            <a:r>
              <a:rPr lang="en-US" sz="1800" b="0" i="0" dirty="0">
                <a:solidFill>
                  <a:srgbClr val="333333"/>
                </a:solidFill>
                <a:latin typeface="Merriweather Sans"/>
                <a:ea typeface="Merriweather Sans"/>
                <a:cs typeface="Merriweather Sans"/>
                <a:sym typeface="Merriweather Sans"/>
              </a:rPr>
              <a:t> &gt;</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using </a:t>
            </a:r>
            <a:r>
              <a:rPr lang="en-US" sz="1800" b="0" i="0" dirty="0">
                <a:solidFill>
                  <a:srgbClr val="333333"/>
                </a:solidFill>
                <a:latin typeface="Merriweather Sans"/>
                <a:ea typeface="Merriweather Sans"/>
                <a:cs typeface="Merriweather Sans"/>
                <a:sym typeface="Merriweather Sans"/>
              </a:rPr>
              <a:t>namespace std;</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void</a:t>
            </a:r>
            <a:r>
              <a:rPr lang="en-US" sz="1800" b="0" i="0" dirty="0">
                <a:solidFill>
                  <a:srgbClr val="333333"/>
                </a:solidFill>
                <a:latin typeface="Merriweather Sans"/>
                <a:ea typeface="Merriweather Sans"/>
                <a:cs typeface="Merriweather Sans"/>
                <a:sym typeface="Merriweather Sans"/>
              </a:rPr>
              <a:t> fun(</a:t>
            </a:r>
            <a:r>
              <a:rPr lang="en-US" sz="1800" b="0" i="0" dirty="0" err="1">
                <a:solidFill>
                  <a:srgbClr val="333333"/>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x, </a:t>
            </a:r>
            <a:r>
              <a:rPr lang="en-US" sz="1800" b="0" i="0" dirty="0" err="1">
                <a:solidFill>
                  <a:srgbClr val="333333"/>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y)</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x = 20;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y = 10;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err="1">
                <a:solidFill>
                  <a:srgbClr val="0000FF"/>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main()</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err="1">
                <a:solidFill>
                  <a:srgbClr val="0000FF"/>
                </a:solidFill>
                <a:latin typeface="Merriweather Sans"/>
                <a:ea typeface="Merriweather Sans"/>
                <a:cs typeface="Merriweather Sans"/>
                <a:sym typeface="Merriweather Sans"/>
              </a:rPr>
              <a:t>int</a:t>
            </a:r>
            <a:r>
              <a:rPr lang="en-US" sz="1800" b="0" i="0" dirty="0">
                <a:solidFill>
                  <a:srgbClr val="333333"/>
                </a:solidFill>
                <a:latin typeface="Merriweather Sans"/>
                <a:ea typeface="Merriweather Sans"/>
                <a:cs typeface="Merriweather Sans"/>
                <a:sym typeface="Merriweather Sans"/>
              </a:rPr>
              <a:t> x = 10;</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fun</a:t>
            </a:r>
            <a:r>
              <a:rPr lang="en-US" sz="1800" b="0" i="0" dirty="0">
                <a:solidFill>
                  <a:srgbClr val="333333"/>
                </a:solidFill>
                <a:latin typeface="Merriweather Sans"/>
                <a:ea typeface="Merriweather Sans"/>
                <a:cs typeface="Merriweather Sans"/>
                <a:sym typeface="Merriweather Sans"/>
              </a:rPr>
              <a:t>(x, x);</a:t>
            </a:r>
            <a:endParaRPr dirty="0"/>
          </a:p>
          <a:p>
            <a:pPr marL="0" marR="0" lvl="0" indent="0" algn="l" rtl="0">
              <a:spcBef>
                <a:spcPts val="0"/>
              </a:spcBef>
              <a:spcAft>
                <a:spcPts val="0"/>
              </a:spcAft>
              <a:buNone/>
            </a:pPr>
            <a:r>
              <a:rPr lang="en-US" sz="1800" b="0" i="0" dirty="0" err="1">
                <a:solidFill>
                  <a:srgbClr val="333333"/>
                </a:solidFill>
                <a:latin typeface="Merriweather Sans"/>
                <a:ea typeface="Merriweather Sans"/>
                <a:cs typeface="Merriweather Sans"/>
                <a:sym typeface="Merriweather Sans"/>
              </a:rPr>
              <a:t>cout</a:t>
            </a:r>
            <a:r>
              <a:rPr lang="en-US" sz="1800" b="0" i="0" dirty="0">
                <a:solidFill>
                  <a:srgbClr val="333333"/>
                </a:solidFill>
                <a:latin typeface="Merriweather Sans"/>
                <a:ea typeface="Merriweather Sans"/>
                <a:cs typeface="Merriweather Sans"/>
                <a:sym typeface="Merriweather Sans"/>
              </a:rPr>
              <a:t> &lt;&lt; </a:t>
            </a:r>
            <a:r>
              <a:rPr lang="en-US" sz="1800" b="0" i="0" dirty="0">
                <a:solidFill>
                  <a:srgbClr val="CE0000"/>
                </a:solidFill>
                <a:latin typeface="Merriweather Sans"/>
                <a:ea typeface="Merriweather Sans"/>
                <a:cs typeface="Merriweather Sans"/>
                <a:sym typeface="Merriweather Sans"/>
              </a:rPr>
              <a:t>x</a:t>
            </a:r>
            <a:r>
              <a:rPr lang="en-US" sz="1800" b="0" i="0" dirty="0">
                <a:solidFill>
                  <a:srgbClr val="333333"/>
                </a:solidFill>
                <a:latin typeface="Merriweather Sans"/>
                <a:ea typeface="Merriweather Sans"/>
                <a:cs typeface="Merriweather Sans"/>
                <a:sym typeface="Merriweather Sans"/>
              </a:rPr>
              <a:t>;</a:t>
            </a:r>
            <a:endParaRPr dirty="0"/>
          </a:p>
          <a:p>
            <a:pPr marL="0" marR="0" lvl="0" indent="0" algn="l" rtl="0">
              <a:spcBef>
                <a:spcPts val="0"/>
              </a:spcBef>
              <a:spcAft>
                <a:spcPts val="0"/>
              </a:spcAft>
              <a:buNone/>
            </a:pPr>
            <a:r>
              <a:rPr lang="en-US" sz="1800" b="0" i="0" dirty="0">
                <a:solidFill>
                  <a:srgbClr val="0000FF"/>
                </a:solidFill>
                <a:latin typeface="Merriweather Sans"/>
                <a:ea typeface="Merriweather Sans"/>
                <a:cs typeface="Merriweather Sans"/>
                <a:sym typeface="Merriweather Sans"/>
              </a:rPr>
              <a:t>return</a:t>
            </a:r>
            <a:r>
              <a:rPr lang="en-US" sz="1800" b="0" i="0" dirty="0">
                <a:solidFill>
                  <a:srgbClr val="333333"/>
                </a:solidFill>
                <a:latin typeface="Merriweather Sans"/>
                <a:ea typeface="Merriweather Sans"/>
                <a:cs typeface="Merriweather Sans"/>
                <a:sym typeface="Merriweather Sans"/>
              </a:rPr>
              <a:t> 0;</a:t>
            </a:r>
            <a:endParaRPr dirty="0"/>
          </a:p>
          <a:p>
            <a:pPr marL="0" marR="0" lvl="0" indent="0" algn="l" rtl="0">
              <a:spcBef>
                <a:spcPts val="0"/>
              </a:spcBef>
              <a:spcAft>
                <a:spcPts val="0"/>
              </a:spcAft>
              <a:buNone/>
            </a:pPr>
            <a:r>
              <a:rPr lang="en-US" sz="1800" b="0" i="0" dirty="0">
                <a:solidFill>
                  <a:srgbClr val="333333"/>
                </a:solidFill>
                <a:latin typeface="Merriweather Sans"/>
                <a:ea typeface="Merriweather Sans"/>
                <a:cs typeface="Merriweather Sans"/>
                <a:sym typeface="Merriweather Sans"/>
              </a:rPr>
              <a:t>}</a:t>
            </a:r>
            <a:endParaRPr dirty="0"/>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0B050"/>
                </a:solidFill>
                <a:latin typeface="Merriweather Sans"/>
                <a:ea typeface="Merriweather Sans"/>
                <a:cs typeface="Merriweather Sans"/>
                <a:sym typeface="Merriweather Sans"/>
              </a:rPr>
              <a:t>A.</a:t>
            </a:r>
            <a:r>
              <a:rPr lang="en-US" sz="1800" b="0" i="0" u="none" strike="noStrike" dirty="0">
                <a:solidFill>
                  <a:srgbClr val="00B050"/>
                </a:solidFill>
                <a:latin typeface="Merriweather Sans"/>
                <a:ea typeface="Merriweather Sans"/>
                <a:cs typeface="Merriweather Sans"/>
                <a:sym typeface="Merriweather Sans"/>
              </a:rPr>
              <a:t> 10</a:t>
            </a:r>
            <a:endParaRPr sz="1800" b="0" i="0" dirty="0">
              <a:solidFill>
                <a:srgbClr val="00B050"/>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B.</a:t>
            </a:r>
            <a:r>
              <a:rPr lang="en-US" sz="1800" b="0" i="0" u="none" strike="noStrike" dirty="0">
                <a:solidFill>
                  <a:srgbClr val="045482"/>
                </a:solidFill>
                <a:latin typeface="Merriweather Sans"/>
                <a:ea typeface="Merriweather Sans"/>
                <a:cs typeface="Merriweather Sans"/>
                <a:sym typeface="Merriweather Sans"/>
              </a:rPr>
              <a:t> 20</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C.</a:t>
            </a:r>
            <a:r>
              <a:rPr lang="en-US" sz="1800" b="0" i="0" u="none" strike="noStrike" dirty="0">
                <a:solidFill>
                  <a:srgbClr val="045482"/>
                </a:solidFill>
                <a:latin typeface="Merriweather Sans"/>
                <a:ea typeface="Merriweather Sans"/>
                <a:cs typeface="Merriweather Sans"/>
                <a:sym typeface="Merriweather Sans"/>
              </a:rPr>
              <a:t> compile time error</a:t>
            </a:r>
            <a:endParaRPr sz="1800" b="0" i="0" dirty="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dirty="0">
                <a:solidFill>
                  <a:srgbClr val="045482"/>
                </a:solidFill>
                <a:latin typeface="Merriweather Sans"/>
                <a:ea typeface="Merriweather Sans"/>
                <a:cs typeface="Merriweather Sans"/>
                <a:sym typeface="Merriweather Sans"/>
              </a:rPr>
              <a:t>D.</a:t>
            </a:r>
            <a:r>
              <a:rPr lang="en-US" sz="1800" b="0" i="0" u="none" strike="noStrike" dirty="0">
                <a:solidFill>
                  <a:srgbClr val="045482"/>
                </a:solidFill>
                <a:latin typeface="Merriweather Sans"/>
                <a:ea typeface="Merriweather Sans"/>
                <a:cs typeface="Merriweather Sans"/>
                <a:sym typeface="Merriweather Sans"/>
              </a:rPr>
              <a:t> none of the mentioned</a:t>
            </a:r>
            <a:endParaRPr sz="1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9"/>
          <p:cNvSpPr txBox="1"/>
          <p:nvPr/>
        </p:nvSpPr>
        <p:spPr>
          <a:xfrm>
            <a:off x="533400" y="533400"/>
            <a:ext cx="63246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b="0" i="0">
                <a:solidFill>
                  <a:srgbClr val="333333"/>
                </a:solidFill>
                <a:latin typeface="Merriweather Sans"/>
                <a:ea typeface="Merriweather Sans"/>
                <a:cs typeface="Merriweather Sans"/>
                <a:sym typeface="Merriweather Sans"/>
              </a:rPr>
            </a:b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#include</a:t>
            </a:r>
            <a:r>
              <a:rPr lang="en-US" sz="1800" b="0" i="0">
                <a:solidFill>
                  <a:srgbClr val="333333"/>
                </a:solidFill>
                <a:latin typeface="Merriweather Sans"/>
                <a:ea typeface="Merriweather Sans"/>
                <a:cs typeface="Merriweather Sans"/>
                <a:sym typeface="Merriweather Sans"/>
              </a:rPr>
              <a:t> &lt; iostream &gt;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using </a:t>
            </a:r>
            <a:r>
              <a:rPr lang="en-US" sz="1800" b="0" i="0">
                <a:solidFill>
                  <a:srgbClr val="333333"/>
                </a:solidFill>
                <a:latin typeface="Merriweather Sans"/>
                <a:ea typeface="Merriweather Sans"/>
                <a:cs typeface="Merriweather Sans"/>
                <a:sym typeface="Merriweather Sans"/>
              </a:rPr>
              <a:t>namespace std;</a:t>
            </a:r>
            <a:endParaRPr/>
          </a:p>
          <a:p>
            <a:pPr marL="0" marR="0" lvl="0" indent="0" algn="l" rtl="0">
              <a:spcBef>
                <a:spcPts val="0"/>
              </a:spcBef>
              <a:spcAft>
                <a:spcPts val="0"/>
              </a:spcAft>
              <a:buNone/>
            </a:pPr>
            <a:r>
              <a:rPr lang="en-US" sz="180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fun(int x, int y)</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x = 20;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y = 10;</a:t>
            </a:r>
            <a:endParaRPr/>
          </a:p>
          <a:p>
            <a:pPr marL="0" marR="0" lvl="0" indent="0" algn="l" rtl="0">
              <a:spcBef>
                <a:spcPts val="0"/>
              </a:spcBef>
              <a:spcAft>
                <a:spcPts val="0"/>
              </a:spcAft>
              <a:buNone/>
            </a:pPr>
            <a:r>
              <a:rPr lang="en-US" sz="1800">
                <a:solidFill>
                  <a:srgbClr val="333333"/>
                </a:solidFill>
                <a:latin typeface="Merriweather Sans"/>
                <a:ea typeface="Merriweather Sans"/>
                <a:cs typeface="Merriweather Sans"/>
                <a:sym typeface="Merriweather Sans"/>
              </a:rPr>
              <a:t>return x;</a:t>
            </a: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main()</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x = 10;</a:t>
            </a:r>
            <a:endParaRPr/>
          </a:p>
          <a:p>
            <a:pPr marL="0" marR="0" lvl="0" indent="0" algn="l" rtl="0">
              <a:spcBef>
                <a:spcPts val="0"/>
              </a:spcBef>
              <a:spcAft>
                <a:spcPts val="0"/>
              </a:spcAft>
              <a:buNone/>
            </a:pPr>
            <a:r>
              <a:rPr lang="en-US" sz="1800">
                <a:solidFill>
                  <a:srgbClr val="0000FF"/>
                </a:solidFill>
                <a:latin typeface="Merriweather Sans"/>
                <a:ea typeface="Merriweather Sans"/>
                <a:cs typeface="Merriweather Sans"/>
                <a:sym typeface="Merriweather Sans"/>
              </a:rPr>
              <a:t>x</a:t>
            </a:r>
            <a:r>
              <a:rPr lang="en-US" sz="1800" b="0" i="0">
                <a:solidFill>
                  <a:srgbClr val="0000FF"/>
                </a:solidFill>
                <a:latin typeface="Merriweather Sans"/>
                <a:ea typeface="Merriweather Sans"/>
                <a:cs typeface="Merriweather Sans"/>
                <a:sym typeface="Merriweather Sans"/>
              </a:rPr>
              <a:t>=fun</a:t>
            </a:r>
            <a:r>
              <a:rPr lang="en-US" sz="1800" b="0" i="0">
                <a:solidFill>
                  <a:srgbClr val="333333"/>
                </a:solidFill>
                <a:latin typeface="Merriweather Sans"/>
                <a:ea typeface="Merriweather Sans"/>
                <a:cs typeface="Merriweather Sans"/>
                <a:sym typeface="Merriweather Sans"/>
              </a:rPr>
              <a:t>(x, x);</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cout &lt;&lt; </a:t>
            </a:r>
            <a:r>
              <a:rPr lang="en-US" sz="1800" b="0" i="0">
                <a:solidFill>
                  <a:srgbClr val="CE0000"/>
                </a:solidFill>
                <a:latin typeface="Merriweather Sans"/>
                <a:ea typeface="Merriweather Sans"/>
                <a:cs typeface="Merriweather Sans"/>
                <a:sym typeface="Merriweather Sans"/>
              </a:rPr>
              <a:t>x</a:t>
            </a: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return</a:t>
            </a:r>
            <a:r>
              <a:rPr lang="en-US" sz="1800" b="0" i="0">
                <a:solidFill>
                  <a:srgbClr val="333333"/>
                </a:solidFill>
                <a:latin typeface="Merriweather Sans"/>
                <a:ea typeface="Merriweather Sans"/>
                <a:cs typeface="Merriweather Sans"/>
                <a:sym typeface="Merriweather Sans"/>
              </a:rPr>
              <a:t> 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p:txBody>
      </p:sp>
      <p:sp>
        <p:nvSpPr>
          <p:cNvPr id="423" name="Google Shape;423;p59"/>
          <p:cNvSpPr txBox="1"/>
          <p:nvPr/>
        </p:nvSpPr>
        <p:spPr>
          <a:xfrm>
            <a:off x="3048000" y="2590800"/>
            <a:ext cx="6324600" cy="2677656"/>
          </a:xfrm>
          <a:prstGeom prst="rect">
            <a:avLst/>
          </a:prstGeom>
          <a:noFill/>
          <a:ln>
            <a:noFill/>
          </a:ln>
        </p:spPr>
        <p:txBody>
          <a:bodyPr spcFirstLastPara="1" wrap="square" lIns="91425" tIns="45700" rIns="91425" bIns="45700" anchor="t" anchorCtr="0">
            <a:spAutoFit/>
          </a:bodyPr>
          <a:lstStyle/>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no parameter and no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parameter and no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parameter and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without parameter and return value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Default arguments</a:t>
            </a:r>
            <a:endParaRPr/>
          </a:p>
        </p:txBody>
      </p:sp>
      <p:sp>
        <p:nvSpPr>
          <p:cNvPr id="569" name="Google Shape;569;p8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t>In the function prototype declaration , the default values are given. Whenever a call is made to function without specifying an argument , the program will automatically assign values to the parameters from  the default function prototype.</a:t>
            </a:r>
            <a:endParaRPr/>
          </a:p>
          <a:p>
            <a:pPr marL="309563" lvl="0" indent="-309563" algn="l" rtl="0">
              <a:lnSpc>
                <a:spcPct val="97000"/>
              </a:lnSpc>
              <a:spcBef>
                <a:spcPts val="1288"/>
              </a:spcBef>
              <a:spcAft>
                <a:spcPts val="0"/>
              </a:spcAft>
              <a:buSzPts val="2900"/>
              <a:buChar char="•"/>
            </a:pPr>
            <a:r>
              <a:rPr lang="en-US"/>
              <a:t>Default arguments facilitate easy development and maintenance of programs.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p:txBody>
          <a:bodyPr/>
          <a:lstStyle/>
          <a:p>
            <a:r>
              <a:rPr lang="en-US" b="1" dirty="0"/>
              <a:t>void function(</a:t>
            </a:r>
            <a:r>
              <a:rPr lang="en-US" b="1" dirty="0" err="1"/>
              <a:t>int</a:t>
            </a:r>
            <a:r>
              <a:rPr lang="en-US" b="1" dirty="0"/>
              <a:t> x, </a:t>
            </a:r>
            <a:r>
              <a:rPr lang="en-US" b="1" dirty="0" err="1"/>
              <a:t>int</a:t>
            </a:r>
            <a:r>
              <a:rPr lang="en-US" b="1" dirty="0"/>
              <a:t> y, </a:t>
            </a:r>
            <a:r>
              <a:rPr lang="en-US" b="1" dirty="0" err="1"/>
              <a:t>int</a:t>
            </a:r>
            <a:r>
              <a:rPr lang="en-US" b="1" dirty="0"/>
              <a:t> z = 0)</a:t>
            </a:r>
            <a:br>
              <a:rPr lang="en-US" dirty="0"/>
            </a:br>
            <a:r>
              <a:rPr lang="en-US" dirty="0"/>
              <a:t>Explanation - The above function is valid. Here z is the value that is predefined as a part of the default argument.</a:t>
            </a:r>
          </a:p>
          <a:p>
            <a:r>
              <a:rPr lang="en-US" b="1" dirty="0"/>
              <a:t>Void function(</a:t>
            </a:r>
            <a:r>
              <a:rPr lang="en-US" b="1" dirty="0" err="1"/>
              <a:t>int</a:t>
            </a:r>
            <a:r>
              <a:rPr lang="en-US" b="1" dirty="0"/>
              <a:t> x, </a:t>
            </a:r>
            <a:r>
              <a:rPr lang="en-US" b="1" dirty="0" err="1"/>
              <a:t>int</a:t>
            </a:r>
            <a:r>
              <a:rPr lang="en-US" b="1" dirty="0"/>
              <a:t> z = 0, </a:t>
            </a:r>
            <a:r>
              <a:rPr lang="en-US" b="1" dirty="0" err="1"/>
              <a:t>int</a:t>
            </a:r>
            <a:r>
              <a:rPr lang="en-US" b="1" dirty="0"/>
              <a:t> y)</a:t>
            </a:r>
            <a:br>
              <a:rPr lang="en-US" dirty="0"/>
            </a:br>
            <a:r>
              <a:rPr lang="en-US" dirty="0"/>
              <a:t>Explanation - The above function is invalid. Here z is the value defined in between, and it is not accepted.</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#include&lt;</a:t>
            </a:r>
            <a:r>
              <a:rPr lang="en-US" dirty="0" err="1"/>
              <a:t>iostream</a:t>
            </a:r>
            <a:r>
              <a:rPr lang="en-US" dirty="0"/>
              <a:t>&gt;  </a:t>
            </a:r>
          </a:p>
          <a:p>
            <a:pPr marL="514350" indent="-514350">
              <a:buFont typeface="+mj-lt"/>
              <a:buAutoNum type="arabicPeriod"/>
            </a:pPr>
            <a:r>
              <a:rPr lang="en-US" b="1" dirty="0"/>
              <a:t>using</a:t>
            </a:r>
            <a:r>
              <a:rPr lang="en-US" dirty="0"/>
              <a:t> </a:t>
            </a:r>
            <a:r>
              <a:rPr lang="en-US" b="1" dirty="0"/>
              <a:t>namespace</a:t>
            </a:r>
            <a:r>
              <a:rPr lang="en-US" dirty="0"/>
              <a:t> std;  </a:t>
            </a:r>
          </a:p>
          <a:p>
            <a:pPr marL="514350" indent="-514350">
              <a:buFont typeface="+mj-lt"/>
              <a:buAutoNum type="arabicPeriod"/>
            </a:pPr>
            <a:r>
              <a:rPr lang="en-US" b="1" dirty="0" err="1"/>
              <a:t>int</a:t>
            </a:r>
            <a:r>
              <a:rPr lang="en-US" dirty="0"/>
              <a:t> sum(</a:t>
            </a:r>
            <a:r>
              <a:rPr lang="en-US" b="1" dirty="0" err="1"/>
              <a:t>int</a:t>
            </a:r>
            <a:r>
              <a:rPr lang="en-US" dirty="0"/>
              <a:t> x, </a:t>
            </a:r>
            <a:r>
              <a:rPr lang="en-US" b="1" dirty="0" err="1"/>
              <a:t>int</a:t>
            </a:r>
            <a:r>
              <a:rPr lang="en-US" dirty="0"/>
              <a:t> y, </a:t>
            </a:r>
            <a:r>
              <a:rPr lang="en-US" b="1" dirty="0" err="1"/>
              <a:t>int</a:t>
            </a:r>
            <a:r>
              <a:rPr lang="en-US" dirty="0"/>
              <a:t> z=0, </a:t>
            </a:r>
            <a:r>
              <a:rPr lang="en-US" b="1" dirty="0" err="1"/>
              <a:t>int</a:t>
            </a:r>
            <a:r>
              <a:rPr lang="en-US" dirty="0"/>
              <a:t> w=0) </a:t>
            </a:r>
            <a:r>
              <a:rPr lang="en-US" b="1" dirty="0"/>
              <a:t>// Here there are two values in the default arguments   </a:t>
            </a:r>
          </a:p>
          <a:p>
            <a:pPr marL="514350" indent="-514350">
              <a:buFont typeface="+mj-lt"/>
              <a:buAutoNum type="arabicPeriod"/>
            </a:pPr>
            <a:r>
              <a:rPr lang="en-US" b="1" dirty="0"/>
              <a:t>{ // Both z and w are </a:t>
            </a:r>
            <a:r>
              <a:rPr lang="en-US" b="1" dirty="0" err="1"/>
              <a:t>initialised</a:t>
            </a:r>
            <a:r>
              <a:rPr lang="en-US" b="1" dirty="0"/>
              <a:t> to zero</a:t>
            </a:r>
            <a:r>
              <a:rPr lang="en-US" dirty="0"/>
              <a:t>   </a:t>
            </a:r>
          </a:p>
          <a:p>
            <a:pPr marL="514350" indent="-514350">
              <a:buFont typeface="+mj-lt"/>
              <a:buAutoNum type="arabicPeriod"/>
            </a:pPr>
            <a:r>
              <a:rPr lang="en-US" dirty="0"/>
              <a:t>    </a:t>
            </a:r>
            <a:r>
              <a:rPr lang="en-US" b="1" dirty="0"/>
              <a:t>return</a:t>
            </a:r>
            <a:r>
              <a:rPr lang="en-US" dirty="0"/>
              <a:t> (x + y + z + w); </a:t>
            </a:r>
            <a:r>
              <a:rPr lang="en-US" b="1" dirty="0"/>
              <a:t>// return sum of all parameter values</a:t>
            </a:r>
            <a:r>
              <a:rPr lang="en-US" dirty="0"/>
              <a:t>  </a:t>
            </a:r>
          </a:p>
          <a:p>
            <a:pPr marL="514350" indent="-514350">
              <a:buFont typeface="+mj-lt"/>
              <a:buAutoNum type="arabicPeriod"/>
            </a:pPr>
            <a:r>
              <a:rPr lang="en-US" dirty="0"/>
              <a:t>}  </a:t>
            </a:r>
          </a:p>
          <a:p>
            <a:pPr marL="514350" indent="-514350">
              <a:buFont typeface="+mj-lt"/>
              <a:buAutoNum type="arabicPeriod"/>
            </a:pPr>
            <a:r>
              <a:rPr lang="en-US" b="1" dirty="0" err="1"/>
              <a:t>int</a:t>
            </a:r>
            <a:r>
              <a:rPr lang="en-US" dirty="0"/>
              <a:t> main()  </a:t>
            </a:r>
          </a:p>
          <a:p>
            <a:pPr marL="514350" indent="-514350">
              <a:buFont typeface="+mj-lt"/>
              <a:buAutoNum type="arabicPeriod"/>
            </a:pPr>
            <a:r>
              <a:rPr lang="en-US" dirty="0"/>
              <a:t>{  </a:t>
            </a:r>
          </a:p>
          <a:p>
            <a:pPr marL="514350" indent="-514350">
              <a:buFont typeface="+mj-lt"/>
              <a:buAutoNum type="arabicPeriod"/>
            </a:pPr>
            <a:r>
              <a:rPr lang="en-US" dirty="0"/>
              <a:t>    </a:t>
            </a:r>
            <a:r>
              <a:rPr lang="en-US" dirty="0" err="1"/>
              <a:t>cout</a:t>
            </a:r>
            <a:r>
              <a:rPr lang="en-US" dirty="0"/>
              <a:t> &lt;&lt; sum(10, 15) &lt;&lt; </a:t>
            </a:r>
            <a:r>
              <a:rPr lang="en-US" dirty="0" err="1"/>
              <a:t>endl</a:t>
            </a:r>
            <a:r>
              <a:rPr lang="en-US" dirty="0"/>
              <a:t>; </a:t>
            </a:r>
            <a:r>
              <a:rPr lang="en-US" b="1" dirty="0"/>
              <a:t>// x = 10, y = 15, z = 0, w = 0</a:t>
            </a:r>
            <a:r>
              <a:rPr lang="en-US" dirty="0"/>
              <a:t>  </a:t>
            </a:r>
          </a:p>
          <a:p>
            <a:pPr marL="514350" indent="-514350">
              <a:buFont typeface="+mj-lt"/>
              <a:buAutoNum type="arabicPeriod"/>
            </a:pPr>
            <a:r>
              <a:rPr lang="en-US" dirty="0"/>
              <a:t>    </a:t>
            </a:r>
            <a:r>
              <a:rPr lang="en-US" dirty="0" err="1"/>
              <a:t>cout</a:t>
            </a:r>
            <a:r>
              <a:rPr lang="en-US" dirty="0"/>
              <a:t> &lt;&lt; sum(10, 15, 25) &lt;&lt; </a:t>
            </a:r>
            <a:r>
              <a:rPr lang="en-US" dirty="0" err="1"/>
              <a:t>endl</a:t>
            </a:r>
            <a:r>
              <a:rPr lang="en-US" dirty="0"/>
              <a:t>; </a:t>
            </a:r>
            <a:r>
              <a:rPr lang="en-US" b="1" dirty="0"/>
              <a:t>// x = 10, y = 15, z = 25, w = 0  </a:t>
            </a:r>
          </a:p>
          <a:p>
            <a:pPr marL="514350" indent="-514350">
              <a:buFont typeface="+mj-lt"/>
              <a:buAutoNum type="arabicPeriod"/>
            </a:pPr>
            <a:r>
              <a:rPr lang="en-US" dirty="0"/>
              <a:t>    </a:t>
            </a:r>
            <a:r>
              <a:rPr lang="en-US" dirty="0" err="1"/>
              <a:t>cout</a:t>
            </a:r>
            <a:r>
              <a:rPr lang="en-US" dirty="0"/>
              <a:t> &lt;&lt; sum(10, 15, 25, 30) &lt;&lt; </a:t>
            </a:r>
            <a:r>
              <a:rPr lang="en-US" dirty="0" err="1"/>
              <a:t>endl</a:t>
            </a:r>
            <a:r>
              <a:rPr lang="en-US" dirty="0"/>
              <a:t>;</a:t>
            </a:r>
            <a:r>
              <a:rPr lang="en-US" b="1" dirty="0"/>
              <a:t> // x = 10, y = 15, z = 25, w = 30</a:t>
            </a:r>
            <a:r>
              <a:rPr lang="en-US" dirty="0"/>
              <a:t>  </a:t>
            </a:r>
          </a:p>
          <a:p>
            <a:pPr marL="514350" indent="-514350">
              <a:buFont typeface="+mj-lt"/>
              <a:buAutoNum type="arabicPeriod"/>
            </a:pPr>
            <a:r>
              <a:rPr lang="en-US" dirty="0"/>
              <a:t>    </a:t>
            </a:r>
            <a:r>
              <a:rPr lang="en-US" b="1" dirty="0"/>
              <a:t>return</a:t>
            </a:r>
            <a:r>
              <a:rPr lang="en-US" dirty="0"/>
              <a:t> 0;  </a:t>
            </a:r>
          </a:p>
          <a:p>
            <a:pPr marL="514350" indent="-514350">
              <a:buFont typeface="+mj-lt"/>
              <a:buAutoNum type="arabicPeriod"/>
            </a:pPr>
            <a:r>
              <a:rPr lang="en-US" dirty="0"/>
              <a:t>}  </a:t>
            </a:r>
          </a:p>
          <a:p>
            <a:pPr marL="514350" indent="-514350">
              <a:buFont typeface="+mj-lt"/>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Types of Functions. </a:t>
            </a:r>
            <a:br>
              <a:rPr lang="en-US"/>
            </a:br>
            <a:endParaRPr/>
          </a:p>
        </p:txBody>
      </p:sp>
      <p:sp>
        <p:nvSpPr>
          <p:cNvPr id="313" name="Google Shape;313;p4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Library functions</a:t>
            </a:r>
            <a:endParaRPr/>
          </a:p>
          <a:p>
            <a:pPr marL="673100" lvl="1" indent="-258762" algn="l" rtl="0">
              <a:lnSpc>
                <a:spcPct val="97000"/>
              </a:lnSpc>
              <a:spcBef>
                <a:spcPts val="1288"/>
              </a:spcBef>
              <a:spcAft>
                <a:spcPts val="0"/>
              </a:spcAft>
              <a:buSzPts val="2500"/>
              <a:buChar char="–"/>
            </a:pPr>
            <a:r>
              <a:rPr lang="en-US">
                <a:solidFill>
                  <a:srgbClr val="083763"/>
                </a:solidFill>
              </a:rPr>
              <a:t>These are the in- -built functions of ‘C++ ’library. </a:t>
            </a:r>
            <a:endParaRPr/>
          </a:p>
          <a:p>
            <a:pPr marL="673100" lvl="1" indent="-258762" algn="l" rtl="0">
              <a:lnSpc>
                <a:spcPct val="97000"/>
              </a:lnSpc>
              <a:spcBef>
                <a:spcPts val="1038"/>
              </a:spcBef>
              <a:spcAft>
                <a:spcPts val="0"/>
              </a:spcAft>
              <a:buSzPts val="2500"/>
              <a:buChar char="–"/>
            </a:pPr>
            <a:r>
              <a:rPr lang="en-US">
                <a:solidFill>
                  <a:srgbClr val="083763"/>
                </a:solidFill>
              </a:rPr>
              <a:t>These are already defined in header files. </a:t>
            </a:r>
            <a:endParaRPr/>
          </a:p>
          <a:p>
            <a:pPr marL="673100" lvl="1" indent="-258762" algn="l" rtl="0">
              <a:lnSpc>
                <a:spcPct val="97000"/>
              </a:lnSpc>
              <a:spcBef>
                <a:spcPts val="1038"/>
              </a:spcBef>
              <a:spcAft>
                <a:spcPts val="0"/>
              </a:spcAft>
              <a:buSzPts val="2500"/>
              <a:buChar char="–"/>
            </a:pPr>
            <a:r>
              <a:rPr lang="en-US">
                <a:solidFill>
                  <a:srgbClr val="083763"/>
                </a:solidFill>
              </a:rPr>
              <a:t>e.g. Cout&lt;&lt;; is a function which is used to print at output. It is defined in ‘iostream.h  ’ file .</a:t>
            </a:r>
            <a:endParaRPr/>
          </a:p>
          <a:p>
            <a:pPr marL="309563" lvl="0" indent="-309563" algn="l" rtl="0">
              <a:lnSpc>
                <a:spcPct val="97000"/>
              </a:lnSpc>
              <a:spcBef>
                <a:spcPts val="1038"/>
              </a:spcBef>
              <a:spcAft>
                <a:spcPts val="0"/>
              </a:spcAft>
              <a:buSzPts val="2900"/>
              <a:buChar char="•"/>
            </a:pPr>
            <a:r>
              <a:rPr lang="en-US">
                <a:solidFill>
                  <a:srgbClr val="083763"/>
                </a:solidFill>
              </a:rPr>
              <a:t>User defined functions.</a:t>
            </a:r>
            <a:endParaRPr/>
          </a:p>
          <a:p>
            <a:pPr marL="673100" lvl="1" indent="-258762" algn="l" rtl="0">
              <a:lnSpc>
                <a:spcPct val="97000"/>
              </a:lnSpc>
              <a:spcBef>
                <a:spcPts val="1288"/>
              </a:spcBef>
              <a:spcAft>
                <a:spcPts val="0"/>
              </a:spcAft>
              <a:buSzPts val="2500"/>
              <a:buChar char="–"/>
            </a:pPr>
            <a:r>
              <a:rPr lang="en-US">
                <a:solidFill>
                  <a:srgbClr val="083763"/>
                </a:solidFill>
              </a:rPr>
              <a:t>Programmer can create their own function in C++ to perform specific task</a:t>
            </a:r>
            <a:endParaRPr/>
          </a:p>
          <a:p>
            <a:pPr marL="673100" lvl="1" indent="-100012" algn="l" rtl="0">
              <a:lnSpc>
                <a:spcPct val="97000"/>
              </a:lnSpc>
              <a:spcBef>
                <a:spcPts val="1038"/>
              </a:spcBef>
              <a:spcAft>
                <a:spcPts val="0"/>
              </a:spcAft>
              <a:buSzPts val="2500"/>
              <a:buNone/>
            </a:pPr>
            <a:endParaRPr>
              <a:solidFill>
                <a:srgbClr val="08376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382"/>
            <a:ext cx="8105775" cy="1022350"/>
          </a:xfrm>
        </p:spPr>
        <p:txBody>
          <a:bodyPr>
            <a:normAutofit fontScale="90000"/>
          </a:bodyPr>
          <a:lstStyle/>
          <a:p>
            <a:r>
              <a:rPr lang="en-US" b="1" dirty="0"/>
              <a:t>Characteristics for defining the default arguments</a:t>
            </a:r>
            <a:endParaRPr lang="en-US" dirty="0"/>
          </a:p>
        </p:txBody>
      </p:sp>
      <p:sp>
        <p:nvSpPr>
          <p:cNvPr id="3" name="Content Placeholder 2"/>
          <p:cNvSpPr>
            <a:spLocks noGrp="1"/>
          </p:cNvSpPr>
          <p:nvPr>
            <p:ph idx="1"/>
          </p:nvPr>
        </p:nvSpPr>
        <p:spPr>
          <a:xfrm>
            <a:off x="274320" y="2744446"/>
            <a:ext cx="8105775" cy="4403725"/>
          </a:xfrm>
        </p:spPr>
        <p:txBody>
          <a:bodyPr>
            <a:normAutofit/>
          </a:bodyPr>
          <a:lstStyle/>
          <a:p>
            <a:r>
              <a:rPr lang="en-US" dirty="0"/>
              <a:t>The values passed in the default arguments are not constant. These values can be overwritten if the value is passed to the function. If not, the previously declared value retains.</a:t>
            </a:r>
          </a:p>
          <a:p>
            <a:r>
              <a:rPr lang="en-US" dirty="0"/>
              <a:t>During the calling of function, the values are copied from left to right.</a:t>
            </a:r>
          </a:p>
          <a:p>
            <a:r>
              <a:rPr lang="en-US" dirty="0"/>
              <a:t>All the values that will be given default value will be on the right.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Default Arguments</a:t>
            </a:r>
            <a:endParaRPr/>
          </a:p>
        </p:txBody>
      </p:sp>
      <p:sp>
        <p:nvSpPr>
          <p:cNvPr id="581" name="Google Shape;581;p85"/>
          <p:cNvSpPr txBox="1">
            <a:spLocks noGrp="1"/>
          </p:cNvSpPr>
          <p:nvPr>
            <p:ph type="body" idx="1"/>
          </p:nvPr>
        </p:nvSpPr>
        <p:spPr>
          <a:xfrm>
            <a:off x="457200" y="1371600"/>
            <a:ext cx="3983038"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000"/>
              <a:buFont typeface="Arial"/>
              <a:buNone/>
            </a:pPr>
            <a:r>
              <a:rPr lang="en-US" sz="2000"/>
              <a:t>#include &lt;iostream&gt;</a:t>
            </a:r>
            <a:endParaRPr/>
          </a:p>
          <a:p>
            <a:pPr marL="0" lvl="0" indent="0" algn="l" rtl="0">
              <a:lnSpc>
                <a:spcPct val="97000"/>
              </a:lnSpc>
              <a:spcBef>
                <a:spcPts val="1288"/>
              </a:spcBef>
              <a:spcAft>
                <a:spcPts val="0"/>
              </a:spcAft>
              <a:buSzPts val="2000"/>
              <a:buFont typeface="Arial"/>
              <a:buNone/>
            </a:pPr>
            <a:r>
              <a:rPr lang="en-US" sz="2000"/>
              <a:t>using namespace std;</a:t>
            </a:r>
            <a:endParaRPr/>
          </a:p>
          <a:p>
            <a:pPr marL="0" lvl="0" indent="0" algn="l" rtl="0">
              <a:lnSpc>
                <a:spcPct val="97000"/>
              </a:lnSpc>
              <a:spcBef>
                <a:spcPts val="1288"/>
              </a:spcBef>
              <a:spcAft>
                <a:spcPts val="0"/>
              </a:spcAft>
              <a:buSzPts val="2000"/>
              <a:buFont typeface="Arial"/>
              <a:buNone/>
            </a:pPr>
            <a:r>
              <a:rPr lang="en-US" sz="2000"/>
              <a:t>void display(char = '*', int = 1);</a:t>
            </a:r>
            <a:endParaRPr/>
          </a:p>
          <a:p>
            <a:pPr marL="0" lvl="0" indent="0" algn="l" rtl="0">
              <a:lnSpc>
                <a:spcPct val="97000"/>
              </a:lnSpc>
              <a:spcBef>
                <a:spcPts val="1288"/>
              </a:spcBef>
              <a:spcAft>
                <a:spcPts val="0"/>
              </a:spcAft>
              <a:buSzPts val="2000"/>
              <a:buFont typeface="Arial"/>
              <a:buNone/>
            </a:pPr>
            <a:r>
              <a:rPr lang="en-US" sz="2000"/>
              <a:t>int main() </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000"/>
              <a:buFont typeface="Arial"/>
              <a:buNone/>
            </a:pPr>
            <a:r>
              <a:rPr lang="en-US" sz="2000"/>
              <a:t>  cout&lt;&lt;"No argument passed:\n";</a:t>
            </a:r>
            <a:endParaRPr/>
          </a:p>
          <a:p>
            <a:pPr marL="0" lvl="0" indent="0" algn="l" rtl="0">
              <a:lnSpc>
                <a:spcPct val="97000"/>
              </a:lnSpc>
              <a:spcBef>
                <a:spcPts val="1288"/>
              </a:spcBef>
              <a:spcAft>
                <a:spcPts val="0"/>
              </a:spcAft>
              <a:buSzPts val="2000"/>
              <a:buFont typeface="Arial"/>
              <a:buNone/>
            </a:pPr>
            <a:r>
              <a:rPr lang="en-US" sz="2000"/>
              <a:t> display(); </a:t>
            </a:r>
            <a:endParaRPr/>
          </a:p>
          <a:p>
            <a:pPr marL="0" lvl="0" indent="0" algn="l" rtl="0">
              <a:lnSpc>
                <a:spcPct val="97000"/>
              </a:lnSpc>
              <a:spcBef>
                <a:spcPts val="1288"/>
              </a:spcBef>
              <a:spcAft>
                <a:spcPts val="0"/>
              </a:spcAft>
              <a:buSzPts val="2000"/>
              <a:buFont typeface="Arial"/>
              <a:buNone/>
            </a:pPr>
            <a:r>
              <a:rPr lang="en-US" sz="2000"/>
              <a:t>  cout&lt;&lt;"\n\nFirst argument passed:\n";</a:t>
            </a:r>
            <a:endParaRPr/>
          </a:p>
          <a:p>
            <a:pPr marL="0" lvl="0" indent="0" algn="l" rtl="0">
              <a:lnSpc>
                <a:spcPct val="97000"/>
              </a:lnSpc>
              <a:spcBef>
                <a:spcPts val="1288"/>
              </a:spcBef>
              <a:spcAft>
                <a:spcPts val="0"/>
              </a:spcAft>
              <a:buSzPts val="2000"/>
              <a:buFont typeface="Arial"/>
              <a:buNone/>
            </a:pPr>
            <a:r>
              <a:rPr lang="en-US" sz="2000"/>
              <a:t> display('#');  </a:t>
            </a:r>
            <a:endParaRPr/>
          </a:p>
          <a:p>
            <a:pPr marL="0" lvl="0" indent="0" algn="l" rtl="0">
              <a:lnSpc>
                <a:spcPct val="97000"/>
              </a:lnSpc>
              <a:spcBef>
                <a:spcPts val="1288"/>
              </a:spcBef>
              <a:spcAft>
                <a:spcPts val="0"/>
              </a:spcAft>
              <a:buSzPts val="2000"/>
              <a:buFont typeface="Arial"/>
              <a:buNone/>
            </a:pPr>
            <a:r>
              <a:rPr lang="en-US" sz="2000"/>
              <a:t> cout&lt;&lt;"\n\nBoth argument passed:\n";</a:t>
            </a:r>
            <a:endParaRPr/>
          </a:p>
        </p:txBody>
      </p:sp>
      <p:sp>
        <p:nvSpPr>
          <p:cNvPr id="582" name="Google Shape;582;p85"/>
          <p:cNvSpPr txBox="1">
            <a:spLocks noGrp="1"/>
          </p:cNvSpPr>
          <p:nvPr>
            <p:ph type="body" idx="2"/>
          </p:nvPr>
        </p:nvSpPr>
        <p:spPr>
          <a:xfrm>
            <a:off x="4800600" y="1371600"/>
            <a:ext cx="398462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000"/>
              <a:buFont typeface="Arial"/>
              <a:buNone/>
            </a:pPr>
            <a:r>
              <a:rPr lang="en-US" sz="2000"/>
              <a:t>display('$', 5);</a:t>
            </a:r>
            <a:endParaRPr/>
          </a:p>
          <a:p>
            <a:pPr marL="0" lvl="0" indent="0" algn="l" rtl="0">
              <a:lnSpc>
                <a:spcPct val="97000"/>
              </a:lnSpc>
              <a:spcBef>
                <a:spcPts val="1288"/>
              </a:spcBef>
              <a:spcAft>
                <a:spcPts val="0"/>
              </a:spcAft>
              <a:buSzPts val="2000"/>
              <a:buFont typeface="Arial"/>
              <a:buNone/>
            </a:pPr>
            <a:r>
              <a:rPr lang="en-US" sz="2000"/>
              <a:t> return 0;    </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000"/>
              <a:buFont typeface="Arial"/>
              <a:buNone/>
            </a:pPr>
            <a:r>
              <a:rPr lang="en-US" sz="2000"/>
              <a:t>void display(char c, int n){</a:t>
            </a:r>
            <a:endParaRPr/>
          </a:p>
          <a:p>
            <a:pPr marL="0" lvl="0" indent="0" algn="l" rtl="0">
              <a:lnSpc>
                <a:spcPct val="97000"/>
              </a:lnSpc>
              <a:spcBef>
                <a:spcPts val="1288"/>
              </a:spcBef>
              <a:spcAft>
                <a:spcPts val="0"/>
              </a:spcAft>
              <a:buSzPts val="2000"/>
              <a:buFont typeface="Arial"/>
              <a:buNone/>
            </a:pPr>
            <a:r>
              <a:rPr lang="en-US" sz="2000"/>
              <a:t> for(int i = 1; i &lt;=n; ++i) {</a:t>
            </a:r>
            <a:endParaRPr/>
          </a:p>
          <a:p>
            <a:pPr marL="0" lvl="0" indent="0" algn="l" rtl="0">
              <a:lnSpc>
                <a:spcPct val="97000"/>
              </a:lnSpc>
              <a:spcBef>
                <a:spcPts val="1288"/>
              </a:spcBef>
              <a:spcAft>
                <a:spcPts val="0"/>
              </a:spcAft>
              <a:buSzPts val="2000"/>
              <a:buFont typeface="Arial"/>
              <a:buNone/>
            </a:pPr>
            <a:r>
              <a:rPr lang="en-US" sz="2000"/>
              <a:t>    cout&lt;&lt;c;</a:t>
            </a:r>
            <a:endParaRPr/>
          </a:p>
          <a:p>
            <a:pPr marL="0" lvl="0" indent="0" algn="l" rtl="0">
              <a:lnSpc>
                <a:spcPct val="97000"/>
              </a:lnSpc>
              <a:spcBef>
                <a:spcPts val="1288"/>
              </a:spcBef>
              <a:spcAft>
                <a:spcPts val="0"/>
              </a:spcAft>
              <a:buSzPts val="2000"/>
              <a:buFont typeface="Arial"/>
              <a:buNone/>
            </a:pPr>
            <a:r>
              <a:rPr lang="en-US" sz="2000"/>
              <a:t> }</a:t>
            </a:r>
            <a:endParaRPr/>
          </a:p>
          <a:p>
            <a:pPr marL="0" lvl="0" indent="0" algn="l" rtl="0">
              <a:lnSpc>
                <a:spcPct val="97000"/>
              </a:lnSpc>
              <a:spcBef>
                <a:spcPts val="1288"/>
              </a:spcBef>
              <a:spcAft>
                <a:spcPts val="0"/>
              </a:spcAft>
              <a:buSzPts val="2000"/>
              <a:buFont typeface="Arial"/>
              <a:buNone/>
            </a:pPr>
            <a:r>
              <a:rPr lang="en-US" sz="2000"/>
              <a:t>  cout&lt;&lt;endl;</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500"/>
              <a:buFont typeface="Arial"/>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89" name="Google Shape;589;p86"/>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If the user didn't supply the user value means, then what value will it take?</a:t>
            </a:r>
            <a:endParaRPr dirty="0"/>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A.</a:t>
            </a:r>
            <a:r>
              <a:rPr lang="en-US" sz="2800" b="0" i="0" u="none" strike="noStrike" dirty="0">
                <a:solidFill>
                  <a:srgbClr val="045482"/>
                </a:solidFill>
                <a:latin typeface="Merriweather Sans"/>
                <a:ea typeface="Merriweather Sans"/>
                <a:cs typeface="Merriweather Sans"/>
                <a:sym typeface="Merriweather Sans"/>
              </a:rPr>
              <a:t> default value</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rise an error</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both a &amp; b</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89" name="Google Shape;589;p86"/>
          <p:cNvSpPr txBox="1"/>
          <p:nvPr/>
        </p:nvSpPr>
        <p:spPr>
          <a:xfrm>
            <a:off x="914400" y="1524000"/>
            <a:ext cx="6477000" cy="31085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If the user didn't supply the user value means, then what value will it take?</a:t>
            </a:r>
            <a:endParaRPr dirty="0"/>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0B050"/>
                </a:solidFill>
                <a:latin typeface="Merriweather Sans"/>
                <a:ea typeface="Merriweather Sans"/>
                <a:cs typeface="Merriweather Sans"/>
                <a:sym typeface="Merriweather Sans"/>
              </a:rPr>
              <a:t>A.</a:t>
            </a:r>
            <a:r>
              <a:rPr lang="en-US" sz="2800" b="0" i="0" u="none" strike="noStrike" dirty="0">
                <a:solidFill>
                  <a:srgbClr val="00B050"/>
                </a:solidFill>
                <a:latin typeface="Merriweather Sans"/>
                <a:ea typeface="Merriweather Sans"/>
                <a:cs typeface="Merriweather Sans"/>
                <a:sym typeface="Merriweather Sans"/>
              </a:rPr>
              <a:t> default value</a:t>
            </a:r>
            <a:endParaRPr sz="2800" b="0" i="0" dirty="0">
              <a:solidFill>
                <a:srgbClr val="00B050"/>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rise an error</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both a &amp; b</a:t>
            </a:r>
            <a:endParaRPr sz="2800" b="0" i="0" dirty="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96" name="Google Shape;596;p87"/>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Where does the default parameter can be placed by the user?</a:t>
            </a:r>
            <a:endParaRPr dirty="0"/>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A.</a:t>
            </a:r>
            <a:r>
              <a:rPr lang="en-US" sz="2800" b="0" i="0" u="none" strike="noStrike" dirty="0">
                <a:solidFill>
                  <a:srgbClr val="045482"/>
                </a:solidFill>
                <a:latin typeface="Merriweather Sans"/>
                <a:ea typeface="Merriweather Sans"/>
                <a:cs typeface="Merriweather Sans"/>
                <a:sym typeface="Merriweather Sans"/>
              </a:rPr>
              <a:t> leftmost</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rightmost</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both a &amp; b</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96" name="Google Shape;596;p87"/>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Where does the default parameter can be placed by the user?</a:t>
            </a:r>
            <a:endParaRPr dirty="0"/>
          </a:p>
          <a:p>
            <a:pPr marL="0" marR="0" lvl="0" indent="0" algn="l" rtl="0">
              <a:spcBef>
                <a:spcPts val="0"/>
              </a:spcBef>
              <a:spcAft>
                <a:spcPts val="0"/>
              </a:spcAft>
              <a:buNone/>
            </a:pPr>
            <a:r>
              <a:rPr lang="en-US" sz="2800" b="1" i="0" u="none" strike="noStrike" dirty="0">
                <a:solidFill>
                  <a:srgbClr val="00B050"/>
                </a:solidFill>
                <a:latin typeface="Merriweather Sans"/>
                <a:ea typeface="Merriweather Sans"/>
                <a:cs typeface="Merriweather Sans"/>
                <a:sym typeface="Merriweather Sans"/>
              </a:rPr>
              <a:t>A.</a:t>
            </a:r>
            <a:r>
              <a:rPr lang="en-US" sz="2800" b="0" i="0" u="none" strike="noStrike" dirty="0">
                <a:solidFill>
                  <a:srgbClr val="00B050"/>
                </a:solidFill>
                <a:latin typeface="Merriweather Sans"/>
                <a:ea typeface="Merriweather Sans"/>
                <a:cs typeface="Merriweather Sans"/>
                <a:sym typeface="Merriweather Sans"/>
              </a:rPr>
              <a:t> leftmost</a:t>
            </a:r>
            <a:endParaRPr sz="2800" b="0" i="0" dirty="0">
              <a:solidFill>
                <a:srgbClr val="00B050"/>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rightmost</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both a &amp; b</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03" name="Google Shape;603;p88"/>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Which value will it take when both user and default values are given?</a:t>
            </a:r>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user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default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custom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D.</a:t>
            </a:r>
            <a:r>
              <a:rPr lang="en-US" sz="2800" b="0" i="0" u="none" strike="noStrike">
                <a:solidFill>
                  <a:srgbClr val="045482"/>
                </a:solidFill>
                <a:latin typeface="Merriweather Sans"/>
                <a:ea typeface="Merriweather Sans"/>
                <a:cs typeface="Merriweather Sans"/>
                <a:sym typeface="Merriweather Sans"/>
              </a:rPr>
              <a:t> none of the mentioned</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03" name="Google Shape;603;p88"/>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333333"/>
                </a:solidFill>
                <a:latin typeface="Merriweather Sans"/>
                <a:ea typeface="Merriweather Sans"/>
                <a:cs typeface="Merriweather Sans"/>
                <a:sym typeface="Merriweather Sans"/>
              </a:rPr>
              <a:t>Which value will it take when both user and default values are given?</a:t>
            </a:r>
            <a:endParaRPr dirty="0"/>
          </a:p>
          <a:p>
            <a:pPr marL="0" marR="0" lvl="0" indent="0" algn="l" rtl="0">
              <a:spcBef>
                <a:spcPts val="0"/>
              </a:spcBef>
              <a:spcAft>
                <a:spcPts val="0"/>
              </a:spcAft>
              <a:buNone/>
            </a:pPr>
            <a:r>
              <a:rPr lang="en-US" sz="2800" b="1" i="0" u="none" strike="noStrike" dirty="0">
                <a:solidFill>
                  <a:srgbClr val="00B050"/>
                </a:solidFill>
                <a:latin typeface="Merriweather Sans"/>
                <a:ea typeface="Merriweather Sans"/>
                <a:cs typeface="Merriweather Sans"/>
                <a:sym typeface="Merriweather Sans"/>
              </a:rPr>
              <a:t>A.</a:t>
            </a:r>
            <a:r>
              <a:rPr lang="en-US" sz="2800" b="0" i="0" u="none" strike="noStrike" dirty="0">
                <a:solidFill>
                  <a:srgbClr val="00B050"/>
                </a:solidFill>
                <a:latin typeface="Merriweather Sans"/>
                <a:ea typeface="Merriweather Sans"/>
                <a:cs typeface="Merriweather Sans"/>
                <a:sym typeface="Merriweather Sans"/>
              </a:rPr>
              <a:t> user value</a:t>
            </a:r>
            <a:endParaRPr sz="2800" b="0" i="0" dirty="0">
              <a:solidFill>
                <a:srgbClr val="00B050"/>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B.</a:t>
            </a:r>
            <a:r>
              <a:rPr lang="en-US" sz="2800" b="0" i="0" u="none" strike="noStrike" dirty="0">
                <a:solidFill>
                  <a:srgbClr val="045482"/>
                </a:solidFill>
                <a:latin typeface="Merriweather Sans"/>
                <a:ea typeface="Merriweather Sans"/>
                <a:cs typeface="Merriweather Sans"/>
                <a:sym typeface="Merriweather Sans"/>
              </a:rPr>
              <a:t> default value</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C.</a:t>
            </a:r>
            <a:r>
              <a:rPr lang="en-US" sz="2800" b="0" i="0" u="none" strike="noStrike" dirty="0">
                <a:solidFill>
                  <a:srgbClr val="045482"/>
                </a:solidFill>
                <a:latin typeface="Merriweather Sans"/>
                <a:ea typeface="Merriweather Sans"/>
                <a:cs typeface="Merriweather Sans"/>
                <a:sym typeface="Merriweather Sans"/>
              </a:rPr>
              <a:t> custom value</a:t>
            </a:r>
            <a:endParaRPr sz="2800" b="0" i="0" dirty="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dirty="0">
                <a:solidFill>
                  <a:srgbClr val="045482"/>
                </a:solidFill>
                <a:latin typeface="Merriweather Sans"/>
                <a:ea typeface="Merriweather Sans"/>
                <a:cs typeface="Merriweather Sans"/>
                <a:sym typeface="Merriweather Sans"/>
              </a:rPr>
              <a:t>D.</a:t>
            </a:r>
            <a:r>
              <a:rPr lang="en-US" sz="2800" b="0" i="0" u="none" strike="noStrike" dirty="0">
                <a:solidFill>
                  <a:srgbClr val="045482"/>
                </a:solidFill>
                <a:latin typeface="Merriweather Sans"/>
                <a:ea typeface="Merriweather Sans"/>
                <a:cs typeface="Merriweather Sans"/>
                <a:sym typeface="Merriweather Sans"/>
              </a:rPr>
              <a:t> none of the mentioned</a:t>
            </a:r>
            <a:endParaRPr sz="2800" b="0" i="0" dirty="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91" y="610675"/>
            <a:ext cx="8105775" cy="725756"/>
          </a:xfrm>
        </p:spPr>
        <p:txBody>
          <a:bodyPr>
            <a:normAutofit fontScale="90000"/>
          </a:bodyPr>
          <a:lstStyle/>
          <a:p>
            <a:r>
              <a:rPr lang="en-US" b="1" dirty="0"/>
              <a:t>Manipulators in C++</a:t>
            </a:r>
            <a:br>
              <a:rPr lang="en-US" b="1" dirty="0"/>
            </a:br>
            <a:endParaRPr lang="en-US" dirty="0"/>
          </a:p>
        </p:txBody>
      </p:sp>
      <p:sp>
        <p:nvSpPr>
          <p:cNvPr id="3" name="Content Placeholder 2"/>
          <p:cNvSpPr>
            <a:spLocks noGrp="1"/>
          </p:cNvSpPr>
          <p:nvPr>
            <p:ph idx="1"/>
          </p:nvPr>
        </p:nvSpPr>
        <p:spPr>
          <a:xfrm>
            <a:off x="457200" y="1604963"/>
            <a:ext cx="8105775" cy="5063123"/>
          </a:xfrm>
        </p:spPr>
        <p:txBody>
          <a:bodyPr>
            <a:normAutofit fontScale="70000" lnSpcReduction="20000"/>
          </a:bodyPr>
          <a:lstStyle/>
          <a:p>
            <a:r>
              <a:rPr lang="en-US" dirty="0"/>
              <a:t>The unformatted I/O statements that it is impossible to display output in a required user format or input the values in the desired form. In certain situations, we may need to format the I/O as per user requirements. For example :</a:t>
            </a:r>
          </a:p>
          <a:p>
            <a:r>
              <a:rPr lang="en-US" dirty="0"/>
              <a:t>1) The square root of a number should be displayed </a:t>
            </a:r>
            <a:r>
              <a:rPr lang="en-US" dirty="0" err="1"/>
              <a:t>upto</a:t>
            </a:r>
            <a:r>
              <a:rPr lang="en-US" dirty="0"/>
              <a:t> 2 decimal places.</a:t>
            </a:r>
            <a:br>
              <a:rPr lang="en-US" dirty="0"/>
            </a:br>
            <a:r>
              <a:rPr lang="en-US" dirty="0"/>
              <a:t>2) The number to be inputted must be in a hexadecimal form.</a:t>
            </a:r>
          </a:p>
          <a:p>
            <a:r>
              <a:rPr lang="en-US" dirty="0"/>
              <a:t>To overcome the problems of unformatted I/O operations in C++, the concept of manipulators was introduced.</a:t>
            </a:r>
          </a:p>
          <a:p>
            <a:r>
              <a:rPr lang="en-US" dirty="0"/>
              <a:t>The manipulators in C++ are special functions that can be used with insertion (&lt;&lt;) and extraction (&gt;&gt;) operators to manipulate or format the data in the desired way. Certain manipulators are used with &lt;&lt; operator to display the output in a particular format, whereas certain manipulators are used with &gt;&gt; operator to input the data in the desired form. The manipulators are used to set field widths, set precision, inserting a new line, skipping white space etc. In a single I/O statement, we can have more than one manipulator, which can be chained as shown</a:t>
            </a:r>
          </a:p>
          <a:p>
            <a:pPr fontAlgn="base"/>
            <a:r>
              <a:rPr lang="sv-SE" dirty="0"/>
              <a:t>cout&lt;&lt;manipl&lt;&lt;var1&lt;&lt;manip2&lt;&lt;var2;</a:t>
            </a:r>
          </a:p>
          <a:p>
            <a:pPr fontAlgn="base"/>
            <a:r>
              <a:rPr lang="sv-SE" dirty="0"/>
              <a:t>cout&lt;&lt;manipl&lt;&lt;manip2&lt;&lt;var1;</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JPG"/>
          <p:cNvPicPr>
            <a:picLocks noGrp="1" noChangeAspect="1"/>
          </p:cNvPicPr>
          <p:nvPr>
            <p:ph idx="1"/>
          </p:nvPr>
        </p:nvPicPr>
        <p:blipFill>
          <a:blip r:embed="rId2" cstate="print"/>
          <a:stretch>
            <a:fillRect/>
          </a:stretch>
        </p:blipFill>
        <p:spPr>
          <a:xfrm>
            <a:off x="381000" y="1524000"/>
            <a:ext cx="8464359" cy="346154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319" name="Google Shape;319;p4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ctr" rtl="0">
              <a:lnSpc>
                <a:spcPct val="97000"/>
              </a:lnSpc>
              <a:spcBef>
                <a:spcPts val="0"/>
              </a:spcBef>
              <a:spcAft>
                <a:spcPts val="0"/>
              </a:spcAft>
              <a:buSzPts val="6600"/>
              <a:buFont typeface="Noto Sans Symbols"/>
              <a:buNone/>
            </a:pPr>
            <a:endParaRPr sz="6600">
              <a:solidFill>
                <a:srgbClr val="083763"/>
              </a:solidFill>
            </a:endParaRPr>
          </a:p>
          <a:p>
            <a:pPr marL="309563" lvl="0" indent="-309563" algn="ctr" rtl="0">
              <a:lnSpc>
                <a:spcPct val="97000"/>
              </a:lnSpc>
              <a:spcBef>
                <a:spcPts val="1288"/>
              </a:spcBef>
              <a:spcAft>
                <a:spcPts val="0"/>
              </a:spcAft>
              <a:buSzPts val="6600"/>
              <a:buFont typeface="Noto Sans Symbols"/>
              <a:buNone/>
            </a:pPr>
            <a:r>
              <a:rPr lang="en-US" sz="6600">
                <a:solidFill>
                  <a:srgbClr val="083763"/>
                </a:solidFill>
              </a:rPr>
              <a:t>Why use function?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59" y="652878"/>
            <a:ext cx="8105775" cy="1022350"/>
          </a:xfrm>
        </p:spPr>
        <p:txBody>
          <a:bodyPr>
            <a:normAutofit fontScale="90000"/>
          </a:bodyPr>
          <a:lstStyle/>
          <a:p>
            <a:r>
              <a:rPr lang="en-US" b="1" dirty="0" err="1"/>
              <a:t>endl</a:t>
            </a:r>
            <a:r>
              <a:rPr lang="en-US" b="1" dirty="0"/>
              <a:t> Manipulator</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endl</a:t>
            </a:r>
            <a:r>
              <a:rPr lang="en-US" dirty="0"/>
              <a:t> manipulator stands for </a:t>
            </a:r>
            <a:r>
              <a:rPr lang="en-US" dirty="0" err="1"/>
              <a:t>endline</a:t>
            </a:r>
            <a:r>
              <a:rPr lang="en-US" dirty="0"/>
              <a:t> and is used with an insertion operator (&lt;&lt;) that moves the cursor to the next line. If we do not use </a:t>
            </a:r>
            <a:r>
              <a:rPr lang="en-US" dirty="0" err="1"/>
              <a:t>endl</a:t>
            </a:r>
            <a:r>
              <a:rPr lang="en-US" dirty="0"/>
              <a:t>, the next output will be displayed in the same line. The </a:t>
            </a:r>
            <a:r>
              <a:rPr lang="en-US" dirty="0" err="1"/>
              <a:t>endl</a:t>
            </a:r>
            <a:r>
              <a:rPr lang="en-US" dirty="0"/>
              <a:t> has the same function as that of ‘\n.’</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idx="1"/>
          </p:nvPr>
        </p:nvSpPr>
        <p:spPr/>
        <p:txBody>
          <a:bodyPr>
            <a:normAutofit lnSpcReduction="10000"/>
          </a:bodyPr>
          <a:lstStyle/>
          <a:p>
            <a:pPr fontAlgn="base">
              <a:buNone/>
            </a:pPr>
            <a:r>
              <a:rPr lang="en-US" dirty="0"/>
              <a:t>#include&lt;</a:t>
            </a:r>
            <a:r>
              <a:rPr lang="en-US" dirty="0" err="1"/>
              <a:t>iostraam.h</a:t>
            </a:r>
            <a:r>
              <a:rPr lang="en-US" dirty="0"/>
              <a:t>&gt;</a:t>
            </a:r>
          </a:p>
          <a:p>
            <a:pPr fontAlgn="base">
              <a:buNone/>
            </a:pPr>
            <a:r>
              <a:rPr lang="en-US" dirty="0"/>
              <a:t>#include&lt;</a:t>
            </a:r>
            <a:r>
              <a:rPr lang="en-US" dirty="0" err="1"/>
              <a:t>conio.h</a:t>
            </a:r>
            <a:r>
              <a:rPr lang="en-US" dirty="0"/>
              <a:t>&gt;</a:t>
            </a:r>
          </a:p>
          <a:p>
            <a:pPr fontAlgn="base">
              <a:buNone/>
            </a:pPr>
            <a:r>
              <a:rPr lang="en-US" dirty="0" err="1"/>
              <a:t>int</a:t>
            </a:r>
            <a:r>
              <a:rPr lang="en-US" dirty="0"/>
              <a:t> main() {</a:t>
            </a:r>
          </a:p>
          <a:p>
            <a:pPr fontAlgn="base">
              <a:buNone/>
            </a:pPr>
            <a:r>
              <a:rPr lang="en-US" dirty="0"/>
              <a:t> </a:t>
            </a:r>
            <a:r>
              <a:rPr lang="en-US" dirty="0" err="1"/>
              <a:t>cout</a:t>
            </a:r>
            <a:r>
              <a:rPr lang="en-US" dirty="0"/>
              <a:t>&lt;&lt;"</a:t>
            </a:r>
            <a:r>
              <a:rPr lang="en-US" dirty="0" err="1"/>
              <a:t>Entar</a:t>
            </a:r>
            <a:r>
              <a:rPr lang="en-US" dirty="0"/>
              <a:t> name"&lt;&lt;</a:t>
            </a:r>
            <a:r>
              <a:rPr lang="en-US" dirty="0" err="1"/>
              <a:t>endl</a:t>
            </a:r>
            <a:r>
              <a:rPr lang="en-US" dirty="0"/>
              <a:t>;</a:t>
            </a:r>
          </a:p>
          <a:p>
            <a:pPr fontAlgn="base">
              <a:buNone/>
            </a:pPr>
            <a:r>
              <a:rPr lang="en-US" dirty="0"/>
              <a:t> </a:t>
            </a:r>
            <a:r>
              <a:rPr lang="en-US" dirty="0" err="1"/>
              <a:t>cout</a:t>
            </a:r>
            <a:r>
              <a:rPr lang="en-US" dirty="0"/>
              <a:t>&lt;&lt;"My name is Ram";</a:t>
            </a:r>
          </a:p>
          <a:p>
            <a:pPr fontAlgn="base">
              <a:buNone/>
            </a:pPr>
            <a:r>
              <a:rPr lang="en-US" dirty="0"/>
              <a:t> return 0;</a:t>
            </a:r>
          </a:p>
          <a:p>
            <a:pPr fontAlgn="base">
              <a:buNone/>
            </a:pPr>
            <a:r>
              <a:rPr lang="en-US" dirty="0"/>
              <a:t>}</a:t>
            </a:r>
          </a:p>
          <a:p>
            <a:pPr fontAlgn="base">
              <a:buNone/>
            </a:pPr>
            <a:r>
              <a:rPr lang="en-US" dirty="0"/>
              <a:t>Output</a:t>
            </a:r>
          </a:p>
          <a:p>
            <a:pPr fontAlgn="base">
              <a:buNone/>
            </a:pPr>
            <a:r>
              <a:rPr lang="en-US" dirty="0"/>
              <a:t>Enter name</a:t>
            </a:r>
          </a:p>
          <a:p>
            <a:pPr fontAlgn="base">
              <a:buNone/>
            </a:pPr>
            <a:r>
              <a:rPr lang="en-US" dirty="0"/>
              <a:t>My name is Ram</a:t>
            </a:r>
          </a:p>
          <a:p>
            <a:pPr marL="514350" indent="-514350">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6097"/>
            <a:ext cx="8105775" cy="1022350"/>
          </a:xfrm>
        </p:spPr>
        <p:txBody>
          <a:bodyPr>
            <a:normAutofit fontScale="90000"/>
          </a:bodyPr>
          <a:lstStyle/>
          <a:p>
            <a:r>
              <a:rPr lang="en-US" b="1" dirty="0"/>
              <a:t>Dec, Oct , Hex Manipulator</a:t>
            </a:r>
            <a:br>
              <a:rPr lang="en-US" b="1" dirty="0"/>
            </a:br>
            <a:endParaRPr lang="en-US" dirty="0"/>
          </a:p>
        </p:txBody>
      </p:sp>
      <p:sp>
        <p:nvSpPr>
          <p:cNvPr id="3" name="Content Placeholder 2"/>
          <p:cNvSpPr>
            <a:spLocks noGrp="1"/>
          </p:cNvSpPr>
          <p:nvPr>
            <p:ph idx="1"/>
          </p:nvPr>
        </p:nvSpPr>
        <p:spPr/>
        <p:txBody>
          <a:bodyPr/>
          <a:lstStyle/>
          <a:p>
            <a:pPr>
              <a:buNone/>
            </a:pPr>
            <a:r>
              <a:rPr lang="en-US" dirty="0"/>
              <a:t>    All the numbers are displayed and read in decimal notation by default. However, you may change the base of an integer value to octal or hexadecimal or back to a decimal using the manipulator’s </a:t>
            </a:r>
            <a:r>
              <a:rPr lang="en-US" dirty="0" err="1"/>
              <a:t>oct</a:t>
            </a:r>
            <a:r>
              <a:rPr lang="en-US" dirty="0"/>
              <a:t>, hex or </a:t>
            </a:r>
            <a:r>
              <a:rPr lang="en-US" dirty="0" err="1"/>
              <a:t>dec</a:t>
            </a:r>
            <a:r>
              <a:rPr lang="en-US" dirty="0"/>
              <a:t>, respectively. These manipulators are preceded by the appropriate variables to be used with.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fontAlgn="base">
              <a:buNone/>
            </a:pPr>
            <a:r>
              <a:rPr lang="en-US" dirty="0"/>
              <a:t>#include&lt;</a:t>
            </a:r>
            <a:r>
              <a:rPr lang="en-US" dirty="0" err="1"/>
              <a:t>iostream</a:t>
            </a:r>
            <a:r>
              <a:rPr lang="en-US" dirty="0"/>
              <a:t>&gt;</a:t>
            </a:r>
          </a:p>
          <a:p>
            <a:pPr fontAlgn="base">
              <a:buNone/>
            </a:pPr>
            <a:r>
              <a:rPr lang="en-US" dirty="0" err="1"/>
              <a:t>int</a:t>
            </a:r>
            <a:r>
              <a:rPr lang="en-US" dirty="0"/>
              <a:t> main() {</a:t>
            </a:r>
          </a:p>
          <a:p>
            <a:pPr fontAlgn="base">
              <a:buNone/>
            </a:pPr>
            <a:r>
              <a:rPr lang="en-US" dirty="0"/>
              <a:t> </a:t>
            </a:r>
            <a:r>
              <a:rPr lang="en-US" dirty="0" err="1"/>
              <a:t>int</a:t>
            </a:r>
            <a:r>
              <a:rPr lang="en-US" dirty="0"/>
              <a:t> </a:t>
            </a:r>
            <a:r>
              <a:rPr lang="en-US" dirty="0" err="1"/>
              <a:t>i</a:t>
            </a:r>
            <a:r>
              <a:rPr lang="en-US" dirty="0"/>
              <a:t>;</a:t>
            </a:r>
          </a:p>
          <a:p>
            <a:pPr fontAlgn="base">
              <a:buNone/>
            </a:pPr>
            <a:r>
              <a:rPr lang="en-US" dirty="0"/>
              <a:t> </a:t>
            </a:r>
            <a:r>
              <a:rPr lang="en-US" dirty="0" err="1"/>
              <a:t>cout</a:t>
            </a:r>
            <a:r>
              <a:rPr lang="en-US" dirty="0"/>
              <a:t>&lt;&lt;"Enter hexadecimal number =";</a:t>
            </a:r>
          </a:p>
          <a:p>
            <a:pPr fontAlgn="base">
              <a:buNone/>
            </a:pPr>
            <a:r>
              <a:rPr lang="en-US" dirty="0"/>
              <a:t> </a:t>
            </a:r>
            <a:r>
              <a:rPr lang="en-US" dirty="0" err="1"/>
              <a:t>cin</a:t>
            </a:r>
            <a:r>
              <a:rPr lang="en-US" dirty="0"/>
              <a:t>&gt;&gt;hex&gt;&gt;</a:t>
            </a:r>
            <a:r>
              <a:rPr lang="en-US" dirty="0" err="1"/>
              <a:t>i</a:t>
            </a:r>
            <a:r>
              <a:rPr lang="en-US" dirty="0"/>
              <a:t>;</a:t>
            </a:r>
          </a:p>
          <a:p>
            <a:pPr fontAlgn="base">
              <a:buNone/>
            </a:pPr>
            <a:r>
              <a:rPr lang="en-US" dirty="0"/>
              <a:t> </a:t>
            </a:r>
            <a:r>
              <a:rPr lang="en-US" dirty="0" err="1"/>
              <a:t>cout</a:t>
            </a:r>
            <a:r>
              <a:rPr lang="en-US" dirty="0"/>
              <a:t>:&lt;&lt;"Hexadecimal value = "&lt;&lt;hex&lt;&lt;</a:t>
            </a:r>
            <a:r>
              <a:rPr lang="en-US" dirty="0" err="1"/>
              <a:t>i</a:t>
            </a:r>
            <a:r>
              <a:rPr lang="en-US" dirty="0"/>
              <a:t>&lt;&lt;</a:t>
            </a:r>
            <a:r>
              <a:rPr lang="en-US" dirty="0" err="1"/>
              <a:t>endl</a:t>
            </a:r>
            <a:r>
              <a:rPr lang="en-US" dirty="0"/>
              <a:t>;</a:t>
            </a:r>
          </a:p>
          <a:p>
            <a:pPr fontAlgn="base">
              <a:buNone/>
            </a:pPr>
            <a:r>
              <a:rPr lang="en-US" dirty="0"/>
              <a:t> </a:t>
            </a:r>
            <a:r>
              <a:rPr lang="en-US" dirty="0" err="1"/>
              <a:t>cout</a:t>
            </a:r>
            <a:r>
              <a:rPr lang="en-US" dirty="0"/>
              <a:t>&lt;&lt;"Octal Value = "&lt;&lt;</a:t>
            </a:r>
            <a:r>
              <a:rPr lang="en-US" dirty="0" err="1"/>
              <a:t>oct</a:t>
            </a:r>
            <a:r>
              <a:rPr lang="en-US" dirty="0"/>
              <a:t>&lt;&lt;</a:t>
            </a:r>
            <a:r>
              <a:rPr lang="en-US" dirty="0" err="1"/>
              <a:t>i</a:t>
            </a:r>
            <a:r>
              <a:rPr lang="en-US" dirty="0"/>
              <a:t>&lt;&lt;</a:t>
            </a:r>
            <a:r>
              <a:rPr lang="en-US" dirty="0" err="1"/>
              <a:t>endl</a:t>
            </a:r>
            <a:r>
              <a:rPr lang="en-US" dirty="0"/>
              <a:t>;</a:t>
            </a:r>
          </a:p>
          <a:p>
            <a:pPr fontAlgn="base">
              <a:buNone/>
            </a:pPr>
            <a:r>
              <a:rPr lang="en-US" dirty="0"/>
              <a:t> </a:t>
            </a:r>
            <a:r>
              <a:rPr lang="en-US" dirty="0" err="1"/>
              <a:t>cout</a:t>
            </a:r>
            <a:r>
              <a:rPr lang="en-US" dirty="0"/>
              <a:t>&lt;&lt;"</a:t>
            </a:r>
            <a:r>
              <a:rPr lang="en-US" dirty="0" err="1"/>
              <a:t>Dcimal</a:t>
            </a:r>
            <a:r>
              <a:rPr lang="en-US" dirty="0"/>
              <a:t> Value = "&lt;&lt;</a:t>
            </a:r>
            <a:r>
              <a:rPr lang="en-US" dirty="0" err="1"/>
              <a:t>dec</a:t>
            </a:r>
            <a:r>
              <a:rPr lang="en-US" dirty="0"/>
              <a:t>&lt;&lt;</a:t>
            </a:r>
            <a:r>
              <a:rPr lang="en-US" dirty="0" err="1"/>
              <a:t>i</a:t>
            </a:r>
            <a:r>
              <a:rPr lang="en-US" dirty="0"/>
              <a:t>&lt;&lt;</a:t>
            </a:r>
            <a:r>
              <a:rPr lang="en-US" dirty="0" err="1"/>
              <a:t>endl</a:t>
            </a:r>
            <a:r>
              <a:rPr lang="en-US" dirty="0"/>
              <a:t>;</a:t>
            </a:r>
          </a:p>
          <a:p>
            <a:pPr fontAlgn="base">
              <a:buNone/>
            </a:pPr>
            <a:r>
              <a:rPr lang="en-US" dirty="0"/>
              <a:t>  return 0;</a:t>
            </a:r>
          </a:p>
          <a:p>
            <a:pPr fontAlgn="base">
              <a:buNone/>
            </a:pPr>
            <a:r>
              <a:rPr lang="en-US" dirty="0"/>
              <a:t>}</a:t>
            </a:r>
          </a:p>
          <a:p>
            <a:pPr fontAlgn="base">
              <a:buNone/>
            </a:pPr>
            <a:r>
              <a:rPr lang="en-US" dirty="0"/>
              <a:t>Output :</a:t>
            </a:r>
          </a:p>
          <a:p>
            <a:pPr fontAlgn="base">
              <a:buNone/>
            </a:pPr>
            <a:r>
              <a:rPr lang="en-US" dirty="0"/>
              <a:t>Enter hexadecimal = f</a:t>
            </a:r>
          </a:p>
          <a:p>
            <a:pPr fontAlgn="base">
              <a:buNone/>
            </a:pPr>
            <a:r>
              <a:rPr lang="en-US" dirty="0"/>
              <a:t>Hexadecimal = f</a:t>
            </a:r>
          </a:p>
          <a:p>
            <a:pPr fontAlgn="base">
              <a:buNone/>
            </a:pPr>
            <a:r>
              <a:rPr lang="en-US" dirty="0"/>
              <a:t>Octal value = 17</a:t>
            </a:r>
          </a:p>
          <a:p>
            <a:pPr fontAlgn="base">
              <a:buNone/>
            </a:pPr>
            <a:r>
              <a:rPr lang="en-US" dirty="0"/>
              <a:t>Decimal value = 15</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284"/>
            <a:ext cx="8105775" cy="1022350"/>
          </a:xfrm>
        </p:spPr>
        <p:txBody>
          <a:bodyPr>
            <a:normAutofit fontScale="90000"/>
          </a:bodyPr>
          <a:lstStyle/>
          <a:p>
            <a:r>
              <a:rPr lang="en-US" b="1" dirty="0" err="1"/>
              <a:t>setbase</a:t>
            </a:r>
            <a:r>
              <a:rPr lang="en-US" b="1" dirty="0"/>
              <a:t>(b) Manipulator</a:t>
            </a:r>
            <a:br>
              <a:rPr lang="en-US" b="1" dirty="0"/>
            </a:br>
            <a:endParaRPr lang="en-US" dirty="0"/>
          </a:p>
        </p:txBody>
      </p:sp>
      <p:sp>
        <p:nvSpPr>
          <p:cNvPr id="3" name="Content Placeholder 2"/>
          <p:cNvSpPr>
            <a:spLocks noGrp="1"/>
          </p:cNvSpPr>
          <p:nvPr>
            <p:ph idx="1"/>
          </p:nvPr>
        </p:nvSpPr>
        <p:spPr/>
        <p:txBody>
          <a:bodyPr/>
          <a:lstStyle/>
          <a:p>
            <a:pPr>
              <a:buNone/>
            </a:pPr>
            <a:r>
              <a:rPr lang="en-US" dirty="0"/>
              <a:t>    The </a:t>
            </a:r>
            <a:r>
              <a:rPr lang="en-US" dirty="0" err="1"/>
              <a:t>setbase</a:t>
            </a:r>
            <a:r>
              <a:rPr lang="en-US" dirty="0"/>
              <a:t> () manipulator is used to change the base of a numeric value during inputting and outputting. It is an alternative to Dec, Oct and hex manipulators. It is a function that takes a single integer argument(b) having values 8, 10 or 16 to set the base of the numeric value to octal, decimal and hexadecimal, respectively. The default base is 10.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fontAlgn="base">
              <a:buNone/>
            </a:pPr>
            <a:r>
              <a:rPr lang="en-US" dirty="0"/>
              <a:t>#include&lt;</a:t>
            </a:r>
            <a:r>
              <a:rPr lang="en-US" dirty="0" err="1"/>
              <a:t>iostream.h</a:t>
            </a:r>
            <a:r>
              <a:rPr lang="en-US" dirty="0"/>
              <a:t>&gt;</a:t>
            </a:r>
          </a:p>
          <a:p>
            <a:pPr fontAlgn="base">
              <a:buNone/>
            </a:pPr>
            <a:r>
              <a:rPr lang="en-US" dirty="0"/>
              <a:t>#include&lt;</a:t>
            </a:r>
            <a:r>
              <a:rPr lang="en-US" dirty="0" err="1"/>
              <a:t>iomanip.h</a:t>
            </a:r>
            <a:r>
              <a:rPr lang="en-US" dirty="0"/>
              <a:t>&gt;</a:t>
            </a:r>
          </a:p>
          <a:p>
            <a:pPr fontAlgn="base">
              <a:buNone/>
            </a:pPr>
            <a:r>
              <a:rPr lang="en-US" dirty="0" err="1"/>
              <a:t>int</a:t>
            </a:r>
            <a:r>
              <a:rPr lang="en-US" dirty="0"/>
              <a:t> main() {</a:t>
            </a:r>
          </a:p>
          <a:p>
            <a:pPr fontAlgn="base">
              <a:buNone/>
            </a:pPr>
            <a:r>
              <a:rPr lang="en-US" dirty="0"/>
              <a:t> </a:t>
            </a:r>
            <a:r>
              <a:rPr lang="en-US" dirty="0" err="1"/>
              <a:t>int</a:t>
            </a:r>
            <a:r>
              <a:rPr lang="en-US" dirty="0"/>
              <a:t> num;</a:t>
            </a:r>
          </a:p>
          <a:p>
            <a:pPr fontAlgn="base">
              <a:buNone/>
            </a:pPr>
            <a:r>
              <a:rPr lang="en-US" dirty="0"/>
              <a:t> </a:t>
            </a:r>
            <a:r>
              <a:rPr lang="en-US" dirty="0" err="1"/>
              <a:t>cout</a:t>
            </a:r>
            <a:r>
              <a:rPr lang="en-US" dirty="0"/>
              <a:t>&lt;&lt;"Enter number in Octal form = ";</a:t>
            </a:r>
          </a:p>
          <a:p>
            <a:pPr fontAlgn="base">
              <a:buNone/>
            </a:pPr>
            <a:r>
              <a:rPr lang="en-US" dirty="0"/>
              <a:t> </a:t>
            </a:r>
            <a:r>
              <a:rPr lang="en-US" dirty="0" err="1"/>
              <a:t>cin</a:t>
            </a:r>
            <a:r>
              <a:rPr lang="en-US" dirty="0"/>
              <a:t>&gt;&gt;</a:t>
            </a:r>
            <a:r>
              <a:rPr lang="en-US" dirty="0" err="1"/>
              <a:t>setbase</a:t>
            </a:r>
            <a:r>
              <a:rPr lang="en-US" dirty="0"/>
              <a:t>(8)&gt;&gt;num;</a:t>
            </a:r>
          </a:p>
          <a:p>
            <a:pPr fontAlgn="base">
              <a:buNone/>
            </a:pPr>
            <a:r>
              <a:rPr lang="en-US" dirty="0"/>
              <a:t> </a:t>
            </a:r>
            <a:r>
              <a:rPr lang="en-US" dirty="0" err="1"/>
              <a:t>cout</a:t>
            </a:r>
            <a:r>
              <a:rPr lang="en-US" dirty="0"/>
              <a:t>&lt;&lt;"Value of number in decimal form = "&lt;&lt;</a:t>
            </a:r>
            <a:r>
              <a:rPr lang="en-US" dirty="0" err="1"/>
              <a:t>setbase</a:t>
            </a:r>
            <a:r>
              <a:rPr lang="en-US" dirty="0"/>
              <a:t>(10)&lt;&lt;num&lt;&lt;</a:t>
            </a:r>
            <a:r>
              <a:rPr lang="en-US" dirty="0" err="1"/>
              <a:t>endl</a:t>
            </a:r>
            <a:r>
              <a:rPr lang="en-US" dirty="0"/>
              <a:t>;</a:t>
            </a:r>
          </a:p>
          <a:p>
            <a:pPr fontAlgn="base">
              <a:buNone/>
            </a:pPr>
            <a:r>
              <a:rPr lang="en-US" dirty="0"/>
              <a:t> </a:t>
            </a:r>
            <a:r>
              <a:rPr lang="en-US" dirty="0" err="1"/>
              <a:t>cout</a:t>
            </a:r>
            <a:r>
              <a:rPr lang="en-US" dirty="0"/>
              <a:t>&lt;&lt;"Value of number in octal form = "&lt;&lt;</a:t>
            </a:r>
            <a:r>
              <a:rPr lang="en-US" dirty="0" err="1"/>
              <a:t>setbase</a:t>
            </a:r>
            <a:r>
              <a:rPr lang="en-US" dirty="0"/>
              <a:t>(8)&lt;&lt;num&lt;&lt;</a:t>
            </a:r>
            <a:r>
              <a:rPr lang="en-US" dirty="0" err="1"/>
              <a:t>endl</a:t>
            </a:r>
            <a:r>
              <a:rPr lang="en-US" dirty="0"/>
              <a:t>;</a:t>
            </a:r>
          </a:p>
          <a:p>
            <a:pPr fontAlgn="base">
              <a:buNone/>
            </a:pPr>
            <a:r>
              <a:rPr lang="en-US" dirty="0"/>
              <a:t> </a:t>
            </a:r>
            <a:r>
              <a:rPr lang="en-US" dirty="0" err="1"/>
              <a:t>cout</a:t>
            </a:r>
            <a:r>
              <a:rPr lang="en-US" dirty="0"/>
              <a:t>&lt;&lt;"Value of number in hexadecimal form = "&lt;&lt;</a:t>
            </a:r>
            <a:r>
              <a:rPr lang="en-US" dirty="0" err="1"/>
              <a:t>setbase</a:t>
            </a:r>
            <a:r>
              <a:rPr lang="en-US" dirty="0"/>
              <a:t>(l6)&lt;&lt;num;</a:t>
            </a:r>
          </a:p>
          <a:p>
            <a:pPr fontAlgn="base">
              <a:buNone/>
            </a:pPr>
            <a:r>
              <a:rPr lang="en-US" dirty="0"/>
              <a:t> return 0;</a:t>
            </a:r>
          </a:p>
          <a:p>
            <a:pPr fontAlgn="base">
              <a:buNone/>
            </a:pPr>
            <a:r>
              <a:rPr lang="en-US" dirty="0"/>
              <a:t>}</a:t>
            </a:r>
          </a:p>
          <a:p>
            <a:pPr fontAlgn="base">
              <a:buNone/>
            </a:pPr>
            <a:r>
              <a:rPr lang="en-US" dirty="0"/>
              <a:t>Output</a:t>
            </a:r>
          </a:p>
          <a:p>
            <a:pPr fontAlgn="base">
              <a:buNone/>
            </a:pPr>
            <a:r>
              <a:rPr lang="en-US" dirty="0"/>
              <a:t>Enter </a:t>
            </a:r>
            <a:r>
              <a:rPr lang="en-US" dirty="0" err="1"/>
              <a:t>numberin</a:t>
            </a:r>
            <a:r>
              <a:rPr lang="en-US" dirty="0"/>
              <a:t> Octal form = 21</a:t>
            </a:r>
          </a:p>
          <a:p>
            <a:pPr fontAlgn="base">
              <a:buNone/>
            </a:pPr>
            <a:r>
              <a:rPr lang="en-US" dirty="0"/>
              <a:t>Value of number in decimal </a:t>
            </a:r>
            <a:r>
              <a:rPr lang="en-US" dirty="0" err="1"/>
              <a:t>fonn</a:t>
            </a:r>
            <a:r>
              <a:rPr lang="en-US" dirty="0"/>
              <a:t> = 17</a:t>
            </a:r>
          </a:p>
          <a:p>
            <a:pPr fontAlgn="base">
              <a:buNone/>
            </a:pPr>
            <a:r>
              <a:rPr lang="en-US" dirty="0"/>
              <a:t>Value of number in octal </a:t>
            </a:r>
            <a:r>
              <a:rPr lang="en-US" dirty="0" err="1"/>
              <a:t>fonn</a:t>
            </a:r>
            <a:r>
              <a:rPr lang="en-US" dirty="0"/>
              <a:t> = 21</a:t>
            </a:r>
          </a:p>
          <a:p>
            <a:pPr fontAlgn="base">
              <a:buNone/>
            </a:pPr>
            <a:r>
              <a:rPr lang="en-US" dirty="0"/>
              <a:t>Value of number in hexadecimal </a:t>
            </a:r>
            <a:r>
              <a:rPr lang="en-US" dirty="0" err="1"/>
              <a:t>fonn</a:t>
            </a:r>
            <a:r>
              <a:rPr lang="en-US" dirty="0"/>
              <a:t> = 11</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91" y="779487"/>
            <a:ext cx="8105775" cy="1022350"/>
          </a:xfrm>
        </p:spPr>
        <p:txBody>
          <a:bodyPr>
            <a:normAutofit fontScale="90000"/>
          </a:bodyPr>
          <a:lstStyle/>
          <a:p>
            <a:r>
              <a:rPr lang="en-US" b="1" dirty="0" err="1"/>
              <a:t>setw</a:t>
            </a:r>
            <a:r>
              <a:rPr lang="en-US" b="1" dirty="0"/>
              <a:t>(w) Manipulator</a:t>
            </a:r>
            <a:br>
              <a:rPr lang="en-US" b="1" dirty="0"/>
            </a:br>
            <a:endParaRPr lang="en-US" dirty="0"/>
          </a:p>
        </p:txBody>
      </p:sp>
      <p:sp>
        <p:nvSpPr>
          <p:cNvPr id="3" name="Content Placeholder 2"/>
          <p:cNvSpPr>
            <a:spLocks noGrp="1"/>
          </p:cNvSpPr>
          <p:nvPr>
            <p:ph idx="1"/>
          </p:nvPr>
        </p:nvSpPr>
        <p:spPr>
          <a:xfrm>
            <a:off x="457200" y="1619031"/>
            <a:ext cx="8105775" cy="4403725"/>
          </a:xfrm>
        </p:spPr>
        <p:txBody>
          <a:bodyPr/>
          <a:lstStyle/>
          <a:p>
            <a:r>
              <a:rPr lang="en-US" dirty="0"/>
              <a:t>The </a:t>
            </a:r>
            <a:r>
              <a:rPr lang="en-US" dirty="0" err="1"/>
              <a:t>setw</a:t>
            </a:r>
            <a:r>
              <a:rPr lang="en-US" dirty="0"/>
              <a:t>() stands for set width. It is a function that takes a single integer argument which specifies the amount of space used to display the required value. We typically use the </a:t>
            </a:r>
            <a:r>
              <a:rPr lang="en-US" dirty="0" err="1"/>
              <a:t>setw</a:t>
            </a:r>
            <a:r>
              <a:rPr lang="en-US" dirty="0"/>
              <a:t>() manipulator for displaying output so that it becomes more understandable. It can be used to format only one value at a time.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buNone/>
            </a:pPr>
            <a:r>
              <a:rPr lang="en-US" dirty="0"/>
              <a:t>#include&lt;</a:t>
            </a:r>
            <a:r>
              <a:rPr lang="en-US" dirty="0" err="1"/>
              <a:t>iostream.h</a:t>
            </a:r>
            <a:r>
              <a:rPr lang="en-US" dirty="0"/>
              <a:t>&gt;</a:t>
            </a:r>
          </a:p>
          <a:p>
            <a:pPr fontAlgn="base">
              <a:buNone/>
            </a:pPr>
            <a:r>
              <a:rPr lang="en-US" dirty="0"/>
              <a:t>#include&lt;</a:t>
            </a:r>
            <a:r>
              <a:rPr lang="en-US" dirty="0" err="1"/>
              <a:t>iomanip.h</a:t>
            </a:r>
            <a:r>
              <a:rPr lang="en-US" dirty="0"/>
              <a:t>&gt;</a:t>
            </a:r>
          </a:p>
          <a:p>
            <a:pPr fontAlgn="base">
              <a:buNone/>
            </a:pPr>
            <a:r>
              <a:rPr lang="en-US" dirty="0"/>
              <a:t>using namespace std;</a:t>
            </a:r>
          </a:p>
          <a:p>
            <a:pPr fontAlgn="base">
              <a:buNone/>
            </a:pPr>
            <a:r>
              <a:rPr lang="en-US" dirty="0"/>
              <a:t>int main() {</a:t>
            </a:r>
          </a:p>
          <a:p>
            <a:pPr fontAlgn="base">
              <a:buNone/>
            </a:pPr>
            <a:r>
              <a:rPr lang="en-US" dirty="0"/>
              <a:t> int age = 22,rollno = 9101;</a:t>
            </a:r>
          </a:p>
          <a:p>
            <a:pPr fontAlgn="base">
              <a:buNone/>
            </a:pPr>
            <a:r>
              <a:rPr lang="en-US" dirty="0"/>
              <a:t> </a:t>
            </a:r>
            <a:r>
              <a:rPr lang="en-US" dirty="0" err="1"/>
              <a:t>cout</a:t>
            </a:r>
            <a:r>
              <a:rPr lang="en-US" dirty="0"/>
              <a:t>&lt;&lt;</a:t>
            </a:r>
            <a:r>
              <a:rPr lang="en-US" dirty="0" err="1"/>
              <a:t>setw</a:t>
            </a:r>
            <a:r>
              <a:rPr lang="en-US" dirty="0"/>
              <a:t>(12)&lt;&lt;"My </a:t>
            </a:r>
            <a:r>
              <a:rPr lang="en-US" dirty="0" err="1"/>
              <a:t>Rollno</a:t>
            </a:r>
            <a:r>
              <a:rPr lang="en-US" dirty="0"/>
              <a:t> is"&lt;&lt;</a:t>
            </a:r>
            <a:r>
              <a:rPr lang="en-US" dirty="0" err="1"/>
              <a:t>setw</a:t>
            </a:r>
            <a:r>
              <a:rPr lang="en-US" dirty="0"/>
              <a:t>(8)&lt;&lt;</a:t>
            </a:r>
            <a:r>
              <a:rPr lang="en-US" dirty="0" err="1"/>
              <a:t>rollno</a:t>
            </a:r>
            <a:r>
              <a:rPr lang="en-US" dirty="0"/>
              <a:t>&lt;&lt;</a:t>
            </a:r>
            <a:r>
              <a:rPr lang="en-US" dirty="0" err="1"/>
              <a:t>endl</a:t>
            </a:r>
            <a:r>
              <a:rPr lang="en-US" dirty="0"/>
              <a:t>;</a:t>
            </a:r>
          </a:p>
          <a:p>
            <a:pPr fontAlgn="base">
              <a:buNone/>
            </a:pPr>
            <a:r>
              <a:rPr lang="en-US" dirty="0"/>
              <a:t> </a:t>
            </a:r>
            <a:r>
              <a:rPr lang="en-US" dirty="0" err="1"/>
              <a:t>cout</a:t>
            </a:r>
            <a:r>
              <a:rPr lang="en-US" dirty="0"/>
              <a:t>&lt;&lt;</a:t>
            </a:r>
            <a:r>
              <a:rPr lang="en-US" dirty="0" err="1"/>
              <a:t>setw</a:t>
            </a:r>
            <a:r>
              <a:rPr lang="en-US" dirty="0"/>
              <a:t>(l2)&lt;&lt;"My </a:t>
            </a:r>
            <a:r>
              <a:rPr lang="en-US" dirty="0" err="1"/>
              <a:t>Aqe</a:t>
            </a:r>
            <a:r>
              <a:rPr lang="en-US" dirty="0"/>
              <a:t> is"&lt;&lt;</a:t>
            </a:r>
            <a:r>
              <a:rPr lang="en-US" dirty="0" err="1"/>
              <a:t>setw</a:t>
            </a:r>
            <a:r>
              <a:rPr lang="en-US" dirty="0"/>
              <a:t>(8)&lt;&lt;age;</a:t>
            </a:r>
          </a:p>
          <a:p>
            <a:pPr fontAlgn="base">
              <a:buNone/>
            </a:pPr>
            <a:r>
              <a:rPr lang="en-US" dirty="0"/>
              <a:t> return 0;</a:t>
            </a:r>
          </a:p>
          <a:p>
            <a:pPr fontAlgn="base">
              <a:buNone/>
            </a:pPr>
            <a:r>
              <a:rPr lang="en-US" dirty="0"/>
              <a:t>}</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758"/>
            <a:ext cx="8105775" cy="1022350"/>
          </a:xfrm>
        </p:spPr>
        <p:txBody>
          <a:bodyPr>
            <a:normAutofit fontScale="90000"/>
          </a:bodyPr>
          <a:lstStyle/>
          <a:p>
            <a:r>
              <a:rPr lang="en-US" b="1" dirty="0" err="1"/>
              <a:t>setfill</a:t>
            </a:r>
            <a:r>
              <a:rPr lang="en-US" b="1" dirty="0"/>
              <a:t>(c) Manipulator</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setfill</a:t>
            </a:r>
            <a:r>
              <a:rPr lang="en-US" dirty="0">
                <a:latin typeface="Times New Roman" pitchFamily="18" charset="0"/>
                <a:cs typeface="Times New Roman" pitchFamily="18" charset="0"/>
              </a:rPr>
              <a:t>() manipulator is used in conjunction with the </a:t>
            </a:r>
            <a:r>
              <a:rPr lang="en-US" dirty="0" err="1">
                <a:latin typeface="Times New Roman" pitchFamily="18" charset="0"/>
                <a:cs typeface="Times New Roman" pitchFamily="18" charset="0"/>
              </a:rPr>
              <a:t>setw</a:t>
            </a:r>
            <a:r>
              <a:rPr lang="en-US" dirty="0">
                <a:latin typeface="Times New Roman" pitchFamily="18" charset="0"/>
                <a:cs typeface="Times New Roman" pitchFamily="18" charset="0"/>
              </a:rPr>
              <a:t>() manipulator. The compiler leaves the empty spaces on the left side of the required value if the set width is greater than the needed space. If you wish to fill the blank space with an alternative character instead of a blank space, you can use the</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setfill</a:t>
            </a:r>
            <a:r>
              <a:rPr lang="en-US" dirty="0">
                <a:latin typeface="Times New Roman" pitchFamily="18" charset="0"/>
                <a:cs typeface="Times New Roman" pitchFamily="18" charset="0"/>
              </a:rPr>
              <a:t> () manipulator.</a:t>
            </a:r>
          </a:p>
          <a:p>
            <a:r>
              <a:rPr lang="en-US" dirty="0">
                <a:latin typeface="Times New Roman" pitchFamily="18" charset="0"/>
                <a:cs typeface="Times New Roman" pitchFamily="18" charset="0"/>
              </a:rPr>
              <a:t>Generally, you will not want to change the fill character. However, one common example of when you may want to is creating a program that prints </a:t>
            </a:r>
            <a:r>
              <a:rPr lang="en-US" dirty="0" err="1">
                <a:latin typeface="Times New Roman" pitchFamily="18" charset="0"/>
                <a:cs typeface="Times New Roman" pitchFamily="18" charset="0"/>
              </a:rPr>
              <a:t>cheques</a:t>
            </a:r>
            <a:r>
              <a:rPr lang="en-US" dirty="0">
                <a:latin typeface="Times New Roman" pitchFamily="18" charset="0"/>
                <a:cs typeface="Times New Roman" pitchFamily="18" charset="0"/>
              </a:rPr>
              <a:t>. To prevent the </a:t>
            </a:r>
            <a:r>
              <a:rPr lang="en-US" dirty="0" err="1">
                <a:latin typeface="Times New Roman" pitchFamily="18" charset="0"/>
                <a:cs typeface="Times New Roman" pitchFamily="18" charset="0"/>
              </a:rPr>
              <a:t>cheque</a:t>
            </a:r>
            <a:r>
              <a:rPr lang="en-US" dirty="0">
                <a:latin typeface="Times New Roman" pitchFamily="18" charset="0"/>
                <a:cs typeface="Times New Roman" pitchFamily="18" charset="0"/>
              </a:rPr>
              <a:t> amount from being altered by the user, </a:t>
            </a:r>
            <a:r>
              <a:rPr lang="en-US" dirty="0">
                <a:solidFill>
                  <a:schemeClr val="tx1"/>
                </a:solidFill>
                <a:latin typeface="Times New Roman" pitchFamily="18" charset="0"/>
                <a:cs typeface="Times New Roman" pitchFamily="18" charset="0"/>
              </a:rPr>
              <a:t> computer</a:t>
            </a:r>
            <a:r>
              <a:rPr lang="en-US" dirty="0">
                <a:latin typeface="Times New Roman" pitchFamily="18" charset="0"/>
                <a:cs typeface="Times New Roman" pitchFamily="18" charset="0"/>
              </a:rPr>
              <a:t>-generated </a:t>
            </a:r>
            <a:r>
              <a:rPr lang="en-US" dirty="0" err="1">
                <a:latin typeface="Times New Roman" pitchFamily="18" charset="0"/>
                <a:cs typeface="Times New Roman" pitchFamily="18" charset="0"/>
              </a:rPr>
              <a:t>cheque</a:t>
            </a:r>
            <a:r>
              <a:rPr lang="en-US" dirty="0">
                <a:latin typeface="Times New Roman" pitchFamily="18" charset="0"/>
                <a:cs typeface="Times New Roman" pitchFamily="18" charset="0"/>
              </a:rPr>
              <a:t> amounts are usually printed with leading asterisks(*). This is done in C++ with a </a:t>
            </a:r>
            <a:r>
              <a:rPr lang="en-US" dirty="0" err="1">
                <a:latin typeface="Times New Roman" pitchFamily="18" charset="0"/>
                <a:cs typeface="Times New Roman" pitchFamily="18" charset="0"/>
              </a:rPr>
              <a:t>setfill</a:t>
            </a:r>
            <a:r>
              <a:rPr lang="en-US" dirty="0">
                <a:latin typeface="Times New Roman" pitchFamily="18" charset="0"/>
                <a:cs typeface="Times New Roman" pitchFamily="18" charset="0"/>
              </a:rPr>
              <a:t>() manipulator</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buNone/>
            </a:pPr>
            <a:r>
              <a:rPr lang="en-US" dirty="0"/>
              <a:t>#</a:t>
            </a:r>
            <a:r>
              <a:rPr lang="en-US" dirty="0" err="1"/>
              <a:t>inclucle</a:t>
            </a:r>
            <a:r>
              <a:rPr lang="en-US" dirty="0"/>
              <a:t>&lt;iostream&gt;</a:t>
            </a:r>
          </a:p>
          <a:p>
            <a:pPr fontAlgn="base">
              <a:buNone/>
            </a:pPr>
            <a:r>
              <a:rPr lang="en-US" dirty="0"/>
              <a:t>#include&lt;</a:t>
            </a:r>
            <a:r>
              <a:rPr lang="en-US" dirty="0" err="1"/>
              <a:t>iomanip</a:t>
            </a:r>
            <a:r>
              <a:rPr lang="en-US" dirty="0"/>
              <a:t>&gt;</a:t>
            </a:r>
          </a:p>
          <a:p>
            <a:pPr fontAlgn="base">
              <a:buNone/>
            </a:pPr>
            <a:r>
              <a:rPr lang="en-US" dirty="0"/>
              <a:t>using namespace std;</a:t>
            </a:r>
          </a:p>
          <a:p>
            <a:pPr fontAlgn="base">
              <a:buNone/>
            </a:pPr>
            <a:r>
              <a:rPr lang="en-US" dirty="0"/>
              <a:t>int main() {</a:t>
            </a:r>
          </a:p>
          <a:p>
            <a:pPr fontAlgn="base">
              <a:buNone/>
            </a:pPr>
            <a:r>
              <a:rPr lang="en-US" dirty="0"/>
              <a:t> int age = 22,rollno = 9101; </a:t>
            </a:r>
            <a:r>
              <a:rPr lang="en-US" dirty="0" err="1"/>
              <a:t>cout</a:t>
            </a:r>
            <a:r>
              <a:rPr lang="en-US" dirty="0"/>
              <a:t>&lt;&lt;</a:t>
            </a:r>
            <a:r>
              <a:rPr lang="en-US" dirty="0" err="1"/>
              <a:t>setfill</a:t>
            </a:r>
            <a:r>
              <a:rPr lang="en-US" dirty="0"/>
              <a:t>('#');</a:t>
            </a:r>
          </a:p>
          <a:p>
            <a:pPr fontAlgn="base">
              <a:buNone/>
            </a:pPr>
            <a:r>
              <a:rPr lang="en-US" dirty="0"/>
              <a:t> </a:t>
            </a:r>
            <a:r>
              <a:rPr lang="en-US" dirty="0" err="1"/>
              <a:t>cout</a:t>
            </a:r>
            <a:r>
              <a:rPr lang="en-US" dirty="0"/>
              <a:t>&lt;&lt;</a:t>
            </a:r>
            <a:r>
              <a:rPr lang="en-US" dirty="0" err="1"/>
              <a:t>setw</a:t>
            </a:r>
            <a:r>
              <a:rPr lang="en-US" dirty="0"/>
              <a:t>(4)&lt;&lt;age&lt;&lt;</a:t>
            </a:r>
            <a:r>
              <a:rPr lang="en-US" dirty="0" err="1"/>
              <a:t>setw</a:t>
            </a:r>
            <a:r>
              <a:rPr lang="en-US" dirty="0"/>
              <a:t>(6)&lt;&lt;</a:t>
            </a:r>
            <a:r>
              <a:rPr lang="en-US" dirty="0" err="1"/>
              <a:t>rollno</a:t>
            </a:r>
            <a:r>
              <a:rPr lang="en-US" dirty="0"/>
              <a:t>&lt;&lt;</a:t>
            </a:r>
            <a:r>
              <a:rPr lang="en-US" dirty="0" err="1"/>
              <a:t>endl</a:t>
            </a:r>
            <a:r>
              <a:rPr lang="en-US" dirty="0"/>
              <a:t>;</a:t>
            </a:r>
          </a:p>
          <a:p>
            <a:pPr fontAlgn="base">
              <a:buNone/>
            </a:pPr>
            <a:r>
              <a:rPr lang="en-US" dirty="0"/>
              <a:t> </a:t>
            </a:r>
            <a:r>
              <a:rPr lang="en-US" dirty="0" err="1"/>
              <a:t>cout</a:t>
            </a:r>
            <a:r>
              <a:rPr lang="en-US" dirty="0"/>
              <a:t>&lt;&lt;</a:t>
            </a:r>
            <a:r>
              <a:rPr lang="en-US" dirty="0" err="1"/>
              <a:t>setw</a:t>
            </a:r>
            <a:r>
              <a:rPr lang="en-US" dirty="0"/>
              <a:t>(6)&lt;&lt;age&lt;&lt;</a:t>
            </a:r>
            <a:r>
              <a:rPr lang="en-US" dirty="0" err="1"/>
              <a:t>setw</a:t>
            </a:r>
            <a:r>
              <a:rPr lang="en-US" dirty="0"/>
              <a:t>(8)&lt;&lt;</a:t>
            </a:r>
            <a:r>
              <a:rPr lang="en-US" dirty="0" err="1"/>
              <a:t>rollno</a:t>
            </a:r>
            <a:r>
              <a:rPr lang="en-US" dirty="0"/>
              <a:t>;</a:t>
            </a:r>
          </a:p>
          <a:p>
            <a:pPr fontAlgn="base">
              <a:buNone/>
            </a:pPr>
            <a:r>
              <a:rPr lang="en-US" dirty="0"/>
              <a:t> return 0;</a:t>
            </a:r>
          </a:p>
          <a:p>
            <a:pPr fontAlgn="base">
              <a:buNone/>
            </a:pPr>
            <a:r>
              <a:rPr lang="en-US" dirty="0"/>
              <a:t>}</a:t>
            </a:r>
          </a:p>
          <a:p>
            <a:pPr fontAlgn="base">
              <a:buNone/>
            </a:pPr>
            <a:r>
              <a:rPr lang="en-US" dirty="0"/>
              <a:t>Output :</a:t>
            </a:r>
          </a:p>
          <a:p>
            <a:pPr fontAlgn="base">
              <a:buNone/>
            </a:pPr>
            <a:r>
              <a:rPr lang="en-US" dirty="0"/>
              <a:t>##22##9101</a:t>
            </a:r>
          </a:p>
          <a:p>
            <a:pPr fontAlgn="base">
              <a:buNone/>
            </a:pPr>
            <a:r>
              <a:rPr lang="en-US" dirty="0"/>
              <a:t>####22####9101</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325" name="Google Shape;325;p4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Writing functions avoids rewriting of the same code again and again in the program.  </a:t>
            </a:r>
            <a:endParaRPr/>
          </a:p>
          <a:p>
            <a:pPr marL="309563" lvl="0" indent="-309563" algn="l" rtl="0">
              <a:lnSpc>
                <a:spcPct val="97000"/>
              </a:lnSpc>
              <a:spcBef>
                <a:spcPts val="1288"/>
              </a:spcBef>
              <a:spcAft>
                <a:spcPts val="0"/>
              </a:spcAft>
              <a:buSzPts val="2900"/>
              <a:buChar char="•"/>
            </a:pPr>
            <a:r>
              <a:rPr lang="en-US">
                <a:solidFill>
                  <a:srgbClr val="083763"/>
                </a:solidFill>
              </a:rPr>
              <a:t>Using function large programs can be reduced to smaller ones. It is easy to debug and find out the errors in it.</a:t>
            </a:r>
            <a:endParaRPr>
              <a:solidFill>
                <a:srgbClr val="083763"/>
              </a:solidFill>
            </a:endParaRPr>
          </a:p>
          <a:p>
            <a:pPr marL="309563" lvl="0" indent="-309563" algn="l" rtl="0">
              <a:lnSpc>
                <a:spcPct val="97000"/>
              </a:lnSpc>
              <a:spcBef>
                <a:spcPts val="1288"/>
              </a:spcBef>
              <a:spcAft>
                <a:spcPts val="0"/>
              </a:spcAft>
              <a:buSzPts val="2900"/>
              <a:buChar char="•"/>
            </a:pPr>
            <a:r>
              <a:rPr lang="en-US">
                <a:solidFill>
                  <a:srgbClr val="083763"/>
                </a:solidFill>
              </a:rPr>
              <a:t>Using a function it becomes easier to write program to keep track of what they are doing.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7623"/>
            <a:ext cx="8105775" cy="1022350"/>
          </a:xfrm>
        </p:spPr>
        <p:txBody>
          <a:bodyPr>
            <a:normAutofit fontScale="90000"/>
          </a:bodyPr>
          <a:lstStyle/>
          <a:p>
            <a:r>
              <a:rPr lang="en-US" b="1" dirty="0" err="1"/>
              <a:t>setprecision</a:t>
            </a:r>
            <a:r>
              <a:rPr lang="en-US" b="1" dirty="0"/>
              <a:t>(n)  Manipulator</a:t>
            </a:r>
            <a:br>
              <a:rPr lang="en-US" b="1" dirty="0"/>
            </a:br>
            <a:endParaRPr lang="en-US" dirty="0"/>
          </a:p>
        </p:txBody>
      </p:sp>
      <p:sp>
        <p:nvSpPr>
          <p:cNvPr id="3" name="Content Placeholder 2"/>
          <p:cNvSpPr>
            <a:spLocks noGrp="1"/>
          </p:cNvSpPr>
          <p:nvPr>
            <p:ph idx="1"/>
          </p:nvPr>
        </p:nvSpPr>
        <p:spPr/>
        <p:txBody>
          <a:bodyPr>
            <a:normAutofit lnSpcReduction="10000"/>
          </a:bodyPr>
          <a:lstStyle/>
          <a:p>
            <a:pPr>
              <a:buNone/>
            </a:pPr>
            <a:r>
              <a:rPr lang="en-US" dirty="0"/>
              <a:t>    The </a:t>
            </a:r>
            <a:r>
              <a:rPr lang="en-US" dirty="0" err="1"/>
              <a:t>setprecision</a:t>
            </a:r>
            <a:r>
              <a:rPr lang="en-US" dirty="0"/>
              <a:t>() manipulator is used to control the precision of floating-point numbers, i.e. the number of digits to the right of the decimal point. By default, the precision of the floating-point number displayed is 6. This precision can be modified by using a </a:t>
            </a:r>
            <a:r>
              <a:rPr lang="en-US" dirty="0" err="1"/>
              <a:t>setprecision</a:t>
            </a:r>
            <a:r>
              <a:rPr lang="en-US" dirty="0"/>
              <a:t> () manipulator. This function takes an integer argument n that specifies the number of digits displayed after the decimal point. The floating-point number will be rounded to the specified precision.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buNone/>
            </a:pPr>
            <a:r>
              <a:rPr lang="en-US" dirty="0"/>
              <a:t>#include&lt;iostream&gt;</a:t>
            </a:r>
          </a:p>
          <a:p>
            <a:pPr fontAlgn="base">
              <a:buNone/>
            </a:pPr>
            <a:r>
              <a:rPr lang="en-US" dirty="0"/>
              <a:t>#include&lt;</a:t>
            </a:r>
            <a:r>
              <a:rPr lang="en-US" dirty="0" err="1"/>
              <a:t>iomanip</a:t>
            </a:r>
            <a:r>
              <a:rPr lang="en-US" dirty="0"/>
              <a:t>&gt;</a:t>
            </a:r>
          </a:p>
          <a:p>
            <a:pPr fontAlgn="base">
              <a:buNone/>
            </a:pPr>
            <a:r>
              <a:rPr lang="en-US" dirty="0"/>
              <a:t>using namespace std;</a:t>
            </a:r>
          </a:p>
          <a:p>
            <a:pPr fontAlgn="base">
              <a:buNone/>
            </a:pPr>
            <a:r>
              <a:rPr lang="en-US" dirty="0" err="1"/>
              <a:t>int</a:t>
            </a:r>
            <a:r>
              <a:rPr lang="en-US" dirty="0"/>
              <a:t> main() {</a:t>
            </a:r>
          </a:p>
          <a:p>
            <a:pPr fontAlgn="base">
              <a:buNone/>
            </a:pPr>
            <a:r>
              <a:rPr lang="en-US" dirty="0"/>
              <a:t> float a = 129.455396;</a:t>
            </a:r>
          </a:p>
          <a:p>
            <a:pPr fontAlgn="base">
              <a:buNone/>
            </a:pPr>
            <a:r>
              <a:rPr lang="en-US" dirty="0"/>
              <a:t> </a:t>
            </a:r>
            <a:r>
              <a:rPr lang="en-US" dirty="0" err="1"/>
              <a:t>cout</a:t>
            </a:r>
            <a:r>
              <a:rPr lang="en-US" dirty="0"/>
              <a:t>&lt;&lt;</a:t>
            </a:r>
            <a:r>
              <a:rPr lang="en-US" dirty="0" err="1"/>
              <a:t>setprecision</a:t>
            </a:r>
            <a:r>
              <a:rPr lang="en-US" dirty="0"/>
              <a:t>(2)&lt;&lt;a&lt;&lt;</a:t>
            </a:r>
            <a:r>
              <a:rPr lang="en-US" dirty="0" err="1"/>
              <a:t>endl</a:t>
            </a:r>
            <a:r>
              <a:rPr lang="en-US" dirty="0"/>
              <a:t>;</a:t>
            </a:r>
          </a:p>
          <a:p>
            <a:pPr fontAlgn="base">
              <a:buNone/>
            </a:pPr>
            <a:r>
              <a:rPr lang="en-US" dirty="0"/>
              <a:t> </a:t>
            </a:r>
            <a:r>
              <a:rPr lang="en-US" dirty="0" err="1"/>
              <a:t>cout</a:t>
            </a:r>
            <a:r>
              <a:rPr lang="en-US" dirty="0"/>
              <a:t>&lt;&lt;</a:t>
            </a:r>
            <a:r>
              <a:rPr lang="en-US" dirty="0" err="1"/>
              <a:t>setprecision</a:t>
            </a:r>
            <a:r>
              <a:rPr lang="en-US" dirty="0"/>
              <a:t>(3)&lt;&lt;a;</a:t>
            </a:r>
          </a:p>
          <a:p>
            <a:pPr fontAlgn="base">
              <a:buNone/>
            </a:pPr>
            <a:r>
              <a:rPr lang="en-US" dirty="0"/>
              <a:t> </a:t>
            </a:r>
            <a:r>
              <a:rPr lang="en-US" dirty="0" err="1"/>
              <a:t>getch</a:t>
            </a:r>
            <a:r>
              <a:rPr lang="en-US" dirty="0"/>
              <a:t>();</a:t>
            </a:r>
          </a:p>
          <a:p>
            <a:pPr fontAlgn="base">
              <a:buNone/>
            </a:pPr>
            <a:r>
              <a:rPr lang="en-US" dirty="0"/>
              <a:t> return 0;</a:t>
            </a:r>
          </a:p>
          <a:p>
            <a:pPr fontAlgn="base">
              <a:buNone/>
            </a:pPr>
            <a:r>
              <a:rPr lang="en-US" dirty="0"/>
              <a:t>}</a:t>
            </a:r>
          </a:p>
          <a:p>
            <a:pPr fontAlgn="base"/>
            <a:r>
              <a:rPr lang="en-US" dirty="0"/>
              <a:t>Output :</a:t>
            </a:r>
          </a:p>
          <a:p>
            <a:pPr fontAlgn="base"/>
            <a:r>
              <a:rPr lang="en-US" dirty="0"/>
              <a:t>129.46</a:t>
            </a:r>
          </a:p>
          <a:p>
            <a:pPr fontAlgn="base"/>
            <a:r>
              <a:rPr lang="en-US" dirty="0"/>
              <a:t>129.455</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MCQ</a:t>
            </a:r>
          </a:p>
        </p:txBody>
      </p:sp>
      <p:sp>
        <p:nvSpPr>
          <p:cNvPr id="3" name="Text Placeholder 2"/>
          <p:cNvSpPr>
            <a:spLocks noGrp="1"/>
          </p:cNvSpPr>
          <p:nvPr>
            <p:ph type="body" idx="1"/>
          </p:nvPr>
        </p:nvSpPr>
        <p:spPr/>
        <p:txBody>
          <a:bodyPr/>
          <a:lstStyle/>
          <a:p>
            <a:r>
              <a:rPr lang="en-US" b="1" dirty="0"/>
              <a:t>1. ______________are used to format the data display in CPP?</a:t>
            </a:r>
            <a:br>
              <a:rPr lang="en-US" dirty="0"/>
            </a:br>
            <a:br>
              <a:rPr lang="en-US" dirty="0"/>
            </a:br>
            <a:r>
              <a:rPr lang="en-US" dirty="0"/>
              <a:t>a. </a:t>
            </a:r>
            <a:r>
              <a:rPr lang="en-US" dirty="0" err="1"/>
              <a:t>Iterators</a:t>
            </a:r>
            <a:br>
              <a:rPr lang="en-US" dirty="0"/>
            </a:br>
            <a:r>
              <a:rPr lang="en-US" dirty="0"/>
              <a:t>b. Punctuators</a:t>
            </a:r>
            <a:br>
              <a:rPr lang="en-US" dirty="0"/>
            </a:br>
            <a:r>
              <a:rPr lang="en-US" dirty="0"/>
              <a:t>c. Manipulators</a:t>
            </a:r>
            <a:br>
              <a:rPr lang="en-US" dirty="0"/>
            </a:br>
            <a:r>
              <a:rPr lang="en-US" dirty="0"/>
              <a:t>d. Allocators</a:t>
            </a:r>
          </a:p>
        </p:txBody>
      </p:sp>
      <p:sp>
        <p:nvSpPr>
          <p:cNvPr id="4" name="Text Placeholder 3"/>
          <p:cNvSpPr>
            <a:spLocks noGrp="1"/>
          </p:cNvSpPr>
          <p:nvPr>
            <p:ph type="body" idx="2"/>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MCQ</a:t>
            </a:r>
          </a:p>
        </p:txBody>
      </p:sp>
      <p:sp>
        <p:nvSpPr>
          <p:cNvPr id="3" name="Text Placeholder 2"/>
          <p:cNvSpPr>
            <a:spLocks noGrp="1"/>
          </p:cNvSpPr>
          <p:nvPr>
            <p:ph type="body" idx="1"/>
          </p:nvPr>
        </p:nvSpPr>
        <p:spPr/>
        <p:txBody>
          <a:bodyPr/>
          <a:lstStyle/>
          <a:p>
            <a:r>
              <a:rPr lang="en-US" b="1" dirty="0"/>
              <a:t>1. ______________are used to format the data display in CPP?</a:t>
            </a:r>
            <a:br>
              <a:rPr lang="en-US" dirty="0"/>
            </a:br>
            <a:br>
              <a:rPr lang="en-US" dirty="0"/>
            </a:br>
            <a:r>
              <a:rPr lang="en-US" dirty="0"/>
              <a:t>a. </a:t>
            </a:r>
            <a:r>
              <a:rPr lang="en-US" dirty="0" err="1"/>
              <a:t>Iterators</a:t>
            </a:r>
            <a:br>
              <a:rPr lang="en-US" dirty="0"/>
            </a:br>
            <a:r>
              <a:rPr lang="en-US" dirty="0"/>
              <a:t>b. Punctuators</a:t>
            </a:r>
            <a:br>
              <a:rPr lang="en-US" dirty="0"/>
            </a:br>
            <a:r>
              <a:rPr lang="en-US" b="1" dirty="0"/>
              <a:t>c. Manipulators</a:t>
            </a:r>
            <a:br>
              <a:rPr lang="en-US" dirty="0"/>
            </a:br>
            <a:r>
              <a:rPr lang="en-US" dirty="0"/>
              <a:t>d. Allocators</a:t>
            </a:r>
          </a:p>
        </p:txBody>
      </p:sp>
      <p:sp>
        <p:nvSpPr>
          <p:cNvPr id="4" name="Text Placeholder 3"/>
          <p:cNvSpPr>
            <a:spLocks noGrp="1"/>
          </p:cNvSpPr>
          <p:nvPr>
            <p:ph type="body" idx="2"/>
          </p:nvPr>
        </p:nvSpPr>
        <p:spPr/>
        <p:txBody>
          <a:bodyPr/>
          <a:lstStyle/>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idx="1"/>
          </p:nvPr>
        </p:nvSpPr>
        <p:spPr/>
        <p:txBody>
          <a:bodyPr/>
          <a:lstStyle/>
          <a:p>
            <a:pPr>
              <a:buNone/>
            </a:pPr>
            <a:r>
              <a:rPr lang="en-US" b="1" dirty="0"/>
              <a:t>2. Which of the following manipulator is used for the representing octal equivalent of a given decimal number ?</a:t>
            </a:r>
            <a:br>
              <a:rPr lang="en-US" dirty="0"/>
            </a:br>
            <a:br>
              <a:rPr lang="en-US" dirty="0"/>
            </a:br>
            <a:r>
              <a:rPr lang="en-US" dirty="0"/>
              <a:t>a. </a:t>
            </a:r>
            <a:r>
              <a:rPr lang="en-US" dirty="0" err="1"/>
              <a:t>oct</a:t>
            </a:r>
            <a:br>
              <a:rPr lang="en-US" dirty="0"/>
            </a:br>
            <a:r>
              <a:rPr lang="en-US" dirty="0"/>
              <a:t>b. </a:t>
            </a:r>
            <a:r>
              <a:rPr lang="en-US" dirty="0" err="1"/>
              <a:t>setbase</a:t>
            </a:r>
            <a:r>
              <a:rPr lang="en-US" dirty="0"/>
              <a:t>(8)</a:t>
            </a:r>
            <a:br>
              <a:rPr lang="en-US" dirty="0"/>
            </a:br>
            <a:r>
              <a:rPr lang="en-US" dirty="0"/>
              <a:t>c. </a:t>
            </a:r>
            <a:r>
              <a:rPr lang="en-US" dirty="0" err="1"/>
              <a:t>tobase</a:t>
            </a:r>
            <a:r>
              <a:rPr lang="en-US" dirty="0"/>
              <a:t>(8)</a:t>
            </a:r>
            <a:br>
              <a:rPr lang="en-US" dirty="0"/>
            </a:br>
            <a:r>
              <a:rPr lang="en-US" dirty="0"/>
              <a:t>d. both a and b</a:t>
            </a:r>
            <a:br>
              <a:rPr lang="en-US" dirty="0"/>
            </a:br>
            <a:r>
              <a:rPr lang="en-US"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idx="1"/>
          </p:nvPr>
        </p:nvSpPr>
        <p:spPr/>
        <p:txBody>
          <a:bodyPr/>
          <a:lstStyle/>
          <a:p>
            <a:pPr>
              <a:buNone/>
            </a:pPr>
            <a:r>
              <a:rPr lang="en-US" b="1" dirty="0"/>
              <a:t>2. Which of the following manipulator is used for the representing octal equivalent of a given decimal number ?</a:t>
            </a:r>
            <a:br>
              <a:rPr lang="en-US" dirty="0"/>
            </a:br>
            <a:br>
              <a:rPr lang="en-US" dirty="0"/>
            </a:br>
            <a:r>
              <a:rPr lang="en-US" dirty="0"/>
              <a:t>a. </a:t>
            </a:r>
            <a:r>
              <a:rPr lang="en-US" dirty="0" err="1"/>
              <a:t>oct</a:t>
            </a:r>
            <a:br>
              <a:rPr lang="en-US" dirty="0"/>
            </a:br>
            <a:r>
              <a:rPr lang="en-US" dirty="0"/>
              <a:t>b. </a:t>
            </a:r>
            <a:r>
              <a:rPr lang="en-US" dirty="0" err="1"/>
              <a:t>setbase</a:t>
            </a:r>
            <a:r>
              <a:rPr lang="en-US" dirty="0"/>
              <a:t>(8)</a:t>
            </a:r>
            <a:br>
              <a:rPr lang="en-US" dirty="0"/>
            </a:br>
            <a:r>
              <a:rPr lang="en-US" dirty="0"/>
              <a:t>c. </a:t>
            </a:r>
            <a:r>
              <a:rPr lang="en-US" dirty="0" err="1"/>
              <a:t>tobase</a:t>
            </a:r>
            <a:r>
              <a:rPr lang="en-US" dirty="0"/>
              <a:t>(8)</a:t>
            </a:r>
            <a:br>
              <a:rPr lang="en-US" dirty="0"/>
            </a:br>
            <a:r>
              <a:rPr lang="en-US" b="1" dirty="0">
                <a:solidFill>
                  <a:schemeClr val="tx1"/>
                </a:solidFill>
              </a:rPr>
              <a:t>d. both a and b</a:t>
            </a:r>
            <a:br>
              <a:rPr lang="en-US" dirty="0"/>
            </a:br>
            <a:r>
              <a:rPr lang="en-US"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a:t>3.Predict the output:</a:t>
            </a:r>
            <a:br>
              <a:rPr lang="en-US" b="1" dirty="0"/>
            </a:br>
            <a:br>
              <a:rPr lang="en-US" b="1" dirty="0"/>
            </a:br>
            <a:r>
              <a:rPr lang="en-US" b="1" dirty="0"/>
              <a:t>float x= 3.1496;</a:t>
            </a:r>
            <a:br>
              <a:rPr lang="en-US" b="1" dirty="0"/>
            </a:br>
            <a:r>
              <a:rPr lang="en-US" b="1" dirty="0" err="1"/>
              <a:t>cout</a:t>
            </a:r>
            <a:r>
              <a:rPr lang="en-US" b="1" dirty="0"/>
              <a:t>&lt;&lt;</a:t>
            </a:r>
            <a:r>
              <a:rPr lang="en-US" b="1" dirty="0" err="1"/>
              <a:t>setpricision</a:t>
            </a:r>
            <a:r>
              <a:rPr lang="en-US" b="1" dirty="0"/>
              <a:t>(2)&lt;&lt;x;</a:t>
            </a:r>
            <a:br>
              <a:rPr lang="en-US" dirty="0"/>
            </a:br>
            <a:br>
              <a:rPr lang="en-US" dirty="0"/>
            </a:br>
            <a:r>
              <a:rPr lang="en-US" dirty="0"/>
              <a:t>a. 3.14</a:t>
            </a:r>
            <a:br>
              <a:rPr lang="en-US" dirty="0"/>
            </a:br>
            <a:r>
              <a:rPr lang="en-US" dirty="0"/>
              <a:t>b. 3.15</a:t>
            </a:r>
            <a:br>
              <a:rPr lang="en-US" dirty="0"/>
            </a:br>
            <a:r>
              <a:rPr lang="en-US" dirty="0"/>
              <a:t>c. 3.00</a:t>
            </a:r>
            <a:br>
              <a:rPr lang="en-US" dirty="0"/>
            </a:br>
            <a:r>
              <a:rPr lang="en-US" dirty="0"/>
              <a:t>d. None of these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105775" cy="1022350"/>
          </a:xfrm>
        </p:spPr>
        <p:txBody>
          <a:bodyPr/>
          <a:lstStyle/>
          <a:p>
            <a:endParaRPr lang="en-US"/>
          </a:p>
        </p:txBody>
      </p:sp>
      <p:sp>
        <p:nvSpPr>
          <p:cNvPr id="6" name="Text Placeholder 5"/>
          <p:cNvSpPr>
            <a:spLocks noGrp="1"/>
          </p:cNvSpPr>
          <p:nvPr>
            <p:ph type="body" idx="1"/>
          </p:nvPr>
        </p:nvSpPr>
        <p:spPr>
          <a:xfrm>
            <a:off x="457200" y="1126662"/>
            <a:ext cx="8105775" cy="4403725"/>
          </a:xfrm>
        </p:spPr>
        <p:txBody>
          <a:bodyPr/>
          <a:lstStyle/>
          <a:p>
            <a:pPr>
              <a:buNone/>
            </a:pPr>
            <a:r>
              <a:rPr lang="en-US" b="1" dirty="0"/>
              <a:t>3.Predict the output:</a:t>
            </a:r>
            <a:br>
              <a:rPr lang="en-US" b="1" dirty="0"/>
            </a:br>
            <a:br>
              <a:rPr lang="en-US" b="1" dirty="0"/>
            </a:br>
            <a:r>
              <a:rPr lang="en-US" b="1" dirty="0"/>
              <a:t>float x= 3.1496;</a:t>
            </a:r>
            <a:br>
              <a:rPr lang="en-US" b="1" dirty="0"/>
            </a:br>
            <a:r>
              <a:rPr lang="en-US" b="1" dirty="0" err="1"/>
              <a:t>cout</a:t>
            </a:r>
            <a:r>
              <a:rPr lang="en-US" b="1" dirty="0"/>
              <a:t>&lt;&lt;</a:t>
            </a:r>
            <a:r>
              <a:rPr lang="en-US" b="1" dirty="0" err="1"/>
              <a:t>setpricision</a:t>
            </a:r>
            <a:r>
              <a:rPr lang="en-US" b="1" dirty="0"/>
              <a:t>(2)&lt;&lt;x;</a:t>
            </a:r>
            <a:br>
              <a:rPr lang="en-US" dirty="0"/>
            </a:br>
            <a:br>
              <a:rPr lang="en-US" dirty="0"/>
            </a:br>
            <a:r>
              <a:rPr lang="en-US" dirty="0"/>
              <a:t>a. 3.14</a:t>
            </a:r>
            <a:br>
              <a:rPr lang="en-US" dirty="0"/>
            </a:br>
            <a:r>
              <a:rPr lang="en-US" dirty="0"/>
              <a:t>b. 3.15</a:t>
            </a:r>
            <a:br>
              <a:rPr lang="en-US" dirty="0"/>
            </a:br>
            <a:r>
              <a:rPr lang="en-US" dirty="0"/>
              <a:t>c. 3.00</a:t>
            </a:r>
            <a:br>
              <a:rPr lang="en-US" dirty="0"/>
            </a:br>
            <a:r>
              <a:rPr lang="en-US" b="1" dirty="0"/>
              <a:t>d. None of these</a:t>
            </a:r>
          </a:p>
          <a:p>
            <a:pPr>
              <a:buNone/>
            </a:pPr>
            <a:r>
              <a:rPr lang="en-US" sz="1600" b="1" dirty="0"/>
              <a:t>ANSWER: d. None of these</a:t>
            </a:r>
            <a:br>
              <a:rPr lang="en-US" sz="1600" b="1" dirty="0"/>
            </a:br>
            <a:r>
              <a:rPr lang="en-US" sz="1600" b="1" dirty="0"/>
              <a:t>Explanation: </a:t>
            </a:r>
            <a:r>
              <a:rPr lang="en-US" sz="1600" b="1" dirty="0" err="1"/>
              <a:t>setprecision</a:t>
            </a:r>
            <a:r>
              <a:rPr lang="en-US" sz="1600" b="1" dirty="0"/>
              <a:t>(</a:t>
            </a:r>
            <a:r>
              <a:rPr lang="en-US" sz="1600" b="1" dirty="0" err="1"/>
              <a:t>int</a:t>
            </a:r>
            <a:r>
              <a:rPr lang="en-US" sz="1600" b="1" dirty="0"/>
              <a:t> ) is predefined manipulator. Due to spelling mistake here, compiler will generate error.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92"/>
          <p:cNvSpPr txBox="1">
            <a:spLocks noGrp="1"/>
          </p:cNvSpPr>
          <p:nvPr>
            <p:ph type="ctrTitle" idx="4294967295"/>
          </p:nvPr>
        </p:nvSpPr>
        <p:spPr>
          <a:xfrm>
            <a:off x="990600" y="2133600"/>
            <a:ext cx="7772400" cy="1470025"/>
          </a:xfrm>
          <a:prstGeom prst="rect">
            <a:avLst/>
          </a:prstGeom>
          <a:noFill/>
          <a:ln>
            <a:noFill/>
          </a:ln>
        </p:spPr>
        <p:txBody>
          <a:bodyPr spcFirstLastPara="1" wrap="square" lIns="81625" tIns="42450" rIns="81625" bIns="42450" anchor="ctr" anchorCtr="0">
            <a:noAutofit/>
          </a:bodyPr>
          <a:lstStyle/>
          <a:p>
            <a:pPr marL="0" marR="0" lvl="0" indent="0" algn="ctr" rtl="0">
              <a:lnSpc>
                <a:spcPct val="97000"/>
              </a:lnSpc>
              <a:spcBef>
                <a:spcPts val="0"/>
              </a:spcBef>
              <a:spcAft>
                <a:spcPts val="0"/>
              </a:spcAft>
              <a:buNone/>
            </a:pPr>
            <a:r>
              <a:rPr lang="en-US" sz="5400" b="0" i="0" u="none" strike="noStrike" cap="none">
                <a:solidFill>
                  <a:srgbClr val="000000"/>
                </a:solidFill>
                <a:latin typeface="Calibri"/>
                <a:ea typeface="Calibri"/>
                <a:cs typeface="Calibri"/>
                <a:sym typeface="Calibri"/>
              </a:rPr>
              <a:t>FUNCTION OVERLOADING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Overloading in C++</a:t>
            </a:r>
            <a:endParaRPr/>
          </a:p>
        </p:txBody>
      </p:sp>
      <p:sp>
        <p:nvSpPr>
          <p:cNvPr id="632" name="Google Shape;632;p9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Noto Sans Symbols"/>
              <a:buChar char="❑"/>
            </a:pPr>
            <a:r>
              <a:rPr lang="en-US"/>
              <a:t>What is overloading</a:t>
            </a:r>
            <a:endParaRPr/>
          </a:p>
          <a:p>
            <a:pPr marL="309563" lvl="0" indent="-309563" algn="l" rtl="0">
              <a:lnSpc>
                <a:spcPct val="97000"/>
              </a:lnSpc>
              <a:spcBef>
                <a:spcPts val="0"/>
              </a:spcBef>
              <a:spcAft>
                <a:spcPts val="0"/>
              </a:spcAft>
              <a:buSzPts val="2900"/>
              <a:buFont typeface="Noto Sans Symbols"/>
              <a:buNone/>
            </a:pPr>
            <a:r>
              <a:rPr lang="en-US"/>
              <a:t>	– Overloading means assigning multiple</a:t>
            </a:r>
            <a:endParaRPr/>
          </a:p>
          <a:p>
            <a:pPr marL="309563" lvl="0" indent="-309563" algn="l" rtl="0">
              <a:lnSpc>
                <a:spcPct val="97000"/>
              </a:lnSpc>
              <a:spcBef>
                <a:spcPts val="0"/>
              </a:spcBef>
              <a:spcAft>
                <a:spcPts val="0"/>
              </a:spcAft>
              <a:buSzPts val="2900"/>
              <a:buFont typeface="Noto Sans Symbols"/>
              <a:buNone/>
            </a:pPr>
            <a:r>
              <a:rPr lang="en-US"/>
              <a:t>	meanings to a function name or operator</a:t>
            </a:r>
            <a:endParaRPr/>
          </a:p>
          <a:p>
            <a:pPr marL="309563" lvl="0" indent="-309563" algn="l" rtl="0">
              <a:lnSpc>
                <a:spcPct val="97000"/>
              </a:lnSpc>
              <a:spcBef>
                <a:spcPts val="0"/>
              </a:spcBef>
              <a:spcAft>
                <a:spcPts val="0"/>
              </a:spcAft>
              <a:buSzPts val="2900"/>
              <a:buFont typeface="Noto Sans Symbols"/>
              <a:buNone/>
            </a:pPr>
            <a:r>
              <a:rPr lang="en-US"/>
              <a:t>	symbol</a:t>
            </a:r>
            <a:endParaRPr/>
          </a:p>
          <a:p>
            <a:pPr marL="309563" lvl="0" indent="-309563" algn="l" rtl="0">
              <a:lnSpc>
                <a:spcPct val="97000"/>
              </a:lnSpc>
              <a:spcBef>
                <a:spcPts val="0"/>
              </a:spcBef>
              <a:spcAft>
                <a:spcPts val="0"/>
              </a:spcAft>
              <a:buSzPts val="2900"/>
              <a:buFont typeface="Noto Sans Symbols"/>
              <a:buNone/>
            </a:pPr>
            <a:r>
              <a:rPr lang="en-US"/>
              <a:t>	– It allows multiple definitions of a function with the same name, but different signatures.</a:t>
            </a:r>
            <a:endParaRPr/>
          </a:p>
          <a:p>
            <a:pPr marL="309563" lvl="0" indent="-309563" algn="l" rtl="0">
              <a:lnSpc>
                <a:spcPct val="97000"/>
              </a:lnSpc>
              <a:spcBef>
                <a:spcPts val="0"/>
              </a:spcBef>
              <a:spcAft>
                <a:spcPts val="0"/>
              </a:spcAft>
              <a:buSzPts val="2900"/>
              <a:buFont typeface="Noto Sans Symbols"/>
              <a:buChar char="❑"/>
            </a:pPr>
            <a:r>
              <a:rPr lang="en-US"/>
              <a:t>C++ supports</a:t>
            </a:r>
            <a:endParaRPr/>
          </a:p>
          <a:p>
            <a:pPr marL="309563" lvl="0" indent="-309563" algn="l" rtl="0">
              <a:lnSpc>
                <a:spcPct val="97000"/>
              </a:lnSpc>
              <a:spcBef>
                <a:spcPts val="0"/>
              </a:spcBef>
              <a:spcAft>
                <a:spcPts val="0"/>
              </a:spcAft>
              <a:buSzPts val="2900"/>
              <a:buFont typeface="Noto Sans Symbols"/>
              <a:buNone/>
            </a:pPr>
            <a:r>
              <a:rPr lang="en-US"/>
              <a:t>	– Function overloading</a:t>
            </a:r>
            <a:endParaRPr/>
          </a:p>
          <a:p>
            <a:pPr marL="309563" lvl="0" indent="-309563" algn="l" rtl="0">
              <a:lnSpc>
                <a:spcPct val="97000"/>
              </a:lnSpc>
              <a:spcBef>
                <a:spcPts val="0"/>
              </a:spcBef>
              <a:spcAft>
                <a:spcPts val="0"/>
              </a:spcAft>
              <a:buSzPts val="2900"/>
              <a:buFont typeface="Noto Sans Symbols"/>
              <a:buNone/>
            </a:pPr>
            <a:r>
              <a:rPr lang="en-US"/>
              <a:t>	– Operator overloading</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t" anchorCtr="0">
            <a:noAutofit/>
          </a:bodyPr>
          <a:lstStyle/>
          <a:p>
            <a:pPr marL="0" lvl="0" indent="0" algn="ctr" rtl="0">
              <a:lnSpc>
                <a:spcPct val="97000"/>
              </a:lnSpc>
              <a:spcBef>
                <a:spcPts val="0"/>
              </a:spcBef>
              <a:spcAft>
                <a:spcPts val="0"/>
              </a:spcAft>
              <a:buNone/>
            </a:pPr>
            <a:endParaRPr sz="5400"/>
          </a:p>
        </p:txBody>
      </p:sp>
      <p:sp>
        <p:nvSpPr>
          <p:cNvPr id="331" name="Google Shape;331;p4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//Function Declaration</a:t>
            </a:r>
            <a:br>
              <a:rPr lang="en-US" sz="2800" b="1"/>
            </a:br>
            <a:r>
              <a:rPr lang="en-US" sz="2800"/>
              <a:t>retn_type  func_name(data_type 1,data_type par2);</a:t>
            </a:r>
            <a:endParaRPr/>
          </a:p>
          <a:p>
            <a:pPr marL="274320" lvl="0" indent="-274320" algn="l" rtl="0">
              <a:lnSpc>
                <a:spcPct val="97000"/>
              </a:lnSpc>
              <a:spcBef>
                <a:spcPts val="0"/>
              </a:spcBef>
              <a:spcAft>
                <a:spcPts val="0"/>
              </a:spcAft>
              <a:buClr>
                <a:schemeClr val="accent3"/>
              </a:buClr>
              <a:buSzPct val="100000"/>
              <a:buFont typeface="Arial"/>
              <a:buNone/>
            </a:pPr>
            <a:endParaRPr b="1"/>
          </a:p>
          <a:p>
            <a:pPr marL="274320" lvl="0" indent="-274320" algn="l" rtl="0">
              <a:lnSpc>
                <a:spcPct val="97000"/>
              </a:lnSpc>
              <a:spcBef>
                <a:spcPts val="0"/>
              </a:spcBef>
              <a:spcAft>
                <a:spcPts val="0"/>
              </a:spcAft>
              <a:buClr>
                <a:schemeClr val="accent3"/>
              </a:buClr>
              <a:buSzPct val="100000"/>
              <a:buFont typeface="Arial"/>
              <a:buNone/>
            </a:pPr>
            <a:r>
              <a:rPr lang="en-US" sz="3100" b="1"/>
              <a:t>//Function Defination</a:t>
            </a:r>
            <a:endParaRPr sz="3100" b="1"/>
          </a:p>
          <a:p>
            <a:pPr marL="274320" lvl="0" indent="-274320" algn="l" rtl="0">
              <a:lnSpc>
                <a:spcPct val="97000"/>
              </a:lnSpc>
              <a:spcBef>
                <a:spcPts val="0"/>
              </a:spcBef>
              <a:spcAft>
                <a:spcPts val="0"/>
              </a:spcAft>
              <a:buClr>
                <a:schemeClr val="accent3"/>
              </a:buClr>
              <a:buSzPct val="100000"/>
              <a:buFont typeface="Arial"/>
              <a:buNone/>
            </a:pPr>
            <a:r>
              <a:rPr lang="en-US" sz="3100" b="1"/>
              <a:t>rent_type  func_name(data_type par1,data_type par2)</a:t>
            </a:r>
            <a:endParaRPr/>
          </a:p>
          <a:p>
            <a:pPr marL="274320" lvl="0" indent="-274320" algn="l" rtl="0">
              <a:lnSpc>
                <a:spcPct val="97000"/>
              </a:lnSpc>
              <a:spcBef>
                <a:spcPts val="0"/>
              </a:spcBef>
              <a:spcAft>
                <a:spcPts val="0"/>
              </a:spcAft>
              <a:buClr>
                <a:schemeClr val="accent3"/>
              </a:buClr>
              <a:buSzPct val="100000"/>
              <a:buFont typeface="Arial"/>
              <a:buNone/>
            </a:pPr>
            <a:r>
              <a:rPr lang="en-US" sz="3100" b="1"/>
              <a:t>{</a:t>
            </a:r>
            <a:endParaRPr/>
          </a:p>
          <a:p>
            <a:pPr marL="274320" lvl="0" indent="-274320" algn="l" rtl="0">
              <a:lnSpc>
                <a:spcPct val="97000"/>
              </a:lnSpc>
              <a:spcBef>
                <a:spcPts val="0"/>
              </a:spcBef>
              <a:spcAft>
                <a:spcPts val="0"/>
              </a:spcAft>
              <a:buClr>
                <a:schemeClr val="accent3"/>
              </a:buClr>
              <a:buSzPct val="100000"/>
              <a:buFont typeface="Arial"/>
              <a:buNone/>
            </a:pPr>
            <a:r>
              <a:rPr lang="en-US" sz="3100" b="1"/>
              <a:t>// body of the function</a:t>
            </a:r>
            <a:endParaRPr/>
          </a:p>
          <a:p>
            <a:pPr marL="274320" lvl="0" indent="-274320" algn="l" rtl="0">
              <a:lnSpc>
                <a:spcPct val="97000"/>
              </a:lnSpc>
              <a:spcBef>
                <a:spcPts val="0"/>
              </a:spcBef>
              <a:spcAft>
                <a:spcPts val="0"/>
              </a:spcAft>
              <a:buClr>
                <a:schemeClr val="accent3"/>
              </a:buClr>
              <a:buSzPct val="100000"/>
              <a:buFont typeface="Arial"/>
              <a:buNone/>
            </a:pPr>
            <a:r>
              <a:rPr lang="en-US" sz="3100" b="1"/>
              <a:t>}</a:t>
            </a:r>
            <a:endParaRPr/>
          </a:p>
          <a:p>
            <a:pPr marL="274320" lvl="0" indent="-274320" algn="l" rtl="0">
              <a:lnSpc>
                <a:spcPct val="97000"/>
              </a:lnSpc>
              <a:spcBef>
                <a:spcPts val="0"/>
              </a:spcBef>
              <a:spcAft>
                <a:spcPts val="0"/>
              </a:spcAft>
              <a:buClr>
                <a:schemeClr val="accent3"/>
              </a:buClr>
              <a:buSzPct val="100000"/>
              <a:buFont typeface="Arial"/>
              <a:buNone/>
            </a:pPr>
            <a:endParaRPr sz="3100" b="1"/>
          </a:p>
          <a:p>
            <a:pPr marL="274320" lvl="0" indent="-274320" algn="l" rtl="0">
              <a:lnSpc>
                <a:spcPct val="97000"/>
              </a:lnSpc>
              <a:spcBef>
                <a:spcPts val="0"/>
              </a:spcBef>
              <a:spcAft>
                <a:spcPts val="0"/>
              </a:spcAft>
              <a:buClr>
                <a:schemeClr val="accent3"/>
              </a:buClr>
              <a:buSzPct val="100000"/>
              <a:buFont typeface="Arial"/>
              <a:buNone/>
            </a:pPr>
            <a:r>
              <a:rPr lang="en-US" sz="3100" b="1"/>
              <a:t>//Function Call</a:t>
            </a:r>
            <a:endParaRPr/>
          </a:p>
          <a:p>
            <a:pPr marL="274320" lvl="0" indent="-274320" algn="l" rtl="0">
              <a:lnSpc>
                <a:spcPct val="97000"/>
              </a:lnSpc>
              <a:spcBef>
                <a:spcPts val="0"/>
              </a:spcBef>
              <a:spcAft>
                <a:spcPts val="0"/>
              </a:spcAft>
              <a:buClr>
                <a:schemeClr val="accent3"/>
              </a:buClr>
              <a:buSzPct val="100000"/>
              <a:buFont typeface="Arial"/>
              <a:buNone/>
            </a:pPr>
            <a:r>
              <a:rPr lang="en-US" sz="3100" b="1"/>
              <a:t>func_name(par1,par2);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9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Why is Overloading Useful?</a:t>
            </a:r>
            <a:endParaRPr/>
          </a:p>
        </p:txBody>
      </p:sp>
      <p:sp>
        <p:nvSpPr>
          <p:cNvPr id="638" name="Google Shape;638;p9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Noto Sans Symbols"/>
              <a:buChar char="❑"/>
            </a:pPr>
            <a:r>
              <a:rPr lang="en-US"/>
              <a:t> Function overloading allows functions that</a:t>
            </a:r>
            <a:endParaRPr/>
          </a:p>
          <a:p>
            <a:pPr marL="309563" lvl="0" indent="-309563" algn="l" rtl="0">
              <a:lnSpc>
                <a:spcPct val="97000"/>
              </a:lnSpc>
              <a:spcBef>
                <a:spcPts val="0"/>
              </a:spcBef>
              <a:spcAft>
                <a:spcPts val="0"/>
              </a:spcAft>
              <a:buSzPts val="2900"/>
              <a:buFont typeface="Noto Sans Symbols"/>
              <a:buNone/>
            </a:pPr>
            <a:r>
              <a:rPr lang="en-US"/>
              <a:t>	 conceptually perform the same task on</a:t>
            </a:r>
            <a:endParaRPr/>
          </a:p>
          <a:p>
            <a:pPr marL="309563" lvl="0" indent="-309563" algn="l" rtl="0">
              <a:lnSpc>
                <a:spcPct val="97000"/>
              </a:lnSpc>
              <a:spcBef>
                <a:spcPts val="0"/>
              </a:spcBef>
              <a:spcAft>
                <a:spcPts val="0"/>
              </a:spcAft>
              <a:buSzPts val="2900"/>
              <a:buFont typeface="Noto Sans Symbols"/>
              <a:buNone/>
            </a:pPr>
            <a:r>
              <a:rPr lang="en-US"/>
              <a:t>	 objects of different types to be given the  </a:t>
            </a:r>
            <a:endParaRPr/>
          </a:p>
          <a:p>
            <a:pPr marL="309563" lvl="0" indent="-309563" algn="l" rtl="0">
              <a:lnSpc>
                <a:spcPct val="97000"/>
              </a:lnSpc>
              <a:spcBef>
                <a:spcPts val="0"/>
              </a:spcBef>
              <a:spcAft>
                <a:spcPts val="0"/>
              </a:spcAft>
              <a:buSzPts val="2900"/>
              <a:buFont typeface="Noto Sans Symbols"/>
              <a:buNone/>
            </a:pPr>
            <a:r>
              <a:rPr lang="en-US"/>
              <a:t>     same name.</a:t>
            </a:r>
            <a:endParaRPr/>
          </a:p>
          <a:p>
            <a:pPr marL="309563" lvl="0" indent="-309563" algn="l" rtl="0">
              <a:lnSpc>
                <a:spcPct val="97000"/>
              </a:lnSpc>
              <a:spcBef>
                <a:spcPts val="0"/>
              </a:spcBef>
              <a:spcAft>
                <a:spcPts val="0"/>
              </a:spcAft>
              <a:buSzPts val="2900"/>
              <a:buFont typeface="Noto Sans Symbols"/>
              <a:buNone/>
            </a:pPr>
            <a:endParaRPr/>
          </a:p>
          <a:p>
            <a:pPr marL="309563" lvl="0" indent="-309563" algn="l" rtl="0">
              <a:lnSpc>
                <a:spcPct val="97000"/>
              </a:lnSpc>
              <a:spcBef>
                <a:spcPts val="0"/>
              </a:spcBef>
              <a:spcAft>
                <a:spcPts val="0"/>
              </a:spcAft>
              <a:buSzPts val="2900"/>
              <a:buFont typeface="Noto Sans Symbols"/>
              <a:buChar char="❑"/>
            </a:pPr>
            <a:r>
              <a:rPr lang="en-US"/>
              <a:t> Operator overloading provides a convenient</a:t>
            </a:r>
            <a:endParaRPr/>
          </a:p>
          <a:p>
            <a:pPr marL="309563" lvl="0" indent="-309563" algn="l" rtl="0">
              <a:lnSpc>
                <a:spcPct val="97000"/>
              </a:lnSpc>
              <a:spcBef>
                <a:spcPts val="0"/>
              </a:spcBef>
              <a:spcAft>
                <a:spcPts val="0"/>
              </a:spcAft>
              <a:buSzPts val="2900"/>
              <a:buFont typeface="Noto Sans Symbols"/>
              <a:buNone/>
            </a:pPr>
            <a:r>
              <a:rPr lang="en-US"/>
              <a:t>	 notation for manipulating user-defined        </a:t>
            </a:r>
            <a:endParaRPr/>
          </a:p>
          <a:p>
            <a:pPr marL="309563" lvl="0" indent="-309563" algn="l" rtl="0">
              <a:lnSpc>
                <a:spcPct val="97000"/>
              </a:lnSpc>
              <a:spcBef>
                <a:spcPts val="0"/>
              </a:spcBef>
              <a:spcAft>
                <a:spcPts val="0"/>
              </a:spcAft>
              <a:buSzPts val="2900"/>
              <a:buFont typeface="Noto Sans Symbols"/>
              <a:buNone/>
            </a:pPr>
            <a:r>
              <a:rPr lang="en-US"/>
              <a:t>     objects with conventional operators.</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9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b="1" dirty="0"/>
              <a:t>Function Overloading </a:t>
            </a:r>
            <a:endParaRPr dirty="0"/>
          </a:p>
        </p:txBody>
      </p:sp>
      <p:sp>
        <p:nvSpPr>
          <p:cNvPr id="644" name="Google Shape;644;p9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dirty="0">
                <a:solidFill>
                  <a:srgbClr val="083763"/>
                </a:solidFill>
              </a:rPr>
              <a:t>Is the process of using the same name for two or more functions</a:t>
            </a:r>
            <a:endParaRPr dirty="0"/>
          </a:p>
          <a:p>
            <a:pPr marL="309563" lvl="0" indent="-309563" algn="l" rtl="0">
              <a:lnSpc>
                <a:spcPct val="97000"/>
              </a:lnSpc>
              <a:spcBef>
                <a:spcPts val="1288"/>
              </a:spcBef>
              <a:spcAft>
                <a:spcPts val="0"/>
              </a:spcAft>
              <a:buSzPts val="2900"/>
              <a:buChar char="•"/>
            </a:pPr>
            <a:r>
              <a:rPr lang="en-US" dirty="0">
                <a:solidFill>
                  <a:srgbClr val="083763"/>
                </a:solidFill>
              </a:rPr>
              <a:t>Requires each redefinition of a function to use a different function signature that is: </a:t>
            </a:r>
            <a:endParaRPr dirty="0"/>
          </a:p>
          <a:p>
            <a:pPr marL="673100" lvl="1" indent="-258762" algn="l" rtl="0">
              <a:lnSpc>
                <a:spcPct val="97000"/>
              </a:lnSpc>
              <a:spcBef>
                <a:spcPts val="1288"/>
              </a:spcBef>
              <a:spcAft>
                <a:spcPts val="0"/>
              </a:spcAft>
              <a:buSzPts val="2500"/>
              <a:buChar char="–"/>
            </a:pPr>
            <a:r>
              <a:rPr lang="en-US" dirty="0">
                <a:solidFill>
                  <a:srgbClr val="083763"/>
                </a:solidFill>
              </a:rPr>
              <a:t>different types of parameters,</a:t>
            </a:r>
            <a:endParaRPr dirty="0"/>
          </a:p>
          <a:p>
            <a:pPr marL="673100" lvl="1" indent="-258762" algn="l" rtl="0">
              <a:lnSpc>
                <a:spcPct val="97000"/>
              </a:lnSpc>
              <a:spcBef>
                <a:spcPts val="1038"/>
              </a:spcBef>
              <a:spcAft>
                <a:spcPts val="0"/>
              </a:spcAft>
              <a:buSzPts val="2500"/>
              <a:buChar char="–"/>
            </a:pPr>
            <a:r>
              <a:rPr lang="en-US" dirty="0">
                <a:solidFill>
                  <a:srgbClr val="083763"/>
                </a:solidFill>
              </a:rPr>
              <a:t>or sequence of parameters, </a:t>
            </a:r>
            <a:endParaRPr dirty="0"/>
          </a:p>
          <a:p>
            <a:pPr marL="673100" lvl="1" indent="-258762" algn="l" rtl="0">
              <a:lnSpc>
                <a:spcPct val="97000"/>
              </a:lnSpc>
              <a:spcBef>
                <a:spcPts val="1038"/>
              </a:spcBef>
              <a:spcAft>
                <a:spcPts val="0"/>
              </a:spcAft>
              <a:buSzPts val="2500"/>
              <a:buChar char="–"/>
            </a:pPr>
            <a:r>
              <a:rPr lang="en-US" dirty="0">
                <a:solidFill>
                  <a:srgbClr val="083763"/>
                </a:solidFill>
              </a:rPr>
              <a:t>or number of parameters </a:t>
            </a:r>
            <a:endParaRPr dirty="0"/>
          </a:p>
          <a:p>
            <a:pPr marL="309563" lvl="0" indent="-309563" algn="l" rtl="0">
              <a:lnSpc>
                <a:spcPct val="97000"/>
              </a:lnSpc>
              <a:spcBef>
                <a:spcPts val="1038"/>
              </a:spcBef>
              <a:spcAft>
                <a:spcPts val="0"/>
              </a:spcAft>
              <a:buSzPts val="2900"/>
              <a:buChar char="•"/>
            </a:pPr>
            <a:r>
              <a:rPr lang="en-US" dirty="0">
                <a:solidFill>
                  <a:srgbClr val="083763"/>
                </a:solidFill>
              </a:rPr>
              <a:t>Is used so that a programmer does not have to remember multiple function names</a:t>
            </a:r>
            <a:endParaRPr dirty="0">
              <a:solidFill>
                <a:srgbClr val="083763"/>
              </a:solidFill>
            </a:endParaRPr>
          </a:p>
          <a:p>
            <a:pPr marL="309563" lvl="0" indent="-125413" algn="l" rtl="0">
              <a:lnSpc>
                <a:spcPct val="97000"/>
              </a:lnSpc>
              <a:spcBef>
                <a:spcPts val="1288"/>
              </a:spcBef>
              <a:spcAft>
                <a:spcPts val="0"/>
              </a:spcAft>
              <a:buSzPts val="2900"/>
              <a:buNone/>
            </a:pPr>
            <a:endParaRPr dirty="0">
              <a:solidFill>
                <a:srgbClr val="08376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9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50" name="Google Shape;650;p9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20000"/>
          </a:bodyPr>
          <a:lstStyle/>
          <a:p>
            <a:pPr marL="365760" lvl="0" indent="-256032" algn="l" rtl="0">
              <a:lnSpc>
                <a:spcPct val="97000"/>
              </a:lnSpc>
              <a:spcBef>
                <a:spcPts val="0"/>
              </a:spcBef>
              <a:spcAft>
                <a:spcPts val="0"/>
              </a:spcAft>
              <a:buSzPct val="100000"/>
              <a:buFont typeface="Arial"/>
              <a:buNone/>
            </a:pPr>
            <a:r>
              <a:rPr lang="en-US" dirty="0"/>
              <a:t>Void sum(</a:t>
            </a:r>
            <a:r>
              <a:rPr lang="en-US" dirty="0" err="1"/>
              <a:t>int,int</a:t>
            </a:r>
            <a:r>
              <a:rPr lang="en-US" dirty="0"/>
              <a:t>);</a:t>
            </a:r>
            <a:endParaRPr dirty="0"/>
          </a:p>
          <a:p>
            <a:pPr marL="365760" lvl="0" indent="-256032" algn="l" rtl="0">
              <a:lnSpc>
                <a:spcPct val="97000"/>
              </a:lnSpc>
              <a:spcBef>
                <a:spcPts val="0"/>
              </a:spcBef>
              <a:spcAft>
                <a:spcPts val="0"/>
              </a:spcAft>
              <a:buSzPct val="100000"/>
              <a:buFont typeface="Arial"/>
              <a:buNone/>
            </a:pPr>
            <a:r>
              <a:rPr lang="en-US" dirty="0"/>
              <a:t>Void sum(</a:t>
            </a:r>
            <a:r>
              <a:rPr lang="en-US" dirty="0" err="1"/>
              <a:t>double,double</a:t>
            </a:r>
            <a:r>
              <a:rPr lang="en-US" dirty="0"/>
              <a:t>);</a:t>
            </a:r>
            <a:endParaRPr dirty="0"/>
          </a:p>
          <a:p>
            <a:pPr marL="365760" lvl="0" indent="-256032" algn="l" rtl="0">
              <a:lnSpc>
                <a:spcPct val="97000"/>
              </a:lnSpc>
              <a:spcBef>
                <a:spcPts val="0"/>
              </a:spcBef>
              <a:spcAft>
                <a:spcPts val="0"/>
              </a:spcAft>
              <a:buSzPct val="100000"/>
              <a:buFont typeface="Arial"/>
              <a:buNone/>
            </a:pPr>
            <a:r>
              <a:rPr lang="en-US" dirty="0"/>
              <a:t>Void sum(</a:t>
            </a:r>
            <a:r>
              <a:rPr lang="en-US" dirty="0" err="1"/>
              <a:t>char,char</a:t>
            </a:r>
            <a:r>
              <a:rPr lang="en-US" dirty="0"/>
              <a:t>);</a:t>
            </a:r>
            <a:endParaRPr dirty="0"/>
          </a:p>
          <a:p>
            <a:pPr marL="365760" lvl="0" indent="-256032" algn="l" rtl="0">
              <a:lnSpc>
                <a:spcPct val="97000"/>
              </a:lnSpc>
              <a:spcBef>
                <a:spcPts val="0"/>
              </a:spcBef>
              <a:spcAft>
                <a:spcPts val="0"/>
              </a:spcAft>
              <a:buSzPct val="100000"/>
              <a:buFont typeface="Arial"/>
              <a:buNone/>
            </a:pPr>
            <a:r>
              <a:rPr lang="en-US" dirty="0"/>
              <a:t>main()</a:t>
            </a:r>
            <a:endParaRPr dirty="0"/>
          </a:p>
          <a:p>
            <a:pPr marL="365760" lvl="0" indent="-256032" algn="l" rtl="0">
              <a:lnSpc>
                <a:spcPct val="97000"/>
              </a:lnSpc>
              <a:spcBef>
                <a:spcPts val="0"/>
              </a:spcBef>
              <a:spcAft>
                <a:spcPts val="0"/>
              </a:spcAft>
              <a:buSzPct val="100000"/>
              <a:buFont typeface="Arial"/>
              <a:buNone/>
            </a:pPr>
            <a:r>
              <a:rPr lang="en-US" dirty="0"/>
              <a:t>{</a:t>
            </a:r>
            <a:endParaRPr dirty="0"/>
          </a:p>
          <a:p>
            <a:pPr marL="365760" lvl="0" indent="-256032" algn="l" rtl="0">
              <a:lnSpc>
                <a:spcPct val="97000"/>
              </a:lnSpc>
              <a:spcBef>
                <a:spcPts val="0"/>
              </a:spcBef>
              <a:spcAft>
                <a:spcPts val="0"/>
              </a:spcAft>
              <a:buSzPct val="100000"/>
              <a:buFont typeface="Arial"/>
              <a:buNone/>
            </a:pPr>
            <a:r>
              <a:rPr lang="en-US" dirty="0"/>
              <a:t>int a=10,b=20 ;</a:t>
            </a:r>
            <a:endParaRPr dirty="0"/>
          </a:p>
          <a:p>
            <a:pPr marL="365760" lvl="0" indent="-256032" algn="l" rtl="0">
              <a:lnSpc>
                <a:spcPct val="97000"/>
              </a:lnSpc>
              <a:spcBef>
                <a:spcPts val="0"/>
              </a:spcBef>
              <a:spcAft>
                <a:spcPts val="0"/>
              </a:spcAft>
              <a:buSzPct val="100000"/>
              <a:buFont typeface="Arial"/>
              <a:buNone/>
            </a:pPr>
            <a:r>
              <a:rPr lang="en-US" dirty="0"/>
              <a:t>double c=7.52,d=8.14;</a:t>
            </a:r>
            <a:endParaRPr dirty="0"/>
          </a:p>
          <a:p>
            <a:pPr marL="365760" lvl="0" indent="-256032" algn="l" rtl="0">
              <a:lnSpc>
                <a:spcPct val="97000"/>
              </a:lnSpc>
              <a:spcBef>
                <a:spcPts val="0"/>
              </a:spcBef>
              <a:spcAft>
                <a:spcPts val="0"/>
              </a:spcAft>
              <a:buSzPct val="100000"/>
              <a:buFont typeface="Arial"/>
              <a:buNone/>
            </a:pPr>
            <a:r>
              <a:rPr lang="en-US" dirty="0"/>
              <a:t>char e=‘a’ , f=‘b’ ; </a:t>
            </a:r>
            <a:endParaRPr dirty="0"/>
          </a:p>
          <a:p>
            <a:pPr marL="365760" lvl="0" indent="-256032" algn="l" rtl="0">
              <a:lnSpc>
                <a:spcPct val="97000"/>
              </a:lnSpc>
              <a:spcBef>
                <a:spcPts val="0"/>
              </a:spcBef>
              <a:spcAft>
                <a:spcPts val="0"/>
              </a:spcAft>
              <a:buSzPct val="100000"/>
              <a:buFont typeface="Arial"/>
              <a:buNone/>
            </a:pPr>
            <a:r>
              <a:rPr lang="en-US" dirty="0"/>
              <a:t>sum(</a:t>
            </a:r>
            <a:r>
              <a:rPr lang="en-US" dirty="0" err="1"/>
              <a:t>a,b</a:t>
            </a:r>
            <a:r>
              <a:rPr lang="en-US" dirty="0"/>
              <a:t>);</a:t>
            </a:r>
            <a:endParaRPr dirty="0"/>
          </a:p>
          <a:p>
            <a:pPr marL="365760" lvl="0" indent="-256032" algn="l" rtl="0">
              <a:lnSpc>
                <a:spcPct val="97000"/>
              </a:lnSpc>
              <a:spcBef>
                <a:spcPts val="0"/>
              </a:spcBef>
              <a:spcAft>
                <a:spcPts val="0"/>
              </a:spcAft>
              <a:buSzPct val="100000"/>
              <a:buFont typeface="Arial"/>
              <a:buNone/>
            </a:pPr>
            <a:r>
              <a:rPr lang="en-US" dirty="0"/>
              <a:t>sum(</a:t>
            </a:r>
            <a:r>
              <a:rPr lang="en-US" dirty="0" err="1"/>
              <a:t>c,d</a:t>
            </a:r>
            <a:r>
              <a:rPr lang="en-US" dirty="0"/>
              <a:t>);</a:t>
            </a:r>
            <a:endParaRPr dirty="0"/>
          </a:p>
          <a:p>
            <a:pPr marL="365760" lvl="0" indent="-256032" algn="l" rtl="0">
              <a:lnSpc>
                <a:spcPct val="97000"/>
              </a:lnSpc>
              <a:spcBef>
                <a:spcPts val="0"/>
              </a:spcBef>
              <a:spcAft>
                <a:spcPts val="0"/>
              </a:spcAft>
              <a:buSzPct val="100000"/>
              <a:buFont typeface="Arial"/>
              <a:buNone/>
            </a:pPr>
            <a:r>
              <a:rPr lang="en-US" dirty="0"/>
              <a:t>sum(</a:t>
            </a:r>
            <a:r>
              <a:rPr lang="en-US" dirty="0" err="1"/>
              <a:t>e,f</a:t>
            </a:r>
            <a:r>
              <a:rPr lang="en-US" dirty="0"/>
              <a:t>);</a:t>
            </a:r>
            <a:endParaRPr dirty="0"/>
          </a:p>
          <a:p>
            <a:pPr marL="365760" lvl="0" indent="-256032" algn="l" rtl="0">
              <a:lnSpc>
                <a:spcPct val="97000"/>
              </a:lnSpc>
              <a:spcBef>
                <a:spcPts val="0"/>
              </a:spcBef>
              <a:spcAft>
                <a:spcPts val="0"/>
              </a:spcAft>
              <a:buSzPct val="100000"/>
              <a:buFont typeface="Arial"/>
              <a:buNone/>
            </a:pPr>
            <a:r>
              <a:rPr lang="en-US" dirty="0"/>
              <a:t>}</a:t>
            </a:r>
            <a:endParaRPr dirty="0"/>
          </a:p>
          <a:p>
            <a:pPr marL="365760" lvl="0" indent="-85725" algn="l" rtl="0">
              <a:lnSpc>
                <a:spcPct val="97000"/>
              </a:lnSpc>
              <a:spcBef>
                <a:spcPts val="0"/>
              </a:spcBef>
              <a:spcAft>
                <a:spcPts val="0"/>
              </a:spcAft>
              <a:buSzPct val="100000"/>
              <a:buFont typeface="Noto Sans Symbols"/>
              <a:buNone/>
            </a:pPr>
            <a:endParaRPr dirty="0"/>
          </a:p>
        </p:txBody>
      </p:sp>
      <p:sp>
        <p:nvSpPr>
          <p:cNvPr id="651" name="Google Shape;651;p96"/>
          <p:cNvSpPr txBox="1"/>
          <p:nvPr/>
        </p:nvSpPr>
        <p:spPr>
          <a:xfrm>
            <a:off x="4419600" y="2133600"/>
            <a:ext cx="4572000" cy="3693319"/>
          </a:xfrm>
          <a:prstGeom prst="rect">
            <a:avLst/>
          </a:prstGeom>
          <a:noFill/>
          <a:ln>
            <a:noFill/>
          </a:ln>
        </p:spPr>
        <p:txBody>
          <a:bodyPr spcFirstLastPara="1" wrap="square" lIns="91425" tIns="45700" rIns="91425" bIns="45700" anchor="t" anchorCtr="0">
            <a:spAutoFit/>
          </a:bodyPr>
          <a:lstStyle/>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void sum(int x, int y)</a:t>
            </a:r>
            <a:endParaRPr dirty="0"/>
          </a:p>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a:t>
            </a:r>
            <a:endParaRPr dirty="0"/>
          </a:p>
          <a:p>
            <a:pPr marL="365760" marR="0" lvl="0" indent="-256032" algn="l" rtl="0">
              <a:spcBef>
                <a:spcPts val="0"/>
              </a:spcBef>
              <a:spcAft>
                <a:spcPts val="0"/>
              </a:spcAft>
              <a:buClr>
                <a:schemeClr val="dk1"/>
              </a:buClr>
              <a:buSzPts val="1800"/>
              <a:buFont typeface="Arial"/>
              <a:buNone/>
            </a:pPr>
            <a:r>
              <a:rPr lang="en-US" sz="1800" b="1" dirty="0" err="1">
                <a:solidFill>
                  <a:schemeClr val="dk1"/>
                </a:solidFill>
                <a:latin typeface="Calibri"/>
                <a:ea typeface="Calibri"/>
                <a:cs typeface="Calibri"/>
                <a:sym typeface="Calibri"/>
              </a:rPr>
              <a:t>cout</a:t>
            </a:r>
            <a:r>
              <a:rPr lang="en-US" sz="1800" b="1" dirty="0">
                <a:solidFill>
                  <a:schemeClr val="dk1"/>
                </a:solidFill>
                <a:latin typeface="Calibri"/>
                <a:ea typeface="Calibri"/>
                <a:cs typeface="Calibri"/>
                <a:sym typeface="Calibri"/>
              </a:rPr>
              <a:t>&lt;&lt;“\n sum of integers are”&lt;&lt;</a:t>
            </a:r>
            <a:r>
              <a:rPr lang="en-US" sz="1800" b="1" dirty="0" err="1">
                <a:solidFill>
                  <a:schemeClr val="dk1"/>
                </a:solidFill>
                <a:latin typeface="Calibri"/>
                <a:ea typeface="Calibri"/>
                <a:cs typeface="Calibri"/>
                <a:sym typeface="Calibri"/>
              </a:rPr>
              <a:t>x+y</a:t>
            </a:r>
            <a:r>
              <a:rPr lang="en-US" sz="1800" b="1" dirty="0">
                <a:solidFill>
                  <a:schemeClr val="dk1"/>
                </a:solidFill>
                <a:latin typeface="Calibri"/>
                <a:ea typeface="Calibri"/>
                <a:cs typeface="Calibri"/>
                <a:sym typeface="Calibri"/>
              </a:rPr>
              <a:t>;</a:t>
            </a:r>
            <a:endParaRPr dirty="0"/>
          </a:p>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a:t>
            </a:r>
            <a:endParaRPr dirty="0"/>
          </a:p>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void sum(double x, double y)</a:t>
            </a:r>
            <a:endParaRPr dirty="0"/>
          </a:p>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a:t>
            </a:r>
            <a:endParaRPr dirty="0"/>
          </a:p>
          <a:p>
            <a:pPr marL="365760" marR="0" lvl="0" indent="-256032" algn="l" rtl="0">
              <a:spcBef>
                <a:spcPts val="0"/>
              </a:spcBef>
              <a:spcAft>
                <a:spcPts val="0"/>
              </a:spcAft>
              <a:buClr>
                <a:schemeClr val="dk1"/>
              </a:buClr>
              <a:buSzPts val="1800"/>
              <a:buFont typeface="Arial"/>
              <a:buNone/>
            </a:pPr>
            <a:r>
              <a:rPr lang="en-US" sz="1800" b="1" dirty="0" err="1">
                <a:solidFill>
                  <a:schemeClr val="dk1"/>
                </a:solidFill>
                <a:latin typeface="Calibri"/>
                <a:ea typeface="Calibri"/>
                <a:cs typeface="Calibri"/>
                <a:sym typeface="Calibri"/>
              </a:rPr>
              <a:t>cout</a:t>
            </a:r>
            <a:r>
              <a:rPr lang="en-US" sz="1800" b="1" dirty="0">
                <a:solidFill>
                  <a:schemeClr val="dk1"/>
                </a:solidFill>
                <a:latin typeface="Calibri"/>
                <a:ea typeface="Calibri"/>
                <a:cs typeface="Calibri"/>
                <a:sym typeface="Calibri"/>
              </a:rPr>
              <a:t>&lt;&lt;“\n sum of two floating no are”&lt;&lt;</a:t>
            </a:r>
            <a:r>
              <a:rPr lang="en-US" sz="1800" b="1" dirty="0" err="1">
                <a:solidFill>
                  <a:schemeClr val="dk1"/>
                </a:solidFill>
                <a:latin typeface="Calibri"/>
                <a:ea typeface="Calibri"/>
                <a:cs typeface="Calibri"/>
                <a:sym typeface="Calibri"/>
              </a:rPr>
              <a:t>x+y</a:t>
            </a:r>
            <a:r>
              <a:rPr lang="en-US" sz="1800" b="1" dirty="0">
                <a:solidFill>
                  <a:schemeClr val="dk1"/>
                </a:solidFill>
                <a:latin typeface="Calibri"/>
                <a:ea typeface="Calibri"/>
                <a:cs typeface="Calibri"/>
                <a:sym typeface="Calibri"/>
              </a:rPr>
              <a:t>;</a:t>
            </a:r>
            <a:endParaRPr dirty="0"/>
          </a:p>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a:t>
            </a:r>
            <a:endParaRPr dirty="0"/>
          </a:p>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void sum(char x, char y)</a:t>
            </a:r>
            <a:endParaRPr dirty="0"/>
          </a:p>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a:t>
            </a:r>
            <a:endParaRPr dirty="0"/>
          </a:p>
          <a:p>
            <a:pPr marL="365760" marR="0" lvl="0" indent="-256032" algn="l" rtl="0">
              <a:spcBef>
                <a:spcPts val="0"/>
              </a:spcBef>
              <a:spcAft>
                <a:spcPts val="0"/>
              </a:spcAft>
              <a:buClr>
                <a:schemeClr val="dk1"/>
              </a:buClr>
              <a:buSzPts val="1800"/>
              <a:buFont typeface="Arial"/>
              <a:buNone/>
            </a:pPr>
            <a:r>
              <a:rPr lang="en-US" sz="1800" b="1" dirty="0" err="1">
                <a:solidFill>
                  <a:schemeClr val="dk1"/>
                </a:solidFill>
                <a:latin typeface="Calibri"/>
                <a:ea typeface="Calibri"/>
                <a:cs typeface="Calibri"/>
                <a:sym typeface="Calibri"/>
              </a:rPr>
              <a:t>cout</a:t>
            </a:r>
            <a:r>
              <a:rPr lang="en-US" sz="1800" b="1" dirty="0">
                <a:solidFill>
                  <a:schemeClr val="dk1"/>
                </a:solidFill>
                <a:latin typeface="Calibri"/>
                <a:ea typeface="Calibri"/>
                <a:cs typeface="Calibri"/>
                <a:sym typeface="Calibri"/>
              </a:rPr>
              <a:t>&lt;&lt;“\n sum of characters are”&lt;&lt;</a:t>
            </a:r>
            <a:r>
              <a:rPr lang="en-US" sz="1800" b="1" dirty="0" err="1">
                <a:solidFill>
                  <a:schemeClr val="dk1"/>
                </a:solidFill>
                <a:latin typeface="Calibri"/>
                <a:ea typeface="Calibri"/>
                <a:cs typeface="Calibri"/>
                <a:sym typeface="Calibri"/>
              </a:rPr>
              <a:t>x+y</a:t>
            </a:r>
            <a:r>
              <a:rPr lang="en-US" sz="1800" b="1" dirty="0">
                <a:solidFill>
                  <a:schemeClr val="dk1"/>
                </a:solidFill>
                <a:latin typeface="Calibri"/>
                <a:ea typeface="Calibri"/>
                <a:cs typeface="Calibri"/>
                <a:sym typeface="Calibri"/>
              </a:rPr>
              <a:t>;</a:t>
            </a:r>
            <a:endParaRPr dirty="0"/>
          </a:p>
          <a:p>
            <a:pPr marL="365760" marR="0" lvl="0" indent="-256032" algn="l" rtl="0">
              <a:spcBef>
                <a:spcPts val="0"/>
              </a:spcBef>
              <a:spcAft>
                <a:spcPts val="0"/>
              </a:spcAft>
              <a:buClr>
                <a:schemeClr val="dk1"/>
              </a:buClr>
              <a:buSzPts val="1800"/>
              <a:buFont typeface="Arial"/>
              <a:buNone/>
            </a:pPr>
            <a:r>
              <a:rPr lang="en-US" sz="1800" b="1" dirty="0">
                <a:solidFill>
                  <a:schemeClr val="dk1"/>
                </a:solidFill>
                <a:latin typeface="Calibri"/>
                <a:ea typeface="Calibri"/>
                <a:cs typeface="Calibri"/>
                <a:sym typeface="Calibri"/>
              </a:rPr>
              <a:t>}</a:t>
            </a:r>
            <a:endParaRPr dirty="0"/>
          </a:p>
          <a:p>
            <a:pPr marL="365760" marR="0" lvl="0" indent="-141732" algn="l" rtl="0">
              <a:spcBef>
                <a:spcPts val="0"/>
              </a:spcBef>
              <a:spcAft>
                <a:spcPts val="0"/>
              </a:spcAft>
              <a:buClr>
                <a:schemeClr val="dk1"/>
              </a:buClr>
              <a:buSzPts val="1800"/>
              <a:buFont typeface="Noto Sans Symbols"/>
              <a:buNone/>
            </a:pPr>
            <a:endParaRPr sz="1800" b="1" dirty="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Causes of Function Overloading:</a:t>
            </a:r>
            <a:endParaRPr lang="en-US" dirty="0"/>
          </a:p>
        </p:txBody>
      </p:sp>
      <p:sp>
        <p:nvSpPr>
          <p:cNvPr id="3" name="Content Placeholder 2"/>
          <p:cNvSpPr>
            <a:spLocks noGrp="1"/>
          </p:cNvSpPr>
          <p:nvPr>
            <p:ph idx="1"/>
          </p:nvPr>
        </p:nvSpPr>
        <p:spPr/>
        <p:txBody>
          <a:bodyPr/>
          <a:lstStyle/>
          <a:p>
            <a:r>
              <a:rPr lang="en-US" dirty="0"/>
              <a:t>Type Conversion.</a:t>
            </a:r>
          </a:p>
          <a:p>
            <a:r>
              <a:rPr lang="en-US" dirty="0"/>
              <a:t>Function with default arguments.</a:t>
            </a:r>
          </a:p>
          <a:p>
            <a:r>
              <a:rPr lang="en-US" dirty="0"/>
              <a:t>Function with pass by reference.</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91" y="652877"/>
            <a:ext cx="8105775" cy="1022350"/>
          </a:xfrm>
        </p:spPr>
        <p:txBody>
          <a:bodyPr>
            <a:normAutofit fontScale="90000"/>
          </a:bodyPr>
          <a:lstStyle/>
          <a:p>
            <a:r>
              <a:rPr lang="en-US" dirty="0"/>
              <a:t>Type Conversion: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#include&lt;</a:t>
            </a:r>
            <a:r>
              <a:rPr lang="en-US" dirty="0" err="1"/>
              <a:t>iostream</a:t>
            </a:r>
            <a:r>
              <a:rPr lang="en-US" dirty="0"/>
              <a:t>&gt;  </a:t>
            </a:r>
          </a:p>
          <a:p>
            <a:pPr>
              <a:buNone/>
            </a:pPr>
            <a:r>
              <a:rPr lang="en-US" b="1" dirty="0"/>
              <a:t>using</a:t>
            </a:r>
            <a:r>
              <a:rPr lang="en-US" dirty="0"/>
              <a:t> </a:t>
            </a:r>
            <a:r>
              <a:rPr lang="en-US" b="1" dirty="0"/>
              <a:t>namespace</a:t>
            </a:r>
            <a:r>
              <a:rPr lang="en-US" dirty="0"/>
              <a:t> std;  </a:t>
            </a:r>
          </a:p>
          <a:p>
            <a:pPr>
              <a:buNone/>
            </a:pPr>
            <a:r>
              <a:rPr lang="en-US" b="1" dirty="0"/>
              <a:t>void</a:t>
            </a:r>
            <a:r>
              <a:rPr lang="en-US" dirty="0"/>
              <a:t> fun(</a:t>
            </a:r>
            <a:r>
              <a:rPr lang="en-US" b="1" dirty="0" err="1"/>
              <a:t>int</a:t>
            </a:r>
            <a:r>
              <a:rPr lang="en-US" dirty="0"/>
              <a:t>);  </a:t>
            </a:r>
          </a:p>
          <a:p>
            <a:pPr>
              <a:buNone/>
            </a:pPr>
            <a:r>
              <a:rPr lang="en-US" b="1" dirty="0"/>
              <a:t>void</a:t>
            </a:r>
            <a:r>
              <a:rPr lang="en-US" dirty="0"/>
              <a:t> fun(</a:t>
            </a:r>
            <a:r>
              <a:rPr lang="en-US" b="1" dirty="0"/>
              <a:t>float</a:t>
            </a:r>
            <a:r>
              <a:rPr lang="en-US" dirty="0"/>
              <a:t>);  </a:t>
            </a:r>
          </a:p>
          <a:p>
            <a:pPr>
              <a:buNone/>
            </a:pPr>
            <a:r>
              <a:rPr lang="en-US" b="1" dirty="0"/>
              <a:t>void</a:t>
            </a:r>
            <a:r>
              <a:rPr lang="en-US" dirty="0"/>
              <a:t> fun(</a:t>
            </a:r>
            <a:r>
              <a:rPr lang="en-US" b="1" dirty="0" err="1"/>
              <a:t>int</a:t>
            </a:r>
            <a:r>
              <a:rPr lang="en-US" dirty="0"/>
              <a:t> </a:t>
            </a:r>
            <a:r>
              <a:rPr lang="en-US" dirty="0" err="1"/>
              <a:t>i</a:t>
            </a:r>
            <a:r>
              <a:rPr lang="en-US" dirty="0"/>
              <a:t>)  </a:t>
            </a:r>
          </a:p>
          <a:p>
            <a:pPr>
              <a:buNone/>
            </a:pPr>
            <a:r>
              <a:rPr lang="en-US" dirty="0"/>
              <a:t>{  </a:t>
            </a:r>
          </a:p>
          <a:p>
            <a:pPr>
              <a:buNone/>
            </a:pPr>
            <a:r>
              <a:rPr lang="en-US" dirty="0"/>
              <a:t>    std::</a:t>
            </a:r>
            <a:r>
              <a:rPr lang="en-US" dirty="0" err="1"/>
              <a:t>cout</a:t>
            </a:r>
            <a:r>
              <a:rPr lang="en-US" dirty="0"/>
              <a:t> &lt;&lt; "Value of </a:t>
            </a:r>
            <a:r>
              <a:rPr lang="en-US" dirty="0" err="1"/>
              <a:t>i</a:t>
            </a:r>
            <a:r>
              <a:rPr lang="en-US" dirty="0"/>
              <a:t> is : " &lt;&lt;</a:t>
            </a:r>
            <a:r>
              <a:rPr lang="en-US" dirty="0" err="1"/>
              <a:t>i</a:t>
            </a:r>
            <a:r>
              <a:rPr lang="en-US" dirty="0"/>
              <a:t>&lt;&lt; std::</a:t>
            </a:r>
            <a:r>
              <a:rPr lang="en-US" dirty="0" err="1"/>
              <a:t>endl</a:t>
            </a:r>
            <a:r>
              <a:rPr lang="en-US" dirty="0"/>
              <a:t>;  </a:t>
            </a:r>
          </a:p>
          <a:p>
            <a:pPr>
              <a:buNone/>
            </a:pPr>
            <a:r>
              <a:rPr lang="en-US" dirty="0"/>
              <a:t>}  </a:t>
            </a:r>
          </a:p>
          <a:p>
            <a:pPr>
              <a:buNone/>
            </a:pPr>
            <a:r>
              <a:rPr lang="en-US" b="1" dirty="0"/>
              <a:t>void</a:t>
            </a:r>
            <a:r>
              <a:rPr lang="en-US" dirty="0"/>
              <a:t> fun(</a:t>
            </a:r>
            <a:r>
              <a:rPr lang="en-US" b="1" dirty="0"/>
              <a:t>float</a:t>
            </a:r>
            <a:r>
              <a:rPr lang="en-US" dirty="0"/>
              <a:t> j)  </a:t>
            </a:r>
          </a:p>
          <a:p>
            <a:pPr>
              <a:buNone/>
            </a:pPr>
            <a:r>
              <a:rPr lang="en-US" dirty="0"/>
              <a:t>{  </a:t>
            </a:r>
          </a:p>
          <a:p>
            <a:pPr>
              <a:buNone/>
            </a:pPr>
            <a:r>
              <a:rPr lang="en-US" dirty="0"/>
              <a:t>    std::</a:t>
            </a:r>
            <a:r>
              <a:rPr lang="en-US" dirty="0" err="1"/>
              <a:t>cout</a:t>
            </a:r>
            <a:r>
              <a:rPr lang="en-US" dirty="0"/>
              <a:t> &lt;&lt; "Value of j is : " &lt;&lt;j&lt;&lt; std::</a:t>
            </a:r>
            <a:r>
              <a:rPr lang="en-US" dirty="0" err="1"/>
              <a:t>endl</a:t>
            </a:r>
            <a:r>
              <a:rPr lang="en-US" dirty="0"/>
              <a:t>;  </a:t>
            </a:r>
          </a:p>
          <a:p>
            <a:pPr>
              <a:buNone/>
            </a:pPr>
            <a:r>
              <a:rPr lang="en-US" dirty="0"/>
              <a:t>}  </a:t>
            </a:r>
          </a:p>
          <a:p>
            <a:pPr>
              <a:buNone/>
            </a:pPr>
            <a:r>
              <a:rPr lang="en-US" b="1" dirty="0" err="1"/>
              <a:t>int</a:t>
            </a:r>
            <a:r>
              <a:rPr lang="en-US" dirty="0"/>
              <a:t> main()  </a:t>
            </a:r>
          </a:p>
          <a:p>
            <a:pPr>
              <a:buNone/>
            </a:pPr>
            <a:r>
              <a:rPr lang="en-US" dirty="0"/>
              <a:t>{  </a:t>
            </a:r>
          </a:p>
          <a:p>
            <a:pPr>
              <a:buNone/>
            </a:pPr>
            <a:r>
              <a:rPr lang="en-US" dirty="0"/>
              <a:t>    fun(12);  </a:t>
            </a:r>
          </a:p>
          <a:p>
            <a:pPr>
              <a:buNone/>
            </a:pPr>
            <a:r>
              <a:rPr lang="en-US" dirty="0"/>
              <a:t>    fun(1.2);  </a:t>
            </a:r>
          </a:p>
          <a:p>
            <a:pPr>
              <a:buNone/>
            </a:pPr>
            <a:r>
              <a:rPr lang="en-US" dirty="0"/>
              <a:t>    </a:t>
            </a:r>
            <a:r>
              <a:rPr lang="en-US" b="1" dirty="0"/>
              <a:t>return</a:t>
            </a:r>
            <a:r>
              <a:rPr lang="en-US" dirty="0"/>
              <a:t> 0;  </a:t>
            </a:r>
          </a:p>
          <a:p>
            <a:pPr>
              <a:buNone/>
            </a:pPr>
            <a:r>
              <a:rPr lang="en-US" dirty="0"/>
              <a:t>}  </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a:latin typeface="Times New Roman" pitchFamily="18" charset="0"/>
                <a:cs typeface="Times New Roman" pitchFamily="18" charset="0"/>
              </a:rPr>
              <a:t>      The above example shows an error "</a:t>
            </a:r>
            <a:r>
              <a:rPr lang="en-US" sz="2000" b="1" dirty="0">
                <a:latin typeface="Times New Roman" pitchFamily="18" charset="0"/>
                <a:cs typeface="Times New Roman" pitchFamily="18" charset="0"/>
              </a:rPr>
              <a:t>call of overloaded 'fun(double)' is ambiguous</a:t>
            </a:r>
            <a:r>
              <a:rPr lang="en-US" sz="2000" dirty="0">
                <a:latin typeface="Times New Roman" pitchFamily="18" charset="0"/>
                <a:cs typeface="Times New Roman" pitchFamily="18" charset="0"/>
              </a:rPr>
              <a:t>". The fun(10) will call the first function. The fun(1.2) calls the second function according to our prediction. But, this does not refer to any function as in C++, all the floating point constants are treated as double not as a float. If we replace float to double, the program works. Therefore, this is a type conversion from float to double.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3" y="666946"/>
            <a:ext cx="8105775" cy="1022350"/>
          </a:xfrm>
        </p:spPr>
        <p:txBody>
          <a:bodyPr>
            <a:normAutofit fontScale="90000"/>
          </a:bodyPr>
          <a:lstStyle/>
          <a:p>
            <a:r>
              <a:rPr lang="en-US" dirty="0"/>
              <a:t>Function with Default Arguments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#include&lt;</a:t>
            </a:r>
            <a:r>
              <a:rPr lang="en-US" dirty="0" err="1"/>
              <a:t>iostream</a:t>
            </a:r>
            <a:r>
              <a:rPr lang="en-US" dirty="0"/>
              <a:t>&gt;  </a:t>
            </a:r>
          </a:p>
          <a:p>
            <a:pPr>
              <a:buNone/>
            </a:pPr>
            <a:r>
              <a:rPr lang="en-US" b="1" dirty="0"/>
              <a:t>using</a:t>
            </a:r>
            <a:r>
              <a:rPr lang="en-US" dirty="0"/>
              <a:t> </a:t>
            </a:r>
            <a:r>
              <a:rPr lang="en-US" b="1" dirty="0"/>
              <a:t>namespace</a:t>
            </a:r>
            <a:r>
              <a:rPr lang="en-US" dirty="0"/>
              <a:t> std;  </a:t>
            </a:r>
          </a:p>
          <a:p>
            <a:pPr>
              <a:buNone/>
            </a:pPr>
            <a:r>
              <a:rPr lang="en-US" b="1" dirty="0"/>
              <a:t>void</a:t>
            </a:r>
            <a:r>
              <a:rPr lang="en-US" dirty="0"/>
              <a:t> fun(</a:t>
            </a:r>
            <a:r>
              <a:rPr lang="en-US" b="1" dirty="0" err="1"/>
              <a:t>int</a:t>
            </a:r>
            <a:r>
              <a:rPr lang="en-US" dirty="0"/>
              <a:t>);  </a:t>
            </a:r>
          </a:p>
          <a:p>
            <a:pPr>
              <a:buNone/>
            </a:pPr>
            <a:r>
              <a:rPr lang="en-US" b="1" dirty="0"/>
              <a:t>void</a:t>
            </a:r>
            <a:r>
              <a:rPr lang="en-US" dirty="0"/>
              <a:t> fun(</a:t>
            </a:r>
            <a:r>
              <a:rPr lang="en-US" b="1" dirty="0" err="1"/>
              <a:t>int</a:t>
            </a:r>
            <a:r>
              <a:rPr lang="en-US" dirty="0" err="1"/>
              <a:t>,</a:t>
            </a:r>
            <a:r>
              <a:rPr lang="en-US" b="1" dirty="0" err="1"/>
              <a:t>int</a:t>
            </a:r>
            <a:r>
              <a:rPr lang="en-US" dirty="0"/>
              <a:t>);  </a:t>
            </a:r>
          </a:p>
          <a:p>
            <a:pPr>
              <a:buNone/>
            </a:pPr>
            <a:r>
              <a:rPr lang="en-US" b="1" dirty="0"/>
              <a:t>void</a:t>
            </a:r>
            <a:r>
              <a:rPr lang="en-US" dirty="0"/>
              <a:t> fun(</a:t>
            </a:r>
            <a:r>
              <a:rPr lang="en-US" b="1" dirty="0" err="1"/>
              <a:t>int</a:t>
            </a:r>
            <a:r>
              <a:rPr lang="en-US" dirty="0"/>
              <a:t> </a:t>
            </a:r>
            <a:r>
              <a:rPr lang="en-US" dirty="0" err="1"/>
              <a:t>i</a:t>
            </a:r>
            <a:r>
              <a:rPr lang="en-US" dirty="0"/>
              <a:t>)  </a:t>
            </a:r>
          </a:p>
          <a:p>
            <a:pPr>
              <a:buNone/>
            </a:pPr>
            <a:r>
              <a:rPr lang="en-US" dirty="0"/>
              <a:t>{  </a:t>
            </a:r>
          </a:p>
          <a:p>
            <a:pPr>
              <a:buNone/>
            </a:pPr>
            <a:r>
              <a:rPr lang="en-US" dirty="0"/>
              <a:t>    std::</a:t>
            </a:r>
            <a:r>
              <a:rPr lang="en-US" dirty="0" err="1"/>
              <a:t>cout</a:t>
            </a:r>
            <a:r>
              <a:rPr lang="en-US" dirty="0"/>
              <a:t> &lt;&lt; "Value of </a:t>
            </a:r>
            <a:r>
              <a:rPr lang="en-US" dirty="0" err="1"/>
              <a:t>i</a:t>
            </a:r>
            <a:r>
              <a:rPr lang="en-US" dirty="0"/>
              <a:t> is : " &lt;&lt;</a:t>
            </a:r>
            <a:r>
              <a:rPr lang="en-US" dirty="0" err="1"/>
              <a:t>i</a:t>
            </a:r>
            <a:r>
              <a:rPr lang="en-US" dirty="0"/>
              <a:t>&lt;&lt; std::</a:t>
            </a:r>
            <a:r>
              <a:rPr lang="en-US" dirty="0" err="1"/>
              <a:t>endl</a:t>
            </a:r>
            <a:r>
              <a:rPr lang="en-US" dirty="0"/>
              <a:t>;  </a:t>
            </a:r>
          </a:p>
          <a:p>
            <a:pPr>
              <a:buNone/>
            </a:pPr>
            <a:r>
              <a:rPr lang="en-US" dirty="0"/>
              <a:t>}  </a:t>
            </a:r>
          </a:p>
          <a:p>
            <a:pPr>
              <a:buNone/>
            </a:pPr>
            <a:r>
              <a:rPr lang="en-US" b="1" dirty="0"/>
              <a:t>void</a:t>
            </a:r>
            <a:r>
              <a:rPr lang="en-US" dirty="0"/>
              <a:t> fun(</a:t>
            </a:r>
            <a:r>
              <a:rPr lang="en-US" b="1" dirty="0" err="1"/>
              <a:t>int</a:t>
            </a:r>
            <a:r>
              <a:rPr lang="en-US" dirty="0"/>
              <a:t> </a:t>
            </a:r>
            <a:r>
              <a:rPr lang="en-US" dirty="0" err="1"/>
              <a:t>a,</a:t>
            </a:r>
            <a:r>
              <a:rPr lang="en-US" b="1" dirty="0" err="1"/>
              <a:t>int</a:t>
            </a:r>
            <a:r>
              <a:rPr lang="en-US" dirty="0"/>
              <a:t> b=9)  </a:t>
            </a:r>
          </a:p>
          <a:p>
            <a:pPr>
              <a:buNone/>
            </a:pPr>
            <a:r>
              <a:rPr lang="en-US" dirty="0"/>
              <a:t>{  </a:t>
            </a:r>
          </a:p>
          <a:p>
            <a:pPr>
              <a:buNone/>
            </a:pPr>
            <a:r>
              <a:rPr lang="en-US" dirty="0"/>
              <a:t>    std::</a:t>
            </a:r>
            <a:r>
              <a:rPr lang="en-US" dirty="0" err="1"/>
              <a:t>cout</a:t>
            </a:r>
            <a:r>
              <a:rPr lang="en-US" dirty="0"/>
              <a:t> &lt;&lt; "Value of a is : " &lt;&lt;a&lt;&lt; std::</a:t>
            </a:r>
            <a:r>
              <a:rPr lang="en-US" dirty="0" err="1"/>
              <a:t>endl</a:t>
            </a:r>
            <a:r>
              <a:rPr lang="en-US" dirty="0"/>
              <a:t>;  </a:t>
            </a:r>
          </a:p>
          <a:p>
            <a:pPr>
              <a:buNone/>
            </a:pPr>
            <a:r>
              <a:rPr lang="en-US" dirty="0"/>
              <a:t>    std::</a:t>
            </a:r>
            <a:r>
              <a:rPr lang="en-US" dirty="0" err="1"/>
              <a:t>cout</a:t>
            </a:r>
            <a:r>
              <a:rPr lang="en-US" dirty="0"/>
              <a:t> &lt;&lt; "Value of b is : " &lt;&lt;b&lt;&lt; std::</a:t>
            </a:r>
            <a:r>
              <a:rPr lang="en-US" dirty="0" err="1"/>
              <a:t>endl</a:t>
            </a:r>
            <a:r>
              <a:rPr lang="en-US" dirty="0"/>
              <a:t>;  </a:t>
            </a:r>
          </a:p>
          <a:p>
            <a:pPr>
              <a:buNone/>
            </a:pPr>
            <a:r>
              <a:rPr lang="en-US" dirty="0"/>
              <a:t>}  </a:t>
            </a:r>
          </a:p>
          <a:p>
            <a:pPr>
              <a:buNone/>
            </a:pPr>
            <a:r>
              <a:rPr lang="en-US" b="1" dirty="0" err="1"/>
              <a:t>int</a:t>
            </a:r>
            <a:r>
              <a:rPr lang="en-US" dirty="0"/>
              <a:t> main()  </a:t>
            </a:r>
          </a:p>
          <a:p>
            <a:pPr>
              <a:buNone/>
            </a:pPr>
            <a:r>
              <a:rPr lang="en-US" dirty="0"/>
              <a:t>{  </a:t>
            </a:r>
          </a:p>
          <a:p>
            <a:pPr>
              <a:buNone/>
            </a:pPr>
            <a:r>
              <a:rPr lang="en-US" dirty="0"/>
              <a:t>    fun(12);  </a:t>
            </a:r>
          </a:p>
          <a:p>
            <a:pPr>
              <a:buNone/>
            </a:pPr>
            <a:r>
              <a:rPr lang="en-US" dirty="0"/>
              <a:t>   </a:t>
            </a:r>
          </a:p>
          <a:p>
            <a:pPr>
              <a:buNone/>
            </a:pPr>
            <a:r>
              <a:rPr lang="en-US" dirty="0"/>
              <a:t>    </a:t>
            </a:r>
            <a:r>
              <a:rPr lang="en-US" b="1" dirty="0"/>
              <a:t>return</a:t>
            </a:r>
            <a:r>
              <a:rPr lang="en-US" dirty="0"/>
              <a:t> 0;  </a:t>
            </a:r>
          </a:p>
          <a:p>
            <a:pPr>
              <a:buNone/>
            </a:pPr>
            <a:r>
              <a:rPr lang="en-US" dirty="0"/>
              <a:t>}  </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a:latin typeface="Times New Roman" pitchFamily="18" charset="0"/>
                <a:cs typeface="Times New Roman" pitchFamily="18" charset="0"/>
              </a:rPr>
              <a:t>     The above example shows an error "call of overloaded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is ambiguous". The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b=9) can be called in two ways: first is by calling the function with one argument, i.e., fun(12) and another way is calling the function with two arguments, i.e., fun(4,5). The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function is invoked with one argument. Therefore, the compiler could not be able to select among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and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b=9).</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284"/>
            <a:ext cx="8105775" cy="1022350"/>
          </a:xfrm>
        </p:spPr>
        <p:txBody>
          <a:bodyPr>
            <a:normAutofit fontScale="90000"/>
          </a:bodyPr>
          <a:lstStyle/>
          <a:p>
            <a:r>
              <a:rPr lang="en-US" dirty="0"/>
              <a:t>Function with pass by reference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iostream</a:t>
            </a:r>
            <a:r>
              <a:rPr lang="en-US" dirty="0">
                <a:latin typeface="Times New Roman" pitchFamily="18" charset="0"/>
                <a:cs typeface="Times New Roman" pitchFamily="18" charset="0"/>
              </a:rPr>
              <a:t>&gt;  </a:t>
            </a:r>
          </a:p>
          <a:p>
            <a:pPr>
              <a:buNone/>
            </a:pPr>
            <a:r>
              <a:rPr lang="en-US" b="1" dirty="0">
                <a:latin typeface="Times New Roman" pitchFamily="18" charset="0"/>
                <a:cs typeface="Times New Roman" pitchFamily="18" charset="0"/>
              </a:rPr>
              <a:t>using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namespace</a:t>
            </a:r>
            <a:r>
              <a:rPr lang="en-US" dirty="0">
                <a:latin typeface="Times New Roman" pitchFamily="18" charset="0"/>
                <a:cs typeface="Times New Roman" pitchFamily="18" charset="0"/>
              </a:rPr>
              <a:t> std;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fun(</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fun(</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&amp;);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main()  </a:t>
            </a:r>
          </a:p>
          <a:p>
            <a:pPr>
              <a:buNone/>
            </a:pPr>
            <a:r>
              <a:rPr lang="en-US" dirty="0">
                <a:latin typeface="Times New Roman" pitchFamily="18" charset="0"/>
                <a:cs typeface="Times New Roman" pitchFamily="18" charset="0"/>
              </a:rPr>
              <a:t>{  </a:t>
            </a:r>
          </a:p>
          <a:p>
            <a:pPr>
              <a:buNone/>
            </a:pP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a=10;  </a:t>
            </a:r>
          </a:p>
          <a:p>
            <a:pPr>
              <a:buNone/>
            </a:pPr>
            <a:r>
              <a:rPr lang="en-US" dirty="0">
                <a:latin typeface="Times New Roman" pitchFamily="18" charset="0"/>
                <a:cs typeface="Times New Roman" pitchFamily="18" charset="0"/>
              </a:rPr>
              <a:t>fun(a); // error, which f()?  </a:t>
            </a:r>
          </a:p>
          <a:p>
            <a:pPr>
              <a:buNone/>
            </a:pPr>
            <a:r>
              <a:rPr lang="en-US" b="1" dirty="0">
                <a:latin typeface="Times New Roman" pitchFamily="18" charset="0"/>
                <a:cs typeface="Times New Roman" pitchFamily="18" charset="0"/>
              </a:rPr>
              <a:t>return</a:t>
            </a:r>
            <a:r>
              <a:rPr lang="en-US" dirty="0">
                <a:latin typeface="Times New Roman" pitchFamily="18" charset="0"/>
                <a:cs typeface="Times New Roman" pitchFamily="18" charset="0"/>
              </a:rPr>
              <a:t> 0;  </a:t>
            </a:r>
          </a:p>
          <a:p>
            <a:pPr>
              <a:buNone/>
            </a:pP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fun(</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x)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std::</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 &lt;&lt; "Value of x is : " &lt;&lt;x&lt;&lt; std::</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fun(</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&amp;b)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std::</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 &lt;&lt; "Value of b is : " &lt;&lt;b&lt;&lt; std::</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a:latin typeface="Times New Roman" pitchFamily="18" charset="0"/>
                <a:cs typeface="Times New Roman" pitchFamily="18" charset="0"/>
              </a:rPr>
              <a:t>      The </a:t>
            </a:r>
            <a:r>
              <a:rPr lang="en-US" sz="2000" dirty="0">
                <a:latin typeface="Times New Roman" pitchFamily="18" charset="0"/>
                <a:cs typeface="Times New Roman" pitchFamily="18" charset="0"/>
              </a:rPr>
              <a:t>above example shows an error "</a:t>
            </a:r>
            <a:r>
              <a:rPr lang="en-US" sz="2000" b="1" dirty="0">
                <a:latin typeface="Times New Roman" pitchFamily="18" charset="0"/>
                <a:cs typeface="Times New Roman" pitchFamily="18" charset="0"/>
              </a:rPr>
              <a:t>call of overloaded 'fun(</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&amp;)' is ambiguous</a:t>
            </a:r>
            <a:r>
              <a:rPr lang="en-US" sz="2000" dirty="0">
                <a:latin typeface="Times New Roman" pitchFamily="18" charset="0"/>
                <a:cs typeface="Times New Roman" pitchFamily="18" charset="0"/>
              </a:rPr>
              <a:t>". The first function takes one integer argument and the second function takes a reference parameter as an argument. In this case, the compiler does not know which function is needed by the user as there is no syntactical difference between the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and fun(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&amp;).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Function prototype</a:t>
            </a:r>
            <a:endParaRPr/>
          </a:p>
        </p:txBody>
      </p:sp>
      <p:sp>
        <p:nvSpPr>
          <p:cNvPr id="337" name="Google Shape;337;p4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A prototype statement helps the compiler to check the return type and arguments type of the function.</a:t>
            </a:r>
            <a:endParaRPr/>
          </a:p>
          <a:p>
            <a:pPr marL="309563" lvl="0" indent="-309563" algn="l" rtl="0">
              <a:lnSpc>
                <a:spcPct val="97000"/>
              </a:lnSpc>
              <a:spcBef>
                <a:spcPts val="1288"/>
              </a:spcBef>
              <a:spcAft>
                <a:spcPts val="0"/>
              </a:spcAft>
              <a:buSzPts val="2900"/>
              <a:buChar char="•"/>
            </a:pPr>
            <a:r>
              <a:rPr lang="en-US">
                <a:solidFill>
                  <a:srgbClr val="083763"/>
                </a:solidFill>
              </a:rPr>
              <a:t>A prototype function consist of the functions return type, name and argument list.</a:t>
            </a:r>
            <a:endParaRPr/>
          </a:p>
          <a:p>
            <a:pPr marL="309563" lvl="0" indent="-309563" algn="l" rtl="0">
              <a:lnSpc>
                <a:spcPct val="97000"/>
              </a:lnSpc>
              <a:spcBef>
                <a:spcPts val="1288"/>
              </a:spcBef>
              <a:spcAft>
                <a:spcPts val="0"/>
              </a:spcAft>
              <a:buSzPts val="2900"/>
              <a:buChar char="•"/>
            </a:pPr>
            <a:r>
              <a:rPr lang="en-US">
                <a:solidFill>
                  <a:srgbClr val="083763"/>
                </a:solidFill>
              </a:rPr>
              <a:t>Example</a:t>
            </a:r>
            <a:endParaRPr/>
          </a:p>
          <a:p>
            <a:pPr marL="673100" lvl="1" indent="-258762" algn="l" rtl="0">
              <a:lnSpc>
                <a:spcPct val="97000"/>
              </a:lnSpc>
              <a:spcBef>
                <a:spcPts val="1288"/>
              </a:spcBef>
              <a:spcAft>
                <a:spcPts val="0"/>
              </a:spcAft>
              <a:buSzPts val="2500"/>
              <a:buChar char="–"/>
            </a:pPr>
            <a:r>
              <a:rPr lang="en-US">
                <a:solidFill>
                  <a:srgbClr val="083763"/>
                </a:solidFill>
              </a:rPr>
              <a:t>int sum( int  x, int  y);</a:t>
            </a:r>
            <a:endParaRPr>
              <a:solidFill>
                <a:srgbClr val="083763"/>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a:t>Which of the following permits function overloading on </a:t>
            </a:r>
            <a:r>
              <a:rPr lang="en-US" b="1" dirty="0" err="1"/>
              <a:t>c++</a:t>
            </a:r>
            <a:r>
              <a:rPr lang="en-US" b="1" dirty="0"/>
              <a:t>?</a:t>
            </a:r>
            <a:br>
              <a:rPr lang="en-US" dirty="0"/>
            </a:br>
            <a:r>
              <a:rPr lang="en-US" dirty="0"/>
              <a:t>a) type</a:t>
            </a:r>
            <a:br>
              <a:rPr lang="en-US" dirty="0"/>
            </a:br>
            <a:r>
              <a:rPr lang="en-US" dirty="0"/>
              <a:t>b) number of arguments</a:t>
            </a:r>
            <a:br>
              <a:rPr lang="en-US" dirty="0"/>
            </a:br>
            <a:r>
              <a:rPr lang="en-US" dirty="0"/>
              <a:t>c) type &amp; number of arguments</a:t>
            </a:r>
            <a:br>
              <a:rPr lang="en-US" dirty="0"/>
            </a:br>
            <a:r>
              <a:rPr lang="en-US" dirty="0"/>
              <a:t>d) number of objects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a:t>Which of the following permits function overloading on </a:t>
            </a:r>
            <a:r>
              <a:rPr lang="en-US" b="1" dirty="0" err="1"/>
              <a:t>c++</a:t>
            </a:r>
            <a:r>
              <a:rPr lang="en-US" b="1" dirty="0"/>
              <a:t>?</a:t>
            </a:r>
            <a:br>
              <a:rPr lang="en-US" dirty="0"/>
            </a:br>
            <a:r>
              <a:rPr lang="en-US" dirty="0"/>
              <a:t>a) type</a:t>
            </a:r>
            <a:br>
              <a:rPr lang="en-US" dirty="0"/>
            </a:br>
            <a:r>
              <a:rPr lang="en-US" dirty="0"/>
              <a:t>b) number of arguments</a:t>
            </a:r>
            <a:br>
              <a:rPr lang="en-US" dirty="0"/>
            </a:br>
            <a:r>
              <a:rPr lang="en-US" b="1" dirty="0"/>
              <a:t>c) type &amp; number of arguments</a:t>
            </a:r>
            <a:br>
              <a:rPr lang="en-US" dirty="0"/>
            </a:br>
            <a:r>
              <a:rPr lang="en-US" dirty="0"/>
              <a:t>d) number of objects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a:t>In which of the following we cannot overload the function?</a:t>
            </a:r>
            <a:br>
              <a:rPr lang="en-US" dirty="0"/>
            </a:br>
            <a:r>
              <a:rPr lang="en-US" dirty="0"/>
              <a:t>a) return function</a:t>
            </a:r>
            <a:br>
              <a:rPr lang="en-US" dirty="0"/>
            </a:br>
            <a:r>
              <a:rPr lang="en-US" dirty="0"/>
              <a:t>b) caller</a:t>
            </a:r>
            <a:br>
              <a:rPr lang="en-US" dirty="0"/>
            </a:br>
            <a:r>
              <a:rPr lang="en-US" dirty="0"/>
              <a:t>c) called function</a:t>
            </a:r>
            <a:br>
              <a:rPr lang="en-US" dirty="0"/>
            </a:br>
            <a:r>
              <a:rPr lang="en-US" dirty="0"/>
              <a:t>d) main function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b="1" dirty="0"/>
              <a:t>In which of the following we cannot overload the function?</a:t>
            </a:r>
            <a:br>
              <a:rPr lang="en-US" dirty="0"/>
            </a:br>
            <a:r>
              <a:rPr lang="en-US" b="1" dirty="0"/>
              <a:t>a) return function</a:t>
            </a:r>
            <a:br>
              <a:rPr lang="en-US" dirty="0"/>
            </a:br>
            <a:r>
              <a:rPr lang="en-US" dirty="0"/>
              <a:t>b) caller</a:t>
            </a:r>
            <a:br>
              <a:rPr lang="en-US" dirty="0"/>
            </a:br>
            <a:r>
              <a:rPr lang="en-US" dirty="0"/>
              <a:t>c) called function</a:t>
            </a:r>
            <a:br>
              <a:rPr lang="en-US" dirty="0"/>
            </a:br>
            <a:r>
              <a:rPr lang="en-US" dirty="0"/>
              <a:t>d) main function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6523" y="484066"/>
            <a:ext cx="8105775" cy="1022350"/>
          </a:xfrm>
        </p:spPr>
        <p:txBody>
          <a:bodyPr/>
          <a:lstStyle/>
          <a:p>
            <a:r>
              <a:rPr lang="en-US" b="1" dirty="0"/>
              <a:t>Scope of Variables in C++</a:t>
            </a:r>
            <a:br>
              <a:rPr lang="en-US" b="1" dirty="0"/>
            </a:br>
            <a:endParaRPr lang="en-US" dirty="0"/>
          </a:p>
        </p:txBody>
      </p:sp>
      <p:sp>
        <p:nvSpPr>
          <p:cNvPr id="6" name="Text Placeholder 5"/>
          <p:cNvSpPr>
            <a:spLocks noGrp="1"/>
          </p:cNvSpPr>
          <p:nvPr>
            <p:ph type="body" idx="1"/>
          </p:nvPr>
        </p:nvSpPr>
        <p:spPr/>
        <p:txBody>
          <a:bodyPr/>
          <a:lstStyle/>
          <a:p>
            <a:pPr>
              <a:buNone/>
            </a:pPr>
            <a:r>
              <a:rPr lang="en-US" dirty="0"/>
              <a:t>    The scope is defined as the extent up to which something can be worked with. In programming also the scope of a variable is defined as the extent of the program code within which the variable can be accessed or declared or worked with. There are mainly two types of variable scopes: </a:t>
            </a:r>
          </a:p>
          <a:p>
            <a:pPr marL="628650" indent="-514350" fontAlgn="base">
              <a:buFont typeface="+mj-lt"/>
              <a:buAutoNum type="arabicPeriod"/>
            </a:pPr>
            <a:r>
              <a:rPr lang="en-US" dirty="0"/>
              <a:t> Local Variables</a:t>
            </a:r>
          </a:p>
          <a:p>
            <a:pPr marL="628650" indent="-514350" fontAlgn="base">
              <a:buFont typeface="+mj-lt"/>
              <a:buAutoNum type="arabicPeriod"/>
            </a:pPr>
            <a:r>
              <a:rPr lang="en-US" dirty="0"/>
              <a:t>Global Variables</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6" name="Text Placeholder 5"/>
          <p:cNvSpPr>
            <a:spLocks noGrp="1"/>
          </p:cNvSpPr>
          <p:nvPr>
            <p:ph type="body" idx="1"/>
          </p:nvPr>
        </p:nvSpPr>
        <p:spPr/>
        <p:txBody>
          <a:bodyPr/>
          <a:lstStyle/>
          <a:p>
            <a:endParaRPr lang="en-US" dirty="0"/>
          </a:p>
        </p:txBody>
      </p:sp>
      <p:pic>
        <p:nvPicPr>
          <p:cNvPr id="7" name="Picture 6" descr="Variable-scope-in-C.png"/>
          <p:cNvPicPr>
            <a:picLocks noChangeAspect="1"/>
          </p:cNvPicPr>
          <p:nvPr/>
        </p:nvPicPr>
        <p:blipFill>
          <a:blip r:embed="rId2"/>
          <a:stretch>
            <a:fillRect/>
          </a:stretch>
        </p:blipFill>
        <p:spPr>
          <a:xfrm>
            <a:off x="520505" y="1266093"/>
            <a:ext cx="6541477" cy="4849214"/>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6862" y="413727"/>
            <a:ext cx="8105775" cy="1022350"/>
          </a:xfrm>
        </p:spPr>
        <p:txBody>
          <a:bodyPr/>
          <a:lstStyle/>
          <a:p>
            <a:r>
              <a:rPr lang="en-US" b="1" dirty="0"/>
              <a:t>Local Variables</a:t>
            </a:r>
            <a:br>
              <a:rPr lang="en-US" b="1" dirty="0"/>
            </a:br>
            <a:endParaRPr lang="en-US" dirty="0"/>
          </a:p>
        </p:txBody>
      </p:sp>
      <p:sp>
        <p:nvSpPr>
          <p:cNvPr id="6" name="Text Placeholder 5"/>
          <p:cNvSpPr>
            <a:spLocks noGrp="1"/>
          </p:cNvSpPr>
          <p:nvPr>
            <p:ph type="body" idx="1"/>
          </p:nvPr>
        </p:nvSpPr>
        <p:spPr/>
        <p:txBody>
          <a:bodyPr/>
          <a:lstStyle/>
          <a:p>
            <a:pPr>
              <a:buNone/>
            </a:pPr>
            <a:r>
              <a:rPr lang="en-US" dirty="0"/>
              <a:t>Variables defined within a function or block are said to be local to those functions.</a:t>
            </a:r>
          </a:p>
          <a:p>
            <a:pPr fontAlgn="base"/>
            <a:r>
              <a:rPr lang="en-US" dirty="0"/>
              <a:t>Anything between ‘{‘ and ‘}’ is said to inside a block.</a:t>
            </a:r>
          </a:p>
          <a:p>
            <a:pPr fontAlgn="base"/>
            <a:r>
              <a:rPr lang="en-US" dirty="0"/>
              <a:t>Local variables do not exist outside the block in which they are declared, i.e. they </a:t>
            </a:r>
            <a:r>
              <a:rPr lang="en-US" b="1" dirty="0"/>
              <a:t>can not</a:t>
            </a:r>
            <a:r>
              <a:rPr lang="en-US" dirty="0"/>
              <a:t> be accessed or used outside that block.</a:t>
            </a:r>
          </a:p>
          <a:p>
            <a:pPr fontAlgn="base"/>
            <a:r>
              <a:rPr lang="en-US" b="1" dirty="0"/>
              <a:t>Declaring local variables</a:t>
            </a:r>
            <a:r>
              <a:rPr lang="en-US" dirty="0"/>
              <a:t>: Local variables are declared inside a block.</a:t>
            </a:r>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lstStyle/>
          <a:p>
            <a:endParaRPr lang="en-US" dirty="0"/>
          </a:p>
        </p:txBody>
      </p:sp>
      <p:sp>
        <p:nvSpPr>
          <p:cNvPr id="9" name="Text Placeholder 8"/>
          <p:cNvSpPr>
            <a:spLocks noGrp="1"/>
          </p:cNvSpPr>
          <p:nvPr>
            <p:ph type="body" idx="2"/>
          </p:nvPr>
        </p:nvSpPr>
        <p:spPr/>
        <p:txBody>
          <a:bodyPr/>
          <a:lstStyle/>
          <a:p>
            <a:pPr>
              <a:buNone/>
            </a:pPr>
            <a:r>
              <a:rPr lang="en-US" dirty="0"/>
              <a:t>      The above program displays an error saying “age was not declared in this scope”. The variable age was declared within the function </a:t>
            </a:r>
            <a:r>
              <a:rPr lang="en-US" dirty="0" err="1"/>
              <a:t>func</a:t>
            </a:r>
            <a:r>
              <a:rPr lang="en-US" dirty="0"/>
              <a:t>() so it is local to that function and not visible to portion of program outside this function. </a:t>
            </a:r>
          </a:p>
        </p:txBody>
      </p:sp>
      <p:pic>
        <p:nvPicPr>
          <p:cNvPr id="10" name="Picture 9" descr="Capture.JPG"/>
          <p:cNvPicPr>
            <a:picLocks noChangeAspect="1"/>
          </p:cNvPicPr>
          <p:nvPr/>
        </p:nvPicPr>
        <p:blipFill>
          <a:blip r:embed="rId2"/>
          <a:stretch>
            <a:fillRect/>
          </a:stretch>
        </p:blipFill>
        <p:spPr>
          <a:xfrm>
            <a:off x="651655" y="1716258"/>
            <a:ext cx="3751533" cy="4346917"/>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Rectified Program </a:t>
            </a:r>
            <a:r>
              <a:rPr lang="en-US" sz="1800" dirty="0"/>
              <a:t>: To correct the above error we have to display the value of variable age from the function </a:t>
            </a:r>
            <a:r>
              <a:rPr lang="en-US" sz="1800" dirty="0" err="1"/>
              <a:t>func</a:t>
            </a:r>
            <a:r>
              <a:rPr lang="en-US" sz="1800" dirty="0"/>
              <a:t>() only. This is shown in the below program: </a:t>
            </a:r>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idx="2"/>
          </p:nvPr>
        </p:nvSpPr>
        <p:spPr/>
        <p:txBody>
          <a:bodyPr/>
          <a:lstStyle/>
          <a:p>
            <a:pPr fontAlgn="base"/>
            <a:r>
              <a:rPr lang="en-US" dirty="0"/>
              <a:t>Output: </a:t>
            </a:r>
          </a:p>
          <a:p>
            <a:r>
              <a:rPr lang="en-US"/>
              <a:t>Age is: 18</a:t>
            </a:r>
          </a:p>
        </p:txBody>
      </p:sp>
      <p:pic>
        <p:nvPicPr>
          <p:cNvPr id="5" name="Picture 4" descr="Capture2.JPG"/>
          <p:cNvPicPr>
            <a:picLocks noChangeAspect="1"/>
          </p:cNvPicPr>
          <p:nvPr/>
        </p:nvPicPr>
        <p:blipFill>
          <a:blip r:embed="rId2"/>
          <a:stretch>
            <a:fillRect/>
          </a:stretch>
        </p:blipFill>
        <p:spPr>
          <a:xfrm>
            <a:off x="517281" y="1705560"/>
            <a:ext cx="3467100" cy="441388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0591" y="681013"/>
            <a:ext cx="8105775" cy="711688"/>
          </a:xfrm>
        </p:spPr>
        <p:txBody>
          <a:bodyPr/>
          <a:lstStyle/>
          <a:p>
            <a:r>
              <a:rPr lang="en-US" sz="3200" b="1" dirty="0"/>
              <a:t>Global Variables</a:t>
            </a:r>
            <a:br>
              <a:rPr lang="en-US" b="1" dirty="0"/>
            </a:br>
            <a:endParaRPr lang="en-US" dirty="0"/>
          </a:p>
        </p:txBody>
      </p:sp>
      <p:sp>
        <p:nvSpPr>
          <p:cNvPr id="6" name="Text Placeholder 5"/>
          <p:cNvSpPr>
            <a:spLocks noGrp="1"/>
          </p:cNvSpPr>
          <p:nvPr>
            <p:ph type="body" idx="1"/>
          </p:nvPr>
        </p:nvSpPr>
        <p:spPr/>
        <p:txBody>
          <a:bodyPr/>
          <a:lstStyle/>
          <a:p>
            <a:pPr>
              <a:buNone/>
            </a:pPr>
            <a:r>
              <a:rPr lang="en-US" dirty="0"/>
              <a:t>As the name suggests, Global Variables can be accessed from any part of the program.</a:t>
            </a:r>
          </a:p>
          <a:p>
            <a:pPr fontAlgn="base"/>
            <a:r>
              <a:rPr lang="en-US" sz="2400" dirty="0"/>
              <a:t>They are available through out the life time of a program.</a:t>
            </a:r>
          </a:p>
          <a:p>
            <a:pPr fontAlgn="base"/>
            <a:r>
              <a:rPr lang="en-US" sz="2400" dirty="0"/>
              <a:t>They are declared at the top of the program outside all of the functions or blocks.</a:t>
            </a:r>
          </a:p>
          <a:p>
            <a:pPr fontAlgn="base"/>
            <a:r>
              <a:rPr lang="en-US" sz="2400" b="1" dirty="0"/>
              <a:t>Declaring global variables</a:t>
            </a:r>
            <a:r>
              <a:rPr lang="en-US" sz="2400" dirty="0"/>
              <a:t>: Global variables are usually declared outside of all of the functions and blocks, at the top of the program. They can be accessed from any portion of the program.</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457200" y="357188"/>
            <a:ext cx="8229600" cy="642937"/>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Example </a:t>
            </a:r>
            <a:endParaRPr/>
          </a:p>
        </p:txBody>
      </p:sp>
      <p:sp>
        <p:nvSpPr>
          <p:cNvPr id="343" name="Google Shape;343;p46"/>
          <p:cNvSpPr txBox="1">
            <a:spLocks noGrp="1"/>
          </p:cNvSpPr>
          <p:nvPr>
            <p:ph type="body" idx="1"/>
          </p:nvPr>
        </p:nvSpPr>
        <p:spPr>
          <a:xfrm>
            <a:off x="457200" y="1000125"/>
            <a:ext cx="8229600" cy="532447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#include&lt;iostream.h&gt;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#include&lt;conio.h&gt;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sum(int, int);              // function declaration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a, b;</a:t>
            </a:r>
            <a:endParaRPr/>
          </a:p>
          <a:p>
            <a:pPr marL="274320" lvl="0" indent="-274320" algn="l" rtl="0">
              <a:lnSpc>
                <a:spcPct val="97000"/>
              </a:lnSpc>
              <a:spcBef>
                <a:spcPts val="0"/>
              </a:spcBef>
              <a:spcAft>
                <a:spcPts val="0"/>
              </a:spcAft>
              <a:buClr>
                <a:schemeClr val="accent3"/>
              </a:buClr>
              <a:buSzPct val="100000"/>
              <a:buFont typeface="Arial"/>
              <a:buNone/>
            </a:pPr>
            <a:r>
              <a:rPr lang="en-US" sz="2800" b="1"/>
              <a:t>   cout&lt;&lt;“enter the two no”;</a:t>
            </a:r>
            <a:endParaRPr/>
          </a:p>
          <a:p>
            <a:pPr marL="274320" lvl="0" indent="-274320" algn="l" rtl="0">
              <a:lnSpc>
                <a:spcPct val="97000"/>
              </a:lnSpc>
              <a:spcBef>
                <a:spcPts val="0"/>
              </a:spcBef>
              <a:spcAft>
                <a:spcPts val="0"/>
              </a:spcAft>
              <a:buClr>
                <a:schemeClr val="accent3"/>
              </a:buClr>
              <a:buSzPct val="100000"/>
              <a:buFont typeface="Arial"/>
              <a:buNone/>
            </a:pPr>
            <a:r>
              <a:rPr lang="en-US" sz="2800" b="1"/>
              <a:t>   cin&gt;&gt;a&gt;&gt;b;</a:t>
            </a:r>
            <a:endParaRPr/>
          </a:p>
          <a:p>
            <a:pPr marL="274320" lvl="0" indent="-274320" algn="l" rtl="0">
              <a:lnSpc>
                <a:spcPct val="97000"/>
              </a:lnSpc>
              <a:spcBef>
                <a:spcPts val="0"/>
              </a:spcBef>
              <a:spcAft>
                <a:spcPts val="0"/>
              </a:spcAft>
              <a:buClr>
                <a:schemeClr val="accent3"/>
              </a:buClr>
              <a:buSzPct val="100000"/>
              <a:buFont typeface="Arial"/>
              <a:buNone/>
            </a:pPr>
            <a:r>
              <a:rPr lang="en-US" sz="2800" b="1"/>
              <a:t>   sum(a,b);                     // function calling</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 void sum( int x, int y)              // function definition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   int c=x+y;</a:t>
            </a:r>
            <a:endParaRPr/>
          </a:p>
          <a:p>
            <a:pPr marL="274320" lvl="0" indent="-274320" algn="l" rtl="0">
              <a:lnSpc>
                <a:spcPct val="97000"/>
              </a:lnSpc>
              <a:spcBef>
                <a:spcPts val="0"/>
              </a:spcBef>
              <a:spcAft>
                <a:spcPts val="0"/>
              </a:spcAft>
              <a:buClr>
                <a:schemeClr val="accent3"/>
              </a:buClr>
              <a:buSzPct val="100000"/>
              <a:buFont typeface="Arial"/>
              <a:buNone/>
            </a:pPr>
            <a:r>
              <a:rPr lang="en-US" sz="2800" b="1"/>
              <a:t>  cout&lt;&lt; “ sum is”&lt;&lt;c;</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Noto Sans Symbols"/>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fontAlgn="base">
              <a:buNone/>
            </a:pPr>
            <a:r>
              <a:rPr lang="en-US" sz="1800" dirty="0"/>
              <a:t>// CPP program to illustrate</a:t>
            </a:r>
          </a:p>
          <a:p>
            <a:pPr fontAlgn="base">
              <a:buNone/>
            </a:pPr>
            <a:r>
              <a:rPr lang="en-US" sz="1800" dirty="0"/>
              <a:t>// usage of global variables</a:t>
            </a:r>
          </a:p>
          <a:p>
            <a:pPr fontAlgn="base">
              <a:buNone/>
            </a:pPr>
            <a:r>
              <a:rPr lang="en-US" sz="1800" dirty="0"/>
              <a:t>#include&lt;</a:t>
            </a:r>
            <a:r>
              <a:rPr lang="en-US" sz="1800" dirty="0" err="1"/>
              <a:t>iostream</a:t>
            </a:r>
            <a:r>
              <a:rPr lang="en-US" sz="1800" dirty="0"/>
              <a:t>&gt;</a:t>
            </a:r>
          </a:p>
          <a:p>
            <a:pPr fontAlgn="base">
              <a:buNone/>
            </a:pPr>
            <a:r>
              <a:rPr lang="en-US" sz="1800" dirty="0"/>
              <a:t>using namespace std;</a:t>
            </a:r>
          </a:p>
          <a:p>
            <a:pPr fontAlgn="base">
              <a:buNone/>
            </a:pPr>
            <a:r>
              <a:rPr lang="en-US" sz="1800" dirty="0"/>
              <a:t> </a:t>
            </a:r>
          </a:p>
          <a:p>
            <a:pPr fontAlgn="base">
              <a:buNone/>
            </a:pPr>
            <a:r>
              <a:rPr lang="en-US" sz="1800" dirty="0"/>
              <a:t>// global variable</a:t>
            </a:r>
          </a:p>
          <a:p>
            <a:pPr fontAlgn="base">
              <a:buNone/>
            </a:pPr>
            <a:r>
              <a:rPr lang="en-US" sz="1800" dirty="0" err="1"/>
              <a:t>int</a:t>
            </a:r>
            <a:r>
              <a:rPr lang="en-US" sz="1800" dirty="0"/>
              <a:t> global = 5;</a:t>
            </a:r>
          </a:p>
          <a:p>
            <a:pPr fontAlgn="base">
              <a:buNone/>
            </a:pPr>
            <a:r>
              <a:rPr lang="en-US" sz="1800" dirty="0"/>
              <a:t> </a:t>
            </a:r>
          </a:p>
          <a:p>
            <a:pPr fontAlgn="base">
              <a:buNone/>
            </a:pPr>
            <a:r>
              <a:rPr lang="en-US" sz="1800" dirty="0"/>
              <a:t>// global variable accessed from</a:t>
            </a:r>
          </a:p>
          <a:p>
            <a:pPr fontAlgn="base">
              <a:buNone/>
            </a:pPr>
            <a:r>
              <a:rPr lang="en-US" sz="1800" dirty="0"/>
              <a:t>// within a function</a:t>
            </a:r>
          </a:p>
          <a:p>
            <a:pPr fontAlgn="base">
              <a:buNone/>
            </a:pPr>
            <a:r>
              <a:rPr lang="en-US" sz="1800" dirty="0"/>
              <a:t>void display()</a:t>
            </a:r>
          </a:p>
          <a:p>
            <a:pPr fontAlgn="base">
              <a:buNone/>
            </a:pPr>
            <a:r>
              <a:rPr lang="en-US" sz="1800" dirty="0"/>
              <a:t>{</a:t>
            </a:r>
          </a:p>
          <a:p>
            <a:pPr fontAlgn="base">
              <a:buNone/>
            </a:pPr>
            <a:r>
              <a:rPr lang="en-US" sz="1800" dirty="0"/>
              <a:t>    </a:t>
            </a:r>
            <a:r>
              <a:rPr lang="en-US" sz="1800" dirty="0" err="1"/>
              <a:t>cout</a:t>
            </a:r>
            <a:r>
              <a:rPr lang="en-US" sz="1800" dirty="0"/>
              <a:t>&lt;&lt;global&lt;&lt;</a:t>
            </a:r>
            <a:r>
              <a:rPr lang="en-US" sz="1800" dirty="0" err="1"/>
              <a:t>endl</a:t>
            </a:r>
            <a:r>
              <a:rPr lang="en-US" sz="1800" dirty="0"/>
              <a:t>;</a:t>
            </a:r>
          </a:p>
          <a:p>
            <a:pPr fontAlgn="base">
              <a:buNone/>
            </a:pPr>
            <a:r>
              <a:rPr lang="en-US" sz="1800" dirty="0"/>
              <a:t>}</a:t>
            </a:r>
          </a:p>
          <a:p>
            <a:pPr>
              <a:buNone/>
            </a:pPr>
            <a:endParaRPr lang="en-US" dirty="0"/>
          </a:p>
        </p:txBody>
      </p:sp>
      <p:sp>
        <p:nvSpPr>
          <p:cNvPr id="4" name="Text Placeholder 3"/>
          <p:cNvSpPr>
            <a:spLocks noGrp="1"/>
          </p:cNvSpPr>
          <p:nvPr>
            <p:ph type="body" idx="2"/>
          </p:nvPr>
        </p:nvSpPr>
        <p:spPr/>
        <p:txBody>
          <a:bodyPr/>
          <a:lstStyle/>
          <a:p>
            <a:pPr fontAlgn="base">
              <a:buNone/>
            </a:pPr>
            <a:r>
              <a:rPr lang="en-US" sz="1800" dirty="0" err="1"/>
              <a:t>int</a:t>
            </a:r>
            <a:r>
              <a:rPr lang="en-US" sz="1800" dirty="0"/>
              <a:t> main()</a:t>
            </a:r>
          </a:p>
          <a:p>
            <a:pPr fontAlgn="base">
              <a:buNone/>
            </a:pPr>
            <a:r>
              <a:rPr lang="en-US" sz="1800" dirty="0"/>
              <a:t>{</a:t>
            </a:r>
          </a:p>
          <a:p>
            <a:pPr fontAlgn="base">
              <a:buNone/>
            </a:pPr>
            <a:r>
              <a:rPr lang="en-US" sz="1800" dirty="0"/>
              <a:t>    display();</a:t>
            </a:r>
          </a:p>
          <a:p>
            <a:pPr fontAlgn="base">
              <a:buNone/>
            </a:pPr>
            <a:r>
              <a:rPr lang="en-US" sz="1800" dirty="0"/>
              <a:t>     </a:t>
            </a:r>
          </a:p>
          <a:p>
            <a:pPr fontAlgn="base">
              <a:buNone/>
            </a:pPr>
            <a:r>
              <a:rPr lang="en-US" sz="1800" dirty="0"/>
              <a:t>    // changing value of global</a:t>
            </a:r>
          </a:p>
          <a:p>
            <a:pPr fontAlgn="base">
              <a:buNone/>
            </a:pPr>
            <a:r>
              <a:rPr lang="en-US" sz="1800" dirty="0"/>
              <a:t>    // variable from main function</a:t>
            </a:r>
          </a:p>
          <a:p>
            <a:pPr fontAlgn="base">
              <a:buNone/>
            </a:pPr>
            <a:r>
              <a:rPr lang="en-US" sz="1800" dirty="0"/>
              <a:t>    global = 10;</a:t>
            </a:r>
          </a:p>
          <a:p>
            <a:pPr fontAlgn="base">
              <a:buNone/>
            </a:pPr>
            <a:r>
              <a:rPr lang="en-US" sz="1800" dirty="0"/>
              <a:t>    display();</a:t>
            </a:r>
          </a:p>
          <a:p>
            <a:pPr fontAlgn="base">
              <a:buNone/>
            </a:pPr>
            <a:r>
              <a:rPr lang="en-US" sz="1800" dirty="0"/>
              <a:t>}</a:t>
            </a:r>
          </a:p>
          <a:p>
            <a:pPr fontAlgn="base">
              <a:buNone/>
            </a:pPr>
            <a:r>
              <a:rPr lang="en-US" dirty="0"/>
              <a:t>Output: </a:t>
            </a:r>
          </a:p>
          <a:p>
            <a:pPr>
              <a:buNone/>
            </a:pPr>
            <a:r>
              <a:rPr lang="en-US" dirty="0"/>
              <a:t>5</a:t>
            </a:r>
          </a:p>
          <a:p>
            <a:pPr>
              <a:buNone/>
            </a:pPr>
            <a:r>
              <a:rPr lang="en-US" dirty="0"/>
              <a:t> 10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56" y="681013"/>
            <a:ext cx="8105775" cy="1022350"/>
          </a:xfrm>
        </p:spPr>
        <p:txBody>
          <a:bodyPr/>
          <a:lstStyle/>
          <a:p>
            <a:r>
              <a:rPr lang="en-US" sz="2400" b="1" dirty="0"/>
              <a:t>What if there exists a local variable with the same name as that of global variable inside a function?</a:t>
            </a:r>
            <a:endParaRPr lang="en-US" sz="2400" dirty="0"/>
          </a:p>
        </p:txBody>
      </p:sp>
      <p:sp>
        <p:nvSpPr>
          <p:cNvPr id="3" name="Text Placeholder 2"/>
          <p:cNvSpPr>
            <a:spLocks noGrp="1"/>
          </p:cNvSpPr>
          <p:nvPr>
            <p:ph type="body" idx="1"/>
          </p:nvPr>
        </p:nvSpPr>
        <p:spPr>
          <a:xfrm>
            <a:off x="372075" y="1984157"/>
            <a:ext cx="3983040" cy="4403982"/>
          </a:xfrm>
        </p:spPr>
        <p:txBody>
          <a:bodyPr/>
          <a:lstStyle/>
          <a:p>
            <a:pPr>
              <a:buNone/>
            </a:pPr>
            <a:r>
              <a:rPr lang="en-US" sz="2000" dirty="0"/>
              <a:t>        If there is a variable inside a function with the same name as that of a global variable and if the function tries to access the variable with that name, then which variable will be given precedence? Local variable or Global variable?</a:t>
            </a:r>
          </a:p>
        </p:txBody>
      </p:sp>
      <p:sp>
        <p:nvSpPr>
          <p:cNvPr id="4" name="Text Placeholder 3"/>
          <p:cNvSpPr>
            <a:spLocks noGrp="1"/>
          </p:cNvSpPr>
          <p:nvPr>
            <p:ph type="body" idx="2"/>
          </p:nvPr>
        </p:nvSpPr>
        <p:spPr/>
        <p:txBody>
          <a:bodyPr/>
          <a:lstStyle/>
          <a:p>
            <a:pPr fontAlgn="base"/>
            <a:r>
              <a:rPr lang="en-US" sz="2000" dirty="0"/>
              <a:t>Usually when two variable with same name are defined then the compiler produces a compile time error. But if the variables are defined in different scopes then the compiler allows it.</a:t>
            </a:r>
          </a:p>
          <a:p>
            <a:pPr fontAlgn="base">
              <a:buNone/>
            </a:pPr>
            <a:endParaRPr lang="en-US" sz="2000" dirty="0"/>
          </a:p>
          <a:p>
            <a:pPr fontAlgn="base"/>
            <a:r>
              <a:rPr lang="en-US" sz="2000" dirty="0"/>
              <a:t>Whenever there is a local variable defined with same name as that of a global variable then the </a:t>
            </a:r>
            <a:r>
              <a:rPr lang="en-US" sz="2000" b="1" dirty="0"/>
              <a:t>compiler will give precedence to the local variable</a:t>
            </a:r>
            <a:endParaRPr lang="en-US" sz="2000" dirty="0"/>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idx="1"/>
          </p:nvPr>
        </p:nvSpPr>
        <p:spPr/>
        <p:txBody>
          <a:bodyPr/>
          <a:lstStyle/>
          <a:p>
            <a:pPr fontAlgn="base">
              <a:buNone/>
            </a:pPr>
            <a:r>
              <a:rPr lang="en-US" sz="1800" dirty="0"/>
              <a:t>#include&lt;</a:t>
            </a:r>
            <a:r>
              <a:rPr lang="en-US" sz="1800" dirty="0" err="1"/>
              <a:t>iostream</a:t>
            </a:r>
            <a:r>
              <a:rPr lang="en-US" sz="1800" dirty="0"/>
              <a:t>&gt;</a:t>
            </a:r>
          </a:p>
          <a:p>
            <a:pPr fontAlgn="base">
              <a:buNone/>
            </a:pPr>
            <a:r>
              <a:rPr lang="en-US" sz="1800" dirty="0"/>
              <a:t>using namespace std;</a:t>
            </a:r>
          </a:p>
          <a:p>
            <a:pPr fontAlgn="base">
              <a:buNone/>
            </a:pPr>
            <a:r>
              <a:rPr lang="en-US" sz="1800" dirty="0"/>
              <a:t> </a:t>
            </a:r>
          </a:p>
          <a:p>
            <a:pPr fontAlgn="base">
              <a:buNone/>
            </a:pPr>
            <a:r>
              <a:rPr lang="en-US" sz="1800" dirty="0"/>
              <a:t>// global variable</a:t>
            </a:r>
          </a:p>
          <a:p>
            <a:pPr fontAlgn="base">
              <a:buNone/>
            </a:pPr>
            <a:r>
              <a:rPr lang="en-US" sz="1800" dirty="0" err="1"/>
              <a:t>int</a:t>
            </a:r>
            <a:r>
              <a:rPr lang="en-US" sz="1800" dirty="0"/>
              <a:t> global = 5;</a:t>
            </a:r>
          </a:p>
          <a:p>
            <a:pPr fontAlgn="base">
              <a:buNone/>
            </a:pPr>
            <a:r>
              <a:rPr lang="en-US" sz="1800" dirty="0"/>
              <a:t> </a:t>
            </a:r>
          </a:p>
          <a:p>
            <a:pPr fontAlgn="base">
              <a:buNone/>
            </a:pPr>
            <a:r>
              <a:rPr lang="en-US" sz="1800" dirty="0"/>
              <a:t>// main function</a:t>
            </a:r>
          </a:p>
          <a:p>
            <a:pPr fontAlgn="base">
              <a:buNone/>
            </a:pPr>
            <a:r>
              <a:rPr lang="en-US" sz="1800" dirty="0" err="1"/>
              <a:t>int</a:t>
            </a:r>
            <a:r>
              <a:rPr lang="en-US" sz="1800" dirty="0"/>
              <a:t> main()</a:t>
            </a:r>
          </a:p>
          <a:p>
            <a:pPr fontAlgn="base">
              <a:buNone/>
            </a:pPr>
            <a:r>
              <a:rPr lang="en-US" sz="1800" dirty="0"/>
              <a:t>{  </a:t>
            </a:r>
          </a:p>
          <a:p>
            <a:pPr fontAlgn="base">
              <a:buNone/>
            </a:pPr>
            <a:r>
              <a:rPr lang="en-US" sz="1800" dirty="0"/>
              <a:t>    // local variable with same</a:t>
            </a:r>
          </a:p>
          <a:p>
            <a:pPr fontAlgn="base">
              <a:buNone/>
            </a:pPr>
            <a:r>
              <a:rPr lang="en-US" sz="1800" dirty="0"/>
              <a:t>    // name as that of global variable</a:t>
            </a:r>
          </a:p>
          <a:p>
            <a:pPr fontAlgn="base">
              <a:buNone/>
            </a:pPr>
            <a:r>
              <a:rPr lang="en-US" sz="1800" dirty="0"/>
              <a:t>     </a:t>
            </a:r>
          </a:p>
          <a:p>
            <a:pPr fontAlgn="base">
              <a:buNone/>
            </a:pPr>
            <a:r>
              <a:rPr lang="en-US" sz="1800" dirty="0"/>
              <a:t>    </a:t>
            </a:r>
            <a:r>
              <a:rPr lang="en-US" sz="1800" dirty="0" err="1"/>
              <a:t>int</a:t>
            </a:r>
            <a:r>
              <a:rPr lang="en-US" sz="1800" dirty="0"/>
              <a:t> global = 2;</a:t>
            </a:r>
          </a:p>
          <a:p>
            <a:pPr fontAlgn="base">
              <a:buNone/>
            </a:pPr>
            <a:r>
              <a:rPr lang="en-US" sz="1800" dirty="0"/>
              <a:t>    </a:t>
            </a:r>
            <a:r>
              <a:rPr lang="en-US" sz="1800" dirty="0" err="1"/>
              <a:t>cout</a:t>
            </a:r>
            <a:r>
              <a:rPr lang="en-US" sz="1800" dirty="0"/>
              <a:t> &lt;&lt; global &lt;&lt; </a:t>
            </a:r>
            <a:r>
              <a:rPr lang="en-US" sz="1800" dirty="0" err="1"/>
              <a:t>endl</a:t>
            </a:r>
            <a:r>
              <a:rPr lang="en-US" sz="1800" dirty="0"/>
              <a:t>;</a:t>
            </a:r>
          </a:p>
          <a:p>
            <a:pPr fontAlgn="base">
              <a:buNone/>
            </a:pPr>
            <a:r>
              <a:rPr lang="en-US" sz="1800" dirty="0"/>
              <a:t>}</a:t>
            </a:r>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0929" y="568471"/>
            <a:ext cx="8105775" cy="1022350"/>
          </a:xfrm>
        </p:spPr>
        <p:txBody>
          <a:bodyPr/>
          <a:lstStyle/>
          <a:p>
            <a:r>
              <a:rPr lang="en-US" sz="2400" b="1" dirty="0"/>
              <a:t>How to access a global variable when there is a local variable with same name?</a:t>
            </a:r>
            <a:endParaRPr lang="en-US" sz="2400" dirty="0"/>
          </a:p>
        </p:txBody>
      </p:sp>
      <p:sp>
        <p:nvSpPr>
          <p:cNvPr id="8" name="Text Placeholder 7"/>
          <p:cNvSpPr>
            <a:spLocks noGrp="1"/>
          </p:cNvSpPr>
          <p:nvPr>
            <p:ph type="body" idx="1"/>
          </p:nvPr>
        </p:nvSpPr>
        <p:spPr/>
        <p:txBody>
          <a:bodyPr/>
          <a:lstStyle/>
          <a:p>
            <a:pPr>
              <a:buNone/>
            </a:pPr>
            <a:r>
              <a:rPr lang="en-US" dirty="0"/>
              <a:t>      if we want to access global variable when there is a local variable with same name? </a:t>
            </a:r>
            <a:br>
              <a:rPr lang="en-US" dirty="0"/>
            </a:br>
            <a:r>
              <a:rPr lang="en-US" dirty="0"/>
              <a:t>To solve this problem we will need to use the </a:t>
            </a:r>
            <a:r>
              <a:rPr lang="en-US" b="1" u="sng" dirty="0"/>
              <a:t>scope resolution operator.</a:t>
            </a:r>
            <a:endParaRPr lang="en-US" dirty="0"/>
          </a:p>
        </p:txBody>
      </p:sp>
      <p:sp>
        <p:nvSpPr>
          <p:cNvPr id="9" name="Text Placeholder 8"/>
          <p:cNvSpPr>
            <a:spLocks noGrp="1"/>
          </p:cNvSpPr>
          <p:nvPr>
            <p:ph type="body" idx="2"/>
          </p:nvPr>
        </p:nvSpPr>
        <p:spPr/>
        <p:txBody>
          <a:bodyPr/>
          <a:lstStyle/>
          <a:p>
            <a:pPr fontAlgn="base">
              <a:buNone/>
            </a:pPr>
            <a:r>
              <a:rPr lang="en-US" sz="1800" dirty="0"/>
              <a:t>#include&lt;</a:t>
            </a:r>
            <a:r>
              <a:rPr lang="en-US" sz="1800" dirty="0" err="1"/>
              <a:t>iostream</a:t>
            </a:r>
            <a:r>
              <a:rPr lang="en-US" sz="1800" dirty="0"/>
              <a:t>&gt;</a:t>
            </a:r>
          </a:p>
          <a:p>
            <a:pPr fontAlgn="base">
              <a:buNone/>
            </a:pPr>
            <a:r>
              <a:rPr lang="en-US" sz="1800" dirty="0"/>
              <a:t>using namespace std;</a:t>
            </a:r>
          </a:p>
          <a:p>
            <a:pPr fontAlgn="base">
              <a:buNone/>
            </a:pPr>
            <a:r>
              <a:rPr lang="en-US" sz="1800" dirty="0"/>
              <a:t>  </a:t>
            </a:r>
          </a:p>
          <a:p>
            <a:pPr fontAlgn="base">
              <a:buNone/>
            </a:pPr>
            <a:r>
              <a:rPr lang="en-US" sz="1800" dirty="0"/>
              <a:t>// Global x </a:t>
            </a:r>
          </a:p>
          <a:p>
            <a:pPr fontAlgn="base">
              <a:buNone/>
            </a:pPr>
            <a:r>
              <a:rPr lang="en-US" sz="1800" dirty="0" err="1"/>
              <a:t>int</a:t>
            </a:r>
            <a:r>
              <a:rPr lang="en-US" sz="1800" dirty="0"/>
              <a:t> x = 0; </a:t>
            </a:r>
          </a:p>
          <a:p>
            <a:pPr fontAlgn="base">
              <a:buNone/>
            </a:pPr>
            <a:r>
              <a:rPr lang="en-US" sz="1800" dirty="0"/>
              <a:t>   </a:t>
            </a:r>
          </a:p>
          <a:p>
            <a:pPr fontAlgn="base">
              <a:buNone/>
            </a:pPr>
            <a:r>
              <a:rPr lang="en-US" sz="1800" dirty="0" err="1"/>
              <a:t>int</a:t>
            </a:r>
            <a:r>
              <a:rPr lang="en-US" sz="1800" dirty="0"/>
              <a:t> main()</a:t>
            </a:r>
          </a:p>
          <a:p>
            <a:pPr fontAlgn="base">
              <a:buNone/>
            </a:pPr>
            <a:r>
              <a:rPr lang="en-US" sz="1800" dirty="0"/>
              <a:t>{</a:t>
            </a:r>
          </a:p>
          <a:p>
            <a:pPr fontAlgn="base">
              <a:buNone/>
            </a:pPr>
            <a:r>
              <a:rPr lang="en-US" sz="1800" dirty="0"/>
              <a:t>  // Local x   </a:t>
            </a:r>
          </a:p>
          <a:p>
            <a:pPr fontAlgn="base">
              <a:buNone/>
            </a:pPr>
            <a:r>
              <a:rPr lang="en-US" sz="1800" dirty="0"/>
              <a:t>  </a:t>
            </a:r>
            <a:r>
              <a:rPr lang="en-US" sz="1800" dirty="0" err="1"/>
              <a:t>int</a:t>
            </a:r>
            <a:r>
              <a:rPr lang="en-US" sz="1800" dirty="0"/>
              <a:t> x = 10;</a:t>
            </a:r>
          </a:p>
          <a:p>
            <a:pPr fontAlgn="base">
              <a:buNone/>
            </a:pPr>
            <a:r>
              <a:rPr lang="en-US" sz="1800" dirty="0"/>
              <a:t>  </a:t>
            </a:r>
            <a:r>
              <a:rPr lang="en-US" sz="1800" dirty="0" err="1"/>
              <a:t>cout</a:t>
            </a:r>
            <a:r>
              <a:rPr lang="en-US" sz="1800" dirty="0"/>
              <a:t> &lt;&lt; "Value of global x is " &lt;&lt; ::x;</a:t>
            </a:r>
          </a:p>
          <a:p>
            <a:pPr fontAlgn="base">
              <a:buNone/>
            </a:pPr>
            <a:r>
              <a:rPr lang="en-US" sz="1800" dirty="0"/>
              <a:t>  </a:t>
            </a:r>
            <a:r>
              <a:rPr lang="en-US" sz="1800" dirty="0" err="1"/>
              <a:t>cout</a:t>
            </a:r>
            <a:r>
              <a:rPr lang="en-US" sz="1800" dirty="0"/>
              <a:t>&lt;&lt; "\</a:t>
            </a:r>
            <a:r>
              <a:rPr lang="en-US" sz="1800" dirty="0" err="1"/>
              <a:t>nValue</a:t>
            </a:r>
            <a:r>
              <a:rPr lang="en-US" sz="1800" dirty="0"/>
              <a:t> of local x is " &lt;&lt; x; </a:t>
            </a:r>
          </a:p>
          <a:p>
            <a:pPr fontAlgn="base">
              <a:buNone/>
            </a:pPr>
            <a:r>
              <a:rPr lang="en-US" sz="1800" dirty="0"/>
              <a:t>  return 0;</a:t>
            </a:r>
          </a:p>
          <a:p>
            <a:pPr fontAlgn="base">
              <a:buNone/>
            </a:pPr>
            <a:r>
              <a:rPr lang="en-US" sz="1800" dirty="0"/>
              <a:t>}</a:t>
            </a:r>
          </a:p>
          <a:p>
            <a:pPr>
              <a:buNone/>
            </a:pP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4" y="723216"/>
            <a:ext cx="8105775" cy="1022350"/>
          </a:xfrm>
        </p:spPr>
        <p:txBody>
          <a:bodyPr/>
          <a:lstStyle/>
          <a:p>
            <a:r>
              <a:rPr lang="en-US" sz="2400" b="1" dirty="0"/>
              <a:t>Q1.</a:t>
            </a:r>
            <a:r>
              <a:rPr lang="en-US" sz="2400" dirty="0"/>
              <a:t>To reveal the hidden scope of the variable which operator is used?</a:t>
            </a:r>
            <a:br>
              <a:rPr lang="en-US" sz="2400" dirty="0"/>
            </a:br>
            <a:endParaRPr lang="en-US" sz="2400" dirty="0"/>
          </a:p>
        </p:txBody>
      </p:sp>
      <p:sp>
        <p:nvSpPr>
          <p:cNvPr id="3" name="Text Placeholder 2"/>
          <p:cNvSpPr>
            <a:spLocks noGrp="1"/>
          </p:cNvSpPr>
          <p:nvPr>
            <p:ph type="body" idx="1"/>
          </p:nvPr>
        </p:nvSpPr>
        <p:spPr/>
        <p:txBody>
          <a:bodyPr/>
          <a:lstStyle/>
          <a:p>
            <a:pPr marL="527050" indent="-457200" fontAlgn="base">
              <a:buFont typeface="+mj-lt"/>
              <a:buAutoNum type="arabicPeriod"/>
            </a:pPr>
            <a:r>
              <a:rPr lang="en-US" dirty="0"/>
              <a:t>Scope Resolution operator</a:t>
            </a:r>
          </a:p>
          <a:p>
            <a:pPr marL="527050" indent="-457200" fontAlgn="base">
              <a:buFont typeface="+mj-lt"/>
              <a:buAutoNum type="arabicPeriod"/>
            </a:pPr>
            <a:r>
              <a:rPr lang="en-US" dirty="0"/>
              <a:t> Address operator</a:t>
            </a:r>
          </a:p>
          <a:p>
            <a:pPr marL="527050" indent="-457200" fontAlgn="base">
              <a:buFont typeface="+mj-lt"/>
              <a:buAutoNum type="arabicPeriod"/>
            </a:pPr>
            <a:r>
              <a:rPr lang="en-US" dirty="0"/>
              <a:t> Assignment operator</a:t>
            </a:r>
          </a:p>
          <a:p>
            <a:pPr marL="527050" indent="-457200" fontAlgn="base">
              <a:buFont typeface="+mj-lt"/>
              <a:buAutoNum type="arabicPeriod"/>
            </a:pPr>
            <a:r>
              <a:rPr lang="en-US" dirty="0"/>
              <a:t> Pointer operator</a:t>
            </a:r>
          </a:p>
          <a:p>
            <a:pPr>
              <a:buNone/>
            </a:pPr>
            <a:endParaRPr lang="en-US" dirty="0"/>
          </a:p>
        </p:txBody>
      </p:sp>
      <p:sp>
        <p:nvSpPr>
          <p:cNvPr id="4" name="Text Placeholder 3"/>
          <p:cNvSpPr>
            <a:spLocks noGrp="1"/>
          </p:cNvSpPr>
          <p:nvPr>
            <p:ph type="body" idx="2"/>
          </p:nvPr>
        </p:nvSpPr>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4" y="723216"/>
            <a:ext cx="8105775" cy="1022350"/>
          </a:xfrm>
        </p:spPr>
        <p:txBody>
          <a:bodyPr/>
          <a:lstStyle/>
          <a:p>
            <a:r>
              <a:rPr lang="en-US" sz="2400" b="1" dirty="0"/>
              <a:t>Q1.</a:t>
            </a:r>
            <a:r>
              <a:rPr lang="en-US" sz="2400" dirty="0"/>
              <a:t>To reveal the hidden scope of the variable which operator is used?</a:t>
            </a:r>
            <a:br>
              <a:rPr lang="en-US" sz="2400" dirty="0"/>
            </a:br>
            <a:endParaRPr lang="en-US" sz="2400" dirty="0"/>
          </a:p>
        </p:txBody>
      </p:sp>
      <p:sp>
        <p:nvSpPr>
          <p:cNvPr id="3" name="Text Placeholder 2"/>
          <p:cNvSpPr>
            <a:spLocks noGrp="1"/>
          </p:cNvSpPr>
          <p:nvPr>
            <p:ph type="body" idx="1"/>
          </p:nvPr>
        </p:nvSpPr>
        <p:spPr/>
        <p:txBody>
          <a:bodyPr/>
          <a:lstStyle/>
          <a:p>
            <a:pPr marL="527050" indent="-457200" fontAlgn="base">
              <a:buFont typeface="+mj-lt"/>
              <a:buAutoNum type="arabicPeriod"/>
            </a:pPr>
            <a:r>
              <a:rPr lang="en-US" b="1" dirty="0"/>
              <a:t>Scope Resolution operator</a:t>
            </a:r>
          </a:p>
          <a:p>
            <a:pPr marL="527050" indent="-457200" fontAlgn="base">
              <a:buFont typeface="+mj-lt"/>
              <a:buAutoNum type="arabicPeriod"/>
            </a:pPr>
            <a:r>
              <a:rPr lang="en-US" dirty="0"/>
              <a:t> Address operator</a:t>
            </a:r>
          </a:p>
          <a:p>
            <a:pPr marL="527050" indent="-457200" fontAlgn="base">
              <a:buFont typeface="+mj-lt"/>
              <a:buAutoNum type="arabicPeriod"/>
            </a:pPr>
            <a:r>
              <a:rPr lang="en-US" dirty="0"/>
              <a:t> Assignment operator</a:t>
            </a:r>
          </a:p>
          <a:p>
            <a:pPr marL="527050" indent="-457200" fontAlgn="base">
              <a:buFont typeface="+mj-lt"/>
              <a:buAutoNum type="arabicPeriod"/>
            </a:pPr>
            <a:r>
              <a:rPr lang="en-US" dirty="0"/>
              <a:t> Pointer operator</a:t>
            </a:r>
          </a:p>
          <a:p>
            <a:pPr>
              <a:buNone/>
            </a:pPr>
            <a:endParaRPr lang="en-US" dirty="0"/>
          </a:p>
        </p:txBody>
      </p:sp>
      <p:sp>
        <p:nvSpPr>
          <p:cNvPr id="4" name="Text Placeholder 3"/>
          <p:cNvSpPr>
            <a:spLocks noGrp="1"/>
          </p:cNvSpPr>
          <p:nvPr>
            <p:ph type="body" idx="2"/>
          </p:nvPr>
        </p:nvSpPr>
        <p:spPr/>
        <p:txBody>
          <a:bodyPr/>
          <a:lstStyle/>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Q2.</a:t>
            </a:r>
            <a:r>
              <a:rPr lang="en-US" sz="2800" dirty="0"/>
              <a:t>What is the output of the following code snippet?</a:t>
            </a:r>
          </a:p>
        </p:txBody>
      </p:sp>
      <p:sp>
        <p:nvSpPr>
          <p:cNvPr id="3" name="Text Placeholder 2"/>
          <p:cNvSpPr>
            <a:spLocks noGrp="1"/>
          </p:cNvSpPr>
          <p:nvPr>
            <p:ph type="body" idx="1"/>
          </p:nvPr>
        </p:nvSpPr>
        <p:spPr/>
        <p:txBody>
          <a:bodyPr/>
          <a:lstStyle/>
          <a:p>
            <a:pPr fontAlgn="base">
              <a:buNone/>
            </a:pPr>
            <a:r>
              <a:rPr lang="en-US" sz="1400" b="1" dirty="0"/>
              <a:t>#include &lt;</a:t>
            </a:r>
            <a:r>
              <a:rPr lang="en-US" sz="1400" b="1" dirty="0" err="1"/>
              <a:t>iostream</a:t>
            </a:r>
            <a:r>
              <a:rPr lang="en-US" sz="1400" b="1" dirty="0"/>
              <a:t>&gt;</a:t>
            </a:r>
          </a:p>
          <a:p>
            <a:pPr fontAlgn="base">
              <a:buNone/>
            </a:pPr>
            <a:r>
              <a:rPr lang="en-US" sz="1400" b="1" dirty="0"/>
              <a:t>using namespace std;</a:t>
            </a:r>
          </a:p>
          <a:p>
            <a:pPr fontAlgn="base">
              <a:buNone/>
            </a:pPr>
            <a:r>
              <a:rPr lang="en-US" sz="1400" b="1" dirty="0" err="1"/>
              <a:t>int</a:t>
            </a:r>
            <a:r>
              <a:rPr lang="en-US" sz="1400" b="1" dirty="0"/>
              <a:t> x = 1, y = 2, z = 3;</a:t>
            </a:r>
          </a:p>
          <a:p>
            <a:pPr fontAlgn="base">
              <a:buNone/>
            </a:pPr>
            <a:r>
              <a:rPr lang="en-US" sz="1400" b="1" dirty="0" err="1"/>
              <a:t>int</a:t>
            </a:r>
            <a:r>
              <a:rPr lang="en-US" sz="1400" b="1" dirty="0"/>
              <a:t> main()</a:t>
            </a:r>
          </a:p>
          <a:p>
            <a:pPr fontAlgn="base">
              <a:buNone/>
            </a:pPr>
            <a:r>
              <a:rPr lang="en-US" sz="1400" b="1" dirty="0"/>
              <a:t>{</a:t>
            </a:r>
          </a:p>
          <a:p>
            <a:pPr fontAlgn="base">
              <a:buNone/>
            </a:pPr>
            <a:r>
              <a:rPr lang="en-US" sz="1400" b="1" dirty="0" err="1"/>
              <a:t>cout</a:t>
            </a:r>
            <a:r>
              <a:rPr lang="en-US" sz="1400" b="1" dirty="0"/>
              <a:t>&lt;&lt;” x =”&lt;&lt;x&lt;&lt;” y = ” &lt;&lt;y&lt;&lt;” z = “&lt;&lt; z&lt;&lt;</a:t>
            </a:r>
            <a:r>
              <a:rPr lang="en-US" sz="1400" b="1" dirty="0" err="1"/>
              <a:t>endl</a:t>
            </a:r>
            <a:r>
              <a:rPr lang="en-US" sz="1400" b="1" dirty="0"/>
              <a:t>;</a:t>
            </a:r>
          </a:p>
          <a:p>
            <a:pPr fontAlgn="base">
              <a:buNone/>
            </a:pPr>
            <a:r>
              <a:rPr lang="en-US" sz="1400" b="1" dirty="0"/>
              <a:t>{</a:t>
            </a:r>
          </a:p>
          <a:p>
            <a:pPr fontAlgn="base">
              <a:buNone/>
            </a:pPr>
            <a:r>
              <a:rPr lang="en-US" sz="1400" b="1" dirty="0"/>
              <a:t>    </a:t>
            </a:r>
            <a:r>
              <a:rPr lang="en-US" sz="1400" b="1" dirty="0" err="1"/>
              <a:t>int</a:t>
            </a:r>
            <a:r>
              <a:rPr lang="en-US" sz="1400" b="1" dirty="0"/>
              <a:t> x = 10;</a:t>
            </a:r>
          </a:p>
          <a:p>
            <a:pPr fontAlgn="base">
              <a:buNone/>
            </a:pPr>
            <a:r>
              <a:rPr lang="en-US" sz="1400" b="1" dirty="0"/>
              <a:t>    float y = 20;</a:t>
            </a:r>
          </a:p>
          <a:p>
            <a:pPr fontAlgn="base">
              <a:buNone/>
            </a:pPr>
            <a:r>
              <a:rPr lang="en-US" sz="1400" b="1" dirty="0"/>
              <a:t>    </a:t>
            </a:r>
            <a:r>
              <a:rPr lang="en-US" sz="1400" b="1" dirty="0" err="1"/>
              <a:t>cout</a:t>
            </a:r>
            <a:r>
              <a:rPr lang="en-US" sz="1400" b="1" dirty="0"/>
              <a:t>&lt;&lt;” x =”&lt;&lt;::x&lt;&lt;” y = ” &lt;&lt;::y&lt;&lt;” z = “&lt;&lt; z&lt;&lt;</a:t>
            </a:r>
            <a:r>
              <a:rPr lang="en-US" sz="1400" b="1" dirty="0" err="1"/>
              <a:t>endl</a:t>
            </a:r>
            <a:r>
              <a:rPr lang="en-US" sz="1400" b="1" dirty="0"/>
              <a:t>;</a:t>
            </a:r>
          </a:p>
          <a:p>
            <a:pPr fontAlgn="base">
              <a:buNone/>
            </a:pPr>
            <a:r>
              <a:rPr lang="en-US" sz="1400" b="1" dirty="0"/>
              <a:t>    {</a:t>
            </a:r>
          </a:p>
          <a:p>
            <a:pPr fontAlgn="base">
              <a:buNone/>
            </a:pPr>
            <a:r>
              <a:rPr lang="en-US" sz="1400" b="1" dirty="0"/>
              <a:t>            </a:t>
            </a:r>
            <a:r>
              <a:rPr lang="en-US" sz="1400" b="1" dirty="0" err="1"/>
              <a:t>int</a:t>
            </a:r>
            <a:r>
              <a:rPr lang="en-US" sz="1400" b="1" dirty="0"/>
              <a:t> z = 100;</a:t>
            </a:r>
          </a:p>
          <a:p>
            <a:pPr fontAlgn="base">
              <a:buNone/>
            </a:pPr>
            <a:r>
              <a:rPr lang="en-US" sz="1400" b="1" dirty="0"/>
              <a:t>        </a:t>
            </a:r>
            <a:r>
              <a:rPr lang="en-US" sz="1400" b="1" dirty="0" err="1"/>
              <a:t>cout</a:t>
            </a:r>
            <a:r>
              <a:rPr lang="en-US" sz="1400" b="1" dirty="0"/>
              <a:t>&lt;&lt;” x =”&lt;&lt;x&lt;&lt;” y = ” &lt;&lt;y&lt;&lt;” z = “&lt;&lt; z&lt;&lt;</a:t>
            </a:r>
            <a:r>
              <a:rPr lang="en-US" sz="1400" b="1" dirty="0" err="1"/>
              <a:t>endl</a:t>
            </a:r>
            <a:r>
              <a:rPr lang="en-US" sz="1400" b="1" dirty="0"/>
              <a:t>;</a:t>
            </a:r>
          </a:p>
          <a:p>
            <a:pPr fontAlgn="base">
              <a:buNone/>
            </a:pPr>
            <a:r>
              <a:rPr lang="en-US" sz="1400" b="1" dirty="0"/>
              <a:t>    }</a:t>
            </a:r>
          </a:p>
          <a:p>
            <a:pPr fontAlgn="base">
              <a:buNone/>
            </a:pPr>
            <a:r>
              <a:rPr lang="en-US" sz="1400" b="1" dirty="0"/>
              <a:t>}</a:t>
            </a:r>
          </a:p>
          <a:p>
            <a:pPr fontAlgn="base">
              <a:buNone/>
            </a:pPr>
            <a:r>
              <a:rPr lang="en-US" sz="1400" b="1" dirty="0"/>
              <a:t>return 0;</a:t>
            </a:r>
          </a:p>
          <a:p>
            <a:pPr fontAlgn="base">
              <a:buNone/>
            </a:pPr>
            <a:r>
              <a:rPr lang="en-US" sz="1400" b="1" dirty="0"/>
              <a:t>}</a:t>
            </a:r>
          </a:p>
          <a:p>
            <a:pPr fontAlgn="base">
              <a:buNone/>
            </a:pPr>
            <a:endParaRPr lang="en-US" sz="2400" b="1" dirty="0"/>
          </a:p>
          <a:p>
            <a:pPr>
              <a:buNone/>
            </a:pPr>
            <a:endParaRPr lang="en-US" dirty="0"/>
          </a:p>
        </p:txBody>
      </p:sp>
      <p:sp>
        <p:nvSpPr>
          <p:cNvPr id="4" name="Text Placeholder 3"/>
          <p:cNvSpPr>
            <a:spLocks noGrp="1"/>
          </p:cNvSpPr>
          <p:nvPr>
            <p:ph type="body" idx="2"/>
          </p:nvPr>
        </p:nvSpPr>
        <p:spPr/>
        <p:txBody>
          <a:bodyPr/>
          <a:lstStyle/>
          <a:p>
            <a:pPr>
              <a:buNone/>
            </a:pPr>
            <a:r>
              <a:rPr lang="en-US" sz="2000" dirty="0"/>
              <a:t>A). x =1 y = 2 z = 3 x =1 y = 2 z = 3 x =1 y = 2 z = 100</a:t>
            </a:r>
          </a:p>
          <a:p>
            <a:pPr>
              <a:buNone/>
            </a:pPr>
            <a:endParaRPr lang="en-US" sz="2000" dirty="0"/>
          </a:p>
          <a:p>
            <a:pPr>
              <a:buNone/>
            </a:pPr>
            <a:r>
              <a:rPr lang="en-US" sz="2000" dirty="0"/>
              <a:t>B). x =1 y = 2 z = 3 x =10 y = 20 z = 3 x =1 y = 2 z = 100</a:t>
            </a:r>
          </a:p>
          <a:p>
            <a:pPr>
              <a:buNone/>
            </a:pPr>
            <a:endParaRPr lang="en-US" sz="2000" dirty="0"/>
          </a:p>
          <a:p>
            <a:pPr>
              <a:buNone/>
            </a:pPr>
            <a:r>
              <a:rPr lang="en-US" sz="2000" dirty="0"/>
              <a:t>C).  x =1 y = 2 z = 3 x =1 y = 2 z = 3 x =10 y = 20 z = 100</a:t>
            </a:r>
          </a:p>
          <a:p>
            <a:pPr>
              <a:buNone/>
            </a:pPr>
            <a:r>
              <a:rPr lang="en-US" sz="2000" dirty="0"/>
              <a:t>D).  x =1 y = 2 z = 3 x =10 y = 20 z = 3 x =10 y = 20 z = 100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Q2.</a:t>
            </a:r>
            <a:r>
              <a:rPr lang="en-US" sz="2800" dirty="0"/>
              <a:t>What is the output of the following code snippet?</a:t>
            </a:r>
          </a:p>
        </p:txBody>
      </p:sp>
      <p:sp>
        <p:nvSpPr>
          <p:cNvPr id="3" name="Text Placeholder 2"/>
          <p:cNvSpPr>
            <a:spLocks noGrp="1"/>
          </p:cNvSpPr>
          <p:nvPr>
            <p:ph type="body" idx="1"/>
          </p:nvPr>
        </p:nvSpPr>
        <p:spPr/>
        <p:txBody>
          <a:bodyPr/>
          <a:lstStyle/>
          <a:p>
            <a:pPr fontAlgn="base">
              <a:buNone/>
            </a:pPr>
            <a:r>
              <a:rPr lang="en-US" sz="1400" b="1" dirty="0"/>
              <a:t>#include &lt;</a:t>
            </a:r>
            <a:r>
              <a:rPr lang="en-US" sz="1400" b="1" dirty="0" err="1"/>
              <a:t>iostream</a:t>
            </a:r>
            <a:r>
              <a:rPr lang="en-US" sz="1400" b="1" dirty="0"/>
              <a:t>&gt;</a:t>
            </a:r>
          </a:p>
          <a:p>
            <a:pPr fontAlgn="base">
              <a:buNone/>
            </a:pPr>
            <a:r>
              <a:rPr lang="en-US" sz="1400" b="1" dirty="0"/>
              <a:t>using namespace std;</a:t>
            </a:r>
          </a:p>
          <a:p>
            <a:pPr fontAlgn="base">
              <a:buNone/>
            </a:pPr>
            <a:r>
              <a:rPr lang="en-US" sz="1400" b="1" dirty="0" err="1"/>
              <a:t>int</a:t>
            </a:r>
            <a:r>
              <a:rPr lang="en-US" sz="1400" b="1" dirty="0"/>
              <a:t> x = 1, y = 2, z = 3;</a:t>
            </a:r>
          </a:p>
          <a:p>
            <a:pPr fontAlgn="base">
              <a:buNone/>
            </a:pPr>
            <a:r>
              <a:rPr lang="en-US" sz="1400" b="1" dirty="0" err="1"/>
              <a:t>int</a:t>
            </a:r>
            <a:r>
              <a:rPr lang="en-US" sz="1400" b="1" dirty="0"/>
              <a:t> main()</a:t>
            </a:r>
          </a:p>
          <a:p>
            <a:pPr fontAlgn="base">
              <a:buNone/>
            </a:pPr>
            <a:r>
              <a:rPr lang="en-US" sz="1400" b="1" dirty="0"/>
              <a:t>{</a:t>
            </a:r>
          </a:p>
          <a:p>
            <a:pPr fontAlgn="base">
              <a:buNone/>
            </a:pPr>
            <a:r>
              <a:rPr lang="en-US" sz="1400" b="1" dirty="0" err="1"/>
              <a:t>cout</a:t>
            </a:r>
            <a:r>
              <a:rPr lang="en-US" sz="1400" b="1" dirty="0"/>
              <a:t>&lt;&lt;” x =”&lt;&lt;x&lt;&lt;” y = ” &lt;&lt;y&lt;&lt;” z = “&lt;&lt; z&lt;&lt;</a:t>
            </a:r>
            <a:r>
              <a:rPr lang="en-US" sz="1400" b="1" dirty="0" err="1"/>
              <a:t>endl</a:t>
            </a:r>
            <a:r>
              <a:rPr lang="en-US" sz="1400" b="1" dirty="0"/>
              <a:t>;</a:t>
            </a:r>
          </a:p>
          <a:p>
            <a:pPr fontAlgn="base">
              <a:buNone/>
            </a:pPr>
            <a:r>
              <a:rPr lang="en-US" sz="1400" b="1" dirty="0"/>
              <a:t>{</a:t>
            </a:r>
          </a:p>
          <a:p>
            <a:pPr fontAlgn="base">
              <a:buNone/>
            </a:pPr>
            <a:r>
              <a:rPr lang="en-US" sz="1400" b="1" dirty="0"/>
              <a:t>    </a:t>
            </a:r>
            <a:r>
              <a:rPr lang="en-US" sz="1400" b="1" dirty="0" err="1"/>
              <a:t>int</a:t>
            </a:r>
            <a:r>
              <a:rPr lang="en-US" sz="1400" b="1" dirty="0"/>
              <a:t> x = 10;</a:t>
            </a:r>
          </a:p>
          <a:p>
            <a:pPr fontAlgn="base">
              <a:buNone/>
            </a:pPr>
            <a:r>
              <a:rPr lang="en-US" sz="1400" b="1" dirty="0"/>
              <a:t>    float y = 20;</a:t>
            </a:r>
          </a:p>
          <a:p>
            <a:pPr fontAlgn="base">
              <a:buNone/>
            </a:pPr>
            <a:r>
              <a:rPr lang="en-US" sz="1400" b="1" dirty="0"/>
              <a:t>    </a:t>
            </a:r>
            <a:r>
              <a:rPr lang="en-US" sz="1400" b="1" dirty="0" err="1"/>
              <a:t>cout</a:t>
            </a:r>
            <a:r>
              <a:rPr lang="en-US" sz="1400" b="1" dirty="0"/>
              <a:t>&lt;&lt;” x =”&lt;&lt;::x&lt;&lt;” y = ” &lt;&lt;::y&lt;&lt;” z = “&lt;&lt; z&lt;&lt;</a:t>
            </a:r>
            <a:r>
              <a:rPr lang="en-US" sz="1400" b="1" dirty="0" err="1"/>
              <a:t>endl</a:t>
            </a:r>
            <a:r>
              <a:rPr lang="en-US" sz="1400" b="1" dirty="0"/>
              <a:t>;</a:t>
            </a:r>
          </a:p>
          <a:p>
            <a:pPr fontAlgn="base">
              <a:buNone/>
            </a:pPr>
            <a:r>
              <a:rPr lang="en-US" sz="1400" b="1" dirty="0"/>
              <a:t>    {</a:t>
            </a:r>
          </a:p>
          <a:p>
            <a:pPr fontAlgn="base">
              <a:buNone/>
            </a:pPr>
            <a:r>
              <a:rPr lang="en-US" sz="1400" b="1" dirty="0"/>
              <a:t>            </a:t>
            </a:r>
            <a:r>
              <a:rPr lang="en-US" sz="1400" b="1" dirty="0" err="1"/>
              <a:t>int</a:t>
            </a:r>
            <a:r>
              <a:rPr lang="en-US" sz="1400" b="1" dirty="0"/>
              <a:t> z = 100;</a:t>
            </a:r>
          </a:p>
          <a:p>
            <a:pPr fontAlgn="base">
              <a:buNone/>
            </a:pPr>
            <a:r>
              <a:rPr lang="en-US" sz="1400" b="1" dirty="0"/>
              <a:t>        </a:t>
            </a:r>
            <a:r>
              <a:rPr lang="en-US" sz="1400" b="1" dirty="0" err="1"/>
              <a:t>cout</a:t>
            </a:r>
            <a:r>
              <a:rPr lang="en-US" sz="1400" b="1" dirty="0"/>
              <a:t>&lt;&lt;” x =”&lt;&lt;x&lt;&lt;” y = ” &lt;&lt;y&lt;&lt;” z = “&lt;&lt; z&lt;&lt;</a:t>
            </a:r>
            <a:r>
              <a:rPr lang="en-US" sz="1400" b="1" dirty="0" err="1"/>
              <a:t>endl</a:t>
            </a:r>
            <a:r>
              <a:rPr lang="en-US" sz="1400" b="1" dirty="0"/>
              <a:t>;</a:t>
            </a:r>
          </a:p>
          <a:p>
            <a:pPr fontAlgn="base">
              <a:buNone/>
            </a:pPr>
            <a:r>
              <a:rPr lang="en-US" sz="1400" b="1" dirty="0"/>
              <a:t>    }</a:t>
            </a:r>
          </a:p>
          <a:p>
            <a:pPr fontAlgn="base">
              <a:buNone/>
            </a:pPr>
            <a:r>
              <a:rPr lang="en-US" sz="1400" b="1" dirty="0"/>
              <a:t>}</a:t>
            </a:r>
          </a:p>
          <a:p>
            <a:pPr fontAlgn="base">
              <a:buNone/>
            </a:pPr>
            <a:r>
              <a:rPr lang="en-US" sz="1400" b="1" dirty="0"/>
              <a:t>return 0;</a:t>
            </a:r>
          </a:p>
          <a:p>
            <a:pPr fontAlgn="base">
              <a:buNone/>
            </a:pPr>
            <a:r>
              <a:rPr lang="en-US" sz="1400" b="1" dirty="0"/>
              <a:t>}</a:t>
            </a:r>
          </a:p>
          <a:p>
            <a:pPr fontAlgn="base">
              <a:buNone/>
            </a:pPr>
            <a:endParaRPr lang="en-US" sz="2400" b="1" dirty="0"/>
          </a:p>
          <a:p>
            <a:pPr>
              <a:buNone/>
            </a:pPr>
            <a:endParaRPr lang="en-US" dirty="0"/>
          </a:p>
        </p:txBody>
      </p:sp>
      <p:sp>
        <p:nvSpPr>
          <p:cNvPr id="4" name="Text Placeholder 3"/>
          <p:cNvSpPr>
            <a:spLocks noGrp="1"/>
          </p:cNvSpPr>
          <p:nvPr>
            <p:ph type="body" idx="2"/>
          </p:nvPr>
        </p:nvSpPr>
        <p:spPr/>
        <p:txBody>
          <a:bodyPr/>
          <a:lstStyle/>
          <a:p>
            <a:pPr>
              <a:buNone/>
            </a:pPr>
            <a:r>
              <a:rPr lang="en-US" sz="2000" dirty="0"/>
              <a:t>A). x =1 y = 2 z = 3 x =1 y = 2 z = 3 x =1 y = 2 z = 100</a:t>
            </a:r>
          </a:p>
          <a:p>
            <a:pPr>
              <a:buNone/>
            </a:pPr>
            <a:endParaRPr lang="en-US" sz="2000" dirty="0"/>
          </a:p>
          <a:p>
            <a:pPr>
              <a:buNone/>
            </a:pPr>
            <a:r>
              <a:rPr lang="en-US" sz="2000" dirty="0"/>
              <a:t>B). x =1 y = 2 z = 3 x =10 y = 20 z = 3 x =1 y = 2 z = 100</a:t>
            </a:r>
          </a:p>
          <a:p>
            <a:pPr>
              <a:buNone/>
            </a:pPr>
            <a:endParaRPr lang="en-US" sz="2000" dirty="0"/>
          </a:p>
          <a:p>
            <a:pPr>
              <a:buNone/>
            </a:pPr>
            <a:r>
              <a:rPr lang="en-US" sz="2000" b="1" dirty="0"/>
              <a:t>C).  x =1 y = 2 z = 3 x =1 y = 2 z = 3 x =10 y = 20 z = 100</a:t>
            </a:r>
          </a:p>
          <a:p>
            <a:pPr>
              <a:buNone/>
            </a:pPr>
            <a:r>
              <a:rPr lang="en-US" sz="2000" dirty="0"/>
              <a:t>D).  x =1 y = 2 z = 3 x =10 y = 20 z = 3 x =10 y = 20 z = 100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62" y="568471"/>
            <a:ext cx="8105775" cy="1022350"/>
          </a:xfrm>
        </p:spPr>
        <p:txBody>
          <a:bodyPr/>
          <a:lstStyle/>
          <a:p>
            <a:r>
              <a:rPr lang="en-US" sz="2800" dirty="0"/>
              <a:t>C++ Friend function</a:t>
            </a:r>
            <a:br>
              <a:rPr lang="en-US" sz="2800" dirty="0"/>
            </a:br>
            <a:endParaRPr lang="en-US" dirty="0"/>
          </a:p>
        </p:txBody>
      </p:sp>
      <p:sp>
        <p:nvSpPr>
          <p:cNvPr id="5" name="Text Placeholder 4"/>
          <p:cNvSpPr>
            <a:spLocks noGrp="1"/>
          </p:cNvSpPr>
          <p:nvPr>
            <p:ph type="body" idx="1"/>
          </p:nvPr>
        </p:nvSpPr>
        <p:spPr/>
        <p:txBody>
          <a:bodyPr/>
          <a:lstStyle/>
          <a:p>
            <a:r>
              <a:rPr lang="en-US" sz="2400" dirty="0"/>
              <a:t>If a function is defined as a friend function in C++, then the protected and private data of a class can be accessed using the function.</a:t>
            </a:r>
          </a:p>
          <a:p>
            <a:r>
              <a:rPr lang="en-US" sz="2400" dirty="0"/>
              <a:t>By using the keyword friend compiler knows the given function is a friend function.</a:t>
            </a:r>
          </a:p>
          <a:p>
            <a:r>
              <a:rPr lang="en-US" sz="2400" dirty="0"/>
              <a:t>For accessing the data, the declaration of a friend function should be done inside the body of a class starting with the keyword friend.</a:t>
            </a: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2455" y="835758"/>
            <a:ext cx="8105775" cy="1022350"/>
          </a:xfrm>
        </p:spPr>
        <p:txBody>
          <a:bodyPr/>
          <a:lstStyle/>
          <a:p>
            <a:r>
              <a:rPr lang="en-US" sz="3200" dirty="0"/>
              <a:t>Declaration of friend function in C++</a:t>
            </a:r>
            <a:br>
              <a:rPr lang="en-US" sz="2400" dirty="0"/>
            </a:br>
            <a:endParaRPr lang="en-US" sz="2400" dirty="0"/>
          </a:p>
        </p:txBody>
      </p:sp>
      <p:sp>
        <p:nvSpPr>
          <p:cNvPr id="6" name="Text Placeholder 5"/>
          <p:cNvSpPr>
            <a:spLocks noGrp="1"/>
          </p:cNvSpPr>
          <p:nvPr>
            <p:ph type="body" idx="1"/>
          </p:nvPr>
        </p:nvSpPr>
        <p:spPr>
          <a:xfrm>
            <a:off x="189914" y="2454275"/>
            <a:ext cx="8105775" cy="4403725"/>
          </a:xfrm>
        </p:spPr>
        <p:txBody>
          <a:bodyPr/>
          <a:lstStyle/>
          <a:p>
            <a:pPr>
              <a:buNone/>
            </a:pPr>
            <a:r>
              <a:rPr lang="en-US" b="1" dirty="0"/>
              <a:t>class</a:t>
            </a:r>
            <a:r>
              <a:rPr lang="en-US" dirty="0"/>
              <a:t> </a:t>
            </a:r>
            <a:r>
              <a:rPr lang="en-US" dirty="0" err="1"/>
              <a:t>class_name</a:t>
            </a:r>
            <a:r>
              <a:rPr lang="en-US" dirty="0"/>
              <a:t>    </a:t>
            </a:r>
          </a:p>
          <a:p>
            <a:pPr>
              <a:buNone/>
            </a:pPr>
            <a:r>
              <a:rPr lang="en-US" dirty="0"/>
              <a:t>{    </a:t>
            </a:r>
          </a:p>
          <a:p>
            <a:pPr>
              <a:buNone/>
            </a:pPr>
            <a:r>
              <a:rPr lang="en-US" dirty="0"/>
              <a:t>    </a:t>
            </a:r>
            <a:r>
              <a:rPr lang="en-US" b="1" dirty="0"/>
              <a:t>friend</a:t>
            </a:r>
            <a:r>
              <a:rPr lang="en-US" dirty="0"/>
              <a:t> </a:t>
            </a:r>
            <a:r>
              <a:rPr lang="en-US" dirty="0" err="1"/>
              <a:t>data_type</a:t>
            </a:r>
            <a:r>
              <a:rPr lang="en-US" dirty="0"/>
              <a:t> </a:t>
            </a:r>
            <a:r>
              <a:rPr lang="en-US" dirty="0" err="1"/>
              <a:t>function_name</a:t>
            </a:r>
            <a:r>
              <a:rPr lang="en-US" dirty="0"/>
              <a:t>(argument/s);            // syntax of friend function.  </a:t>
            </a:r>
          </a:p>
          <a:p>
            <a:pPr>
              <a:buNone/>
            </a:pPr>
            <a:r>
              <a:rPr lang="en-US" dirty="0"/>
              <a:t>};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457200" y="704850"/>
            <a:ext cx="8229600" cy="444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endParaRPr/>
          </a:p>
        </p:txBody>
      </p:sp>
      <p:sp>
        <p:nvSpPr>
          <p:cNvPr id="349" name="Google Shape;349;p47"/>
          <p:cNvSpPr txBox="1">
            <a:spLocks noGrp="1"/>
          </p:cNvSpPr>
          <p:nvPr>
            <p:ph type="body" idx="1"/>
          </p:nvPr>
        </p:nvSpPr>
        <p:spPr>
          <a:xfrm>
            <a:off x="457200" y="857250"/>
            <a:ext cx="8229600" cy="5467350"/>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endParaRPr sz="2800" b="1"/>
          </a:p>
          <a:p>
            <a:pPr marL="274320" lvl="0" indent="-274320" algn="l" rtl="0">
              <a:lnSpc>
                <a:spcPct val="97000"/>
              </a:lnSpc>
              <a:spcBef>
                <a:spcPts val="0"/>
              </a:spcBef>
              <a:spcAft>
                <a:spcPts val="0"/>
              </a:spcAft>
              <a:buClr>
                <a:schemeClr val="accent3"/>
              </a:buClr>
              <a:buSzPct val="100000"/>
              <a:buFont typeface="Arial"/>
              <a:buNone/>
            </a:pPr>
            <a:r>
              <a:rPr lang="en-US" sz="2800" b="1"/>
              <a:t>#include&lt;conio.h&gt;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sum(int, int);</a:t>
            </a:r>
            <a:endParaRPr/>
          </a:p>
          <a:p>
            <a:pPr marL="274320" lvl="0" indent="-274320" algn="l" rtl="0">
              <a:lnSpc>
                <a:spcPct val="97000"/>
              </a:lnSpc>
              <a:spcBef>
                <a:spcPts val="0"/>
              </a:spcBef>
              <a:spcAft>
                <a:spcPts val="0"/>
              </a:spcAft>
              <a:buClr>
                <a:schemeClr val="accent3"/>
              </a:buClr>
              <a:buSzPct val="100000"/>
              <a:buFont typeface="Arial"/>
              <a:buNone/>
            </a:pPr>
            <a:r>
              <a:rPr lang="en-US" sz="2800" b="1"/>
              <a:t>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a=10,b=20;</a:t>
            </a:r>
            <a:endParaRPr sz="2800" b="1"/>
          </a:p>
          <a:p>
            <a:pPr marL="274320" lvl="0" indent="-274320" algn="l" rtl="0">
              <a:lnSpc>
                <a:spcPct val="97000"/>
              </a:lnSpc>
              <a:spcBef>
                <a:spcPts val="0"/>
              </a:spcBef>
              <a:spcAft>
                <a:spcPts val="0"/>
              </a:spcAft>
              <a:buClr>
                <a:schemeClr val="accent3"/>
              </a:buClr>
              <a:buSzPct val="100000"/>
              <a:buFont typeface="Arial"/>
              <a:buNone/>
            </a:pPr>
            <a:r>
              <a:rPr lang="en-US" sz="2800" b="1"/>
              <a:t>int c=sum(a,b);	                            /*actual arguments</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Cout&lt;&lt;“sum is” &lt;&lt; c; 		</a:t>
            </a:r>
            <a:endParaRPr/>
          </a:p>
          <a:p>
            <a:pPr marL="274320" lvl="0" indent="-274320" algn="l" rtl="0">
              <a:lnSpc>
                <a:spcPct val="97000"/>
              </a:lnSpc>
              <a:spcBef>
                <a:spcPts val="0"/>
              </a:spcBef>
              <a:spcAft>
                <a:spcPts val="0"/>
              </a:spcAft>
              <a:buClr>
                <a:schemeClr val="accent3"/>
              </a:buClr>
              <a:buSzPct val="100000"/>
              <a:buFont typeface="Arial"/>
              <a:buNone/>
            </a:pPr>
            <a:r>
              <a:rPr lang="en-US" sz="2800" b="1"/>
              <a:t>getch();</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sum(int x, int y)		/*formal arguments</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a:t>
            </a:r>
            <a:endParaRPr/>
          </a:p>
          <a:p>
            <a:pPr marL="274320" lvl="0" indent="-274320" algn="l" rtl="0">
              <a:lnSpc>
                <a:spcPct val="97000"/>
              </a:lnSpc>
              <a:spcBef>
                <a:spcPts val="0"/>
              </a:spcBef>
              <a:spcAft>
                <a:spcPts val="0"/>
              </a:spcAft>
              <a:buClr>
                <a:schemeClr val="accent3"/>
              </a:buClr>
              <a:buSzPct val="100000"/>
              <a:buFont typeface="Arial"/>
              <a:buNone/>
            </a:pPr>
            <a:r>
              <a:rPr lang="en-US" sz="2800" b="1"/>
              <a:t>s=x+y;</a:t>
            </a:r>
            <a:endParaRPr/>
          </a:p>
          <a:p>
            <a:pPr marL="274320" lvl="0" indent="-274320" algn="l" rtl="0">
              <a:lnSpc>
                <a:spcPct val="97000"/>
              </a:lnSpc>
              <a:spcBef>
                <a:spcPts val="0"/>
              </a:spcBef>
              <a:spcAft>
                <a:spcPts val="0"/>
              </a:spcAft>
              <a:buClr>
                <a:schemeClr val="accent3"/>
              </a:buClr>
              <a:buSzPct val="100000"/>
              <a:buFont typeface="Arial"/>
              <a:buNone/>
            </a:pPr>
            <a:r>
              <a:rPr lang="en-US" sz="2800" b="1"/>
              <a:t>	return(s);	                /*return value</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Characteristics of a Friend function:</a:t>
            </a:r>
            <a:endParaRPr lang="en-US" sz="3200" dirty="0"/>
          </a:p>
        </p:txBody>
      </p:sp>
      <p:sp>
        <p:nvSpPr>
          <p:cNvPr id="6" name="Text Placeholder 5"/>
          <p:cNvSpPr>
            <a:spLocks noGrp="1"/>
          </p:cNvSpPr>
          <p:nvPr>
            <p:ph type="body" idx="1"/>
          </p:nvPr>
        </p:nvSpPr>
        <p:spPr/>
        <p:txBody>
          <a:bodyPr/>
          <a:lstStyle/>
          <a:p>
            <a:r>
              <a:rPr lang="en-US" sz="2400" dirty="0"/>
              <a:t>The function is not in the scope of the class to which it has been declared as a friend.</a:t>
            </a:r>
          </a:p>
          <a:p>
            <a:r>
              <a:rPr lang="en-US" sz="2400" dirty="0"/>
              <a:t>It cannot be called using the object as it is not in the scope of that class.</a:t>
            </a:r>
          </a:p>
          <a:p>
            <a:r>
              <a:rPr lang="en-US" sz="2400" dirty="0"/>
              <a:t>It can be invoked like a normal function without using the object.</a:t>
            </a:r>
          </a:p>
          <a:p>
            <a:r>
              <a:rPr lang="en-US" sz="2400" dirty="0"/>
              <a:t>It cannot access the member names directly and has to use an object name and dot membership operator with the member name.</a:t>
            </a:r>
          </a:p>
          <a:p>
            <a:r>
              <a:rPr lang="en-US" sz="2400" dirty="0"/>
              <a:t>It can be declared either in the private or the public part.</a:t>
            </a:r>
          </a:p>
          <a:p>
            <a:pPr>
              <a:buNone/>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function Example</a:t>
            </a:r>
            <a:br>
              <a:rPr lang="en-US" dirty="0"/>
            </a:br>
            <a:endParaRPr lang="en-US" dirty="0"/>
          </a:p>
        </p:txBody>
      </p:sp>
      <p:sp>
        <p:nvSpPr>
          <p:cNvPr id="6" name="Text Placeholder 5"/>
          <p:cNvSpPr>
            <a:spLocks noGrp="1"/>
          </p:cNvSpPr>
          <p:nvPr>
            <p:ph type="body" idx="1"/>
          </p:nvPr>
        </p:nvSpPr>
        <p:spPr/>
        <p:txBody>
          <a:bodyPr/>
          <a:lstStyle/>
          <a:p>
            <a:pPr>
              <a:buNone/>
            </a:pPr>
            <a:r>
              <a:rPr lang="en-US" sz="1800" dirty="0"/>
              <a:t>#include &lt;</a:t>
            </a:r>
            <a:r>
              <a:rPr lang="en-US" sz="1800" dirty="0" err="1"/>
              <a:t>iostream</a:t>
            </a:r>
            <a:r>
              <a:rPr lang="en-US" sz="1800" dirty="0"/>
              <a:t>&gt;    </a:t>
            </a:r>
          </a:p>
          <a:p>
            <a:pPr>
              <a:buNone/>
            </a:pPr>
            <a:r>
              <a:rPr lang="en-US" sz="1800" b="1" dirty="0"/>
              <a:t>using</a:t>
            </a:r>
            <a:r>
              <a:rPr lang="en-US" sz="1800" dirty="0"/>
              <a:t> </a:t>
            </a:r>
            <a:r>
              <a:rPr lang="en-US" sz="1800" b="1" dirty="0"/>
              <a:t>namespace</a:t>
            </a:r>
            <a:r>
              <a:rPr lang="en-US" sz="1800" dirty="0"/>
              <a:t> std;    </a:t>
            </a:r>
          </a:p>
          <a:p>
            <a:pPr>
              <a:buNone/>
            </a:pPr>
            <a:r>
              <a:rPr lang="en-US" sz="1800" b="1" dirty="0"/>
              <a:t>class</a:t>
            </a:r>
            <a:r>
              <a:rPr lang="en-US" sz="1800" dirty="0"/>
              <a:t> Box    </a:t>
            </a:r>
          </a:p>
          <a:p>
            <a:pPr>
              <a:buNone/>
            </a:pPr>
            <a:r>
              <a:rPr lang="en-US" sz="1800" dirty="0"/>
              <a:t>{    </a:t>
            </a:r>
          </a:p>
          <a:p>
            <a:pPr>
              <a:buNone/>
            </a:pPr>
            <a:r>
              <a:rPr lang="en-US" sz="1800" dirty="0"/>
              <a:t>    </a:t>
            </a:r>
            <a:r>
              <a:rPr lang="en-US" sz="1800" b="1" dirty="0"/>
              <a:t>private</a:t>
            </a:r>
            <a:r>
              <a:rPr lang="en-US" sz="1800" dirty="0"/>
              <a:t>:    </a:t>
            </a:r>
          </a:p>
          <a:p>
            <a:pPr>
              <a:buNone/>
            </a:pPr>
            <a:r>
              <a:rPr lang="en-US" sz="1800" dirty="0"/>
              <a:t>        </a:t>
            </a:r>
            <a:r>
              <a:rPr lang="en-US" sz="1800" b="1" dirty="0" err="1"/>
              <a:t>int</a:t>
            </a:r>
            <a:r>
              <a:rPr lang="en-US" sz="1800" dirty="0"/>
              <a:t> length;    </a:t>
            </a:r>
          </a:p>
          <a:p>
            <a:pPr>
              <a:buNone/>
            </a:pPr>
            <a:r>
              <a:rPr lang="en-US" sz="1800" dirty="0"/>
              <a:t>    </a:t>
            </a:r>
            <a:r>
              <a:rPr lang="en-US" sz="1800" b="1" dirty="0"/>
              <a:t>public</a:t>
            </a:r>
            <a:r>
              <a:rPr lang="en-US" sz="1800" dirty="0"/>
              <a:t>:    </a:t>
            </a:r>
          </a:p>
          <a:p>
            <a:pPr>
              <a:buNone/>
            </a:pPr>
            <a:r>
              <a:rPr lang="en-US" sz="1800" dirty="0"/>
              <a:t>        Box(): length(0) { }    </a:t>
            </a:r>
          </a:p>
          <a:p>
            <a:pPr>
              <a:buNone/>
            </a:pPr>
            <a:r>
              <a:rPr lang="en-US" sz="1800" dirty="0"/>
              <a:t>        </a:t>
            </a:r>
            <a:r>
              <a:rPr lang="en-US" sz="1800" b="1" dirty="0"/>
              <a:t>friend</a:t>
            </a:r>
            <a:r>
              <a:rPr lang="en-US" sz="1800" dirty="0"/>
              <a:t> </a:t>
            </a:r>
            <a:r>
              <a:rPr lang="en-US" sz="1800" b="1" dirty="0" err="1"/>
              <a:t>int</a:t>
            </a:r>
            <a:r>
              <a:rPr lang="en-US" sz="1800" dirty="0"/>
              <a:t> </a:t>
            </a:r>
            <a:r>
              <a:rPr lang="en-US" sz="1800" dirty="0" err="1"/>
              <a:t>printLength</a:t>
            </a:r>
            <a:r>
              <a:rPr lang="en-US" sz="1800" dirty="0"/>
              <a:t>(Box); //friend  function    </a:t>
            </a:r>
          </a:p>
          <a:p>
            <a:pPr>
              <a:buNone/>
            </a:pPr>
            <a:r>
              <a:rPr lang="en-US" sz="1800" dirty="0"/>
              <a:t>};    </a:t>
            </a:r>
          </a:p>
          <a:p>
            <a:pPr>
              <a:buNone/>
            </a:pPr>
            <a:r>
              <a:rPr lang="en-US" sz="1800" b="1" dirty="0" err="1"/>
              <a:t>int</a:t>
            </a:r>
            <a:r>
              <a:rPr lang="en-US" sz="1800" dirty="0"/>
              <a:t> </a:t>
            </a:r>
            <a:r>
              <a:rPr lang="en-US" sz="1800" dirty="0" err="1"/>
              <a:t>printLength</a:t>
            </a:r>
            <a:r>
              <a:rPr lang="en-US" sz="1800" dirty="0"/>
              <a:t>(Box b)    </a:t>
            </a:r>
          </a:p>
          <a:p>
            <a:pPr>
              <a:buNone/>
            </a:pPr>
            <a:r>
              <a:rPr lang="en-US" sz="1800" dirty="0"/>
              <a:t>{    </a:t>
            </a:r>
          </a:p>
          <a:p>
            <a:pPr>
              <a:buNone/>
            </a:pPr>
            <a:r>
              <a:rPr lang="en-US" sz="1800" dirty="0"/>
              <a:t>   </a:t>
            </a:r>
            <a:r>
              <a:rPr lang="en-US" sz="1800" dirty="0" err="1"/>
              <a:t>b.length</a:t>
            </a:r>
            <a:r>
              <a:rPr lang="en-US" sz="1800" dirty="0"/>
              <a:t> += 10;    </a:t>
            </a:r>
          </a:p>
          <a:p>
            <a:pPr>
              <a:buNone/>
            </a:pPr>
            <a:r>
              <a:rPr lang="en-US" sz="1800" dirty="0"/>
              <a:t>    </a:t>
            </a:r>
            <a:r>
              <a:rPr lang="en-US" sz="1800" b="1" dirty="0"/>
              <a:t>return</a:t>
            </a:r>
            <a:r>
              <a:rPr lang="en-US" sz="1800" dirty="0"/>
              <a:t> </a:t>
            </a:r>
            <a:r>
              <a:rPr lang="en-US" sz="1800" dirty="0" err="1"/>
              <a:t>b.length</a:t>
            </a:r>
            <a:r>
              <a:rPr lang="en-US" sz="1800" dirty="0"/>
              <a:t>;    </a:t>
            </a:r>
          </a:p>
          <a:p>
            <a:pPr>
              <a:buNone/>
            </a:pPr>
            <a:r>
              <a:rPr lang="en-US" sz="1800" dirty="0"/>
              <a:t>}  </a:t>
            </a:r>
          </a:p>
          <a:p>
            <a:pPr>
              <a:buNone/>
            </a:pPr>
            <a:endParaRPr lang="en-US" dirty="0"/>
          </a:p>
        </p:txBody>
      </p:sp>
      <p:sp>
        <p:nvSpPr>
          <p:cNvPr id="7" name="Text Placeholder 6"/>
          <p:cNvSpPr>
            <a:spLocks noGrp="1"/>
          </p:cNvSpPr>
          <p:nvPr>
            <p:ph type="body" idx="2"/>
          </p:nvPr>
        </p:nvSpPr>
        <p:spPr/>
        <p:txBody>
          <a:bodyPr/>
          <a:lstStyle/>
          <a:p>
            <a:pPr>
              <a:buNone/>
            </a:pPr>
            <a:r>
              <a:rPr lang="en-US" sz="1800" b="1" dirty="0" err="1"/>
              <a:t>int</a:t>
            </a:r>
            <a:r>
              <a:rPr lang="en-US" sz="1800" dirty="0"/>
              <a:t> main()    </a:t>
            </a:r>
          </a:p>
          <a:p>
            <a:pPr>
              <a:buNone/>
            </a:pPr>
            <a:r>
              <a:rPr lang="en-US" sz="1800" dirty="0"/>
              <a:t>{    </a:t>
            </a:r>
          </a:p>
          <a:p>
            <a:pPr>
              <a:buNone/>
            </a:pPr>
            <a:r>
              <a:rPr lang="en-US" sz="1800" dirty="0"/>
              <a:t>    Box b;    </a:t>
            </a:r>
          </a:p>
          <a:p>
            <a:pPr>
              <a:buNone/>
            </a:pPr>
            <a:r>
              <a:rPr lang="en-US" sz="1800" dirty="0"/>
              <a:t> </a:t>
            </a:r>
            <a:r>
              <a:rPr lang="en-US" sz="1800" dirty="0" err="1"/>
              <a:t>cout</a:t>
            </a:r>
            <a:r>
              <a:rPr lang="en-US" sz="1800" dirty="0"/>
              <a:t>&lt;&lt;"Length of box: "&lt;&lt; </a:t>
            </a:r>
            <a:r>
              <a:rPr lang="en-US" sz="1800" dirty="0" err="1"/>
              <a:t>printLength</a:t>
            </a:r>
            <a:r>
              <a:rPr lang="en-US" sz="1800" dirty="0"/>
              <a:t>(b)&lt;&lt;</a:t>
            </a:r>
            <a:r>
              <a:rPr lang="en-US" sz="1800" dirty="0" err="1"/>
              <a:t>endl</a:t>
            </a:r>
            <a:r>
              <a:rPr lang="en-US" sz="1800" dirty="0"/>
              <a:t>;    </a:t>
            </a:r>
          </a:p>
          <a:p>
            <a:pPr>
              <a:buNone/>
            </a:pPr>
            <a:r>
              <a:rPr lang="en-US" sz="1800" dirty="0"/>
              <a:t>    </a:t>
            </a:r>
            <a:r>
              <a:rPr lang="en-US" sz="1800" b="1" dirty="0"/>
              <a:t>return</a:t>
            </a:r>
            <a:r>
              <a:rPr lang="en-US" sz="1800" dirty="0"/>
              <a:t> 0;    </a:t>
            </a:r>
          </a:p>
          <a:p>
            <a:pPr>
              <a:buNone/>
            </a:pPr>
            <a:r>
              <a:rPr lang="en-US" sz="1800" dirty="0"/>
              <a:t>}  </a:t>
            </a:r>
          </a:p>
          <a:p>
            <a:r>
              <a:rPr lang="en-US" b="1" dirty="0"/>
              <a:t>Output:</a:t>
            </a:r>
            <a:endParaRPr lang="en-US" dirty="0"/>
          </a:p>
          <a:p>
            <a:r>
              <a:rPr lang="en-US" dirty="0"/>
              <a:t>Length of box: 10 </a:t>
            </a: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Let's see a simple example when the function is friendly to two classes.</a:t>
            </a:r>
            <a:endParaRPr lang="en-US" sz="2400" dirty="0"/>
          </a:p>
        </p:txBody>
      </p:sp>
      <p:sp>
        <p:nvSpPr>
          <p:cNvPr id="3" name="Text Placeholder 2"/>
          <p:cNvSpPr>
            <a:spLocks noGrp="1"/>
          </p:cNvSpPr>
          <p:nvPr>
            <p:ph type="body" idx="1"/>
          </p:nvPr>
        </p:nvSpPr>
        <p:spPr/>
        <p:txBody>
          <a:bodyPr/>
          <a:lstStyle/>
          <a:p>
            <a:pPr>
              <a:buNone/>
            </a:pPr>
            <a:r>
              <a:rPr lang="en-US" sz="1200" dirty="0"/>
              <a:t>#include &lt;</a:t>
            </a:r>
            <a:r>
              <a:rPr lang="en-US" sz="1200" dirty="0" err="1"/>
              <a:t>iostream</a:t>
            </a:r>
            <a:r>
              <a:rPr lang="en-US" sz="1200" dirty="0"/>
              <a:t>&gt;  </a:t>
            </a:r>
          </a:p>
          <a:p>
            <a:pPr>
              <a:buNone/>
            </a:pPr>
            <a:r>
              <a:rPr lang="en-US" sz="1200" b="1" dirty="0"/>
              <a:t>using</a:t>
            </a:r>
            <a:r>
              <a:rPr lang="en-US" sz="1200" dirty="0"/>
              <a:t> </a:t>
            </a:r>
            <a:r>
              <a:rPr lang="en-US" sz="1200" b="1" dirty="0"/>
              <a:t>namespace</a:t>
            </a:r>
            <a:r>
              <a:rPr lang="en-US" sz="1200" dirty="0"/>
              <a:t> std;  </a:t>
            </a:r>
          </a:p>
          <a:p>
            <a:pPr>
              <a:buNone/>
            </a:pPr>
            <a:r>
              <a:rPr lang="en-US" sz="1200" b="1" dirty="0"/>
              <a:t>class</a:t>
            </a:r>
            <a:r>
              <a:rPr lang="en-US" sz="1200" dirty="0"/>
              <a:t> B;          // forward </a:t>
            </a:r>
            <a:r>
              <a:rPr lang="en-US" sz="1200" dirty="0" err="1"/>
              <a:t>declarartion</a:t>
            </a:r>
            <a:r>
              <a:rPr lang="en-US" sz="1200" dirty="0"/>
              <a:t>.  </a:t>
            </a:r>
          </a:p>
          <a:p>
            <a:pPr>
              <a:buNone/>
            </a:pPr>
            <a:r>
              <a:rPr lang="en-US" sz="1200" b="1" dirty="0"/>
              <a:t>class</a:t>
            </a:r>
            <a:r>
              <a:rPr lang="en-US" sz="1200" dirty="0"/>
              <a:t> A  </a:t>
            </a:r>
          </a:p>
          <a:p>
            <a:pPr>
              <a:buNone/>
            </a:pPr>
            <a:r>
              <a:rPr lang="en-US" sz="1200" dirty="0"/>
              <a:t>{  </a:t>
            </a:r>
          </a:p>
          <a:p>
            <a:pPr>
              <a:buNone/>
            </a:pPr>
            <a:r>
              <a:rPr lang="en-US" sz="1200" dirty="0"/>
              <a:t>    </a:t>
            </a:r>
            <a:r>
              <a:rPr lang="en-US" sz="1200" b="1" dirty="0" err="1"/>
              <a:t>int</a:t>
            </a:r>
            <a:r>
              <a:rPr lang="en-US" sz="1200" dirty="0"/>
              <a:t> x;  </a:t>
            </a:r>
          </a:p>
          <a:p>
            <a:pPr>
              <a:buNone/>
            </a:pPr>
            <a:r>
              <a:rPr lang="en-US" sz="1200" dirty="0"/>
              <a:t>    </a:t>
            </a:r>
            <a:r>
              <a:rPr lang="en-US" sz="1200" b="1" dirty="0"/>
              <a:t>public</a:t>
            </a:r>
            <a:r>
              <a:rPr lang="en-US" sz="1200" dirty="0"/>
              <a:t>:  </a:t>
            </a:r>
          </a:p>
          <a:p>
            <a:pPr>
              <a:buNone/>
            </a:pPr>
            <a:r>
              <a:rPr lang="en-US" sz="1200" dirty="0"/>
              <a:t>    </a:t>
            </a:r>
            <a:r>
              <a:rPr lang="en-US" sz="1200" b="1" dirty="0"/>
              <a:t>void</a:t>
            </a:r>
            <a:r>
              <a:rPr lang="en-US" sz="1200" dirty="0"/>
              <a:t> </a:t>
            </a:r>
            <a:r>
              <a:rPr lang="en-US" sz="1200" dirty="0" err="1"/>
              <a:t>setdata</a:t>
            </a:r>
            <a:r>
              <a:rPr lang="en-US" sz="1200" dirty="0"/>
              <a:t>(</a:t>
            </a:r>
            <a:r>
              <a:rPr lang="en-US" sz="1200" b="1" dirty="0" err="1"/>
              <a:t>int</a:t>
            </a:r>
            <a:r>
              <a:rPr lang="en-US" sz="1200" dirty="0"/>
              <a:t> </a:t>
            </a:r>
            <a:r>
              <a:rPr lang="en-US" sz="1200" dirty="0" err="1"/>
              <a:t>i</a:t>
            </a:r>
            <a:r>
              <a:rPr lang="en-US" sz="1200" dirty="0"/>
              <a:t>)  </a:t>
            </a:r>
          </a:p>
          <a:p>
            <a:pPr>
              <a:buNone/>
            </a:pPr>
            <a:r>
              <a:rPr lang="en-US" sz="1200" dirty="0"/>
              <a:t>    {  </a:t>
            </a:r>
          </a:p>
          <a:p>
            <a:pPr>
              <a:buNone/>
            </a:pPr>
            <a:r>
              <a:rPr lang="en-US" sz="1200" dirty="0"/>
              <a:t>        x=</a:t>
            </a:r>
            <a:r>
              <a:rPr lang="en-US" sz="1200" dirty="0" err="1"/>
              <a:t>i</a:t>
            </a:r>
            <a:r>
              <a:rPr lang="en-US" sz="1200" dirty="0"/>
              <a:t>;  </a:t>
            </a:r>
          </a:p>
          <a:p>
            <a:pPr>
              <a:buNone/>
            </a:pPr>
            <a:r>
              <a:rPr lang="en-US" sz="1200" dirty="0"/>
              <a:t>    }  </a:t>
            </a:r>
          </a:p>
          <a:p>
            <a:pPr>
              <a:buNone/>
            </a:pPr>
            <a:r>
              <a:rPr lang="en-US" sz="1200" dirty="0"/>
              <a:t>    </a:t>
            </a:r>
            <a:r>
              <a:rPr lang="en-US" sz="1200" b="1" dirty="0"/>
              <a:t>friend</a:t>
            </a:r>
            <a:r>
              <a:rPr lang="en-US" sz="1200" dirty="0"/>
              <a:t> </a:t>
            </a:r>
            <a:r>
              <a:rPr lang="en-US" sz="1200" b="1" dirty="0"/>
              <a:t>void</a:t>
            </a:r>
            <a:r>
              <a:rPr lang="en-US" sz="1200" dirty="0"/>
              <a:t> min(A,B);         // friend function.  </a:t>
            </a:r>
          </a:p>
          <a:p>
            <a:pPr>
              <a:buNone/>
            </a:pPr>
            <a:r>
              <a:rPr lang="en-US" sz="1200" dirty="0"/>
              <a:t>};  </a:t>
            </a:r>
          </a:p>
          <a:p>
            <a:pPr>
              <a:buNone/>
            </a:pPr>
            <a:r>
              <a:rPr lang="en-US" sz="1200" b="1" dirty="0"/>
              <a:t>class</a:t>
            </a:r>
            <a:r>
              <a:rPr lang="en-US" sz="1200" dirty="0"/>
              <a:t> B  </a:t>
            </a:r>
          </a:p>
          <a:p>
            <a:pPr>
              <a:buNone/>
            </a:pPr>
            <a:r>
              <a:rPr lang="en-US" sz="1200" dirty="0"/>
              <a:t>{  </a:t>
            </a:r>
          </a:p>
          <a:p>
            <a:pPr>
              <a:buNone/>
            </a:pPr>
            <a:r>
              <a:rPr lang="en-US" sz="1200" dirty="0"/>
              <a:t>    </a:t>
            </a:r>
            <a:r>
              <a:rPr lang="en-US" sz="1200" b="1" dirty="0" err="1"/>
              <a:t>int</a:t>
            </a:r>
            <a:r>
              <a:rPr lang="en-US" sz="1200" dirty="0"/>
              <a:t> y;  </a:t>
            </a:r>
          </a:p>
          <a:p>
            <a:pPr>
              <a:buNone/>
            </a:pPr>
            <a:r>
              <a:rPr lang="en-US" sz="1200" dirty="0"/>
              <a:t>    </a:t>
            </a:r>
            <a:r>
              <a:rPr lang="en-US" sz="1200" b="1" dirty="0"/>
              <a:t>public</a:t>
            </a:r>
            <a:r>
              <a:rPr lang="en-US" sz="1200" dirty="0"/>
              <a:t>:  </a:t>
            </a:r>
          </a:p>
          <a:p>
            <a:pPr>
              <a:buNone/>
            </a:pPr>
            <a:r>
              <a:rPr lang="en-US" sz="1200" dirty="0"/>
              <a:t>    </a:t>
            </a:r>
            <a:r>
              <a:rPr lang="en-US" sz="1200" b="1" dirty="0"/>
              <a:t>void</a:t>
            </a:r>
            <a:r>
              <a:rPr lang="en-US" sz="1200" dirty="0"/>
              <a:t> </a:t>
            </a:r>
            <a:r>
              <a:rPr lang="en-US" sz="1200" dirty="0" err="1"/>
              <a:t>setdata</a:t>
            </a:r>
            <a:r>
              <a:rPr lang="en-US" sz="1200" dirty="0"/>
              <a:t>(</a:t>
            </a:r>
            <a:r>
              <a:rPr lang="en-US" sz="1200" b="1" dirty="0" err="1"/>
              <a:t>int</a:t>
            </a:r>
            <a:r>
              <a:rPr lang="en-US" sz="1200" dirty="0"/>
              <a:t> </a:t>
            </a:r>
            <a:r>
              <a:rPr lang="en-US" sz="1200" dirty="0" err="1"/>
              <a:t>i</a:t>
            </a:r>
            <a:r>
              <a:rPr lang="en-US" sz="1200" dirty="0"/>
              <a:t>)  </a:t>
            </a:r>
          </a:p>
          <a:p>
            <a:pPr>
              <a:buNone/>
            </a:pPr>
            <a:r>
              <a:rPr lang="en-US" sz="1200" dirty="0"/>
              <a:t>    {  </a:t>
            </a:r>
          </a:p>
          <a:p>
            <a:pPr>
              <a:buNone/>
            </a:pPr>
            <a:r>
              <a:rPr lang="en-US" sz="1200" dirty="0"/>
              <a:t>        y=</a:t>
            </a:r>
            <a:r>
              <a:rPr lang="en-US" sz="1200" dirty="0" err="1"/>
              <a:t>i</a:t>
            </a:r>
            <a:r>
              <a:rPr lang="en-US" sz="1200" dirty="0"/>
              <a:t>;  </a:t>
            </a:r>
          </a:p>
          <a:p>
            <a:pPr>
              <a:buNone/>
            </a:pPr>
            <a:r>
              <a:rPr lang="en-US" sz="1200" dirty="0"/>
              <a:t>    }  </a:t>
            </a:r>
          </a:p>
          <a:p>
            <a:pPr>
              <a:buNone/>
            </a:pPr>
            <a:r>
              <a:rPr lang="en-US" sz="1200" dirty="0"/>
              <a:t>    </a:t>
            </a:r>
            <a:r>
              <a:rPr lang="en-US" sz="1200" b="1" dirty="0"/>
              <a:t>friend</a:t>
            </a:r>
            <a:r>
              <a:rPr lang="en-US" sz="1200" dirty="0"/>
              <a:t> </a:t>
            </a:r>
            <a:r>
              <a:rPr lang="en-US" sz="1200" b="1" dirty="0"/>
              <a:t>void</a:t>
            </a:r>
            <a:r>
              <a:rPr lang="en-US" sz="1200" dirty="0"/>
              <a:t> min(A,B);                    // friend function  </a:t>
            </a:r>
          </a:p>
          <a:p>
            <a:pPr>
              <a:buNone/>
            </a:pPr>
            <a:r>
              <a:rPr lang="en-US" sz="1200" dirty="0"/>
              <a:t>};  </a:t>
            </a:r>
          </a:p>
          <a:p>
            <a:pPr>
              <a:buNone/>
            </a:pPr>
            <a:endParaRPr lang="en-US" dirty="0"/>
          </a:p>
        </p:txBody>
      </p:sp>
      <p:sp>
        <p:nvSpPr>
          <p:cNvPr id="4" name="Text Placeholder 3"/>
          <p:cNvSpPr>
            <a:spLocks noGrp="1"/>
          </p:cNvSpPr>
          <p:nvPr>
            <p:ph type="body" idx="2"/>
          </p:nvPr>
        </p:nvSpPr>
        <p:spPr/>
        <p:txBody>
          <a:bodyPr/>
          <a:lstStyle/>
          <a:p>
            <a:pPr>
              <a:buNone/>
            </a:pPr>
            <a:r>
              <a:rPr lang="en-US" sz="1400" b="1" dirty="0"/>
              <a:t>void</a:t>
            </a:r>
            <a:r>
              <a:rPr lang="en-US" sz="1400" dirty="0"/>
              <a:t> min(A </a:t>
            </a:r>
            <a:r>
              <a:rPr lang="en-US" sz="1400" dirty="0" err="1"/>
              <a:t>a,B</a:t>
            </a:r>
            <a:r>
              <a:rPr lang="en-US" sz="1400" dirty="0"/>
              <a:t> b)  </a:t>
            </a:r>
          </a:p>
          <a:p>
            <a:pPr>
              <a:buNone/>
            </a:pPr>
            <a:r>
              <a:rPr lang="en-US" sz="1400" dirty="0"/>
              <a:t>{  </a:t>
            </a:r>
          </a:p>
          <a:p>
            <a:pPr>
              <a:buNone/>
            </a:pPr>
            <a:r>
              <a:rPr lang="en-US" sz="1400" dirty="0"/>
              <a:t>    </a:t>
            </a:r>
            <a:r>
              <a:rPr lang="en-US" sz="1400" b="1" dirty="0"/>
              <a:t>if</a:t>
            </a:r>
            <a:r>
              <a:rPr lang="en-US" sz="1400" dirty="0"/>
              <a:t>(</a:t>
            </a:r>
            <a:r>
              <a:rPr lang="en-US" sz="1400" dirty="0" err="1"/>
              <a:t>a.x</a:t>
            </a:r>
            <a:r>
              <a:rPr lang="en-US" sz="1400" dirty="0"/>
              <a:t>&lt;=</a:t>
            </a:r>
            <a:r>
              <a:rPr lang="en-US" sz="1400" dirty="0" err="1"/>
              <a:t>b.y</a:t>
            </a:r>
            <a:r>
              <a:rPr lang="en-US" sz="1400" dirty="0"/>
              <a:t>)  </a:t>
            </a:r>
          </a:p>
          <a:p>
            <a:pPr>
              <a:buNone/>
            </a:pPr>
            <a:r>
              <a:rPr lang="en-US" sz="1400" dirty="0"/>
              <a:t>    std::</a:t>
            </a:r>
            <a:r>
              <a:rPr lang="en-US" sz="1400" dirty="0" err="1"/>
              <a:t>cout</a:t>
            </a:r>
            <a:r>
              <a:rPr lang="en-US" sz="1400" dirty="0"/>
              <a:t> &lt;&lt; </a:t>
            </a:r>
            <a:r>
              <a:rPr lang="en-US" sz="1400" dirty="0" err="1"/>
              <a:t>a.x</a:t>
            </a:r>
            <a:r>
              <a:rPr lang="en-US" sz="1400" dirty="0"/>
              <a:t> &lt;&lt; std::</a:t>
            </a:r>
            <a:r>
              <a:rPr lang="en-US" sz="1400" dirty="0" err="1"/>
              <a:t>endl</a:t>
            </a:r>
            <a:r>
              <a:rPr lang="en-US" sz="1400" dirty="0"/>
              <a:t>;  </a:t>
            </a:r>
          </a:p>
          <a:p>
            <a:pPr>
              <a:buNone/>
            </a:pPr>
            <a:r>
              <a:rPr lang="en-US" sz="1400" dirty="0"/>
              <a:t>    </a:t>
            </a:r>
            <a:r>
              <a:rPr lang="en-US" sz="1400" b="1" dirty="0"/>
              <a:t>else</a:t>
            </a:r>
            <a:r>
              <a:rPr lang="en-US" sz="1400" dirty="0"/>
              <a:t>  </a:t>
            </a:r>
          </a:p>
          <a:p>
            <a:pPr>
              <a:buNone/>
            </a:pPr>
            <a:r>
              <a:rPr lang="en-US" sz="1400" dirty="0"/>
              <a:t>    std::</a:t>
            </a:r>
            <a:r>
              <a:rPr lang="en-US" sz="1400" dirty="0" err="1"/>
              <a:t>cout</a:t>
            </a:r>
            <a:r>
              <a:rPr lang="en-US" sz="1400" dirty="0"/>
              <a:t> &lt;&lt; </a:t>
            </a:r>
            <a:r>
              <a:rPr lang="en-US" sz="1400" dirty="0" err="1"/>
              <a:t>b.y</a:t>
            </a:r>
            <a:r>
              <a:rPr lang="en-US" sz="1400" dirty="0"/>
              <a:t> &lt;&lt; std::</a:t>
            </a:r>
            <a:r>
              <a:rPr lang="en-US" sz="1400" dirty="0" err="1"/>
              <a:t>endl</a:t>
            </a:r>
            <a:r>
              <a:rPr lang="en-US" sz="1400" dirty="0"/>
              <a:t>;  </a:t>
            </a:r>
          </a:p>
          <a:p>
            <a:pPr>
              <a:buNone/>
            </a:pPr>
            <a:r>
              <a:rPr lang="en-US" sz="1400" dirty="0"/>
              <a:t>}  </a:t>
            </a:r>
          </a:p>
          <a:p>
            <a:pPr>
              <a:buNone/>
            </a:pPr>
            <a:r>
              <a:rPr lang="en-US" sz="1400" dirty="0"/>
              <a:t>   </a:t>
            </a:r>
            <a:r>
              <a:rPr lang="en-US" sz="1400" b="1" dirty="0" err="1"/>
              <a:t>int</a:t>
            </a:r>
            <a:r>
              <a:rPr lang="en-US" sz="1400" dirty="0"/>
              <a:t> main()  </a:t>
            </a:r>
          </a:p>
          <a:p>
            <a:pPr>
              <a:buNone/>
            </a:pPr>
            <a:r>
              <a:rPr lang="en-US" sz="1400" dirty="0"/>
              <a:t>{  </a:t>
            </a:r>
          </a:p>
          <a:p>
            <a:pPr>
              <a:buNone/>
            </a:pPr>
            <a:r>
              <a:rPr lang="en-US" sz="1400" dirty="0"/>
              <a:t>   A </a:t>
            </a:r>
            <a:r>
              <a:rPr lang="en-US" sz="1400" dirty="0" err="1"/>
              <a:t>a</a:t>
            </a:r>
            <a:r>
              <a:rPr lang="en-US" sz="1400" dirty="0"/>
              <a:t>;  </a:t>
            </a:r>
          </a:p>
          <a:p>
            <a:pPr>
              <a:buNone/>
            </a:pPr>
            <a:r>
              <a:rPr lang="en-US" sz="1400" dirty="0"/>
              <a:t>   B </a:t>
            </a:r>
            <a:r>
              <a:rPr lang="en-US" sz="1400" dirty="0" err="1"/>
              <a:t>b</a:t>
            </a:r>
            <a:r>
              <a:rPr lang="en-US" sz="1400" dirty="0"/>
              <a:t>;  </a:t>
            </a:r>
          </a:p>
          <a:p>
            <a:pPr>
              <a:buNone/>
            </a:pPr>
            <a:r>
              <a:rPr lang="en-US" sz="1400" dirty="0"/>
              <a:t>   </a:t>
            </a:r>
            <a:r>
              <a:rPr lang="en-US" sz="1400" dirty="0" err="1"/>
              <a:t>a.setdata</a:t>
            </a:r>
            <a:r>
              <a:rPr lang="en-US" sz="1400" dirty="0"/>
              <a:t>(10);  </a:t>
            </a:r>
          </a:p>
          <a:p>
            <a:pPr>
              <a:buNone/>
            </a:pPr>
            <a:r>
              <a:rPr lang="en-US" sz="1400" dirty="0"/>
              <a:t>   </a:t>
            </a:r>
            <a:r>
              <a:rPr lang="en-US" sz="1400" dirty="0" err="1"/>
              <a:t>b.setdata</a:t>
            </a:r>
            <a:r>
              <a:rPr lang="en-US" sz="1400" dirty="0"/>
              <a:t>(20);  </a:t>
            </a:r>
          </a:p>
          <a:p>
            <a:pPr>
              <a:buNone/>
            </a:pPr>
            <a:r>
              <a:rPr lang="en-US" sz="1400" dirty="0"/>
              <a:t>   min(</a:t>
            </a:r>
            <a:r>
              <a:rPr lang="en-US" sz="1400" dirty="0" err="1"/>
              <a:t>a,b</a:t>
            </a:r>
            <a:r>
              <a:rPr lang="en-US" sz="1400" dirty="0"/>
              <a:t>);  </a:t>
            </a:r>
          </a:p>
          <a:p>
            <a:pPr>
              <a:buNone/>
            </a:pPr>
            <a:r>
              <a:rPr lang="en-US" sz="1400" dirty="0"/>
              <a:t>    </a:t>
            </a:r>
            <a:r>
              <a:rPr lang="en-US" sz="1400" b="1" dirty="0"/>
              <a:t>return</a:t>
            </a:r>
            <a:r>
              <a:rPr lang="en-US" sz="1400" dirty="0"/>
              <a:t> 0;  </a:t>
            </a:r>
          </a:p>
          <a:p>
            <a:pPr>
              <a:buNone/>
            </a:pPr>
            <a:r>
              <a:rPr lang="en-US" sz="1400" dirty="0"/>
              <a:t> }  </a:t>
            </a:r>
          </a:p>
          <a:p>
            <a:r>
              <a:rPr lang="en-US" b="1" dirty="0"/>
              <a:t>Output:</a:t>
            </a:r>
            <a:endParaRPr lang="en-US" dirty="0"/>
          </a:p>
          <a:p>
            <a:r>
              <a:rPr lang="en-US" dirty="0"/>
              <a:t>10</a:t>
            </a:r>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pPr>
              <a:buNone/>
            </a:pPr>
            <a:r>
              <a:rPr lang="en-US" dirty="0"/>
              <a:t>In the above example, min() function is friendly to two classes, i.e., the min() function can access the private members of both the classes A and B.</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Friend class</a:t>
            </a:r>
            <a:br>
              <a:rPr lang="en-US" dirty="0"/>
            </a:br>
            <a:endParaRPr lang="en-US" dirty="0"/>
          </a:p>
        </p:txBody>
      </p:sp>
      <p:sp>
        <p:nvSpPr>
          <p:cNvPr id="5" name="Text Placeholder 4"/>
          <p:cNvSpPr>
            <a:spLocks noGrp="1"/>
          </p:cNvSpPr>
          <p:nvPr>
            <p:ph type="body" idx="1"/>
          </p:nvPr>
        </p:nvSpPr>
        <p:spPr/>
        <p:txBody>
          <a:bodyPr/>
          <a:lstStyle/>
          <a:p>
            <a:pPr fontAlgn="base"/>
            <a:r>
              <a:rPr lang="en-US" dirty="0"/>
              <a:t>A </a:t>
            </a:r>
            <a:r>
              <a:rPr lang="en-US" b="1" dirty="0"/>
              <a:t>friend class</a:t>
            </a:r>
            <a:r>
              <a:rPr lang="en-US" dirty="0"/>
              <a:t> can access private and protected members of other classes in which it is declared as a friend. It is sometimes useful to allow a particular class to access private and protected members of other classes. For example, a </a:t>
            </a:r>
            <a:r>
              <a:rPr lang="en-US" dirty="0" err="1"/>
              <a:t>LinkedList</a:t>
            </a:r>
            <a:r>
              <a:rPr lang="en-US" dirty="0"/>
              <a:t> class may be allowed to access private members of Node.</a:t>
            </a:r>
          </a:p>
          <a:p>
            <a:pPr fontAlgn="base"/>
            <a:r>
              <a:rPr lang="en-US" dirty="0"/>
              <a:t>We can declare a friend class in C++ by using the </a:t>
            </a:r>
            <a:r>
              <a:rPr lang="en-US" b="1" dirty="0"/>
              <a:t>friend </a:t>
            </a:r>
            <a:r>
              <a:rPr lang="en-US" dirty="0"/>
              <a:t>keyword.</a:t>
            </a:r>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Syntax:</a:t>
            </a:r>
            <a:br>
              <a:rPr lang="en-US" dirty="0"/>
            </a:br>
            <a:endParaRPr lang="en-US" dirty="0"/>
          </a:p>
        </p:txBody>
      </p:sp>
      <p:sp>
        <p:nvSpPr>
          <p:cNvPr id="6" name="Text Placeholder 5"/>
          <p:cNvSpPr>
            <a:spLocks noGrp="1"/>
          </p:cNvSpPr>
          <p:nvPr>
            <p:ph type="body" idx="1"/>
          </p:nvPr>
        </p:nvSpPr>
        <p:spPr/>
        <p:txBody>
          <a:bodyPr/>
          <a:lstStyle/>
          <a:p>
            <a:pPr>
              <a:buNone/>
            </a:pPr>
            <a:r>
              <a:rPr lang="en-US" dirty="0"/>
              <a:t>friend class </a:t>
            </a:r>
            <a:r>
              <a:rPr lang="en-US" dirty="0" err="1"/>
              <a:t>class_name</a:t>
            </a:r>
            <a:r>
              <a:rPr lang="en-US" dirty="0"/>
              <a:t>; // declared in the base class</a:t>
            </a:r>
          </a:p>
          <a:p>
            <a:pPr>
              <a:buNone/>
            </a:pPr>
            <a:endParaRPr lang="en-US" dirty="0"/>
          </a:p>
        </p:txBody>
      </p:sp>
      <p:pic>
        <p:nvPicPr>
          <p:cNvPr id="7" name="Picture 6" descr="friend_class.png"/>
          <p:cNvPicPr>
            <a:picLocks noChangeAspect="1"/>
          </p:cNvPicPr>
          <p:nvPr/>
        </p:nvPicPr>
        <p:blipFill>
          <a:blip r:embed="rId2"/>
          <a:stretch>
            <a:fillRect/>
          </a:stretch>
        </p:blipFill>
        <p:spPr>
          <a:xfrm>
            <a:off x="432142" y="2503390"/>
            <a:ext cx="7829550" cy="328612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6481" y="661182"/>
            <a:ext cx="3983040" cy="5347129"/>
          </a:xfrm>
        </p:spPr>
        <p:txBody>
          <a:bodyPr/>
          <a:lstStyle/>
          <a:p>
            <a:pPr fontAlgn="base">
              <a:buNone/>
            </a:pPr>
            <a:endParaRPr lang="en-US" sz="1200" dirty="0"/>
          </a:p>
          <a:p>
            <a:pPr fontAlgn="base">
              <a:buNone/>
            </a:pPr>
            <a:r>
              <a:rPr lang="en-US" sz="1200" dirty="0"/>
              <a:t>#include &lt;</a:t>
            </a:r>
            <a:r>
              <a:rPr lang="en-US" sz="1200" dirty="0" err="1"/>
              <a:t>iostream</a:t>
            </a:r>
            <a:r>
              <a:rPr lang="en-US" sz="1200" dirty="0"/>
              <a:t>&gt;</a:t>
            </a:r>
          </a:p>
          <a:p>
            <a:pPr fontAlgn="base">
              <a:buNone/>
            </a:pPr>
            <a:r>
              <a:rPr lang="en-US" sz="1200" dirty="0"/>
              <a:t>using namespace std;</a:t>
            </a:r>
          </a:p>
          <a:p>
            <a:pPr fontAlgn="base">
              <a:buNone/>
            </a:pPr>
            <a:r>
              <a:rPr lang="en-US" sz="1200" dirty="0"/>
              <a:t> </a:t>
            </a:r>
          </a:p>
          <a:p>
            <a:pPr fontAlgn="base">
              <a:buNone/>
            </a:pPr>
            <a:r>
              <a:rPr lang="en-US" sz="1200" dirty="0"/>
              <a:t>class GFG {</a:t>
            </a:r>
          </a:p>
          <a:p>
            <a:pPr fontAlgn="base">
              <a:buNone/>
            </a:pPr>
            <a:r>
              <a:rPr lang="en-US" sz="1200" dirty="0"/>
              <a:t>private:</a:t>
            </a:r>
          </a:p>
          <a:p>
            <a:pPr fontAlgn="base">
              <a:buNone/>
            </a:pPr>
            <a:r>
              <a:rPr lang="en-US" sz="1200" dirty="0"/>
              <a:t>    </a:t>
            </a:r>
            <a:r>
              <a:rPr lang="en-US" sz="1200" dirty="0" err="1"/>
              <a:t>int</a:t>
            </a:r>
            <a:r>
              <a:rPr lang="en-US" sz="1200" dirty="0"/>
              <a:t> </a:t>
            </a:r>
            <a:r>
              <a:rPr lang="en-US" sz="1200" dirty="0" err="1"/>
              <a:t>private_variable</a:t>
            </a:r>
            <a:r>
              <a:rPr lang="en-US" sz="1200" dirty="0"/>
              <a:t>;</a:t>
            </a:r>
          </a:p>
          <a:p>
            <a:pPr fontAlgn="base">
              <a:buNone/>
            </a:pPr>
            <a:r>
              <a:rPr lang="en-US" sz="1200" dirty="0"/>
              <a:t> </a:t>
            </a:r>
          </a:p>
          <a:p>
            <a:pPr fontAlgn="base">
              <a:buNone/>
            </a:pPr>
            <a:r>
              <a:rPr lang="en-US" sz="1200" dirty="0"/>
              <a:t>protected:</a:t>
            </a:r>
          </a:p>
          <a:p>
            <a:pPr fontAlgn="base">
              <a:buNone/>
            </a:pPr>
            <a:r>
              <a:rPr lang="en-US" sz="1200" dirty="0"/>
              <a:t>    </a:t>
            </a:r>
            <a:r>
              <a:rPr lang="en-US" sz="1200" dirty="0" err="1"/>
              <a:t>int</a:t>
            </a:r>
            <a:r>
              <a:rPr lang="en-US" sz="1200" dirty="0"/>
              <a:t> </a:t>
            </a:r>
            <a:r>
              <a:rPr lang="en-US" sz="1200" dirty="0" err="1"/>
              <a:t>protected_variable</a:t>
            </a:r>
            <a:r>
              <a:rPr lang="en-US" sz="1200" dirty="0"/>
              <a:t>;</a:t>
            </a:r>
          </a:p>
          <a:p>
            <a:pPr fontAlgn="base">
              <a:buNone/>
            </a:pPr>
            <a:r>
              <a:rPr lang="en-US" sz="1200" dirty="0"/>
              <a:t> </a:t>
            </a:r>
          </a:p>
          <a:p>
            <a:pPr fontAlgn="base">
              <a:buNone/>
            </a:pPr>
            <a:r>
              <a:rPr lang="en-US" sz="1200" dirty="0"/>
              <a:t>public:</a:t>
            </a:r>
          </a:p>
          <a:p>
            <a:pPr fontAlgn="base">
              <a:buNone/>
            </a:pPr>
            <a:r>
              <a:rPr lang="en-US" sz="1200" dirty="0"/>
              <a:t>    GFG()</a:t>
            </a:r>
          </a:p>
          <a:p>
            <a:pPr fontAlgn="base">
              <a:buNone/>
            </a:pPr>
            <a:r>
              <a:rPr lang="en-US" sz="1200" dirty="0"/>
              <a:t>    {</a:t>
            </a:r>
          </a:p>
          <a:p>
            <a:pPr fontAlgn="base">
              <a:buNone/>
            </a:pPr>
            <a:r>
              <a:rPr lang="en-US" sz="1200" dirty="0"/>
              <a:t>        </a:t>
            </a:r>
            <a:r>
              <a:rPr lang="en-US" sz="1200" dirty="0" err="1"/>
              <a:t>private_variable</a:t>
            </a:r>
            <a:r>
              <a:rPr lang="en-US" sz="1200" dirty="0"/>
              <a:t> = 10;</a:t>
            </a:r>
          </a:p>
          <a:p>
            <a:pPr fontAlgn="base">
              <a:buNone/>
            </a:pPr>
            <a:r>
              <a:rPr lang="en-US" sz="1200" dirty="0"/>
              <a:t>        </a:t>
            </a:r>
            <a:r>
              <a:rPr lang="en-US" sz="1200" dirty="0" err="1"/>
              <a:t>protected_variable</a:t>
            </a:r>
            <a:r>
              <a:rPr lang="en-US" sz="1200" dirty="0"/>
              <a:t> = 99;</a:t>
            </a:r>
          </a:p>
          <a:p>
            <a:pPr fontAlgn="base">
              <a:buNone/>
            </a:pPr>
            <a:r>
              <a:rPr lang="en-US" sz="1200" dirty="0"/>
              <a:t>    }</a:t>
            </a:r>
          </a:p>
          <a:p>
            <a:pPr fontAlgn="base">
              <a:buNone/>
            </a:pPr>
            <a:r>
              <a:rPr lang="en-US" sz="1200" dirty="0"/>
              <a:t> </a:t>
            </a:r>
          </a:p>
          <a:p>
            <a:pPr fontAlgn="base">
              <a:buNone/>
            </a:pPr>
            <a:r>
              <a:rPr lang="en-US" sz="1200" dirty="0"/>
              <a:t>    // friend class declaration</a:t>
            </a:r>
          </a:p>
          <a:p>
            <a:pPr fontAlgn="base">
              <a:buNone/>
            </a:pPr>
            <a:r>
              <a:rPr lang="en-US" sz="1200" dirty="0"/>
              <a:t>    friend class F;</a:t>
            </a:r>
          </a:p>
          <a:p>
            <a:pPr fontAlgn="base">
              <a:buNone/>
            </a:pPr>
            <a:r>
              <a:rPr lang="en-US" sz="1200" dirty="0"/>
              <a:t>};</a:t>
            </a:r>
          </a:p>
          <a:p>
            <a:pPr fontAlgn="base">
              <a:buNone/>
            </a:pPr>
            <a:endParaRPr lang="en-US" sz="1200" dirty="0"/>
          </a:p>
          <a:p>
            <a:pPr fontAlgn="base">
              <a:buNone/>
            </a:pPr>
            <a:r>
              <a:rPr lang="en-US" sz="1200" dirty="0"/>
              <a:t> </a:t>
            </a:r>
          </a:p>
          <a:p>
            <a:pPr>
              <a:buNone/>
            </a:pPr>
            <a:endParaRPr lang="en-US" dirty="0"/>
          </a:p>
        </p:txBody>
      </p:sp>
      <p:sp>
        <p:nvSpPr>
          <p:cNvPr id="4" name="Text Placeholder 3"/>
          <p:cNvSpPr>
            <a:spLocks noGrp="1"/>
          </p:cNvSpPr>
          <p:nvPr>
            <p:ph type="body" idx="2"/>
          </p:nvPr>
        </p:nvSpPr>
        <p:spPr>
          <a:xfrm>
            <a:off x="4577760" y="801858"/>
            <a:ext cx="3984480" cy="5206453"/>
          </a:xfrm>
        </p:spPr>
        <p:txBody>
          <a:bodyPr/>
          <a:lstStyle/>
          <a:p>
            <a:pPr fontAlgn="base">
              <a:buNone/>
            </a:pPr>
            <a:r>
              <a:rPr lang="en-US" sz="1400" dirty="0"/>
              <a:t>class F {</a:t>
            </a:r>
          </a:p>
          <a:p>
            <a:pPr fontAlgn="base">
              <a:buNone/>
            </a:pPr>
            <a:r>
              <a:rPr lang="en-US" sz="1400" dirty="0"/>
              <a:t>public:</a:t>
            </a:r>
          </a:p>
          <a:p>
            <a:pPr fontAlgn="base">
              <a:buNone/>
            </a:pPr>
            <a:r>
              <a:rPr lang="en-US" sz="1400" dirty="0"/>
              <a:t>    void display(GFG&amp; t)</a:t>
            </a:r>
          </a:p>
          <a:p>
            <a:pPr fontAlgn="base">
              <a:buNone/>
            </a:pPr>
            <a:r>
              <a:rPr lang="en-US" sz="1400" dirty="0"/>
              <a:t>    {</a:t>
            </a:r>
          </a:p>
          <a:p>
            <a:pPr fontAlgn="base">
              <a:buNone/>
            </a:pPr>
            <a:r>
              <a:rPr lang="en-US" sz="1400" dirty="0"/>
              <a:t>        </a:t>
            </a:r>
            <a:r>
              <a:rPr lang="en-US" sz="1400" dirty="0" err="1"/>
              <a:t>cout</a:t>
            </a:r>
            <a:r>
              <a:rPr lang="en-US" sz="1400" dirty="0"/>
              <a:t> &lt;&lt; "The value of Private Variable = "</a:t>
            </a:r>
          </a:p>
          <a:p>
            <a:pPr fontAlgn="base">
              <a:buNone/>
            </a:pPr>
            <a:r>
              <a:rPr lang="en-US" sz="1400" dirty="0"/>
              <a:t>             &lt;&lt; </a:t>
            </a:r>
            <a:r>
              <a:rPr lang="en-US" sz="1400" dirty="0" err="1"/>
              <a:t>t.private_variable</a:t>
            </a:r>
            <a:r>
              <a:rPr lang="en-US" sz="1400" dirty="0"/>
              <a:t> &lt;&lt; </a:t>
            </a:r>
            <a:r>
              <a:rPr lang="en-US" sz="1400" dirty="0" err="1"/>
              <a:t>endl</a:t>
            </a:r>
            <a:r>
              <a:rPr lang="en-US" sz="1400" dirty="0"/>
              <a:t>;</a:t>
            </a:r>
          </a:p>
          <a:p>
            <a:pPr fontAlgn="base">
              <a:buNone/>
            </a:pPr>
            <a:r>
              <a:rPr lang="en-US" sz="1400" dirty="0"/>
              <a:t>        </a:t>
            </a:r>
            <a:r>
              <a:rPr lang="en-US" sz="1400" dirty="0" err="1"/>
              <a:t>cout</a:t>
            </a:r>
            <a:r>
              <a:rPr lang="en-US" sz="1400" dirty="0"/>
              <a:t> &lt;&lt; "The value of Protected Variable = "</a:t>
            </a:r>
          </a:p>
          <a:p>
            <a:pPr fontAlgn="base">
              <a:buNone/>
            </a:pPr>
            <a:r>
              <a:rPr lang="en-US" sz="1400" dirty="0"/>
              <a:t>             &lt;&lt; </a:t>
            </a:r>
            <a:r>
              <a:rPr lang="en-US" sz="1400" dirty="0" err="1"/>
              <a:t>t.protected_variable</a:t>
            </a:r>
            <a:r>
              <a:rPr lang="en-US" sz="1400" dirty="0"/>
              <a:t>;</a:t>
            </a:r>
          </a:p>
          <a:p>
            <a:pPr fontAlgn="base">
              <a:buNone/>
            </a:pPr>
            <a:r>
              <a:rPr lang="en-US" sz="1400" dirty="0"/>
              <a:t>    }</a:t>
            </a:r>
          </a:p>
          <a:p>
            <a:pPr fontAlgn="base">
              <a:buNone/>
            </a:pPr>
            <a:r>
              <a:rPr lang="en-US" sz="1400" dirty="0"/>
              <a:t>};</a:t>
            </a:r>
          </a:p>
          <a:p>
            <a:pPr fontAlgn="base">
              <a:buNone/>
            </a:pPr>
            <a:r>
              <a:rPr lang="en-US" sz="1400" dirty="0"/>
              <a:t> </a:t>
            </a:r>
          </a:p>
          <a:p>
            <a:pPr fontAlgn="base">
              <a:buNone/>
            </a:pPr>
            <a:r>
              <a:rPr lang="en-US" sz="1400" dirty="0"/>
              <a:t> </a:t>
            </a:r>
          </a:p>
          <a:p>
            <a:pPr fontAlgn="base">
              <a:buNone/>
            </a:pPr>
            <a:r>
              <a:rPr lang="en-US" sz="1400" dirty="0" err="1"/>
              <a:t>int</a:t>
            </a:r>
            <a:r>
              <a:rPr lang="en-US" sz="1400" dirty="0"/>
              <a:t> main()</a:t>
            </a:r>
          </a:p>
          <a:p>
            <a:pPr fontAlgn="base">
              <a:buNone/>
            </a:pPr>
            <a:r>
              <a:rPr lang="en-US" sz="1400" dirty="0"/>
              <a:t>{</a:t>
            </a:r>
          </a:p>
          <a:p>
            <a:pPr fontAlgn="base">
              <a:buNone/>
            </a:pPr>
            <a:r>
              <a:rPr lang="en-US" sz="1400" dirty="0"/>
              <a:t>    GFG g;</a:t>
            </a:r>
          </a:p>
          <a:p>
            <a:pPr fontAlgn="base">
              <a:buNone/>
            </a:pPr>
            <a:r>
              <a:rPr lang="en-US" sz="1400" dirty="0"/>
              <a:t>    F </a:t>
            </a:r>
            <a:r>
              <a:rPr lang="en-US" sz="1400" dirty="0" err="1"/>
              <a:t>fri</a:t>
            </a:r>
            <a:r>
              <a:rPr lang="en-US" sz="1400" dirty="0"/>
              <a:t>;</a:t>
            </a:r>
          </a:p>
          <a:p>
            <a:pPr fontAlgn="base">
              <a:buNone/>
            </a:pPr>
            <a:r>
              <a:rPr lang="en-US" sz="1400" dirty="0"/>
              <a:t>    </a:t>
            </a:r>
            <a:r>
              <a:rPr lang="en-US" sz="1400" dirty="0" err="1"/>
              <a:t>fri.display</a:t>
            </a:r>
            <a:r>
              <a:rPr lang="en-US" sz="1400" dirty="0"/>
              <a:t>(g);</a:t>
            </a:r>
          </a:p>
          <a:p>
            <a:pPr fontAlgn="base">
              <a:buNone/>
            </a:pPr>
            <a:r>
              <a:rPr lang="en-US" sz="1400" dirty="0"/>
              <a:t>    return 0;</a:t>
            </a:r>
          </a:p>
          <a:p>
            <a:pPr fontAlgn="base">
              <a:buNone/>
            </a:pPr>
            <a:r>
              <a:rPr lang="en-US" sz="1400" dirty="0"/>
              <a:t>}</a:t>
            </a:r>
          </a:p>
          <a:p>
            <a:pPr fontAlgn="base">
              <a:buNone/>
            </a:pPr>
            <a:r>
              <a:rPr lang="en-US" sz="1400" b="1" dirty="0"/>
              <a:t>output</a:t>
            </a:r>
          </a:p>
          <a:p>
            <a:pPr>
              <a:buNone/>
            </a:pPr>
            <a:r>
              <a:rPr lang="en-US" sz="1800" dirty="0"/>
              <a:t>The value of Private Variable = 10 The value of Protected Variable = 99</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06436"/>
            <a:ext cx="8105775" cy="1125416"/>
          </a:xfrm>
        </p:spPr>
        <p:txBody>
          <a:bodyPr/>
          <a:lstStyle/>
          <a:p>
            <a:r>
              <a:rPr lang="en-US" sz="2400" dirty="0"/>
              <a:t>Q1.  A friend class can access ____________________ members of other class in which it is declared as friend.</a:t>
            </a:r>
          </a:p>
        </p:txBody>
      </p:sp>
      <p:sp>
        <p:nvSpPr>
          <p:cNvPr id="6" name="Text Placeholder 5"/>
          <p:cNvSpPr>
            <a:spLocks noGrp="1"/>
          </p:cNvSpPr>
          <p:nvPr>
            <p:ph type="body" idx="1"/>
          </p:nvPr>
        </p:nvSpPr>
        <p:spPr>
          <a:xfrm>
            <a:off x="429065" y="2153603"/>
            <a:ext cx="8105775" cy="4403725"/>
          </a:xfrm>
        </p:spPr>
        <p:txBody>
          <a:bodyPr/>
          <a:lstStyle/>
          <a:p>
            <a:pPr>
              <a:buNone/>
            </a:pPr>
            <a:r>
              <a:rPr lang="en-US" dirty="0"/>
              <a:t>     A. private</a:t>
            </a:r>
            <a:br>
              <a:rPr lang="en-US" dirty="0"/>
            </a:br>
            <a:r>
              <a:rPr lang="en-US" dirty="0"/>
              <a:t>B. protected</a:t>
            </a:r>
            <a:br>
              <a:rPr lang="en-US" dirty="0"/>
            </a:br>
            <a:r>
              <a:rPr lang="en-US" dirty="0"/>
              <a:t>C. public</a:t>
            </a:r>
            <a:br>
              <a:rPr lang="en-US" dirty="0"/>
            </a:br>
            <a:r>
              <a:rPr lang="en-US" dirty="0"/>
              <a:t>D. Both A and B</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06436"/>
            <a:ext cx="8105775" cy="1125416"/>
          </a:xfrm>
        </p:spPr>
        <p:txBody>
          <a:bodyPr/>
          <a:lstStyle/>
          <a:p>
            <a:r>
              <a:rPr lang="en-US" sz="2400" dirty="0"/>
              <a:t>Q1.  A friend class can access ____________________ members of other class in which it is declared as friend.</a:t>
            </a:r>
          </a:p>
        </p:txBody>
      </p:sp>
      <p:sp>
        <p:nvSpPr>
          <p:cNvPr id="6" name="Text Placeholder 5"/>
          <p:cNvSpPr>
            <a:spLocks noGrp="1"/>
          </p:cNvSpPr>
          <p:nvPr>
            <p:ph type="body" idx="1"/>
          </p:nvPr>
        </p:nvSpPr>
        <p:spPr>
          <a:xfrm>
            <a:off x="429065" y="2153603"/>
            <a:ext cx="8105775" cy="4403725"/>
          </a:xfrm>
        </p:spPr>
        <p:txBody>
          <a:bodyPr/>
          <a:lstStyle/>
          <a:p>
            <a:pPr>
              <a:buNone/>
            </a:pPr>
            <a:r>
              <a:rPr lang="en-US" dirty="0"/>
              <a:t>     A. private</a:t>
            </a:r>
            <a:br>
              <a:rPr lang="en-US" dirty="0"/>
            </a:br>
            <a:r>
              <a:rPr lang="en-US" dirty="0"/>
              <a:t>B. protected</a:t>
            </a:r>
            <a:br>
              <a:rPr lang="en-US" dirty="0"/>
            </a:br>
            <a:r>
              <a:rPr lang="en-US" dirty="0"/>
              <a:t>C. public</a:t>
            </a:r>
            <a:br>
              <a:rPr lang="en-US" dirty="0"/>
            </a:br>
            <a:r>
              <a:rPr lang="en-US" b="1" dirty="0"/>
              <a:t>D. Both A and B</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5419"/>
            <a:ext cx="8105775" cy="1022350"/>
          </a:xfrm>
        </p:spPr>
        <p:txBody>
          <a:bodyPr/>
          <a:lstStyle/>
          <a:p>
            <a:r>
              <a:rPr lang="en-US" sz="3200" dirty="0"/>
              <a:t>Q2. A friend function can be</a:t>
            </a:r>
          </a:p>
        </p:txBody>
      </p:sp>
      <p:sp>
        <p:nvSpPr>
          <p:cNvPr id="6" name="Text Placeholder 5"/>
          <p:cNvSpPr>
            <a:spLocks noGrp="1"/>
          </p:cNvSpPr>
          <p:nvPr>
            <p:ph type="body" idx="1"/>
          </p:nvPr>
        </p:nvSpPr>
        <p:spPr>
          <a:xfrm>
            <a:off x="358726" y="2153603"/>
            <a:ext cx="8105775" cy="4403725"/>
          </a:xfrm>
        </p:spPr>
        <p:txBody>
          <a:bodyPr/>
          <a:lstStyle/>
          <a:p>
            <a:pPr>
              <a:buNone/>
            </a:pPr>
            <a:r>
              <a:rPr lang="en-US" dirty="0"/>
              <a:t>    A. A method of another class</a:t>
            </a:r>
            <a:br>
              <a:rPr lang="en-US" dirty="0"/>
            </a:br>
            <a:r>
              <a:rPr lang="en-US" dirty="0"/>
              <a:t>B. A global function</a:t>
            </a:r>
            <a:br>
              <a:rPr lang="en-US" dirty="0"/>
            </a:br>
            <a:r>
              <a:rPr lang="en-US" dirty="0"/>
              <a:t>C. Both A and B</a:t>
            </a:r>
            <a:br>
              <a:rPr lang="en-US" dirty="0"/>
            </a:br>
            <a:r>
              <a:rPr lang="en-US" dirty="0"/>
              <a:t>D. None of the above</a:t>
            </a:r>
          </a:p>
        </p:txBody>
      </p:sp>
    </p:spTree>
  </p:cSld>
  <p:clrMapOvr>
    <a:masterClrMapping/>
  </p:clrMapOvr>
</p:sld>
</file>

<file path=ppt/theme/theme1.xml><?xml version="1.0" encoding="utf-8"?>
<a:theme xmlns:a="http://schemas.openxmlformats.org/drawingml/2006/main" name="LPU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8194</Words>
  <Application>Microsoft Office PowerPoint</Application>
  <PresentationFormat>On-screen Show (4:3)</PresentationFormat>
  <Paragraphs>849</Paragraphs>
  <Slides>107</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Calibri</vt:lpstr>
      <vt:lpstr>Arial</vt:lpstr>
      <vt:lpstr>Noto Sans Symbols</vt:lpstr>
      <vt:lpstr>Questrial</vt:lpstr>
      <vt:lpstr>Nunito Sans</vt:lpstr>
      <vt:lpstr>Merriweather Sans</vt:lpstr>
      <vt:lpstr>Times New Roman</vt:lpstr>
      <vt:lpstr>LPU Theme</vt:lpstr>
      <vt:lpstr>  CSE202: OBJECT ORIENTED PROGRAMMING  </vt:lpstr>
      <vt:lpstr>What is function????</vt:lpstr>
      <vt:lpstr>Types of Functions.  </vt:lpstr>
      <vt:lpstr>PowerPoint Presentation</vt:lpstr>
      <vt:lpstr>PowerPoint Presentation</vt:lpstr>
      <vt:lpstr>PowerPoint Presentation</vt:lpstr>
      <vt:lpstr>Function prototype</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Categories of functions</vt:lpstr>
      <vt:lpstr>A function with no parameter and no return value</vt:lpstr>
      <vt:lpstr>A function with no parameter and no return value</vt:lpstr>
      <vt:lpstr>A function with parameter and no return value</vt:lpstr>
      <vt:lpstr>A function with parameter and return value</vt:lpstr>
      <vt:lpstr>A function without parameter and return value</vt:lpstr>
      <vt:lpstr>PowerPoint Presentation</vt:lpstr>
      <vt:lpstr>PowerPoint Presentation</vt:lpstr>
      <vt:lpstr>PowerPoint Presentation</vt:lpstr>
      <vt:lpstr>PowerPoint Presentation</vt:lpstr>
      <vt:lpstr>PowerPoint Presentation</vt:lpstr>
      <vt:lpstr>Default arguments</vt:lpstr>
      <vt:lpstr>Example</vt:lpstr>
      <vt:lpstr>code</vt:lpstr>
      <vt:lpstr>Characteristics for defining the default arguments</vt:lpstr>
      <vt:lpstr>Default Arguments</vt:lpstr>
      <vt:lpstr>PowerPoint Presentation</vt:lpstr>
      <vt:lpstr>PowerPoint Presentation</vt:lpstr>
      <vt:lpstr>PowerPoint Presentation</vt:lpstr>
      <vt:lpstr>PowerPoint Presentation</vt:lpstr>
      <vt:lpstr>PowerPoint Presentation</vt:lpstr>
      <vt:lpstr>PowerPoint Presentation</vt:lpstr>
      <vt:lpstr>Manipulators in C++ </vt:lpstr>
      <vt:lpstr>PowerPoint Presentation</vt:lpstr>
      <vt:lpstr>endl Manipulator </vt:lpstr>
      <vt:lpstr>code</vt:lpstr>
      <vt:lpstr>Dec, Oct , Hex Manipulator </vt:lpstr>
      <vt:lpstr>PowerPoint Presentation</vt:lpstr>
      <vt:lpstr>setbase(b) Manipulator </vt:lpstr>
      <vt:lpstr>PowerPoint Presentation</vt:lpstr>
      <vt:lpstr>setw(w) Manipulator </vt:lpstr>
      <vt:lpstr>PowerPoint Presentation</vt:lpstr>
      <vt:lpstr>setfill(c) Manipulator </vt:lpstr>
      <vt:lpstr>PowerPoint Presentation</vt:lpstr>
      <vt:lpstr>setprecision(n)  Manipulator </vt:lpstr>
      <vt:lpstr>PowerPoint Presentation</vt:lpstr>
      <vt:lpstr>MCQ</vt:lpstr>
      <vt:lpstr>MCQ</vt:lpstr>
      <vt:lpstr>PowerPoint Presentation</vt:lpstr>
      <vt:lpstr>PowerPoint Presentation</vt:lpstr>
      <vt:lpstr>PowerPoint Presentation</vt:lpstr>
      <vt:lpstr>PowerPoint Presentation</vt:lpstr>
      <vt:lpstr>FUNCTION OVERLOADING</vt:lpstr>
      <vt:lpstr>Overloading in C++</vt:lpstr>
      <vt:lpstr>Why is Overloading Useful?</vt:lpstr>
      <vt:lpstr>Function Overloading </vt:lpstr>
      <vt:lpstr>PowerPoint Presentation</vt:lpstr>
      <vt:lpstr>Causes of Function Overloading:</vt:lpstr>
      <vt:lpstr>Type Conversion: </vt:lpstr>
      <vt:lpstr>PowerPoint Presentation</vt:lpstr>
      <vt:lpstr>Function with Default Arguments </vt:lpstr>
      <vt:lpstr>PowerPoint Presentation</vt:lpstr>
      <vt:lpstr>Function with pass by reference </vt:lpstr>
      <vt:lpstr>PowerPoint Presentation</vt:lpstr>
      <vt:lpstr>PowerPoint Presentation</vt:lpstr>
      <vt:lpstr>PowerPoint Presentation</vt:lpstr>
      <vt:lpstr>PowerPoint Presentation</vt:lpstr>
      <vt:lpstr>PowerPoint Presentation</vt:lpstr>
      <vt:lpstr>Scope of Variables in C++ </vt:lpstr>
      <vt:lpstr>Example</vt:lpstr>
      <vt:lpstr>Local Variables </vt:lpstr>
      <vt:lpstr>PowerPoint Presentation</vt:lpstr>
      <vt:lpstr>Rectified Program : To correct the above error we have to display the value of variable age from the function func() only. This is shown in the below program: </vt:lpstr>
      <vt:lpstr>Global Variables </vt:lpstr>
      <vt:lpstr>PowerPoint Presentation</vt:lpstr>
      <vt:lpstr>What if there exists a local variable with the same name as that of global variable inside a function?</vt:lpstr>
      <vt:lpstr>PowerPoint Presentation</vt:lpstr>
      <vt:lpstr>How to access a global variable when there is a local variable with same name?</vt:lpstr>
      <vt:lpstr>Q1.To reveal the hidden scope of the variable which operator is used? </vt:lpstr>
      <vt:lpstr>Q1.To reveal the hidden scope of the variable which operator is used? </vt:lpstr>
      <vt:lpstr>Q2.What is the output of the following code snippet?</vt:lpstr>
      <vt:lpstr>Q2.What is the output of the following code snippet?</vt:lpstr>
      <vt:lpstr>C++ Friend function </vt:lpstr>
      <vt:lpstr>Declaration of friend function in C++ </vt:lpstr>
      <vt:lpstr>Characteristics of a Friend function:</vt:lpstr>
      <vt:lpstr>friend function Example </vt:lpstr>
      <vt:lpstr>Let's see a simple example when the function is friendly to two classes.</vt:lpstr>
      <vt:lpstr>PowerPoint Presentation</vt:lpstr>
      <vt:lpstr>C++ Friend class </vt:lpstr>
      <vt:lpstr>Syntax: </vt:lpstr>
      <vt:lpstr>PowerPoint Presentation</vt:lpstr>
      <vt:lpstr>Q1.  A friend class can access ____________________ members of other class in which it is declared as friend.</vt:lpstr>
      <vt:lpstr>Q1.  A friend class can access ____________________ members of other class in which it is declared as friend.</vt:lpstr>
      <vt:lpstr>Q2. A friend function can be</vt:lpstr>
      <vt:lpstr>Q2. A friend function can be</vt:lpstr>
      <vt:lpstr>Q3. If class A is a friend of B, then B doesn’t become a friend of A automatically</vt:lpstr>
      <vt:lpstr>Q3. If class A is a friend of B, then B doesn’t become a friend of A automatically</vt:lpstr>
      <vt:lpstr>Q4.Which of the following is false?</vt:lpstr>
      <vt:lpstr>Q4.Which of the following is false?</vt:lpstr>
      <vt:lpstr>Q5. Which of the following is correct about friend functions?</vt:lpstr>
      <vt:lpstr>Q5. Which of the following is correct about friend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CSE202: OBJECT ORIENTED PROGRAMMING  </dc:title>
  <dc:creator>hp</dc:creator>
  <cp:lastModifiedBy>Gaurav Sharma</cp:lastModifiedBy>
  <cp:revision>37</cp:revision>
  <dcterms:created xsi:type="dcterms:W3CDTF">2011-09-13T04:54:51Z</dcterms:created>
  <dcterms:modified xsi:type="dcterms:W3CDTF">2023-08-22T07:55:55Z</dcterms:modified>
</cp:coreProperties>
</file>