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9" roundtripDataSignature="AMtx7mixhtyqualR4csvfBChkRxijhs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457921" y="275070"/>
            <a:ext cx="8229600" cy="1142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457920" y="1535201"/>
            <a:ext cx="4039200" cy="63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4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b="1" sz="15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sz="15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b="1" sz="15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b="1" sz="15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b="1" sz="15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3" name="Google Shape;53;p51"/>
          <p:cNvSpPr txBox="1"/>
          <p:nvPr>
            <p:ph idx="2" type="body"/>
          </p:nvPr>
        </p:nvSpPr>
        <p:spPr>
          <a:xfrm>
            <a:off x="457920" y="2174628"/>
            <a:ext cx="4039200" cy="39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683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2385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54" name="Google Shape;54;p51"/>
          <p:cNvSpPr txBox="1"/>
          <p:nvPr>
            <p:ph idx="3" type="body"/>
          </p:nvPr>
        </p:nvSpPr>
        <p:spPr>
          <a:xfrm>
            <a:off x="4645441" y="1535201"/>
            <a:ext cx="4042080" cy="6394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4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None/>
              <a:defRPr b="1" sz="16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None/>
              <a:defRPr b="1" sz="15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None/>
              <a:defRPr b="1" sz="15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500"/>
              <a:buNone/>
              <a:defRPr b="1" sz="15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b="1" sz="15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500"/>
              <a:buNone/>
              <a:defRPr b="1" sz="15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55" name="Google Shape;55;p51"/>
          <p:cNvSpPr txBox="1"/>
          <p:nvPr>
            <p:ph idx="4" type="body"/>
          </p:nvPr>
        </p:nvSpPr>
        <p:spPr>
          <a:xfrm>
            <a:off x="4645441" y="2174628"/>
            <a:ext cx="4042080" cy="395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683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2385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5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5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500"/>
            </a:lvl9pPr>
          </a:lstStyle>
          <a:p/>
        </p:txBody>
      </p:sp>
      <p:sp>
        <p:nvSpPr>
          <p:cNvPr id="56" name="Google Shape;56;p51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type="title"/>
          </p:nvPr>
        </p:nvSpPr>
        <p:spPr>
          <a:xfrm>
            <a:off x="722880" y="4406863"/>
            <a:ext cx="7771680" cy="1362383"/>
          </a:xfrm>
          <a:prstGeom prst="rect">
            <a:avLst/>
          </a:prstGeom>
          <a:noFill/>
          <a:ln>
            <a:noFill/>
          </a:ln>
        </p:spPr>
        <p:txBody>
          <a:bodyPr anchorCtr="0" anchor="t" bIns="42450" lIns="81625" spcFirstLastPara="1" rIns="81625" wrap="square" tIns="4245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" type="body"/>
          </p:nvPr>
        </p:nvSpPr>
        <p:spPr>
          <a:xfrm>
            <a:off x="722880" y="2906225"/>
            <a:ext cx="7771680" cy="15006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574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ctrTitle"/>
          </p:nvPr>
        </p:nvSpPr>
        <p:spPr>
          <a:xfrm>
            <a:off x="685440" y="2129984"/>
            <a:ext cx="7773120" cy="147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subTitle"/>
          </p:nvPr>
        </p:nvSpPr>
        <p:spPr>
          <a:xfrm>
            <a:off x="1372321" y="3885528"/>
            <a:ext cx="6400800" cy="1752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53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456481" y="1604329"/>
            <a:ext cx="3983040" cy="4403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8735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indent="-3683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2" name="Google Shape;22;p43"/>
          <p:cNvSpPr txBox="1"/>
          <p:nvPr>
            <p:ph idx="2" type="body"/>
          </p:nvPr>
        </p:nvSpPr>
        <p:spPr>
          <a:xfrm>
            <a:off x="4577760" y="1604329"/>
            <a:ext cx="3984480" cy="4403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8735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  <a:defRPr sz="2500"/>
            </a:lvl1pPr>
            <a:lvl2pPr indent="-3683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200"/>
              <a:buChar char="–"/>
              <a:defRPr sz="2200"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3" name="Google Shape;23;p43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456481" y="273629"/>
            <a:ext cx="8105760" cy="1022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 rot="5400000">
            <a:off x="4681859" y="2127930"/>
            <a:ext cx="5734682" cy="202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 rot="5400000">
            <a:off x="559860" y="170250"/>
            <a:ext cx="5734682" cy="5941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 rot="5400000">
            <a:off x="2308225" y="-246063"/>
            <a:ext cx="4403725" cy="810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3429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1792801" y="4800025"/>
            <a:ext cx="5486400" cy="567420"/>
          </a:xfrm>
          <a:prstGeom prst="rect">
            <a:avLst/>
          </a:prstGeom>
          <a:noFill/>
          <a:ln>
            <a:noFill/>
          </a:ln>
        </p:spPr>
        <p:txBody>
          <a:bodyPr anchorCtr="0" anchor="b" bIns="42450" lIns="81625" spcFirstLastPara="1" rIns="81625" wrap="square" tIns="4245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/>
          <p:nvPr>
            <p:ph idx="2" type="pic"/>
          </p:nvPr>
        </p:nvSpPr>
        <p:spPr>
          <a:xfrm>
            <a:off x="1792801" y="612065"/>
            <a:ext cx="5486400" cy="4115952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1792801" y="5367444"/>
            <a:ext cx="5486400" cy="80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457920" y="273629"/>
            <a:ext cx="3008160" cy="116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2450" lIns="81625" spcFirstLastPara="1" rIns="81625" wrap="square" tIns="4245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3575521" y="273629"/>
            <a:ext cx="5112000" cy="5852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41275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  <a:defRPr sz="2900"/>
            </a:lvl1pPr>
            <a:lvl2pPr indent="-38735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2500"/>
              <a:buChar char="–"/>
              <a:defRPr sz="2500"/>
            </a:lvl2pPr>
            <a:lvl3pPr indent="-3683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2200"/>
              <a:buChar char="•"/>
              <a:defRPr sz="2200"/>
            </a:lvl3pPr>
            <a:lvl4pPr indent="-3429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457920" y="1434391"/>
            <a:ext cx="3008160" cy="4692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>
            <a:lvl1pPr lv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>
            <a:lvl1pPr indent="-41275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Char char="•"/>
              <a:defRPr b="0" i="0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7350" lvl="1" marL="914400" marR="0" rtl="0" algn="l">
              <a:lnSpc>
                <a:spcPct val="97000"/>
              </a:lnSpc>
              <a:spcBef>
                <a:spcPts val="1288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–"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marR="0" rtl="0" algn="l">
              <a:lnSpc>
                <a:spcPct val="97000"/>
              </a:lnSpc>
              <a:spcBef>
                <a:spcPts val="1038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97000"/>
              </a:lnSpc>
              <a:spcBef>
                <a:spcPts val="7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97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7000"/>
              </a:lnSpc>
              <a:spcBef>
                <a:spcPts val="263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7000"/>
              </a:lnSpc>
              <a:spcBef>
                <a:spcPts val="261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7000"/>
              </a:lnSpc>
              <a:spcBef>
                <a:spcPts val="261"/>
              </a:spcBef>
              <a:spcAft>
                <a:spcPts val="261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41"/>
          <p:cNvSpPr txBox="1"/>
          <p:nvPr/>
        </p:nvSpPr>
        <p:spPr>
          <a:xfrm>
            <a:off x="457200" y="6246812"/>
            <a:ext cx="2127250" cy="471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 txBox="1"/>
          <p:nvPr/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6375" y="6246812"/>
            <a:ext cx="200660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398462" y="2720975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524000" y="32321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CSE202: OBJECT ORIENTED PROGRAMMING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/>
        </p:nvSpPr>
        <p:spPr>
          <a:xfrm>
            <a:off x="609600" y="1295400"/>
            <a:ext cx="80010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228600" y="16002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which are declared in a class declaration and defined outside the class is known as……………….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inline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static member function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dynamic member function</a:t>
            </a:r>
            <a:endParaRPr/>
          </a:p>
        </p:txBody>
      </p:sp>
      <p:sp>
        <p:nvSpPr>
          <p:cNvPr id="144" name="Google Shape;144;p12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615950" y="508000"/>
            <a:ext cx="5505450" cy="584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38050" lIns="952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None/>
            </a:pPr>
            <a:r>
              <a:rPr b="1" i="0" lang="en-US" sz="200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True about inline function statements in 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class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func1()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void func2();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inline void A::func2()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is inline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Func2 only is inline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Func1 and Func2 both are inline functions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Lato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Lato"/>
                <a:ea typeface="Lato"/>
                <a:cs typeface="Lato"/>
                <a:sym typeface="Lato"/>
              </a:rPr>
              <a:t>None of the above is inline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4747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3"/>
          <p:cNvSpPr txBox="1"/>
          <p:nvPr>
            <p:ph type="title"/>
          </p:nvPr>
        </p:nvSpPr>
        <p:spPr>
          <a:xfrm>
            <a:off x="457200" y="273050"/>
            <a:ext cx="8105775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/>
        </p:nvSpPr>
        <p:spPr>
          <a:xfrm>
            <a:off x="615950" y="785812"/>
            <a:ext cx="7080250" cy="5286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38050" lIns="952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about inline function statements in C++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func1()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func2();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inline void A::func2()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is inline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Func2 only is inline function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Func1 and Func2 both are inline functions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47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 is inline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4747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457200" y="609600"/>
            <a:ext cx="8105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309562" lvl="0" marL="309562" marR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 is basically same as Normal function in C++.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promotes code reuse and makes the program modular. During function calls, a lot of overhead tasks are performed like saving registers, pushing arguments to the stack, and returning to the calling function.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309562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indent="-309562" lvl="0" marL="309562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return_type_name function_name( parameters) </a:t>
            </a:r>
            <a:endParaRPr/>
          </a:p>
          <a:p>
            <a:pPr indent="-309562" lvl="0" marL="309562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309562" lvl="0" marL="309562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Insert your Function code here </a:t>
            </a:r>
            <a:endParaRPr/>
          </a:p>
          <a:p>
            <a:pPr indent="-309562" lvl="0" marL="309562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Non-Inline function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457200" y="1066800"/>
            <a:ext cx="3983037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using namespace std;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square(int s)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return s * s;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"Enter number to compute its square : 5 " &lt;&lt; endl;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</p:txBody>
      </p:sp>
      <p:sp>
        <p:nvSpPr>
          <p:cNvPr id="169" name="Google Shape;169;p16"/>
          <p:cNvSpPr txBox="1"/>
          <p:nvPr>
            <p:ph idx="2" type="body"/>
          </p:nvPr>
        </p:nvSpPr>
        <p:spPr>
          <a:xfrm>
            <a:off x="4578350" y="1066800"/>
            <a:ext cx="3984625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cout &lt;&lt; "Square is : " &lt;&lt; square(5) &lt;&lt; endl;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return 0;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0" i="0" lang="en-US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15081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functions are automatically inlined by the compiler.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Non-inline functions result in faster program execution compared to inline functions.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Non-inline functions can only be called from within the same class where they are defined.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non-inline functions is true?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must be defined in the same file where they are declared.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Non-inline functions are automatically inlined by the compiler.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Non-inline functions result in faster program execution compared to inline functions.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Non-inline functions can only be called from within the same class where they are defined.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195261" lvl="0" marL="30956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562" lvl="0" marL="309562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functions</a:t>
            </a:r>
            <a:endParaRPr/>
          </a:p>
          <a:p>
            <a:pPr indent="-309562" lvl="0" marL="309562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member functions</a:t>
            </a:r>
            <a:endParaRPr/>
          </a:p>
          <a:p>
            <a:pPr indent="-309562" lvl="0" marL="309562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  <a:p>
            <a:pPr indent="-309562" lvl="0" marL="309562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a non-inline function declared in C++?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external keyword.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placing the noninline modifier before the function name.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 noinline keyword.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UcParenR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Non-inline functions don't need any special keyword for declaration.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45720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sum of 2 integers using inline function.</a:t>
            </a:r>
            <a:endParaRPr/>
          </a:p>
          <a:p>
            <a:pPr indent="-457200" lvl="0" marL="45720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find the multiplication values and the cubic values using the inline function.</a:t>
            </a:r>
            <a:endParaRPr/>
          </a:p>
          <a:p>
            <a:pPr indent="-457200" lvl="0" marL="45720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for Inline Function without Class.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members are class members that are declared using 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keywords. A static member has certain special characteristics which are as follows: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copy of that member is created for the entire class and is shared by all the objects of that class, no matter how many objects are created.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initialized before any object of this class is created, even before the main starts.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visible only within the class, but its lifetime is the entire program.</a:t>
            </a:r>
            <a:endParaRPr/>
          </a:p>
          <a:p>
            <a:pPr indent="0" lvl="0" marL="0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/>
          </a:p>
          <a:p>
            <a:pPr indent="0" lvl="0" marL="0" marR="0" rtl="0" algn="ctr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data_type data_member_name;</a:t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685800"/>
            <a:ext cx="8105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data member(count)</a:t>
            </a:r>
            <a:endParaRPr/>
          </a:p>
        </p:txBody>
      </p:sp>
      <p:pic>
        <p:nvPicPr>
          <p:cNvPr id="211" name="Google Shape;21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2437"/>
            <a:ext cx="8105775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data member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#include&lt;string.h&gt;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rollNo;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name[10];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int marks;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 </a:t>
            </a:r>
            <a:endParaRPr/>
          </a:p>
        </p:txBody>
      </p:sp>
      <p:sp>
        <p:nvSpPr>
          <p:cNvPr id="218" name="Google Shape;218;p24"/>
          <p:cNvSpPr txBox="1"/>
          <p:nvPr>
            <p:ph idx="2" type="body"/>
          </p:nvPr>
        </p:nvSpPr>
        <p:spPr>
          <a:xfrm>
            <a:off x="4572000" y="1600200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int objectCount;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Student()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objectCount++;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getdata()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roll number: "&lt;&lt;endl;  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cin &gt;&gt; rollNo;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"Enter name: "&lt;&lt;endl;     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name;  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cout &lt;&lt; "Enter marks: "&lt;&lt;endl;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 &gt;&gt; marks;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putdata()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   cout&lt;&lt;"Roll Number = "&lt;&lt; rollNo &lt;&lt;endl;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cout&lt;&lt;"Name = "&lt;&lt; name &lt;&lt;endl;    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cout&lt;&lt;"Marks = "&lt;&lt; marks &lt;&lt;endl;      </a:t>
            </a:r>
            <a:endParaRPr/>
          </a:p>
        </p:txBody>
      </p:sp>
      <p:sp>
        <p:nvSpPr>
          <p:cNvPr id="225" name="Google Shape;225;p25"/>
          <p:cNvSpPr txBox="1"/>
          <p:nvPr>
            <p:ph idx="2" type="body"/>
          </p:nvPr>
        </p:nvSpPr>
        <p:spPr>
          <a:xfrm>
            <a:off x="4578350" y="1604962"/>
            <a:ext cx="3984625" cy="479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cout&lt;&lt;endl;  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Student::objectCount = 0;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main(void)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s1;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s1.getdata();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s1.putdata();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s2;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71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Continued..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s2.getdata();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s2.putdata();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Students3;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s3.getdata();  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s3.putdata();  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cout &lt;&lt; "Total objects created = " &lt;&lt; Student::objectCount &lt;&lt; endl;   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32" name="Google Shape;232;p26"/>
          <p:cNvSpPr txBox="1"/>
          <p:nvPr>
            <p:ph idx="2" type="body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125413" lvl="0" marL="30956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t/>
            </a: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57200" y="1143000"/>
            <a:ext cx="8105775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 in a class is the function that is declared as static because of which function attains certain properties as defined below: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is independent of any object of the class. 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be called even if no objects of the class exist.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also be accessed using the class name through the scope resolution operator.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member function can access static data members and static member functions inside or outside of the class.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 functions have a scope inside the class and cannot access the current object pointer.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use a static member function to determine how many objects of the class have been created.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 access to all non-static members of the class.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called using the dot (.) operator.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automatically called when an instance of the class is created.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don't have a 'this' pointer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063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 inline function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227137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309562" lvl="0" marL="309562" marR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 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function is powerful concept that is commonly used with classes. If a function is inline, the compiler places a copy of the code of that function at each point where the function is called at compile time.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 function is called, it takes a lot of extra time in executing a series of instructions for tasks such as jumping to the function, saving registers, pushing arguments into the stack, and returning to the calling function. 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function is small, a substantial percentage of execution time may be spent in such overheads.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eliminate the cost of calls to smaller functions, C++ introduces a new feature called inline function, which is expanded in line when it is invoked.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41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</a:pPr>
            <a:r>
              <a:t/>
            </a:r>
            <a:endParaRPr b="0" i="0" sz="29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It can access private data members of the class.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d) It can be overridden in derived classes.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benefit of using a static member function in C++?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modify all instances' data members simultaneously.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access private data members of the class.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called without creating an instance of the class.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can be overridden in derived classes.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of Static Member functions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309562" lvl="0" marL="30956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members are frequently used to store information that is shared by all objects in a class. </a:t>
            </a:r>
            <a:endParaRPr/>
          </a:p>
          <a:p>
            <a:pPr indent="-309562" lvl="0" marL="309562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instance, you may keep track of the quantity of newly generated objects of a specific class type using a static data member as a counter. This static data member can be increased each time an object is generated to keep track of the overall number of objects.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Static Member functions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&lt;iostream&gt;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class Box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private: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length;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breadth;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static int height;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public: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3"/>
          <p:cNvSpPr txBox="1"/>
          <p:nvPr>
            <p:ph idx="2" type="body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print()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{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length is: " &lt;&lt; length &lt;&lt; endl;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breadth is: " &lt;&lt; breadth &lt;&lt; endl;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cout &lt;&lt; "The value of the height is: " &lt;&lt; height &lt;&lt; endl;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 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457200" y="1604962"/>
            <a:ext cx="3983037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length = 10;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breadth = 20;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Box :: height = 30;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int main()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Box b; 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"Static member function is called through Object name: \n" &lt;&lt; endl;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b.print();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82" name="Google Shape;282;p34"/>
          <p:cNvSpPr txBox="1"/>
          <p:nvPr>
            <p:ph idx="2" type="body"/>
          </p:nvPr>
        </p:nvSpPr>
        <p:spPr>
          <a:xfrm>
            <a:off x="4578350" y="1604962"/>
            <a:ext cx="398462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"\nStatic member function is called through Class name: \n" &lt;&lt; endl;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Box::print();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return 0; 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 member function that is declared as 'const' within the class.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 member function that belongs to the class rather than to any specific object of the class.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static member function in C++?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can only be called from objects of the class. </a:t>
            </a:r>
            <a:endParaRPr/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declared as 'const' within the class. </a:t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member function that belongs to the class rather than to any specific object of the class. </a:t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has access to private data members of the class.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 about static member functions in C++?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a) They can access non-static data members directly.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They can be called using the dot (.) operator.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c) They have a 'this' pointer pointing to the current object. 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They are invoked using the class name without creating an instance of the class.</a:t>
            </a:r>
            <a:endParaRPr/>
          </a:p>
          <a:p>
            <a:pPr indent="-1825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457200" y="1604962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45720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area of circles using static data members and static member function.</a:t>
            </a:r>
            <a:endParaRPr/>
          </a:p>
          <a:p>
            <a:pPr indent="-457200" lvl="0" marL="45720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keep track of the number of objects using static data members.</a:t>
            </a:r>
            <a:endParaRPr/>
          </a:p>
          <a:p>
            <a:pPr indent="-457200" lvl="0" marL="45720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program to calculate the factorial of a number using a static member function.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81000" y="5334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namespace std;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int Max(int x, int y)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(x &gt; y)? x : y;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(20,10): " &lt;&lt; Max(20,10) &lt;&lt; endl;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(0,200): " &lt;&lt; Max(0,200) &lt;&lt; endl;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cout &lt;&lt; "Max (100,1010): " &lt;&lt; Max(100,1010) &lt;&lt; endl;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0;</a:t>
            </a:r>
            <a:endParaRPr/>
          </a:p>
          <a:p>
            <a:pPr indent="0" lvl="0" marL="0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function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581025" y="5334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57200" y="1546225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400">
            <a:noAutofit/>
          </a:bodyPr>
          <a:lstStyle/>
          <a:p>
            <a:pPr indent="-309562" lvl="0" marL="309562" marR="0" rtl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inline a function, place the keyword 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before the function name and define the function before any calls are made to the function. The compiler can ignore the inline qualifier in case defined function is more than 3-5 lines.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definition in a class definition is an inline function definition, even without the use of the 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 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specifier.</a:t>
            </a:r>
            <a:endParaRPr/>
          </a:p>
          <a:p>
            <a:pPr indent="-309562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 function that is defined inside its class member list is called an 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member function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09562" lvl="0" marL="30956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way to declare an inline member function is to either declare it in the class with the 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 (and define the function outside of its class) or to define it outside of the class declaration using the 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keyword. </a:t>
            </a:r>
            <a:endParaRPr/>
          </a:p>
          <a:p>
            <a:pPr indent="-309562" lvl="0" marL="30956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7161" lvl="0" marL="309562" marR="0" rtl="0" algn="just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7163" lvl="0" marL="309563" marR="0" rtl="0" algn="l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4894262" y="1949450"/>
            <a:ext cx="55943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 "Program using inline function\n";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s.get();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s.sum();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00" name="Google Shape;100;p6"/>
          <p:cNvSpPr txBox="1"/>
          <p:nvPr/>
        </p:nvSpPr>
        <p:spPr>
          <a:xfrm>
            <a:off x="152400" y="406400"/>
            <a:ext cx="4587875" cy="64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&lt;iostream&gt;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operation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a,b,add;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get() // inline Member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first value:";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 &lt;&lt; "Enter second value:";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cin &gt;&gt; b;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void sum();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void operation :: sum()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= a+b;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 &lt;&lt;"Addition of two numbers: " &lt;&lt; a+b;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3581400" y="1276350"/>
            <a:ext cx="4110037" cy="620712"/>
          </a:xfrm>
          <a:prstGeom prst="ellipse">
            <a:avLst/>
          </a:prstGeom>
          <a:solidFill>
            <a:srgbClr val="B64A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1: Inline Member Function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3886200" y="4495800"/>
            <a:ext cx="4110037" cy="620712"/>
          </a:xfrm>
          <a:prstGeom prst="ellipse">
            <a:avLst/>
          </a:prstGeom>
          <a:solidFill>
            <a:srgbClr val="B64A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 2: Inline Member Function</a:t>
            </a:r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>
            <a:off x="2971800" y="1585912"/>
            <a:ext cx="0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4" name="Google Shape;104;p6"/>
          <p:cNvCxnSpPr/>
          <p:nvPr/>
        </p:nvCxnSpPr>
        <p:spPr>
          <a:xfrm rot="10800000">
            <a:off x="3276600" y="4495800"/>
            <a:ext cx="0" cy="547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6"/>
          <p:cNvCxnSpPr/>
          <p:nvPr/>
        </p:nvCxnSpPr>
        <p:spPr>
          <a:xfrm>
            <a:off x="2971800" y="158591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" name="Google Shape;106;p6"/>
          <p:cNvCxnSpPr/>
          <p:nvPr/>
        </p:nvCxnSpPr>
        <p:spPr>
          <a:xfrm>
            <a:off x="3276600" y="4805362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" name="Google Shape;107;p6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example of Inline Member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419100" y="12954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24E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</a:t>
            </a: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Inlining is </a:t>
            </a:r>
            <a:r>
              <a:rPr b="1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request </a:t>
            </a: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compiler, not a command. </a:t>
            </a:r>
            <a:r>
              <a:rPr b="1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can ignore the request for inlining. Compiler may not perform inlining in such circumstances like: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If a function contains a loop. (for, while, do-while)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If a function contains static variables.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If a function is recursive.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For Functions not returning values, if a return statement exists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4042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If a function contains switch or goto statement.</a:t>
            </a:r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b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not to use Inline Function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Inline Function</a:t>
            </a:r>
            <a:endParaRPr/>
          </a:p>
        </p:txBody>
      </p:sp>
      <p:pic>
        <p:nvPicPr>
          <p:cNvPr id="119" name="Google Shape;11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38862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600200"/>
            <a:ext cx="42195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228600" y="1524000"/>
            <a:ext cx="88392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function is defined inside a class, it is treated as ………………….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data function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inline function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non inline function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member variable</a:t>
            </a:r>
            <a:endParaRPr/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50" lIns="81625" spcFirstLastPara="1" rIns="81625" wrap="square" tIns="4245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2012-08-08T04:10:33Z</dcterms:created>
  <dc:creator>Shilpa</dc:creator>
</cp:coreProperties>
</file>