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7"/>
  </p:notesMasterIdLst>
  <p:sldIdLst>
    <p:sldId id="256" r:id="rId2"/>
    <p:sldId id="257" r:id="rId3"/>
    <p:sldId id="258" r:id="rId4"/>
    <p:sldId id="267" r:id="rId5"/>
    <p:sldId id="268" r:id="rId6"/>
    <p:sldId id="269" r:id="rId7"/>
    <p:sldId id="283" r:id="rId8"/>
    <p:sldId id="265" r:id="rId9"/>
    <p:sldId id="271" r:id="rId10"/>
    <p:sldId id="275" r:id="rId11"/>
    <p:sldId id="284" r:id="rId12"/>
    <p:sldId id="285" r:id="rId13"/>
    <p:sldId id="278" r:id="rId14"/>
    <p:sldId id="280" r:id="rId15"/>
    <p:sldId id="282" r:id="rId16"/>
  </p:sldIdLst>
  <p:sldSz cx="12192000" cy="6858000"/>
  <p:notesSz cx="6858000" cy="9144000"/>
  <p:embeddedFontLst>
    <p:embeddedFont>
      <p:font typeface="Algerian" panose="04020705040A02060702" pitchFamily="82" charset="0"/>
      <p:regular r:id="rId18"/>
    </p:embeddedFont>
    <p:embeddedFont>
      <p:font typeface="Calibri" panose="020F0502020204030204" pitchFamily="34" charset="0"/>
      <p:regular r:id="rId19"/>
      <p:bold r:id="rId20"/>
      <p:italic r:id="rId21"/>
      <p:boldItalic r:id="rId22"/>
    </p:embeddedFont>
    <p:embeddedFont>
      <p:font typeface="Century Gothic" panose="020B0502020202020204" pitchFamily="34" charset="0"/>
      <p:regular r:id="rId23"/>
      <p:bold r:id="rId24"/>
      <p:italic r:id="rId25"/>
      <p:boldItalic r:id="rId26"/>
    </p:embeddedFont>
    <p:embeddedFont>
      <p:font typeface="EB Garamond"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7948db98ba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7948db98ba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7948db98ba_1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7948db98ba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7948db98ba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7948db98ba_1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extLst>
      <p:ext uri="{BB962C8B-B14F-4D97-AF65-F5344CB8AC3E}">
        <p14:creationId xmlns:p14="http://schemas.microsoft.com/office/powerpoint/2010/main" val="2745460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7948db98ba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7948db98ba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7948db98ba_1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extLst>
      <p:ext uri="{BB962C8B-B14F-4D97-AF65-F5344CB8AC3E}">
        <p14:creationId xmlns:p14="http://schemas.microsoft.com/office/powerpoint/2010/main" val="2780847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7948db98ba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7948db98ba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g7948db98ba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1" name="Google Shape;341;p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7948db98ba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7948db98ba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7948db98ba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49" name="Google Shape;2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7948db98ba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7948db98ba_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g7948db98ba_0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extLst>
      <p:ext uri="{BB962C8B-B14F-4D97-AF65-F5344CB8AC3E}">
        <p14:creationId xmlns:p14="http://schemas.microsoft.com/office/powerpoint/2010/main" val="3485204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7948db98ba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7948db98ba_0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7948db98ba_0_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2"/>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262626"/>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Autofit/>
          </a:bodyPr>
          <a:lstStyle>
            <a:lvl1pPr lvl="0" algn="l">
              <a:lnSpc>
                <a:spcPct val="100000"/>
              </a:lnSpc>
              <a:spcBef>
                <a:spcPts val="1000"/>
              </a:spcBef>
              <a:spcAft>
                <a:spcPts val="0"/>
              </a:spcAft>
              <a:buSzPts val="1800"/>
              <a:buNone/>
              <a:defRPr>
                <a:solidFill>
                  <a:srgbClr val="595959"/>
                </a:solidFill>
              </a:defRPr>
            </a:lvl1pPr>
            <a:lvl2pPr lvl="1" algn="ctr">
              <a:lnSpc>
                <a:spcPct val="100000"/>
              </a:lnSpc>
              <a:spcBef>
                <a:spcPts val="1000"/>
              </a:spcBef>
              <a:spcAft>
                <a:spcPts val="0"/>
              </a:spcAft>
              <a:buSzPts val="1600"/>
              <a:buNone/>
              <a:defRPr>
                <a:solidFill>
                  <a:srgbClr val="888888"/>
                </a:solidFill>
              </a:defRPr>
            </a:lvl2pPr>
            <a:lvl3pPr lvl="2" algn="ctr">
              <a:lnSpc>
                <a:spcPct val="100000"/>
              </a:lnSpc>
              <a:spcBef>
                <a:spcPts val="1000"/>
              </a:spcBef>
              <a:spcAft>
                <a:spcPts val="0"/>
              </a:spcAft>
              <a:buSzPts val="1400"/>
              <a:buNone/>
              <a:defRPr>
                <a:solidFill>
                  <a:srgbClr val="888888"/>
                </a:solidFill>
              </a:defRPr>
            </a:lvl3pPr>
            <a:lvl4pPr lvl="3" algn="ctr">
              <a:lnSpc>
                <a:spcPct val="100000"/>
              </a:lnSpc>
              <a:spcBef>
                <a:spcPts val="1000"/>
              </a:spcBef>
              <a:spcAft>
                <a:spcPts val="0"/>
              </a:spcAft>
              <a:buSzPts val="1200"/>
              <a:buNone/>
              <a:defRPr>
                <a:solidFill>
                  <a:srgbClr val="888888"/>
                </a:solidFill>
              </a:defRPr>
            </a:lvl4pPr>
            <a:lvl5pPr lvl="4" algn="ctr">
              <a:lnSpc>
                <a:spcPct val="100000"/>
              </a:lnSpc>
              <a:spcBef>
                <a:spcPts val="1000"/>
              </a:spcBef>
              <a:spcAft>
                <a:spcPts val="0"/>
              </a:spcAft>
              <a:buSzPts val="1200"/>
              <a:buNone/>
              <a:defRPr>
                <a:solidFill>
                  <a:srgbClr val="888888"/>
                </a:solidFill>
              </a:defRPr>
            </a:lvl5pPr>
            <a:lvl6pPr lvl="5" algn="ctr">
              <a:lnSpc>
                <a:spcPct val="100000"/>
              </a:lnSpc>
              <a:spcBef>
                <a:spcPts val="1000"/>
              </a:spcBef>
              <a:spcAft>
                <a:spcPts val="0"/>
              </a:spcAft>
              <a:buSzPts val="1200"/>
              <a:buNone/>
              <a:defRPr>
                <a:solidFill>
                  <a:srgbClr val="888888"/>
                </a:solidFill>
              </a:defRPr>
            </a:lvl6pPr>
            <a:lvl7pPr lvl="6" algn="ctr">
              <a:lnSpc>
                <a:spcPct val="100000"/>
              </a:lnSpc>
              <a:spcBef>
                <a:spcPts val="1000"/>
              </a:spcBef>
              <a:spcAft>
                <a:spcPts val="0"/>
              </a:spcAft>
              <a:buSzPts val="1200"/>
              <a:buNone/>
              <a:defRPr>
                <a:solidFill>
                  <a:srgbClr val="888888"/>
                </a:solidFill>
              </a:defRPr>
            </a:lvl7pPr>
            <a:lvl8pPr lvl="7" algn="ctr">
              <a:lnSpc>
                <a:spcPct val="100000"/>
              </a:lnSpc>
              <a:spcBef>
                <a:spcPts val="1000"/>
              </a:spcBef>
              <a:spcAft>
                <a:spcPts val="0"/>
              </a:spcAft>
              <a:buSzPts val="1200"/>
              <a:buNone/>
              <a:defRPr>
                <a:solidFill>
                  <a:srgbClr val="888888"/>
                </a:solidFill>
              </a:defRPr>
            </a:lvl8pPr>
            <a:lvl9pPr lvl="8" algn="ctr">
              <a:lnSpc>
                <a:spcPct val="100000"/>
              </a:lnSpc>
              <a:spcBef>
                <a:spcPts val="1000"/>
              </a:spcBef>
              <a:spcAft>
                <a:spcPts val="0"/>
              </a:spcAft>
              <a:buSzPts val="1200"/>
              <a:buNone/>
              <a:defRPr>
                <a:solidFill>
                  <a:srgbClr val="888888"/>
                </a:solidFill>
              </a:defRPr>
            </a:lvl9pPr>
          </a:lstStyle>
          <a:p>
            <a:endParaRPr/>
          </a:p>
        </p:txBody>
      </p:sp>
      <p:sp>
        <p:nvSpPr>
          <p:cNvPr id="45" name="Google Shape;45;p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8"/>
        <p:cNvGrpSpPr/>
        <p:nvPr/>
      </p:nvGrpSpPr>
      <p:grpSpPr>
        <a:xfrm>
          <a:off x="0" y="0"/>
          <a:ext cx="0" cy="0"/>
          <a:chOff x="0" y="0"/>
          <a:chExt cx="0" cy="0"/>
        </a:xfrm>
      </p:grpSpPr>
      <p:sp>
        <p:nvSpPr>
          <p:cNvPr id="109" name="Google Shape;109;p11"/>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262626"/>
              </a:buClr>
              <a:buSzPts val="4800"/>
              <a:buFont typeface="Century Gothic"/>
              <a:buNone/>
              <a:defRPr sz="48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1"/>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800"/>
              <a:buNone/>
              <a:defRPr sz="1800">
                <a:solidFill>
                  <a:srgbClr val="595959"/>
                </a:solidFill>
              </a:defRPr>
            </a:lvl1pPr>
            <a:lvl2pPr marL="914400" lvl="1" indent="-228600" algn="l">
              <a:lnSpc>
                <a:spcPct val="100000"/>
              </a:lnSpc>
              <a:spcBef>
                <a:spcPts val="1000"/>
              </a:spcBef>
              <a:spcAft>
                <a:spcPts val="0"/>
              </a:spcAft>
              <a:buSzPts val="1800"/>
              <a:buNone/>
              <a:defRPr sz="1800">
                <a:solidFill>
                  <a:srgbClr val="888888"/>
                </a:solidFill>
              </a:defRPr>
            </a:lvl2pPr>
            <a:lvl3pPr marL="1371600" lvl="2" indent="-228600" algn="l">
              <a:lnSpc>
                <a:spcPct val="100000"/>
              </a:lnSpc>
              <a:spcBef>
                <a:spcPts val="1000"/>
              </a:spcBef>
              <a:spcAft>
                <a:spcPts val="0"/>
              </a:spcAft>
              <a:buSzPts val="1600"/>
              <a:buNone/>
              <a:defRPr sz="1600">
                <a:solidFill>
                  <a:srgbClr val="888888"/>
                </a:solidFill>
              </a:defRPr>
            </a:lvl3pPr>
            <a:lvl4pPr marL="1828800" lvl="3" indent="-228600" algn="l">
              <a:lnSpc>
                <a:spcPct val="100000"/>
              </a:lnSpc>
              <a:spcBef>
                <a:spcPts val="1000"/>
              </a:spcBef>
              <a:spcAft>
                <a:spcPts val="0"/>
              </a:spcAft>
              <a:buSzPts val="1400"/>
              <a:buNone/>
              <a:defRPr sz="1400">
                <a:solidFill>
                  <a:srgbClr val="888888"/>
                </a:solidFill>
              </a:defRPr>
            </a:lvl4pPr>
            <a:lvl5pPr marL="2286000" lvl="4" indent="-228600" algn="l">
              <a:lnSpc>
                <a:spcPct val="100000"/>
              </a:lnSpc>
              <a:spcBef>
                <a:spcPts val="1000"/>
              </a:spcBef>
              <a:spcAft>
                <a:spcPts val="0"/>
              </a:spcAft>
              <a:buSzPts val="1400"/>
              <a:buNone/>
              <a:defRPr sz="1400">
                <a:solidFill>
                  <a:srgbClr val="888888"/>
                </a:solidFill>
              </a:defRPr>
            </a:lvl5pPr>
            <a:lvl6pPr marL="2743200" lvl="5" indent="-228600" algn="l">
              <a:lnSpc>
                <a:spcPct val="100000"/>
              </a:lnSpc>
              <a:spcBef>
                <a:spcPts val="1000"/>
              </a:spcBef>
              <a:spcAft>
                <a:spcPts val="0"/>
              </a:spcAft>
              <a:buSzPts val="1400"/>
              <a:buNone/>
              <a:defRPr sz="1400">
                <a:solidFill>
                  <a:srgbClr val="888888"/>
                </a:solidFill>
              </a:defRPr>
            </a:lvl6pPr>
            <a:lvl7pPr marL="3200400" lvl="6" indent="-228600" algn="l">
              <a:lnSpc>
                <a:spcPct val="100000"/>
              </a:lnSpc>
              <a:spcBef>
                <a:spcPts val="1000"/>
              </a:spcBef>
              <a:spcAft>
                <a:spcPts val="0"/>
              </a:spcAft>
              <a:buSzPts val="1400"/>
              <a:buNone/>
              <a:defRPr sz="1400">
                <a:solidFill>
                  <a:srgbClr val="888888"/>
                </a:solidFill>
              </a:defRPr>
            </a:lvl7pPr>
            <a:lvl8pPr marL="3657600" lvl="7" indent="-228600" algn="l">
              <a:lnSpc>
                <a:spcPct val="100000"/>
              </a:lnSpc>
              <a:spcBef>
                <a:spcPts val="1000"/>
              </a:spcBef>
              <a:spcAft>
                <a:spcPts val="0"/>
              </a:spcAft>
              <a:buSzPts val="1400"/>
              <a:buNone/>
              <a:defRPr sz="1400">
                <a:solidFill>
                  <a:srgbClr val="888888"/>
                </a:solidFill>
              </a:defRPr>
            </a:lvl8pPr>
            <a:lvl9pPr marL="4114800" lvl="8" indent="-228600" algn="l">
              <a:lnSpc>
                <a:spcPct val="100000"/>
              </a:lnSpc>
              <a:spcBef>
                <a:spcPts val="1000"/>
              </a:spcBef>
              <a:spcAft>
                <a:spcPts val="0"/>
              </a:spcAft>
              <a:buSzPts val="1400"/>
              <a:buNone/>
              <a:defRPr sz="1400">
                <a:solidFill>
                  <a:srgbClr val="888888"/>
                </a:solidFill>
              </a:defRPr>
            </a:lvl9pPr>
          </a:lstStyle>
          <a:p>
            <a:endParaRPr/>
          </a:p>
        </p:txBody>
      </p:sp>
      <p:sp>
        <p:nvSpPr>
          <p:cNvPr id="111" name="Google Shape;111;p1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1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1"/>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1"/>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12"/>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262626"/>
              </a:buClr>
              <a:buSzPts val="4800"/>
              <a:buFont typeface="Century Gothic"/>
              <a:buNone/>
              <a:defRPr sz="48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2"/>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600"/>
              <a:buFont typeface="Century Gothic"/>
              <a:buNone/>
              <a:defRPr sz="1600">
                <a:solidFill>
                  <a:srgbClr val="7F7F7F"/>
                </a:solidFill>
              </a:defRPr>
            </a:lvl1pPr>
            <a:lvl2pPr marL="914400" lvl="1" indent="-228600" algn="l">
              <a:lnSpc>
                <a:spcPct val="100000"/>
              </a:lnSpc>
              <a:spcBef>
                <a:spcPts val="1000"/>
              </a:spcBef>
              <a:spcAft>
                <a:spcPts val="0"/>
              </a:spcAft>
              <a:buSzPts val="1600"/>
              <a:buFont typeface="Century Gothic"/>
              <a:buNone/>
              <a:defRPr/>
            </a:lvl2pPr>
            <a:lvl3pPr marL="1371600" lvl="2" indent="-228600" algn="l">
              <a:lnSpc>
                <a:spcPct val="100000"/>
              </a:lnSpc>
              <a:spcBef>
                <a:spcPts val="1000"/>
              </a:spcBef>
              <a:spcAft>
                <a:spcPts val="0"/>
              </a:spcAft>
              <a:buSzPts val="1400"/>
              <a:buFont typeface="Century Gothic"/>
              <a:buNone/>
              <a:defRPr/>
            </a:lvl3pPr>
            <a:lvl4pPr marL="1828800" lvl="3" indent="-228600" algn="l">
              <a:lnSpc>
                <a:spcPct val="100000"/>
              </a:lnSpc>
              <a:spcBef>
                <a:spcPts val="1000"/>
              </a:spcBef>
              <a:spcAft>
                <a:spcPts val="0"/>
              </a:spcAft>
              <a:buSzPts val="1200"/>
              <a:buFont typeface="Century Gothic"/>
              <a:buNone/>
              <a:defRPr/>
            </a:lvl4pPr>
            <a:lvl5pPr marL="2286000" lvl="4" indent="-228600" algn="l">
              <a:lnSpc>
                <a:spcPct val="100000"/>
              </a:lnSpc>
              <a:spcBef>
                <a:spcPts val="1000"/>
              </a:spcBef>
              <a:spcAft>
                <a:spcPts val="0"/>
              </a:spcAft>
              <a:buSzPts val="1200"/>
              <a:buFont typeface="Century Gothic"/>
              <a:buNone/>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18" name="Google Shape;118;p12"/>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800"/>
              <a:buNone/>
              <a:defRPr sz="1800">
                <a:solidFill>
                  <a:srgbClr val="595959"/>
                </a:solidFill>
              </a:defRPr>
            </a:lvl1pPr>
            <a:lvl2pPr marL="914400" lvl="1" indent="-228600" algn="l">
              <a:lnSpc>
                <a:spcPct val="100000"/>
              </a:lnSpc>
              <a:spcBef>
                <a:spcPts val="1000"/>
              </a:spcBef>
              <a:spcAft>
                <a:spcPts val="0"/>
              </a:spcAft>
              <a:buSzPts val="1800"/>
              <a:buNone/>
              <a:defRPr sz="1800">
                <a:solidFill>
                  <a:srgbClr val="888888"/>
                </a:solidFill>
              </a:defRPr>
            </a:lvl2pPr>
            <a:lvl3pPr marL="1371600" lvl="2" indent="-228600" algn="l">
              <a:lnSpc>
                <a:spcPct val="100000"/>
              </a:lnSpc>
              <a:spcBef>
                <a:spcPts val="1000"/>
              </a:spcBef>
              <a:spcAft>
                <a:spcPts val="0"/>
              </a:spcAft>
              <a:buSzPts val="1600"/>
              <a:buNone/>
              <a:defRPr sz="1600">
                <a:solidFill>
                  <a:srgbClr val="888888"/>
                </a:solidFill>
              </a:defRPr>
            </a:lvl3pPr>
            <a:lvl4pPr marL="1828800" lvl="3" indent="-228600" algn="l">
              <a:lnSpc>
                <a:spcPct val="100000"/>
              </a:lnSpc>
              <a:spcBef>
                <a:spcPts val="1000"/>
              </a:spcBef>
              <a:spcAft>
                <a:spcPts val="0"/>
              </a:spcAft>
              <a:buSzPts val="1400"/>
              <a:buNone/>
              <a:defRPr sz="1400">
                <a:solidFill>
                  <a:srgbClr val="888888"/>
                </a:solidFill>
              </a:defRPr>
            </a:lvl4pPr>
            <a:lvl5pPr marL="2286000" lvl="4" indent="-228600" algn="l">
              <a:lnSpc>
                <a:spcPct val="100000"/>
              </a:lnSpc>
              <a:spcBef>
                <a:spcPts val="1000"/>
              </a:spcBef>
              <a:spcAft>
                <a:spcPts val="0"/>
              </a:spcAft>
              <a:buSzPts val="1400"/>
              <a:buNone/>
              <a:defRPr sz="1400">
                <a:solidFill>
                  <a:srgbClr val="888888"/>
                </a:solidFill>
              </a:defRPr>
            </a:lvl5pPr>
            <a:lvl6pPr marL="2743200" lvl="5" indent="-228600" algn="l">
              <a:lnSpc>
                <a:spcPct val="100000"/>
              </a:lnSpc>
              <a:spcBef>
                <a:spcPts val="1000"/>
              </a:spcBef>
              <a:spcAft>
                <a:spcPts val="0"/>
              </a:spcAft>
              <a:buSzPts val="1400"/>
              <a:buNone/>
              <a:defRPr sz="1400">
                <a:solidFill>
                  <a:srgbClr val="888888"/>
                </a:solidFill>
              </a:defRPr>
            </a:lvl6pPr>
            <a:lvl7pPr marL="3200400" lvl="6" indent="-228600" algn="l">
              <a:lnSpc>
                <a:spcPct val="100000"/>
              </a:lnSpc>
              <a:spcBef>
                <a:spcPts val="1000"/>
              </a:spcBef>
              <a:spcAft>
                <a:spcPts val="0"/>
              </a:spcAft>
              <a:buSzPts val="1400"/>
              <a:buNone/>
              <a:defRPr sz="1400">
                <a:solidFill>
                  <a:srgbClr val="888888"/>
                </a:solidFill>
              </a:defRPr>
            </a:lvl7pPr>
            <a:lvl8pPr marL="3657600" lvl="7" indent="-228600" algn="l">
              <a:lnSpc>
                <a:spcPct val="100000"/>
              </a:lnSpc>
              <a:spcBef>
                <a:spcPts val="1000"/>
              </a:spcBef>
              <a:spcAft>
                <a:spcPts val="0"/>
              </a:spcAft>
              <a:buSzPts val="1400"/>
              <a:buNone/>
              <a:defRPr sz="1400">
                <a:solidFill>
                  <a:srgbClr val="888888"/>
                </a:solidFill>
              </a:defRPr>
            </a:lvl8pPr>
            <a:lvl9pPr marL="4114800" lvl="8" indent="-228600" algn="l">
              <a:lnSpc>
                <a:spcPct val="100000"/>
              </a:lnSpc>
              <a:spcBef>
                <a:spcPts val="1000"/>
              </a:spcBef>
              <a:spcAft>
                <a:spcPts val="0"/>
              </a:spcAft>
              <a:buSzPts val="1400"/>
              <a:buNone/>
              <a:defRPr sz="1400">
                <a:solidFill>
                  <a:srgbClr val="888888"/>
                </a:solidFill>
              </a:defRPr>
            </a:lvl9pPr>
          </a:lstStyle>
          <a:p>
            <a:endParaRPr/>
          </a:p>
        </p:txBody>
      </p:sp>
      <p:sp>
        <p:nvSpPr>
          <p:cNvPr id="119" name="Google Shape;119;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1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12"/>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24" name="Google Shape;124;p12"/>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13"/>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262626"/>
              </a:buClr>
              <a:buSzPts val="4800"/>
              <a:buFont typeface="Century Gothic"/>
              <a:buNone/>
              <a:defRPr sz="4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13"/>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800"/>
              <a:buNone/>
              <a:defRPr>
                <a:solidFill>
                  <a:srgbClr val="595959"/>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28" name="Google Shape;128;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13"/>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262626"/>
              </a:buClr>
              <a:buSzPts val="4800"/>
              <a:buFont typeface="Century Gothic"/>
              <a:buNone/>
              <a:defRPr sz="48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14"/>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Font typeface="Century Gothic"/>
              <a:buNone/>
              <a:defRPr sz="2400">
                <a:solidFill>
                  <a:schemeClr val="accent1"/>
                </a:solidFill>
              </a:defRPr>
            </a:lvl1pPr>
            <a:lvl2pPr marL="914400" lvl="1" indent="-228600" algn="l">
              <a:lnSpc>
                <a:spcPct val="100000"/>
              </a:lnSpc>
              <a:spcBef>
                <a:spcPts val="1000"/>
              </a:spcBef>
              <a:spcAft>
                <a:spcPts val="0"/>
              </a:spcAft>
              <a:buSzPts val="1600"/>
              <a:buFont typeface="Century Gothic"/>
              <a:buNone/>
              <a:defRPr/>
            </a:lvl2pPr>
            <a:lvl3pPr marL="1371600" lvl="2" indent="-228600" algn="l">
              <a:lnSpc>
                <a:spcPct val="100000"/>
              </a:lnSpc>
              <a:spcBef>
                <a:spcPts val="1000"/>
              </a:spcBef>
              <a:spcAft>
                <a:spcPts val="0"/>
              </a:spcAft>
              <a:buSzPts val="1400"/>
              <a:buFont typeface="Century Gothic"/>
              <a:buNone/>
              <a:defRPr/>
            </a:lvl3pPr>
            <a:lvl4pPr marL="1828800" lvl="3" indent="-228600" algn="l">
              <a:lnSpc>
                <a:spcPct val="100000"/>
              </a:lnSpc>
              <a:spcBef>
                <a:spcPts val="1000"/>
              </a:spcBef>
              <a:spcAft>
                <a:spcPts val="0"/>
              </a:spcAft>
              <a:buSzPts val="1200"/>
              <a:buFont typeface="Century Gothic"/>
              <a:buNone/>
              <a:defRPr/>
            </a:lvl4pPr>
            <a:lvl5pPr marL="2286000" lvl="4" indent="-228600" algn="l">
              <a:lnSpc>
                <a:spcPct val="100000"/>
              </a:lnSpc>
              <a:spcBef>
                <a:spcPts val="1000"/>
              </a:spcBef>
              <a:spcAft>
                <a:spcPts val="0"/>
              </a:spcAft>
              <a:buSzPts val="1200"/>
              <a:buFont typeface="Century Gothic"/>
              <a:buNone/>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35" name="Google Shape;135;p14"/>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800"/>
              <a:buNone/>
              <a:defRPr>
                <a:solidFill>
                  <a:srgbClr val="595959"/>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36" name="Google Shape;136;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1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14"/>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41" name="Google Shape;141;p14"/>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262626"/>
              </a:buClr>
              <a:buSzPts val="4800"/>
              <a:buFont typeface="Century Gothic"/>
              <a:buNone/>
              <a:defRPr sz="4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1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Font typeface="Century Gothic"/>
              <a:buNone/>
              <a:defRPr sz="2400">
                <a:solidFill>
                  <a:schemeClr val="accent1"/>
                </a:solidFill>
              </a:defRPr>
            </a:lvl1pPr>
            <a:lvl2pPr marL="914400" lvl="1" indent="-228600" algn="l">
              <a:lnSpc>
                <a:spcPct val="100000"/>
              </a:lnSpc>
              <a:spcBef>
                <a:spcPts val="1000"/>
              </a:spcBef>
              <a:spcAft>
                <a:spcPts val="0"/>
              </a:spcAft>
              <a:buSzPts val="1600"/>
              <a:buFont typeface="Century Gothic"/>
              <a:buNone/>
              <a:defRPr/>
            </a:lvl2pPr>
            <a:lvl3pPr marL="1371600" lvl="2" indent="-228600" algn="l">
              <a:lnSpc>
                <a:spcPct val="100000"/>
              </a:lnSpc>
              <a:spcBef>
                <a:spcPts val="1000"/>
              </a:spcBef>
              <a:spcAft>
                <a:spcPts val="0"/>
              </a:spcAft>
              <a:buSzPts val="1400"/>
              <a:buFont typeface="Century Gothic"/>
              <a:buNone/>
              <a:defRPr/>
            </a:lvl3pPr>
            <a:lvl4pPr marL="1828800" lvl="3" indent="-228600" algn="l">
              <a:lnSpc>
                <a:spcPct val="100000"/>
              </a:lnSpc>
              <a:spcBef>
                <a:spcPts val="1000"/>
              </a:spcBef>
              <a:spcAft>
                <a:spcPts val="0"/>
              </a:spcAft>
              <a:buSzPts val="1200"/>
              <a:buFont typeface="Century Gothic"/>
              <a:buNone/>
              <a:defRPr/>
            </a:lvl4pPr>
            <a:lvl5pPr marL="2286000" lvl="4" indent="-228600" algn="l">
              <a:lnSpc>
                <a:spcPct val="100000"/>
              </a:lnSpc>
              <a:spcBef>
                <a:spcPts val="1000"/>
              </a:spcBef>
              <a:spcAft>
                <a:spcPts val="0"/>
              </a:spcAft>
              <a:buSzPts val="1200"/>
              <a:buFont typeface="Century Gothic"/>
              <a:buNone/>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45" name="Google Shape;145;p1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800"/>
              <a:buNone/>
              <a:defRPr>
                <a:solidFill>
                  <a:srgbClr val="595959"/>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46" name="Google Shape;146;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1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16"/>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53" name="Google Shape;153;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7"/>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60" name="Google Shape;160;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2" name="Google Shape;52;p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5"/>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262626"/>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2000"/>
              <a:buNone/>
              <a:defRPr sz="2000">
                <a:solidFill>
                  <a:srgbClr val="595959"/>
                </a:solidFill>
              </a:defRPr>
            </a:lvl1pPr>
            <a:lvl2pPr marL="914400" lvl="1" indent="-228600" algn="l">
              <a:lnSpc>
                <a:spcPct val="100000"/>
              </a:lnSpc>
              <a:spcBef>
                <a:spcPts val="1000"/>
              </a:spcBef>
              <a:spcAft>
                <a:spcPts val="0"/>
              </a:spcAft>
              <a:buSzPts val="1800"/>
              <a:buNone/>
              <a:defRPr sz="1800">
                <a:solidFill>
                  <a:srgbClr val="888888"/>
                </a:solidFill>
              </a:defRPr>
            </a:lvl2pPr>
            <a:lvl3pPr marL="1371600" lvl="2" indent="-228600" algn="l">
              <a:lnSpc>
                <a:spcPct val="100000"/>
              </a:lnSpc>
              <a:spcBef>
                <a:spcPts val="1000"/>
              </a:spcBef>
              <a:spcAft>
                <a:spcPts val="0"/>
              </a:spcAft>
              <a:buSzPts val="1600"/>
              <a:buNone/>
              <a:defRPr sz="1600">
                <a:solidFill>
                  <a:srgbClr val="888888"/>
                </a:solidFill>
              </a:defRPr>
            </a:lvl3pPr>
            <a:lvl4pPr marL="1828800" lvl="3" indent="-228600" algn="l">
              <a:lnSpc>
                <a:spcPct val="100000"/>
              </a:lnSpc>
              <a:spcBef>
                <a:spcPts val="1000"/>
              </a:spcBef>
              <a:spcAft>
                <a:spcPts val="0"/>
              </a:spcAft>
              <a:buSzPts val="1400"/>
              <a:buNone/>
              <a:defRPr sz="1400">
                <a:solidFill>
                  <a:srgbClr val="888888"/>
                </a:solidFill>
              </a:defRPr>
            </a:lvl4pPr>
            <a:lvl5pPr marL="2286000" lvl="4" indent="-228600" algn="l">
              <a:lnSpc>
                <a:spcPct val="100000"/>
              </a:lnSpc>
              <a:spcBef>
                <a:spcPts val="1000"/>
              </a:spcBef>
              <a:spcAft>
                <a:spcPts val="0"/>
              </a:spcAft>
              <a:buSzPts val="1400"/>
              <a:buNone/>
              <a:defRPr sz="1400">
                <a:solidFill>
                  <a:srgbClr val="888888"/>
                </a:solidFill>
              </a:defRPr>
            </a:lvl5pPr>
            <a:lvl6pPr marL="2743200" lvl="5" indent="-228600" algn="l">
              <a:lnSpc>
                <a:spcPct val="100000"/>
              </a:lnSpc>
              <a:spcBef>
                <a:spcPts val="1000"/>
              </a:spcBef>
              <a:spcAft>
                <a:spcPts val="0"/>
              </a:spcAft>
              <a:buSzPts val="1400"/>
              <a:buNone/>
              <a:defRPr sz="1400">
                <a:solidFill>
                  <a:srgbClr val="888888"/>
                </a:solidFill>
              </a:defRPr>
            </a:lvl6pPr>
            <a:lvl7pPr marL="3200400" lvl="6" indent="-228600" algn="l">
              <a:lnSpc>
                <a:spcPct val="100000"/>
              </a:lnSpc>
              <a:spcBef>
                <a:spcPts val="1000"/>
              </a:spcBef>
              <a:spcAft>
                <a:spcPts val="0"/>
              </a:spcAft>
              <a:buSzPts val="1400"/>
              <a:buNone/>
              <a:defRPr sz="1400">
                <a:solidFill>
                  <a:srgbClr val="888888"/>
                </a:solidFill>
              </a:defRPr>
            </a:lvl7pPr>
            <a:lvl8pPr marL="3657600" lvl="7" indent="-228600" algn="l">
              <a:lnSpc>
                <a:spcPct val="100000"/>
              </a:lnSpc>
              <a:spcBef>
                <a:spcPts val="1000"/>
              </a:spcBef>
              <a:spcAft>
                <a:spcPts val="0"/>
              </a:spcAft>
              <a:buSzPts val="1400"/>
              <a:buNone/>
              <a:defRPr sz="1400">
                <a:solidFill>
                  <a:srgbClr val="888888"/>
                </a:solidFill>
              </a:defRPr>
            </a:lvl8pPr>
            <a:lvl9pPr marL="4114800" lvl="8" indent="-228600" algn="l">
              <a:lnSpc>
                <a:spcPct val="100000"/>
              </a:lnSpc>
              <a:spcBef>
                <a:spcPts val="1000"/>
              </a:spcBef>
              <a:spcAft>
                <a:spcPts val="0"/>
              </a:spcAft>
              <a:buSzPts val="1400"/>
              <a:buNone/>
              <a:defRPr sz="1400">
                <a:solidFill>
                  <a:srgbClr val="888888"/>
                </a:solidFill>
              </a:defRPr>
            </a:lvl9pPr>
          </a:lstStyle>
          <a:p>
            <a:endParaRPr/>
          </a:p>
        </p:txBody>
      </p:sp>
      <p:sp>
        <p:nvSpPr>
          <p:cNvPr id="64" name="Google Shape;64;p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8"/>
        <p:cNvGrpSpPr/>
        <p:nvPr/>
      </p:nvGrpSpPr>
      <p:grpSpPr>
        <a:xfrm>
          <a:off x="0" y="0"/>
          <a:ext cx="0" cy="0"/>
          <a:chOff x="0" y="0"/>
          <a:chExt cx="0" cy="0"/>
        </a:xfrm>
      </p:grpSpPr>
      <p:sp>
        <p:nvSpPr>
          <p:cNvPr id="69" name="Google Shape;69;p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6"/>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71" name="Google Shape;71;p6"/>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72" name="Google Shape;72;p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6"/>
        <p:cNvGrpSpPr/>
        <p:nvPr/>
      </p:nvGrpSpPr>
      <p:grpSpPr>
        <a:xfrm>
          <a:off x="0" y="0"/>
          <a:ext cx="0" cy="0"/>
          <a:chOff x="0" y="0"/>
          <a:chExt cx="0" cy="0"/>
        </a:xfrm>
      </p:grpSpPr>
      <p:sp>
        <p:nvSpPr>
          <p:cNvPr id="77" name="Google Shape;77;p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7"/>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None/>
              <a:defRPr sz="2400" b="0"/>
            </a:lvl1pPr>
            <a:lvl2pPr marL="914400" lvl="1" indent="-228600" algn="l">
              <a:lnSpc>
                <a:spcPct val="100000"/>
              </a:lnSpc>
              <a:spcBef>
                <a:spcPts val="1000"/>
              </a:spcBef>
              <a:spcAft>
                <a:spcPts val="0"/>
              </a:spcAft>
              <a:buSzPts val="2000"/>
              <a:buNone/>
              <a:defRPr sz="20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79" name="Google Shape;79;p7"/>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80" name="Google Shape;80;p7"/>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None/>
              <a:defRPr sz="2400" b="0"/>
            </a:lvl1pPr>
            <a:lvl2pPr marL="914400" lvl="1" indent="-228600" algn="l">
              <a:lnSpc>
                <a:spcPct val="100000"/>
              </a:lnSpc>
              <a:spcBef>
                <a:spcPts val="1000"/>
              </a:spcBef>
              <a:spcAft>
                <a:spcPts val="0"/>
              </a:spcAft>
              <a:buSzPts val="2000"/>
              <a:buNone/>
              <a:defRPr sz="20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81" name="Google Shape;81;p7"/>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82" name="Google Shape;82;p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9"/>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262626"/>
              </a:buClr>
              <a:buSzPts val="2000"/>
              <a:buFont typeface="Century Gothic"/>
              <a:buNone/>
              <a:defRPr sz="2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9"/>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95" name="Google Shape;95;p9"/>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00"/>
              <a:buNone/>
              <a:defRPr sz="1400"/>
            </a:lvl1pPr>
            <a:lvl2pPr marL="914400" lvl="1" indent="-228600" algn="l">
              <a:lnSpc>
                <a:spcPct val="100000"/>
              </a:lnSpc>
              <a:spcBef>
                <a:spcPts val="1000"/>
              </a:spcBef>
              <a:spcAft>
                <a:spcPts val="0"/>
              </a:spcAft>
              <a:buSzPts val="1200"/>
              <a:buNone/>
              <a:defRPr sz="1200"/>
            </a:lvl2pPr>
            <a:lvl3pPr marL="1371600" lvl="2" indent="-228600" algn="l">
              <a:lnSpc>
                <a:spcPct val="100000"/>
              </a:lnSpc>
              <a:spcBef>
                <a:spcPts val="1000"/>
              </a:spcBef>
              <a:spcAft>
                <a:spcPts val="0"/>
              </a:spcAft>
              <a:buSzPts val="1000"/>
              <a:buNone/>
              <a:defRPr sz="1000"/>
            </a:lvl3pPr>
            <a:lvl4pPr marL="1828800" lvl="3" indent="-228600" algn="l">
              <a:lnSpc>
                <a:spcPct val="100000"/>
              </a:lnSpc>
              <a:spcBef>
                <a:spcPts val="1000"/>
              </a:spcBef>
              <a:spcAft>
                <a:spcPts val="0"/>
              </a:spcAft>
              <a:buSzPts val="900"/>
              <a:buNone/>
              <a:defRPr sz="900"/>
            </a:lvl4pPr>
            <a:lvl5pPr marL="2286000" lvl="4" indent="-228600" algn="l">
              <a:lnSpc>
                <a:spcPct val="100000"/>
              </a:lnSpc>
              <a:spcBef>
                <a:spcPts val="1000"/>
              </a:spcBef>
              <a:spcAft>
                <a:spcPts val="0"/>
              </a:spcAft>
              <a:buSzPts val="900"/>
              <a:buNone/>
              <a:defRPr sz="900"/>
            </a:lvl5pPr>
            <a:lvl6pPr marL="2743200" lvl="5" indent="-228600" algn="l">
              <a:lnSpc>
                <a:spcPct val="100000"/>
              </a:lnSpc>
              <a:spcBef>
                <a:spcPts val="1000"/>
              </a:spcBef>
              <a:spcAft>
                <a:spcPts val="0"/>
              </a:spcAft>
              <a:buSzPts val="900"/>
              <a:buNone/>
              <a:defRPr sz="900"/>
            </a:lvl6pPr>
            <a:lvl7pPr marL="3200400" lvl="6" indent="-228600" algn="l">
              <a:lnSpc>
                <a:spcPct val="100000"/>
              </a:lnSpc>
              <a:spcBef>
                <a:spcPts val="1000"/>
              </a:spcBef>
              <a:spcAft>
                <a:spcPts val="0"/>
              </a:spcAft>
              <a:buSzPts val="900"/>
              <a:buNone/>
              <a:defRPr sz="900"/>
            </a:lvl7pPr>
            <a:lvl8pPr marL="3657600" lvl="7" indent="-228600" algn="l">
              <a:lnSpc>
                <a:spcPct val="100000"/>
              </a:lnSpc>
              <a:spcBef>
                <a:spcPts val="1000"/>
              </a:spcBef>
              <a:spcAft>
                <a:spcPts val="0"/>
              </a:spcAft>
              <a:buSzPts val="900"/>
              <a:buNone/>
              <a:defRPr sz="900"/>
            </a:lvl8pPr>
            <a:lvl9pPr marL="4114800" lvl="8" indent="-228600" algn="l">
              <a:lnSpc>
                <a:spcPct val="100000"/>
              </a:lnSpc>
              <a:spcBef>
                <a:spcPts val="1000"/>
              </a:spcBef>
              <a:spcAft>
                <a:spcPts val="0"/>
              </a:spcAft>
              <a:buSzPts val="900"/>
              <a:buNone/>
              <a:defRPr sz="900"/>
            </a:lvl9pPr>
          </a:lstStyle>
          <a:p>
            <a:endParaRPr/>
          </a:p>
        </p:txBody>
      </p:sp>
      <p:sp>
        <p:nvSpPr>
          <p:cNvPr id="96" name="Google Shape;96;p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10"/>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262626"/>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0"/>
          <p:cNvSpPr>
            <a:spLocks noGrp="1"/>
          </p:cNvSpPr>
          <p:nvPr>
            <p:ph type="pic" idx="2"/>
          </p:nvPr>
        </p:nvSpPr>
        <p:spPr>
          <a:xfrm>
            <a:off x="2589212" y="634965"/>
            <a:ext cx="8915400" cy="385497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103" name="Google Shape;103;p10"/>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200"/>
              <a:buNone/>
              <a:defRPr sz="1200"/>
            </a:lvl1pPr>
            <a:lvl2pPr marL="914400" lvl="1" indent="-228600" algn="l">
              <a:lnSpc>
                <a:spcPct val="100000"/>
              </a:lnSpc>
              <a:spcBef>
                <a:spcPts val="1000"/>
              </a:spcBef>
              <a:spcAft>
                <a:spcPts val="0"/>
              </a:spcAft>
              <a:buSzPts val="1200"/>
              <a:buNone/>
              <a:defRPr sz="1200"/>
            </a:lvl2pPr>
            <a:lvl3pPr marL="1371600" lvl="2" indent="-228600" algn="l">
              <a:lnSpc>
                <a:spcPct val="100000"/>
              </a:lnSpc>
              <a:spcBef>
                <a:spcPts val="1000"/>
              </a:spcBef>
              <a:spcAft>
                <a:spcPts val="0"/>
              </a:spcAft>
              <a:buSzPts val="1000"/>
              <a:buNone/>
              <a:defRPr sz="1000"/>
            </a:lvl3pPr>
            <a:lvl4pPr marL="1828800" lvl="3" indent="-228600" algn="l">
              <a:lnSpc>
                <a:spcPct val="100000"/>
              </a:lnSpc>
              <a:spcBef>
                <a:spcPts val="1000"/>
              </a:spcBef>
              <a:spcAft>
                <a:spcPts val="0"/>
              </a:spcAft>
              <a:buSzPts val="900"/>
              <a:buNone/>
              <a:defRPr sz="900"/>
            </a:lvl4pPr>
            <a:lvl5pPr marL="2286000" lvl="4" indent="-228600" algn="l">
              <a:lnSpc>
                <a:spcPct val="100000"/>
              </a:lnSpc>
              <a:spcBef>
                <a:spcPts val="1000"/>
              </a:spcBef>
              <a:spcAft>
                <a:spcPts val="0"/>
              </a:spcAft>
              <a:buSzPts val="900"/>
              <a:buNone/>
              <a:defRPr sz="900"/>
            </a:lvl5pPr>
            <a:lvl6pPr marL="2743200" lvl="5" indent="-228600" algn="l">
              <a:lnSpc>
                <a:spcPct val="100000"/>
              </a:lnSpc>
              <a:spcBef>
                <a:spcPts val="1000"/>
              </a:spcBef>
              <a:spcAft>
                <a:spcPts val="0"/>
              </a:spcAft>
              <a:buSzPts val="900"/>
              <a:buNone/>
              <a:defRPr sz="900"/>
            </a:lvl6pPr>
            <a:lvl7pPr marL="3200400" lvl="6" indent="-228600" algn="l">
              <a:lnSpc>
                <a:spcPct val="100000"/>
              </a:lnSpc>
              <a:spcBef>
                <a:spcPts val="1000"/>
              </a:spcBef>
              <a:spcAft>
                <a:spcPts val="0"/>
              </a:spcAft>
              <a:buSzPts val="900"/>
              <a:buNone/>
              <a:defRPr sz="900"/>
            </a:lvl7pPr>
            <a:lvl8pPr marL="3657600" lvl="7" indent="-228600" algn="l">
              <a:lnSpc>
                <a:spcPct val="100000"/>
              </a:lnSpc>
              <a:spcBef>
                <a:spcPts val="1000"/>
              </a:spcBef>
              <a:spcAft>
                <a:spcPts val="0"/>
              </a:spcAft>
              <a:buSzPts val="900"/>
              <a:buNone/>
              <a:defRPr sz="900"/>
            </a:lvl8pPr>
            <a:lvl9pPr marL="4114800" lvl="8" indent="-228600" algn="l">
              <a:lnSpc>
                <a:spcPct val="100000"/>
              </a:lnSpc>
              <a:spcBef>
                <a:spcPts val="1000"/>
              </a:spcBef>
              <a:spcAft>
                <a:spcPts val="0"/>
              </a:spcAft>
              <a:buSzPts val="900"/>
              <a:buNone/>
              <a:defRPr sz="900"/>
            </a:lvl9pPr>
          </a:lstStyle>
          <a:p>
            <a:endParaRPr/>
          </a:p>
        </p:txBody>
      </p:sp>
      <p:sp>
        <p:nvSpPr>
          <p:cNvPr id="104" name="Google Shape;104;p1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 y="228600"/>
            <a:ext cx="2851516" cy="6638628"/>
            <a:chOff x="2487613" y="285750"/>
            <a:chExt cx="2428875" cy="5654676"/>
          </a:xfrm>
        </p:grpSpPr>
        <p:sp>
          <p:nvSpPr>
            <p:cNvPr id="11" name="Google Shape;11;p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 name="Google Shape;23;p1"/>
          <p:cNvGrpSpPr/>
          <p:nvPr/>
        </p:nvGrpSpPr>
        <p:grpSpPr>
          <a:xfrm>
            <a:off x="27222" y="-786"/>
            <a:ext cx="2356674" cy="6854039"/>
            <a:chOff x="6627813" y="194833"/>
            <a:chExt cx="1952625" cy="5678918"/>
          </a:xfrm>
        </p:grpSpPr>
        <p:sp>
          <p:nvSpPr>
            <p:cNvPr id="24" name="Google Shape;24;p1"/>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1"/>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38" name="Google Shape;38;p1"/>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lnSpc>
                <a:spcPct val="100000"/>
              </a:lnSpc>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lnSpc>
                <a:spcPct val="100000"/>
              </a:lnSpc>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ctrTitle"/>
          </p:nvPr>
        </p:nvSpPr>
        <p:spPr>
          <a:xfrm>
            <a:off x="1752149" y="499574"/>
            <a:ext cx="8687700" cy="22869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55643E"/>
              </a:buClr>
              <a:buSzPts val="6000"/>
              <a:buFont typeface="Algerian"/>
              <a:buNone/>
            </a:pPr>
            <a:r>
              <a:rPr lang="en-US" sz="4400" b="1" dirty="0">
                <a:solidFill>
                  <a:srgbClr val="000000"/>
                </a:solidFill>
                <a:latin typeface="EB Garamond"/>
                <a:ea typeface="EB Garamond"/>
                <a:cs typeface="EB Garamond"/>
                <a:sym typeface="EB Garamond"/>
              </a:rPr>
              <a:t>Image Encryption using DNA Encoding, Feistel Transformation and Hill Encryption</a:t>
            </a:r>
            <a:endParaRPr sz="4400" b="1" dirty="0">
              <a:solidFill>
                <a:srgbClr val="000000"/>
              </a:solidFill>
              <a:latin typeface="EB Garamond"/>
              <a:ea typeface="EB Garamond"/>
              <a:cs typeface="EB Garamond"/>
              <a:sym typeface="EB Garamond"/>
            </a:endParaRPr>
          </a:p>
        </p:txBody>
      </p:sp>
      <p:sp>
        <p:nvSpPr>
          <p:cNvPr id="169" name="Google Shape;169;p18"/>
          <p:cNvSpPr txBox="1">
            <a:spLocks noGrp="1"/>
          </p:cNvSpPr>
          <p:nvPr>
            <p:ph type="subTitle" idx="1"/>
          </p:nvPr>
        </p:nvSpPr>
        <p:spPr>
          <a:xfrm>
            <a:off x="3296586" y="4702663"/>
            <a:ext cx="5598827" cy="165576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200"/>
              <a:buNone/>
            </a:pPr>
            <a:r>
              <a:rPr lang="en-IN" sz="2200" b="1" dirty="0">
                <a:solidFill>
                  <a:srgbClr val="6D7F39"/>
                </a:solidFill>
              </a:rPr>
              <a:t>CS-26</a:t>
            </a:r>
            <a:endParaRPr dirty="0"/>
          </a:p>
          <a:p>
            <a:pPr marL="0" lvl="0" indent="0" algn="ctr" rtl="0">
              <a:lnSpc>
                <a:spcPct val="100000"/>
              </a:lnSpc>
              <a:spcBef>
                <a:spcPts val="0"/>
              </a:spcBef>
              <a:spcAft>
                <a:spcPts val="0"/>
              </a:spcAft>
              <a:buSzPts val="1600"/>
              <a:buNone/>
            </a:pPr>
            <a:r>
              <a:rPr lang="en-US" sz="2000" dirty="0"/>
              <a:t>Siddharth Majumdar [20164044]</a:t>
            </a:r>
            <a:endParaRPr sz="2000" dirty="0"/>
          </a:p>
          <a:p>
            <a:pPr marL="0" lvl="0" indent="0" algn="ctr" rtl="0">
              <a:lnSpc>
                <a:spcPct val="100000"/>
              </a:lnSpc>
              <a:spcBef>
                <a:spcPts val="0"/>
              </a:spcBef>
              <a:spcAft>
                <a:spcPts val="0"/>
              </a:spcAft>
              <a:buSzPts val="1600"/>
              <a:buNone/>
            </a:pPr>
            <a:r>
              <a:rPr lang="en-US" sz="2000" dirty="0"/>
              <a:t>Sunil Kumar [20164012]</a:t>
            </a:r>
            <a:endParaRPr sz="2000" dirty="0"/>
          </a:p>
          <a:p>
            <a:pPr marL="0" lvl="0" indent="0" algn="ctr" rtl="0">
              <a:lnSpc>
                <a:spcPct val="100000"/>
              </a:lnSpc>
              <a:spcBef>
                <a:spcPts val="0"/>
              </a:spcBef>
              <a:spcAft>
                <a:spcPts val="0"/>
              </a:spcAft>
              <a:buSzPts val="1600"/>
              <a:buNone/>
            </a:pPr>
            <a:r>
              <a:rPr lang="en-US" sz="2000" dirty="0"/>
              <a:t>Saurabh [20164104]</a:t>
            </a:r>
            <a:endParaRPr sz="2000" dirty="0"/>
          </a:p>
          <a:p>
            <a:pPr marL="0" lvl="0" indent="0" algn="ctr" rtl="0">
              <a:lnSpc>
                <a:spcPct val="100000"/>
              </a:lnSpc>
              <a:spcBef>
                <a:spcPts val="0"/>
              </a:spcBef>
              <a:spcAft>
                <a:spcPts val="0"/>
              </a:spcAft>
              <a:buSzPts val="1600"/>
              <a:buNone/>
            </a:pPr>
            <a:r>
              <a:rPr lang="en-US" sz="2000" dirty="0"/>
              <a:t>Pradyumna Pandey [20164159]</a:t>
            </a:r>
            <a:endParaRPr sz="2000" dirty="0"/>
          </a:p>
          <a:p>
            <a:pPr marL="0" lvl="0" indent="0" algn="ctr" rtl="0">
              <a:lnSpc>
                <a:spcPct val="100000"/>
              </a:lnSpc>
              <a:spcBef>
                <a:spcPts val="0"/>
              </a:spcBef>
              <a:spcAft>
                <a:spcPts val="0"/>
              </a:spcAft>
              <a:buSzPts val="1800"/>
              <a:buNone/>
            </a:pPr>
            <a:endParaRPr dirty="0"/>
          </a:p>
        </p:txBody>
      </p:sp>
      <p:sp>
        <p:nvSpPr>
          <p:cNvPr id="170" name="Google Shape;170;p18"/>
          <p:cNvSpPr txBox="1"/>
          <p:nvPr/>
        </p:nvSpPr>
        <p:spPr>
          <a:xfrm>
            <a:off x="3972919" y="3144404"/>
            <a:ext cx="4246160"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6D7F39"/>
                </a:solidFill>
                <a:latin typeface="Century Gothic"/>
                <a:ea typeface="Century Gothic"/>
                <a:cs typeface="Century Gothic"/>
                <a:sym typeface="Century Gothic"/>
              </a:rPr>
              <a:t>Supervisor: </a:t>
            </a:r>
            <a:endParaRPr lang="en-US"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err="1">
                <a:solidFill>
                  <a:srgbClr val="6D7F39"/>
                </a:solidFill>
                <a:latin typeface="Century Gothic"/>
                <a:ea typeface="Century Gothic"/>
                <a:cs typeface="Century Gothic"/>
                <a:sym typeface="Century Gothic"/>
              </a:rPr>
              <a:t>Er</a:t>
            </a:r>
            <a:r>
              <a:rPr lang="en-US" sz="3600" b="1" i="0" u="none" strike="noStrike" cap="none" dirty="0">
                <a:solidFill>
                  <a:srgbClr val="6D7F39"/>
                </a:solidFill>
                <a:latin typeface="Century Gothic"/>
                <a:ea typeface="Century Gothic"/>
                <a:cs typeface="Century Gothic"/>
                <a:sym typeface="Century Gothic"/>
              </a:rPr>
              <a:t>. Rajesh Tripathi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7"/>
          <p:cNvSpPr txBox="1">
            <a:spLocks noGrp="1"/>
          </p:cNvSpPr>
          <p:nvPr>
            <p:ph type="title"/>
          </p:nvPr>
        </p:nvSpPr>
        <p:spPr>
          <a:xfrm>
            <a:off x="2560400" y="649621"/>
            <a:ext cx="8911800" cy="610012"/>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b="1"/>
              <a:t>Sample Encryption</a:t>
            </a:r>
            <a:endParaRPr b="1"/>
          </a:p>
        </p:txBody>
      </p:sp>
      <p:sp>
        <p:nvSpPr>
          <p:cNvPr id="306" name="Google Shape;306;p37"/>
          <p:cNvSpPr txBox="1"/>
          <p:nvPr/>
        </p:nvSpPr>
        <p:spPr>
          <a:xfrm>
            <a:off x="2788650" y="4877100"/>
            <a:ext cx="1933200" cy="46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dirty="0">
                <a:latin typeface="Century Gothic"/>
                <a:ea typeface="Century Gothic"/>
                <a:cs typeface="Century Gothic"/>
                <a:sym typeface="Century Gothic"/>
              </a:rPr>
              <a:t>Original Image</a:t>
            </a:r>
            <a:endParaRPr sz="1900" dirty="0">
              <a:latin typeface="Century Gothic"/>
              <a:ea typeface="Century Gothic"/>
              <a:cs typeface="Century Gothic"/>
              <a:sym typeface="Century Gothic"/>
            </a:endParaRPr>
          </a:p>
        </p:txBody>
      </p:sp>
      <p:sp>
        <p:nvSpPr>
          <p:cNvPr id="307" name="Google Shape;307;p37"/>
          <p:cNvSpPr txBox="1"/>
          <p:nvPr/>
        </p:nvSpPr>
        <p:spPr>
          <a:xfrm>
            <a:off x="8842748" y="4848967"/>
            <a:ext cx="2869153" cy="46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dirty="0">
                <a:latin typeface="Century Gothic"/>
                <a:ea typeface="Century Gothic"/>
                <a:cs typeface="Century Gothic"/>
                <a:sym typeface="Century Gothic"/>
              </a:rPr>
              <a:t>Pixel Scrambled Image</a:t>
            </a:r>
            <a:endParaRPr sz="1900" dirty="0">
              <a:latin typeface="Century Gothic"/>
              <a:ea typeface="Century Gothic"/>
              <a:cs typeface="Century Gothic"/>
              <a:sym typeface="Century Gothic"/>
            </a:endParaRPr>
          </a:p>
        </p:txBody>
      </p:sp>
      <p:sp>
        <p:nvSpPr>
          <p:cNvPr id="309" name="Google Shape;309;p37"/>
          <p:cNvSpPr txBox="1"/>
          <p:nvPr/>
        </p:nvSpPr>
        <p:spPr>
          <a:xfrm>
            <a:off x="5717732" y="4877100"/>
            <a:ext cx="2662200" cy="46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dirty="0">
                <a:latin typeface="Century Gothic"/>
                <a:ea typeface="Century Gothic"/>
                <a:cs typeface="Century Gothic"/>
                <a:sym typeface="Century Gothic"/>
              </a:rPr>
              <a:t>Hill Encrypted Image</a:t>
            </a:r>
            <a:endParaRPr sz="1900" dirty="0">
              <a:latin typeface="Century Gothic"/>
              <a:ea typeface="Century Gothic"/>
              <a:cs typeface="Century Gothic"/>
              <a:sym typeface="Century Gothic"/>
            </a:endParaRPr>
          </a:p>
        </p:txBody>
      </p:sp>
      <p:pic>
        <p:nvPicPr>
          <p:cNvPr id="4" name="Picture 3">
            <a:extLst>
              <a:ext uri="{FF2B5EF4-FFF2-40B4-BE49-F238E27FC236}">
                <a16:creationId xmlns:a16="http://schemas.microsoft.com/office/drawing/2014/main" id="{3F6CDCF4-260C-4624-8D13-9B65A440DE10}"/>
              </a:ext>
            </a:extLst>
          </p:cNvPr>
          <p:cNvPicPr>
            <a:picLocks noChangeAspect="1"/>
          </p:cNvPicPr>
          <p:nvPr/>
        </p:nvPicPr>
        <p:blipFill>
          <a:blip r:embed="rId3"/>
          <a:stretch>
            <a:fillRect/>
          </a:stretch>
        </p:blipFill>
        <p:spPr>
          <a:xfrm>
            <a:off x="2361763" y="2090063"/>
            <a:ext cx="2787024" cy="2787024"/>
          </a:xfrm>
          <a:prstGeom prst="rect">
            <a:avLst/>
          </a:prstGeom>
        </p:spPr>
      </p:pic>
      <p:pic>
        <p:nvPicPr>
          <p:cNvPr id="6" name="Picture 5">
            <a:extLst>
              <a:ext uri="{FF2B5EF4-FFF2-40B4-BE49-F238E27FC236}">
                <a16:creationId xmlns:a16="http://schemas.microsoft.com/office/drawing/2014/main" id="{1FD98DC3-6E68-46E5-82D4-2669A894DF6A}"/>
              </a:ext>
            </a:extLst>
          </p:cNvPr>
          <p:cNvPicPr>
            <a:picLocks noChangeAspect="1"/>
          </p:cNvPicPr>
          <p:nvPr/>
        </p:nvPicPr>
        <p:blipFill>
          <a:blip r:embed="rId4"/>
          <a:stretch>
            <a:fillRect/>
          </a:stretch>
        </p:blipFill>
        <p:spPr>
          <a:xfrm>
            <a:off x="5622788" y="2090063"/>
            <a:ext cx="2787024" cy="2787024"/>
          </a:xfrm>
          <a:prstGeom prst="rect">
            <a:avLst/>
          </a:prstGeom>
        </p:spPr>
      </p:pic>
      <p:pic>
        <p:nvPicPr>
          <p:cNvPr id="10" name="Picture 9">
            <a:extLst>
              <a:ext uri="{FF2B5EF4-FFF2-40B4-BE49-F238E27FC236}">
                <a16:creationId xmlns:a16="http://schemas.microsoft.com/office/drawing/2014/main" id="{CF7103A3-5F4A-463E-BA13-187A6FC8BB1D}"/>
              </a:ext>
            </a:extLst>
          </p:cNvPr>
          <p:cNvPicPr>
            <a:picLocks noChangeAspect="1"/>
          </p:cNvPicPr>
          <p:nvPr/>
        </p:nvPicPr>
        <p:blipFill>
          <a:blip r:embed="rId5"/>
          <a:stretch>
            <a:fillRect/>
          </a:stretch>
        </p:blipFill>
        <p:spPr>
          <a:xfrm>
            <a:off x="8883813" y="2090063"/>
            <a:ext cx="2787024" cy="27870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7"/>
          <p:cNvSpPr txBox="1">
            <a:spLocks noGrp="1"/>
          </p:cNvSpPr>
          <p:nvPr>
            <p:ph type="title"/>
          </p:nvPr>
        </p:nvSpPr>
        <p:spPr>
          <a:xfrm>
            <a:off x="2560400" y="649621"/>
            <a:ext cx="8911800" cy="610012"/>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b="1" dirty="0"/>
              <a:t>Analysis of Encryption</a:t>
            </a:r>
            <a:endParaRPr b="1" dirty="0"/>
          </a:p>
        </p:txBody>
      </p:sp>
      <p:pic>
        <p:nvPicPr>
          <p:cNvPr id="4" name="Picture 3">
            <a:extLst>
              <a:ext uri="{FF2B5EF4-FFF2-40B4-BE49-F238E27FC236}">
                <a16:creationId xmlns:a16="http://schemas.microsoft.com/office/drawing/2014/main" id="{18B56D03-D01F-484D-AF76-249432538C61}"/>
              </a:ext>
            </a:extLst>
          </p:cNvPr>
          <p:cNvPicPr>
            <a:picLocks noChangeAspect="1"/>
          </p:cNvPicPr>
          <p:nvPr/>
        </p:nvPicPr>
        <p:blipFill>
          <a:blip r:embed="rId3"/>
          <a:stretch>
            <a:fillRect/>
          </a:stretch>
        </p:blipFill>
        <p:spPr>
          <a:xfrm>
            <a:off x="7352808" y="1373962"/>
            <a:ext cx="4569929" cy="3427447"/>
          </a:xfrm>
          <a:prstGeom prst="rect">
            <a:avLst/>
          </a:prstGeom>
        </p:spPr>
      </p:pic>
      <p:pic>
        <p:nvPicPr>
          <p:cNvPr id="6" name="Picture 5">
            <a:extLst>
              <a:ext uri="{FF2B5EF4-FFF2-40B4-BE49-F238E27FC236}">
                <a16:creationId xmlns:a16="http://schemas.microsoft.com/office/drawing/2014/main" id="{4F558657-9BB8-48E2-A728-6CAAF991FD51}"/>
              </a:ext>
            </a:extLst>
          </p:cNvPr>
          <p:cNvPicPr>
            <a:picLocks noChangeAspect="1"/>
          </p:cNvPicPr>
          <p:nvPr/>
        </p:nvPicPr>
        <p:blipFill>
          <a:blip r:embed="rId4"/>
          <a:stretch>
            <a:fillRect/>
          </a:stretch>
        </p:blipFill>
        <p:spPr>
          <a:xfrm>
            <a:off x="2446371" y="1373963"/>
            <a:ext cx="4569929" cy="3427447"/>
          </a:xfrm>
          <a:prstGeom prst="rect">
            <a:avLst/>
          </a:prstGeom>
        </p:spPr>
      </p:pic>
      <p:sp>
        <p:nvSpPr>
          <p:cNvPr id="7" name="TextBox 6">
            <a:extLst>
              <a:ext uri="{FF2B5EF4-FFF2-40B4-BE49-F238E27FC236}">
                <a16:creationId xmlns:a16="http://schemas.microsoft.com/office/drawing/2014/main" id="{87525312-FF7F-4364-BAFE-C0EABDA2951B}"/>
              </a:ext>
            </a:extLst>
          </p:cNvPr>
          <p:cNvSpPr txBox="1"/>
          <p:nvPr/>
        </p:nvSpPr>
        <p:spPr>
          <a:xfrm>
            <a:off x="2446371" y="4915738"/>
            <a:ext cx="9476366" cy="1846659"/>
          </a:xfrm>
          <a:prstGeom prst="rect">
            <a:avLst/>
          </a:prstGeom>
          <a:noFill/>
        </p:spPr>
        <p:txBody>
          <a:bodyPr wrap="square" rtlCol="0">
            <a:spAutoFit/>
          </a:bodyPr>
          <a:lstStyle/>
          <a:p>
            <a:pPr algn="just"/>
            <a:r>
              <a:rPr lang="en-IN" sz="1900" dirty="0">
                <a:latin typeface="Century Gothic" panose="020B0502020202020204" pitchFamily="34" charset="0"/>
              </a:rPr>
              <a:t>The histogram analysis of the pixel values for red in RGB in the plain and encrypted images clearly shows the pixel distribution of the encrypted image is very uniform, showing that the method has a good ability to resist the statistical analysis in such a way that the attacker cannot analyse the original pixel value distribution range. Quantitatively, the variance reduces from </a:t>
            </a:r>
            <a:r>
              <a:rPr lang="en-IN" sz="1900" b="1" dirty="0">
                <a:latin typeface="Century Gothic" panose="020B0502020202020204" pitchFamily="34" charset="0"/>
              </a:rPr>
              <a:t>18181.57</a:t>
            </a:r>
            <a:r>
              <a:rPr lang="en-IN" sz="1900" dirty="0">
                <a:latin typeface="Century Gothic" panose="020B0502020202020204" pitchFamily="34" charset="0"/>
              </a:rPr>
              <a:t> in the plain image to </a:t>
            </a:r>
            <a:r>
              <a:rPr lang="en-IN" sz="1900" b="1" dirty="0">
                <a:latin typeface="Century Gothic" panose="020B0502020202020204" pitchFamily="34" charset="0"/>
              </a:rPr>
              <a:t>243.84</a:t>
            </a:r>
            <a:r>
              <a:rPr lang="en-IN" sz="1900" dirty="0">
                <a:latin typeface="Century Gothic" panose="020B0502020202020204" pitchFamily="34" charset="0"/>
              </a:rPr>
              <a:t> in the encrypted image.</a:t>
            </a:r>
          </a:p>
        </p:txBody>
      </p:sp>
    </p:spTree>
    <p:extLst>
      <p:ext uri="{BB962C8B-B14F-4D97-AF65-F5344CB8AC3E}">
        <p14:creationId xmlns:p14="http://schemas.microsoft.com/office/powerpoint/2010/main" val="977234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7"/>
          <p:cNvSpPr txBox="1">
            <a:spLocks noGrp="1"/>
          </p:cNvSpPr>
          <p:nvPr>
            <p:ph type="title"/>
          </p:nvPr>
        </p:nvSpPr>
        <p:spPr>
          <a:xfrm>
            <a:off x="2560400" y="649621"/>
            <a:ext cx="8911800" cy="610012"/>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b="1" dirty="0"/>
              <a:t>Analysis of Encryption</a:t>
            </a:r>
            <a:endParaRPr b="1" dirty="0"/>
          </a:p>
        </p:txBody>
      </p:sp>
      <p:sp>
        <p:nvSpPr>
          <p:cNvPr id="7" name="TextBox 6">
            <a:extLst>
              <a:ext uri="{FF2B5EF4-FFF2-40B4-BE49-F238E27FC236}">
                <a16:creationId xmlns:a16="http://schemas.microsoft.com/office/drawing/2014/main" id="{87525312-FF7F-4364-BAFE-C0EABDA2951B}"/>
              </a:ext>
            </a:extLst>
          </p:cNvPr>
          <p:cNvSpPr txBox="1"/>
          <p:nvPr/>
        </p:nvSpPr>
        <p:spPr>
          <a:xfrm>
            <a:off x="2446371" y="4915738"/>
            <a:ext cx="9476366" cy="1554272"/>
          </a:xfrm>
          <a:prstGeom prst="rect">
            <a:avLst/>
          </a:prstGeom>
          <a:noFill/>
        </p:spPr>
        <p:txBody>
          <a:bodyPr wrap="square" rtlCol="0">
            <a:spAutoFit/>
          </a:bodyPr>
          <a:lstStyle/>
          <a:p>
            <a:pPr algn="just"/>
            <a:r>
              <a:rPr lang="en-IN" sz="1900" dirty="0">
                <a:latin typeface="Century Gothic" panose="020B0502020202020204" pitchFamily="34" charset="0"/>
              </a:rPr>
              <a:t>The correlation coefficient (vertical) analysis of the plain image(left) and encrypted image (right) shows a significant reduction in the correlation between pixels in the vertical direction, which signifies its resistance to statistical analysis attacks, as the attacker won’t be able to determine adjacent pixels on the basis of values of other pixels. </a:t>
            </a:r>
          </a:p>
        </p:txBody>
      </p:sp>
      <p:pic>
        <p:nvPicPr>
          <p:cNvPr id="3" name="Picture 2">
            <a:extLst>
              <a:ext uri="{FF2B5EF4-FFF2-40B4-BE49-F238E27FC236}">
                <a16:creationId xmlns:a16="http://schemas.microsoft.com/office/drawing/2014/main" id="{2A1D2737-4A4A-4A1A-92C6-222988E8F6CE}"/>
              </a:ext>
            </a:extLst>
          </p:cNvPr>
          <p:cNvPicPr>
            <a:picLocks noChangeAspect="1"/>
          </p:cNvPicPr>
          <p:nvPr/>
        </p:nvPicPr>
        <p:blipFill>
          <a:blip r:embed="rId3"/>
          <a:stretch>
            <a:fillRect/>
          </a:stretch>
        </p:blipFill>
        <p:spPr>
          <a:xfrm>
            <a:off x="2560400" y="1564818"/>
            <a:ext cx="4060979" cy="3045734"/>
          </a:xfrm>
          <a:prstGeom prst="rect">
            <a:avLst/>
          </a:prstGeom>
        </p:spPr>
      </p:pic>
      <p:pic>
        <p:nvPicPr>
          <p:cNvPr id="8" name="Picture 7">
            <a:extLst>
              <a:ext uri="{FF2B5EF4-FFF2-40B4-BE49-F238E27FC236}">
                <a16:creationId xmlns:a16="http://schemas.microsoft.com/office/drawing/2014/main" id="{7A2B9AEE-BF4D-4D8E-B24B-4F1328541931}"/>
              </a:ext>
            </a:extLst>
          </p:cNvPr>
          <p:cNvPicPr>
            <a:picLocks noChangeAspect="1"/>
          </p:cNvPicPr>
          <p:nvPr/>
        </p:nvPicPr>
        <p:blipFill>
          <a:blip r:embed="rId4"/>
          <a:stretch>
            <a:fillRect/>
          </a:stretch>
        </p:blipFill>
        <p:spPr>
          <a:xfrm>
            <a:off x="7313897" y="1564818"/>
            <a:ext cx="4060979" cy="3045734"/>
          </a:xfrm>
          <a:prstGeom prst="rect">
            <a:avLst/>
          </a:prstGeom>
        </p:spPr>
      </p:pic>
    </p:spTree>
    <p:extLst>
      <p:ext uri="{BB962C8B-B14F-4D97-AF65-F5344CB8AC3E}">
        <p14:creationId xmlns:p14="http://schemas.microsoft.com/office/powerpoint/2010/main" val="2901150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0"/>
          <p:cNvSpPr txBox="1">
            <a:spLocks noGrp="1"/>
          </p:cNvSpPr>
          <p:nvPr>
            <p:ph type="title"/>
          </p:nvPr>
        </p:nvSpPr>
        <p:spPr>
          <a:xfrm>
            <a:off x="2592925" y="624110"/>
            <a:ext cx="8911800" cy="682176"/>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b="1" dirty="0"/>
              <a:t>Future Scope</a:t>
            </a:r>
            <a:endParaRPr b="1" dirty="0"/>
          </a:p>
        </p:txBody>
      </p:sp>
      <p:sp>
        <p:nvSpPr>
          <p:cNvPr id="330" name="Google Shape;330;p40"/>
          <p:cNvSpPr txBox="1">
            <a:spLocks noGrp="1"/>
          </p:cNvSpPr>
          <p:nvPr>
            <p:ph type="body" idx="1"/>
          </p:nvPr>
        </p:nvSpPr>
        <p:spPr>
          <a:xfrm>
            <a:off x="2591137" y="1905100"/>
            <a:ext cx="8915400" cy="3777600"/>
          </a:xfrm>
          <a:prstGeom prst="rect">
            <a:avLst/>
          </a:prstGeom>
        </p:spPr>
        <p:txBody>
          <a:bodyPr spcFirstLastPara="1" wrap="square" lIns="91425" tIns="45700" rIns="91425" bIns="45700" anchor="t" anchorCtr="0">
            <a:noAutofit/>
          </a:bodyPr>
          <a:lstStyle/>
          <a:p>
            <a:pPr marL="457200" lvl="0" indent="-349250" algn="just" rtl="0">
              <a:lnSpc>
                <a:spcPct val="115000"/>
              </a:lnSpc>
              <a:spcBef>
                <a:spcPts val="1000"/>
              </a:spcBef>
              <a:spcAft>
                <a:spcPts val="0"/>
              </a:spcAft>
              <a:buSzPts val="1900"/>
              <a:buChar char="❏"/>
            </a:pPr>
            <a:r>
              <a:rPr lang="en-IN" sz="2500" dirty="0"/>
              <a:t>Implementation of Feistel transformation rounds</a:t>
            </a:r>
          </a:p>
          <a:p>
            <a:pPr marL="457200" lvl="0" indent="-349250" algn="just" rtl="0">
              <a:lnSpc>
                <a:spcPct val="115000"/>
              </a:lnSpc>
              <a:spcBef>
                <a:spcPts val="1000"/>
              </a:spcBef>
              <a:spcAft>
                <a:spcPts val="0"/>
              </a:spcAft>
              <a:buSzPts val="1900"/>
              <a:buChar char="❏"/>
            </a:pPr>
            <a:r>
              <a:rPr lang="en-IN" sz="2500" dirty="0"/>
              <a:t>Implementation of ciphertext diffusion</a:t>
            </a:r>
          </a:p>
          <a:p>
            <a:pPr marL="457200" lvl="0" indent="-349250" algn="just" rtl="0">
              <a:lnSpc>
                <a:spcPct val="115000"/>
              </a:lnSpc>
              <a:spcBef>
                <a:spcPts val="1000"/>
              </a:spcBef>
              <a:spcAft>
                <a:spcPts val="0"/>
              </a:spcAft>
              <a:buSzPts val="1900"/>
              <a:buChar char="❏"/>
            </a:pPr>
            <a:r>
              <a:rPr lang="en-IN" sz="2500" dirty="0"/>
              <a:t>Implementation of decryption steps</a:t>
            </a:r>
            <a:endParaRPr lang="en-IN" sz="1900" dirty="0"/>
          </a:p>
          <a:p>
            <a:pPr marL="457200" lvl="0" indent="-349250" algn="just" rtl="0">
              <a:lnSpc>
                <a:spcPct val="115000"/>
              </a:lnSpc>
              <a:spcBef>
                <a:spcPts val="1000"/>
              </a:spcBef>
              <a:spcAft>
                <a:spcPts val="0"/>
              </a:spcAft>
              <a:buSzPts val="1900"/>
              <a:buChar char="❏"/>
            </a:pPr>
            <a:endParaRPr sz="1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2"/>
          <p:cNvSpPr txBox="1">
            <a:spLocks noGrp="1"/>
          </p:cNvSpPr>
          <p:nvPr>
            <p:ph type="title"/>
          </p:nvPr>
        </p:nvSpPr>
        <p:spPr>
          <a:xfrm>
            <a:off x="2594725" y="681648"/>
            <a:ext cx="8911800" cy="59664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800"/>
              <a:buNone/>
            </a:pPr>
            <a:r>
              <a:rPr lang="en-US" b="1" dirty="0"/>
              <a:t>References</a:t>
            </a:r>
            <a:endParaRPr b="1" dirty="0"/>
          </a:p>
        </p:txBody>
      </p:sp>
      <p:sp>
        <p:nvSpPr>
          <p:cNvPr id="344" name="Google Shape;344;p42"/>
          <p:cNvSpPr txBox="1">
            <a:spLocks noGrp="1"/>
          </p:cNvSpPr>
          <p:nvPr>
            <p:ph type="body" idx="1"/>
          </p:nvPr>
        </p:nvSpPr>
        <p:spPr>
          <a:xfrm>
            <a:off x="2591125" y="1696225"/>
            <a:ext cx="8915400" cy="4300500"/>
          </a:xfrm>
          <a:prstGeom prst="rect">
            <a:avLst/>
          </a:prstGeom>
          <a:noFill/>
          <a:ln>
            <a:noFill/>
          </a:ln>
        </p:spPr>
        <p:txBody>
          <a:bodyPr spcFirstLastPara="1" wrap="square" lIns="91425" tIns="45700" rIns="91425" bIns="45700" anchor="t" anchorCtr="0">
            <a:noAutofit/>
          </a:bodyPr>
          <a:lstStyle/>
          <a:p>
            <a:pPr marL="114300" indent="0">
              <a:buNone/>
            </a:pPr>
            <a:r>
              <a:rPr lang="en-US" sz="1900" dirty="0">
                <a:solidFill>
                  <a:schemeClr val="dk1"/>
                </a:solidFill>
              </a:rPr>
              <a:t>[1]</a:t>
            </a:r>
            <a:r>
              <a:rPr lang="en-US" sz="2000" dirty="0">
                <a:solidFill>
                  <a:schemeClr val="dk1"/>
                </a:solidFill>
              </a:rPr>
              <a:t> </a:t>
            </a:r>
            <a:r>
              <a:rPr lang="en-IN" sz="2000" dirty="0">
                <a:solidFill>
                  <a:schemeClr val="dk1"/>
                </a:solidFill>
              </a:rPr>
              <a:t>X</a:t>
            </a:r>
            <a:r>
              <a:rPr lang="en-IN" sz="2000" dirty="0"/>
              <a:t>. Zhang, </a:t>
            </a:r>
            <a:r>
              <a:rPr lang="en-IN" sz="2000" dirty="0" err="1"/>
              <a:t>Z.Zhou</a:t>
            </a:r>
            <a:r>
              <a:rPr lang="en-IN" sz="2000" dirty="0"/>
              <a:t> and Y. </a:t>
            </a:r>
            <a:r>
              <a:rPr lang="en-IN" sz="2000" dirty="0" err="1"/>
              <a:t>Niu</a:t>
            </a:r>
            <a:r>
              <a:rPr lang="en-IN" sz="2000" dirty="0"/>
              <a:t>, “An Image Encryption Method Based on the Feistel Network and Dynamic DNA Encoding,” IEEE Photon. J., vol. 10, no. 4, Aug. 2018, Art no. 2859257</a:t>
            </a:r>
          </a:p>
          <a:p>
            <a:pPr marL="114300" indent="0">
              <a:buNone/>
            </a:pPr>
            <a:r>
              <a:rPr lang="en-IN" sz="2000" dirty="0"/>
              <a:t>[2]</a:t>
            </a:r>
            <a:r>
              <a:rPr lang="en-IN" sz="2000" dirty="0" err="1"/>
              <a:t>S.Sun</a:t>
            </a:r>
            <a:r>
              <a:rPr lang="en-IN" sz="2000" dirty="0"/>
              <a:t>,</a:t>
            </a:r>
            <a:r>
              <a:rPr lang="en-IN" sz="2000" dirty="0">
                <a:solidFill>
                  <a:schemeClr val="dk1"/>
                </a:solidFill>
              </a:rPr>
              <a:t> “A Novel Hyperchaotic Image Encryption Scheme Based on DNA Encoding, Pixel Level Scrambling and Bit-Level Scrambling”, </a:t>
            </a:r>
            <a:r>
              <a:rPr lang="en-IN" sz="2000" dirty="0"/>
              <a:t>IEEE Photon. J., vol. 10, no. 2, Apr. 2018, Art no. 2817550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4"/>
          <p:cNvSpPr txBox="1">
            <a:spLocks noGrp="1"/>
          </p:cNvSpPr>
          <p:nvPr>
            <p:ph type="title"/>
          </p:nvPr>
        </p:nvSpPr>
        <p:spPr>
          <a:xfrm>
            <a:off x="2912521" y="2788555"/>
            <a:ext cx="6977203" cy="128089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414C21"/>
              </a:buClr>
              <a:buSzPts val="6000"/>
              <a:buFont typeface="Century Gothic"/>
              <a:buNone/>
            </a:pPr>
            <a:r>
              <a:rPr lang="en-US" sz="6000" b="1" i="1">
                <a:solidFill>
                  <a:srgbClr val="414C21"/>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2591063" y="598403"/>
            <a:ext cx="8911800" cy="12810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262626"/>
              </a:buClr>
              <a:buSzPts val="3600"/>
              <a:buFont typeface="Century Gothic"/>
              <a:buNone/>
            </a:pPr>
            <a:r>
              <a:rPr lang="en-US" b="1"/>
              <a:t>Contents</a:t>
            </a:r>
            <a:endParaRPr b="1"/>
          </a:p>
          <a:p>
            <a:pPr marL="0" lvl="0" indent="0" algn="ctr" rtl="0">
              <a:lnSpc>
                <a:spcPct val="100000"/>
              </a:lnSpc>
              <a:spcBef>
                <a:spcPts val="0"/>
              </a:spcBef>
              <a:spcAft>
                <a:spcPts val="0"/>
              </a:spcAft>
              <a:buClr>
                <a:srgbClr val="262626"/>
              </a:buClr>
              <a:buSzPts val="3600"/>
              <a:buFont typeface="Century Gothic"/>
              <a:buNone/>
            </a:pPr>
            <a:endParaRPr b="1"/>
          </a:p>
        </p:txBody>
      </p:sp>
      <p:sp>
        <p:nvSpPr>
          <p:cNvPr id="176" name="Google Shape;176;p19"/>
          <p:cNvSpPr txBox="1">
            <a:spLocks noGrp="1"/>
          </p:cNvSpPr>
          <p:nvPr>
            <p:ph type="body" idx="1"/>
          </p:nvPr>
        </p:nvSpPr>
        <p:spPr>
          <a:xfrm>
            <a:off x="2692475" y="1215900"/>
            <a:ext cx="8915400" cy="52947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1000"/>
              </a:spcBef>
              <a:spcAft>
                <a:spcPts val="0"/>
              </a:spcAft>
              <a:buSzPts val="1900"/>
              <a:buChar char="❏"/>
            </a:pPr>
            <a:r>
              <a:rPr lang="en-US" sz="1900" dirty="0"/>
              <a:t>Motivation</a:t>
            </a:r>
          </a:p>
          <a:p>
            <a:pPr marL="342900" lvl="0" indent="-342900" algn="l" rtl="0">
              <a:lnSpc>
                <a:spcPct val="100000"/>
              </a:lnSpc>
              <a:spcBef>
                <a:spcPts val="1000"/>
              </a:spcBef>
              <a:spcAft>
                <a:spcPts val="0"/>
              </a:spcAft>
              <a:buSzPts val="1900"/>
              <a:buChar char="❏"/>
            </a:pPr>
            <a:r>
              <a:rPr lang="en-US" sz="1900" dirty="0"/>
              <a:t>Chaotic Sequences</a:t>
            </a:r>
            <a:endParaRPr sz="1900" dirty="0"/>
          </a:p>
          <a:p>
            <a:pPr marL="342900" lvl="0" indent="-342900" algn="l" rtl="0">
              <a:lnSpc>
                <a:spcPct val="100000"/>
              </a:lnSpc>
              <a:spcBef>
                <a:spcPts val="1000"/>
              </a:spcBef>
              <a:spcAft>
                <a:spcPts val="0"/>
              </a:spcAft>
              <a:buSzPts val="1900"/>
              <a:buChar char="❏"/>
            </a:pPr>
            <a:r>
              <a:rPr lang="en-US" sz="1900" dirty="0"/>
              <a:t>Hill Cipher Encryption</a:t>
            </a:r>
          </a:p>
          <a:p>
            <a:pPr marL="342900" lvl="0" indent="-342900" algn="l" rtl="0">
              <a:lnSpc>
                <a:spcPct val="100000"/>
              </a:lnSpc>
              <a:spcBef>
                <a:spcPts val="1000"/>
              </a:spcBef>
              <a:spcAft>
                <a:spcPts val="0"/>
              </a:spcAft>
              <a:buSzPts val="1900"/>
              <a:buChar char="❏"/>
            </a:pPr>
            <a:r>
              <a:rPr lang="en-US" sz="1900" dirty="0"/>
              <a:t>Pixel Scrambling</a:t>
            </a:r>
          </a:p>
          <a:p>
            <a:pPr marL="342900" lvl="0">
              <a:buSzPts val="1900"/>
              <a:buChar char="❏"/>
            </a:pPr>
            <a:r>
              <a:rPr lang="en-US" sz="1900" dirty="0"/>
              <a:t>Dynamic DNA Encoding</a:t>
            </a:r>
          </a:p>
          <a:p>
            <a:pPr marL="342900">
              <a:buSzPts val="1900"/>
              <a:buFont typeface="Noto Sans Symbols"/>
              <a:buChar char="❏"/>
            </a:pPr>
            <a:r>
              <a:rPr lang="en-US" sz="1900" dirty="0"/>
              <a:t>Image Encryption Algorithm</a:t>
            </a:r>
          </a:p>
          <a:p>
            <a:pPr marL="342900" lvl="0" indent="-342900" algn="l" rtl="0">
              <a:lnSpc>
                <a:spcPct val="100000"/>
              </a:lnSpc>
              <a:spcBef>
                <a:spcPts val="1000"/>
              </a:spcBef>
              <a:spcAft>
                <a:spcPts val="0"/>
              </a:spcAft>
              <a:buSzPts val="1900"/>
              <a:buChar char="❏"/>
            </a:pPr>
            <a:r>
              <a:rPr lang="en-US" sz="1900" dirty="0"/>
              <a:t>Sample Encryption</a:t>
            </a:r>
          </a:p>
          <a:p>
            <a:pPr marL="342900" lvl="0" indent="-342900" algn="l" rtl="0">
              <a:lnSpc>
                <a:spcPct val="100000"/>
              </a:lnSpc>
              <a:spcBef>
                <a:spcPts val="1000"/>
              </a:spcBef>
              <a:spcAft>
                <a:spcPts val="0"/>
              </a:spcAft>
              <a:buSzPts val="1900"/>
              <a:buChar char="❏"/>
            </a:pPr>
            <a:r>
              <a:rPr lang="en-US" sz="1900" dirty="0"/>
              <a:t>Analysis of Encryption</a:t>
            </a:r>
            <a:endParaRPr sz="1900" dirty="0"/>
          </a:p>
          <a:p>
            <a:pPr marL="342900" lvl="0" indent="-342900" algn="l" rtl="0">
              <a:lnSpc>
                <a:spcPct val="100000"/>
              </a:lnSpc>
              <a:spcBef>
                <a:spcPts val="1000"/>
              </a:spcBef>
              <a:spcAft>
                <a:spcPts val="0"/>
              </a:spcAft>
              <a:buSzPts val="1900"/>
              <a:buChar char="❏"/>
            </a:pPr>
            <a:r>
              <a:rPr lang="en-US" sz="1900" dirty="0"/>
              <a:t>Future Scope</a:t>
            </a:r>
            <a:endParaRPr sz="1900" dirty="0"/>
          </a:p>
          <a:p>
            <a:pPr marL="342900" lvl="0" indent="-342900" algn="l" rtl="0">
              <a:lnSpc>
                <a:spcPct val="100000"/>
              </a:lnSpc>
              <a:spcBef>
                <a:spcPts val="1000"/>
              </a:spcBef>
              <a:spcAft>
                <a:spcPts val="1000"/>
              </a:spcAft>
              <a:buSzPts val="1900"/>
              <a:buChar char="❏"/>
            </a:pPr>
            <a:r>
              <a:rPr lang="en-US" sz="1900" dirty="0"/>
              <a:t>References</a:t>
            </a:r>
            <a:endParaRPr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2592812" y="703681"/>
            <a:ext cx="8911800" cy="57865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262626"/>
              </a:buClr>
              <a:buSzPts val="3600"/>
              <a:buFont typeface="Century Gothic"/>
              <a:buNone/>
            </a:pPr>
            <a:r>
              <a:rPr lang="en-US" b="1" dirty="0"/>
              <a:t>Motivation</a:t>
            </a:r>
            <a:endParaRPr dirty="0"/>
          </a:p>
        </p:txBody>
      </p:sp>
      <p:sp>
        <p:nvSpPr>
          <p:cNvPr id="182" name="Google Shape;182;p20"/>
          <p:cNvSpPr txBox="1">
            <a:spLocks noGrp="1"/>
          </p:cNvSpPr>
          <p:nvPr>
            <p:ph type="body" idx="1"/>
          </p:nvPr>
        </p:nvSpPr>
        <p:spPr>
          <a:xfrm>
            <a:off x="2589212" y="1891375"/>
            <a:ext cx="8915400" cy="3777600"/>
          </a:xfrm>
          <a:prstGeom prst="rect">
            <a:avLst/>
          </a:prstGeom>
          <a:noFill/>
          <a:ln>
            <a:noFill/>
          </a:ln>
        </p:spPr>
        <p:txBody>
          <a:bodyPr spcFirstLastPara="1" wrap="square" lIns="91425" tIns="45700" rIns="91425" bIns="45700" anchor="t" anchorCtr="0">
            <a:noAutofit/>
          </a:bodyPr>
          <a:lstStyle/>
          <a:p>
            <a:pPr marL="457200" lvl="0" indent="-349250" algn="just" rtl="0">
              <a:lnSpc>
                <a:spcPct val="100000"/>
              </a:lnSpc>
              <a:spcBef>
                <a:spcPts val="1000"/>
              </a:spcBef>
              <a:spcAft>
                <a:spcPts val="0"/>
              </a:spcAft>
              <a:buSzPts val="1900"/>
              <a:buChar char="❏"/>
            </a:pPr>
            <a:r>
              <a:rPr lang="en-US" sz="2500" dirty="0"/>
              <a:t>Cyber </a:t>
            </a:r>
            <a:r>
              <a:rPr lang="en-IN" sz="2500" dirty="0"/>
              <a:t>Security : A Major Issue in Today’s World</a:t>
            </a:r>
            <a:endParaRPr sz="2500" dirty="0"/>
          </a:p>
          <a:p>
            <a:pPr marL="457200" lvl="0" indent="-349250" algn="just" rtl="0">
              <a:lnSpc>
                <a:spcPct val="100000"/>
              </a:lnSpc>
              <a:spcBef>
                <a:spcPts val="1000"/>
              </a:spcBef>
              <a:spcAft>
                <a:spcPts val="0"/>
              </a:spcAft>
              <a:buSzPts val="1900"/>
              <a:buChar char="❏"/>
            </a:pPr>
            <a:r>
              <a:rPr lang="en-US" sz="2500" dirty="0"/>
              <a:t>Implementation of a multifold security-providing algorithm</a:t>
            </a:r>
          </a:p>
          <a:p>
            <a:pPr marL="457200" lvl="0" indent="-349250" algn="just" rtl="0">
              <a:lnSpc>
                <a:spcPct val="100000"/>
              </a:lnSpc>
              <a:spcBef>
                <a:spcPts val="1000"/>
              </a:spcBef>
              <a:spcAft>
                <a:spcPts val="0"/>
              </a:spcAft>
              <a:buSzPts val="1900"/>
              <a:buChar char="❏"/>
            </a:pPr>
            <a:r>
              <a:rPr lang="en-US" sz="2500" dirty="0"/>
              <a:t>Utilizing the massive data storage capacity and high parallel computing power of DNA in encryption</a:t>
            </a:r>
            <a:endParaRPr sz="2500" dirty="0"/>
          </a:p>
          <a:p>
            <a:pPr marL="0" lvl="0" indent="0" algn="just" rtl="0">
              <a:lnSpc>
                <a:spcPct val="100000"/>
              </a:lnSpc>
              <a:spcBef>
                <a:spcPts val="1000"/>
              </a:spcBef>
              <a:spcAft>
                <a:spcPts val="0"/>
              </a:spcAft>
              <a:buSzPts val="1800"/>
              <a:buNone/>
            </a:pPr>
            <a:endParaRPr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9"/>
          <p:cNvSpPr txBox="1">
            <a:spLocks noGrp="1"/>
          </p:cNvSpPr>
          <p:nvPr>
            <p:ph type="title"/>
          </p:nvPr>
        </p:nvSpPr>
        <p:spPr>
          <a:xfrm>
            <a:off x="2592925" y="680094"/>
            <a:ext cx="8911800" cy="579539"/>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b="1" dirty="0"/>
              <a:t>Chaotic Sequences</a:t>
            </a:r>
            <a:endParaRPr b="1" dirty="0"/>
          </a:p>
        </p:txBody>
      </p:sp>
      <p:sp>
        <p:nvSpPr>
          <p:cNvPr id="244" name="Google Shape;244;p29"/>
          <p:cNvSpPr txBox="1">
            <a:spLocks noGrp="1"/>
          </p:cNvSpPr>
          <p:nvPr>
            <p:ph type="body" idx="1"/>
          </p:nvPr>
        </p:nvSpPr>
        <p:spPr>
          <a:xfrm>
            <a:off x="2592925" y="1443606"/>
            <a:ext cx="4128900" cy="4734300"/>
          </a:xfrm>
          <a:prstGeom prst="rect">
            <a:avLst/>
          </a:prstGeom>
        </p:spPr>
        <p:txBody>
          <a:bodyPr spcFirstLastPara="1" wrap="square" lIns="91425" tIns="45700" rIns="91425" bIns="45700" anchor="t" anchorCtr="0">
            <a:noAutofit/>
          </a:bodyPr>
          <a:lstStyle/>
          <a:p>
            <a:pPr marL="285750" lvl="0" indent="-285750" algn="just" rtl="0">
              <a:lnSpc>
                <a:spcPct val="115000"/>
              </a:lnSpc>
              <a:spcBef>
                <a:spcPts val="1000"/>
              </a:spcBef>
              <a:spcAft>
                <a:spcPts val="0"/>
              </a:spcAft>
              <a:buFont typeface="Wingdings" panose="05000000000000000000" pitchFamily="2" charset="2"/>
              <a:buChar char="q"/>
            </a:pPr>
            <a:r>
              <a:rPr lang="en-US" dirty="0"/>
              <a:t>Chaotic sequences help in generating random values</a:t>
            </a:r>
          </a:p>
          <a:p>
            <a:pPr marL="285750" lvl="0" indent="-285750" algn="just" rtl="0">
              <a:lnSpc>
                <a:spcPct val="115000"/>
              </a:lnSpc>
              <a:spcBef>
                <a:spcPts val="1000"/>
              </a:spcBef>
              <a:spcAft>
                <a:spcPts val="0"/>
              </a:spcAft>
              <a:buFont typeface="Wingdings" panose="05000000000000000000" pitchFamily="2" charset="2"/>
              <a:buChar char="q"/>
            </a:pPr>
            <a:r>
              <a:rPr lang="en-US" dirty="0"/>
              <a:t>A small change in initial values causes a big deviation in the later values</a:t>
            </a:r>
          </a:p>
          <a:p>
            <a:pPr marL="285750" lvl="0" indent="-285750" algn="just" rtl="0">
              <a:lnSpc>
                <a:spcPct val="115000"/>
              </a:lnSpc>
              <a:spcBef>
                <a:spcPts val="1000"/>
              </a:spcBef>
              <a:spcAft>
                <a:spcPts val="0"/>
              </a:spcAft>
              <a:buFont typeface="Wingdings" panose="05000000000000000000" pitchFamily="2" charset="2"/>
              <a:buChar char="q"/>
            </a:pPr>
            <a:r>
              <a:rPr lang="en-US" dirty="0"/>
              <a:t>Generation of a hash key value K using SHA-3(Keccak)</a:t>
            </a:r>
          </a:p>
          <a:p>
            <a:pPr marL="285750" lvl="0" indent="-285750" algn="just" rtl="0">
              <a:lnSpc>
                <a:spcPct val="115000"/>
              </a:lnSpc>
              <a:spcBef>
                <a:spcPts val="1000"/>
              </a:spcBef>
              <a:spcAft>
                <a:spcPts val="0"/>
              </a:spcAft>
              <a:buFont typeface="Wingdings" panose="05000000000000000000" pitchFamily="2" charset="2"/>
              <a:buChar char="q"/>
            </a:pPr>
            <a:r>
              <a:rPr lang="en-US" dirty="0"/>
              <a:t>Splitting the key K into blocks </a:t>
            </a:r>
            <a:r>
              <a:rPr lang="en-US" dirty="0" err="1"/>
              <a:t>k</a:t>
            </a:r>
            <a:r>
              <a:rPr lang="en-US" baseline="-25000" dirty="0" err="1"/>
              <a:t>j</a:t>
            </a:r>
            <a:r>
              <a:rPr lang="en-US" baseline="-25000" dirty="0"/>
              <a:t> </a:t>
            </a:r>
            <a:r>
              <a:rPr lang="en-US" dirty="0"/>
              <a:t>which are used in the adjacent formulae</a:t>
            </a:r>
          </a:p>
          <a:p>
            <a:pPr marL="0" lvl="0" indent="0" algn="just" rtl="0">
              <a:lnSpc>
                <a:spcPct val="115000"/>
              </a:lnSpc>
              <a:spcBef>
                <a:spcPts val="1000"/>
              </a:spcBef>
              <a:spcAft>
                <a:spcPts val="0"/>
              </a:spcAft>
              <a:buNone/>
            </a:pPr>
            <a:r>
              <a:rPr lang="en-US" dirty="0"/>
              <a:t>Initial values of x’</a:t>
            </a:r>
            <a:r>
              <a:rPr lang="en-US" baseline="-25000" dirty="0"/>
              <a:t>0</a:t>
            </a:r>
            <a:r>
              <a:rPr lang="en-US" dirty="0"/>
              <a:t>, y’</a:t>
            </a:r>
            <a:r>
              <a:rPr lang="en-US" baseline="-25000" dirty="0"/>
              <a:t>0</a:t>
            </a:r>
            <a:r>
              <a:rPr lang="en-US" dirty="0"/>
              <a:t>, z’</a:t>
            </a:r>
            <a:r>
              <a:rPr lang="en-US" baseline="-25000" dirty="0"/>
              <a:t>0</a:t>
            </a:r>
            <a:r>
              <a:rPr lang="en-US" dirty="0"/>
              <a:t>, w’</a:t>
            </a:r>
            <a:r>
              <a:rPr lang="en-US" baseline="-25000" dirty="0"/>
              <a:t>0</a:t>
            </a:r>
            <a:r>
              <a:rPr lang="en-US" dirty="0"/>
              <a:t> is 0.00000005, and</a:t>
            </a:r>
          </a:p>
          <a:p>
            <a:pPr marL="0" lvl="0" indent="0" algn="just" rtl="0">
              <a:lnSpc>
                <a:spcPct val="115000"/>
              </a:lnSpc>
              <a:spcBef>
                <a:spcPts val="1000"/>
              </a:spcBef>
              <a:spcAft>
                <a:spcPts val="0"/>
              </a:spcAft>
              <a:buNone/>
            </a:pPr>
            <a:r>
              <a:rPr lang="en-US" dirty="0"/>
              <a:t> j = 6(</a:t>
            </a:r>
            <a:r>
              <a:rPr lang="en-US" dirty="0" err="1"/>
              <a:t>i</a:t>
            </a:r>
            <a:r>
              <a:rPr lang="en-US" dirty="0"/>
              <a:t> - 1), </a:t>
            </a:r>
            <a:r>
              <a:rPr lang="en-US" dirty="0" err="1"/>
              <a:t>i</a:t>
            </a:r>
            <a:r>
              <a:rPr lang="en-US" dirty="0"/>
              <a:t> = 1, 2, 3, 4</a:t>
            </a:r>
            <a:endParaRPr dirty="0"/>
          </a:p>
          <a:p>
            <a:pPr marL="0" lvl="0" indent="0" algn="l" rtl="0">
              <a:lnSpc>
                <a:spcPct val="115000"/>
              </a:lnSpc>
              <a:spcBef>
                <a:spcPts val="1000"/>
              </a:spcBef>
              <a:spcAft>
                <a:spcPts val="0"/>
              </a:spcAft>
              <a:buNone/>
            </a:pPr>
            <a:endParaRPr dirty="0"/>
          </a:p>
        </p:txBody>
      </p:sp>
      <p:pic>
        <p:nvPicPr>
          <p:cNvPr id="245" name="Google Shape;245;p29"/>
          <p:cNvPicPr preferRelativeResize="0"/>
          <p:nvPr/>
        </p:nvPicPr>
        <p:blipFill>
          <a:blip r:embed="rId3">
            <a:alphaModFix/>
          </a:blip>
          <a:stretch>
            <a:fillRect/>
          </a:stretch>
        </p:blipFill>
        <p:spPr>
          <a:xfrm>
            <a:off x="6862799" y="1790975"/>
            <a:ext cx="4748875" cy="2383199"/>
          </a:xfrm>
          <a:prstGeom prst="rect">
            <a:avLst/>
          </a:prstGeom>
          <a:noFill/>
          <a:ln>
            <a:noFill/>
          </a:ln>
        </p:spPr>
      </p:pic>
      <p:pic>
        <p:nvPicPr>
          <p:cNvPr id="246" name="Google Shape;246;p29"/>
          <p:cNvPicPr preferRelativeResize="0"/>
          <p:nvPr/>
        </p:nvPicPr>
        <p:blipFill>
          <a:blip r:embed="rId4">
            <a:alphaModFix/>
          </a:blip>
          <a:stretch>
            <a:fillRect/>
          </a:stretch>
        </p:blipFill>
        <p:spPr>
          <a:xfrm>
            <a:off x="6862800" y="4547400"/>
            <a:ext cx="4748875" cy="1528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0"/>
          <p:cNvSpPr txBox="1">
            <a:spLocks noGrp="1"/>
          </p:cNvSpPr>
          <p:nvPr>
            <p:ph type="title"/>
          </p:nvPr>
        </p:nvSpPr>
        <p:spPr>
          <a:xfrm>
            <a:off x="2594650" y="690686"/>
            <a:ext cx="8911800" cy="56894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262626"/>
              </a:buClr>
              <a:buSzPts val="3600"/>
              <a:buFont typeface="Century Gothic"/>
              <a:buNone/>
            </a:pPr>
            <a:r>
              <a:rPr lang="en-US" b="1"/>
              <a:t>Hill Cipher Encryption</a:t>
            </a:r>
            <a:endParaRPr/>
          </a:p>
        </p:txBody>
      </p:sp>
      <p:sp>
        <p:nvSpPr>
          <p:cNvPr id="252" name="Google Shape;252;p30"/>
          <p:cNvSpPr txBox="1">
            <a:spLocks noGrp="1"/>
          </p:cNvSpPr>
          <p:nvPr>
            <p:ph type="body" idx="1"/>
          </p:nvPr>
        </p:nvSpPr>
        <p:spPr>
          <a:xfrm>
            <a:off x="2591050" y="2097750"/>
            <a:ext cx="8915400" cy="26625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SzPts val="1900"/>
              <a:buChar char="❏"/>
            </a:pPr>
            <a:r>
              <a:rPr lang="en-IN" sz="1900" dirty="0"/>
              <a:t>In classical cryptography, the Hill cipher is a </a:t>
            </a:r>
            <a:r>
              <a:rPr lang="en-IN" sz="1900" dirty="0" err="1"/>
              <a:t>polygraphic</a:t>
            </a:r>
            <a:r>
              <a:rPr lang="en-IN" sz="1900" dirty="0"/>
              <a:t> substitution cipher based on linear algebra.</a:t>
            </a:r>
          </a:p>
          <a:p>
            <a:pPr marL="0" lvl="0" indent="0" algn="just" rtl="0">
              <a:lnSpc>
                <a:spcPct val="100000"/>
              </a:lnSpc>
              <a:spcBef>
                <a:spcPts val="0"/>
              </a:spcBef>
              <a:spcAft>
                <a:spcPts val="0"/>
              </a:spcAft>
              <a:buNone/>
            </a:pPr>
            <a:endParaRPr lang="en-IN" sz="1900" dirty="0"/>
          </a:p>
          <a:p>
            <a:pPr marL="342900" lvl="0" indent="-342900" algn="just" rtl="0">
              <a:lnSpc>
                <a:spcPct val="100000"/>
              </a:lnSpc>
              <a:spcBef>
                <a:spcPts val="0"/>
              </a:spcBef>
              <a:spcAft>
                <a:spcPts val="0"/>
              </a:spcAft>
              <a:buSzPts val="1900"/>
              <a:buChar char="❏"/>
            </a:pPr>
            <a:r>
              <a:rPr lang="en-US" sz="1900" dirty="0"/>
              <a:t>Multiple 4 × 4 reversible matrices M</a:t>
            </a:r>
            <a:r>
              <a:rPr lang="en-US" sz="1900" baseline="-25000" dirty="0"/>
              <a:t>i</a:t>
            </a:r>
            <a:r>
              <a:rPr lang="en-US" sz="1900" dirty="0"/>
              <a:t> are constructed, then the Hill encryption is performed on each block of pixels from the image.</a:t>
            </a:r>
            <a:endParaRPr sz="1900" dirty="0"/>
          </a:p>
          <a:p>
            <a:pPr marL="0" lvl="0" indent="0" algn="just" rtl="0">
              <a:lnSpc>
                <a:spcPct val="100000"/>
              </a:lnSpc>
              <a:spcBef>
                <a:spcPts val="0"/>
              </a:spcBef>
              <a:spcAft>
                <a:spcPts val="0"/>
              </a:spcAft>
              <a:buNone/>
            </a:pPr>
            <a:endParaRPr sz="1900" dirty="0"/>
          </a:p>
          <a:p>
            <a:pPr marL="342900" lvl="0" indent="-342900" algn="just" rtl="0">
              <a:spcBef>
                <a:spcPts val="0"/>
              </a:spcBef>
              <a:spcAft>
                <a:spcPts val="0"/>
              </a:spcAft>
              <a:buSzPts val="1900"/>
              <a:buChar char="❏"/>
            </a:pPr>
            <a:r>
              <a:rPr lang="en-US" sz="1900" dirty="0"/>
              <a:t>The image which is to be encrypted is divided into blocks with 4 pixels in</a:t>
            </a:r>
            <a:endParaRPr sz="1900" dirty="0"/>
          </a:p>
          <a:p>
            <a:pPr marL="0" lvl="0" indent="0" algn="just" rtl="0">
              <a:spcBef>
                <a:spcPts val="0"/>
              </a:spcBef>
              <a:spcAft>
                <a:spcPts val="0"/>
              </a:spcAft>
              <a:buNone/>
            </a:pPr>
            <a:r>
              <a:rPr lang="en-US" sz="1900" dirty="0"/>
              <a:t>     each block, and the each block of pixel is converted into 4 × 1 matrix, I.</a:t>
            </a:r>
            <a:endParaRPr sz="1900" dirty="0"/>
          </a:p>
          <a:p>
            <a:pPr marL="457200" lvl="0" indent="0" algn="just" rtl="0">
              <a:lnSpc>
                <a:spcPct val="100000"/>
              </a:lnSpc>
              <a:spcBef>
                <a:spcPts val="1000"/>
              </a:spcBef>
              <a:spcAft>
                <a:spcPts val="0"/>
              </a:spcAft>
              <a:buSzPts val="1800"/>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1"/>
          <p:cNvSpPr txBox="1">
            <a:spLocks noGrp="1"/>
          </p:cNvSpPr>
          <p:nvPr>
            <p:ph type="title"/>
          </p:nvPr>
        </p:nvSpPr>
        <p:spPr>
          <a:xfrm>
            <a:off x="2592849" y="644033"/>
            <a:ext cx="8911800" cy="64653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262626"/>
              </a:buClr>
              <a:buSzPts val="3600"/>
              <a:buFont typeface="Century Gothic"/>
              <a:buNone/>
            </a:pPr>
            <a:r>
              <a:rPr lang="en-US" b="1" dirty="0"/>
              <a:t>Construction of Hill Encryption Matrix</a:t>
            </a:r>
            <a:endParaRPr dirty="0"/>
          </a:p>
        </p:txBody>
      </p:sp>
      <p:pic>
        <p:nvPicPr>
          <p:cNvPr id="259" name="Google Shape;259;p31"/>
          <p:cNvPicPr preferRelativeResize="0"/>
          <p:nvPr/>
        </p:nvPicPr>
        <p:blipFill>
          <a:blip r:embed="rId3">
            <a:alphaModFix/>
          </a:blip>
          <a:stretch>
            <a:fillRect/>
          </a:stretch>
        </p:blipFill>
        <p:spPr>
          <a:xfrm>
            <a:off x="2592850" y="1726700"/>
            <a:ext cx="8911801" cy="1314450"/>
          </a:xfrm>
          <a:prstGeom prst="rect">
            <a:avLst/>
          </a:prstGeom>
          <a:noFill/>
          <a:ln>
            <a:noFill/>
          </a:ln>
        </p:spPr>
      </p:pic>
      <p:pic>
        <p:nvPicPr>
          <p:cNvPr id="260" name="Google Shape;260;p31"/>
          <p:cNvPicPr preferRelativeResize="0"/>
          <p:nvPr/>
        </p:nvPicPr>
        <p:blipFill>
          <a:blip r:embed="rId4">
            <a:alphaModFix/>
          </a:blip>
          <a:stretch>
            <a:fillRect/>
          </a:stretch>
        </p:blipFill>
        <p:spPr>
          <a:xfrm>
            <a:off x="4602925" y="3311775"/>
            <a:ext cx="1892712" cy="838200"/>
          </a:xfrm>
          <a:prstGeom prst="rect">
            <a:avLst/>
          </a:prstGeom>
          <a:noFill/>
          <a:ln>
            <a:noFill/>
          </a:ln>
        </p:spPr>
      </p:pic>
      <p:pic>
        <p:nvPicPr>
          <p:cNvPr id="261" name="Google Shape;261;p31"/>
          <p:cNvPicPr preferRelativeResize="0"/>
          <p:nvPr/>
        </p:nvPicPr>
        <p:blipFill>
          <a:blip r:embed="rId5">
            <a:alphaModFix/>
          </a:blip>
          <a:stretch>
            <a:fillRect/>
          </a:stretch>
        </p:blipFill>
        <p:spPr>
          <a:xfrm>
            <a:off x="7631075" y="3311763"/>
            <a:ext cx="2085975" cy="838200"/>
          </a:xfrm>
          <a:prstGeom prst="rect">
            <a:avLst/>
          </a:prstGeom>
          <a:noFill/>
          <a:ln>
            <a:noFill/>
          </a:ln>
        </p:spPr>
      </p:pic>
      <p:sp>
        <p:nvSpPr>
          <p:cNvPr id="262" name="Google Shape;262;p31"/>
          <p:cNvSpPr txBox="1"/>
          <p:nvPr/>
        </p:nvSpPr>
        <p:spPr>
          <a:xfrm>
            <a:off x="2649350" y="4511450"/>
            <a:ext cx="8855400" cy="1604700"/>
          </a:xfrm>
          <a:prstGeom prst="rect">
            <a:avLst/>
          </a:prstGeom>
          <a:noFill/>
          <a:ln>
            <a:noFill/>
          </a:ln>
        </p:spPr>
        <p:txBody>
          <a:bodyPr spcFirstLastPara="1" wrap="square" lIns="91425" tIns="91425" rIns="91425" bIns="91425" anchor="t" anchorCtr="0">
            <a:noAutofit/>
          </a:bodyPr>
          <a:lstStyle/>
          <a:p>
            <a:pPr marL="457200" lvl="0" indent="-349250" algn="just" rtl="0">
              <a:spcBef>
                <a:spcPts val="0"/>
              </a:spcBef>
              <a:spcAft>
                <a:spcPts val="0"/>
              </a:spcAft>
              <a:buSzPts val="1900"/>
              <a:buFont typeface="Century Gothic"/>
              <a:buAutoNum type="arabicPeriod"/>
            </a:pPr>
            <a:r>
              <a:rPr lang="en-US" sz="1900" dirty="0">
                <a:latin typeface="Century Gothic"/>
                <a:ea typeface="Century Gothic"/>
                <a:cs typeface="Century Gothic"/>
                <a:sym typeface="Century Gothic"/>
              </a:rPr>
              <a:t>The B</a:t>
            </a:r>
            <a:r>
              <a:rPr lang="en-US" sz="1900" baseline="-25000" dirty="0">
                <a:latin typeface="Century Gothic"/>
                <a:ea typeface="Century Gothic"/>
                <a:cs typeface="Century Gothic"/>
                <a:sym typeface="Century Gothic"/>
              </a:rPr>
              <a:t>4</a:t>
            </a:r>
            <a:r>
              <a:rPr lang="en-US" sz="1900" dirty="0">
                <a:latin typeface="Century Gothic"/>
                <a:ea typeface="Century Gothic"/>
                <a:cs typeface="Century Gothic"/>
                <a:sym typeface="Century Gothic"/>
              </a:rPr>
              <a:t> sequence generated is used to fill sub-matrix M</a:t>
            </a:r>
            <a:r>
              <a:rPr lang="en-US" sz="1900" baseline="-25000" dirty="0">
                <a:latin typeface="Century Gothic"/>
                <a:ea typeface="Century Gothic"/>
                <a:cs typeface="Century Gothic"/>
                <a:sym typeface="Century Gothic"/>
              </a:rPr>
              <a:t>11</a:t>
            </a:r>
            <a:r>
              <a:rPr lang="en-US" sz="1900" dirty="0">
                <a:latin typeface="Century Gothic"/>
                <a:ea typeface="Century Gothic"/>
                <a:cs typeface="Century Gothic"/>
                <a:sym typeface="Century Gothic"/>
              </a:rPr>
              <a:t>.</a:t>
            </a:r>
            <a:endParaRPr sz="1900" dirty="0">
              <a:latin typeface="Century Gothic"/>
              <a:ea typeface="Century Gothic"/>
              <a:cs typeface="Century Gothic"/>
              <a:sym typeface="Century Gothic"/>
            </a:endParaRPr>
          </a:p>
          <a:p>
            <a:pPr marL="457200" lvl="0" indent="-349250" algn="just" rtl="0">
              <a:spcBef>
                <a:spcPts val="0"/>
              </a:spcBef>
              <a:spcAft>
                <a:spcPts val="0"/>
              </a:spcAft>
              <a:buSzPts val="1900"/>
              <a:buFont typeface="Century Gothic"/>
              <a:buAutoNum type="arabicPeriod"/>
            </a:pPr>
            <a:r>
              <a:rPr lang="en-US" sz="1900" dirty="0">
                <a:latin typeface="Century Gothic"/>
                <a:ea typeface="Century Gothic"/>
                <a:cs typeface="Century Gothic"/>
                <a:sym typeface="Century Gothic"/>
              </a:rPr>
              <a:t>Sub-matrix M</a:t>
            </a:r>
            <a:r>
              <a:rPr lang="en-US" sz="1900" baseline="-25000" dirty="0">
                <a:latin typeface="Century Gothic"/>
                <a:ea typeface="Century Gothic"/>
                <a:cs typeface="Century Gothic"/>
                <a:sym typeface="Century Gothic"/>
              </a:rPr>
              <a:t>12</a:t>
            </a:r>
            <a:r>
              <a:rPr lang="en-US" sz="1900" dirty="0">
                <a:latin typeface="Century Gothic"/>
                <a:ea typeface="Century Gothic"/>
                <a:cs typeface="Century Gothic"/>
                <a:sym typeface="Century Gothic"/>
              </a:rPr>
              <a:t> = I - M</a:t>
            </a:r>
            <a:r>
              <a:rPr lang="en-US" sz="1900" baseline="-25000" dirty="0">
                <a:latin typeface="Century Gothic"/>
                <a:ea typeface="Century Gothic"/>
                <a:cs typeface="Century Gothic"/>
                <a:sym typeface="Century Gothic"/>
              </a:rPr>
              <a:t>11</a:t>
            </a:r>
            <a:endParaRPr sz="1900" dirty="0">
              <a:latin typeface="Century Gothic"/>
              <a:ea typeface="Century Gothic"/>
              <a:cs typeface="Century Gothic"/>
              <a:sym typeface="Century Gothic"/>
            </a:endParaRPr>
          </a:p>
          <a:p>
            <a:pPr marL="457200" lvl="0" indent="-349250" algn="just" rtl="0">
              <a:spcBef>
                <a:spcPts val="0"/>
              </a:spcBef>
              <a:spcAft>
                <a:spcPts val="0"/>
              </a:spcAft>
              <a:buSzPts val="1900"/>
              <a:buFont typeface="Century Gothic"/>
              <a:buAutoNum type="arabicPeriod"/>
            </a:pPr>
            <a:r>
              <a:rPr lang="en-US" sz="1900" dirty="0">
                <a:latin typeface="Century Gothic"/>
                <a:ea typeface="Century Gothic"/>
                <a:cs typeface="Century Gothic"/>
                <a:sym typeface="Century Gothic"/>
              </a:rPr>
              <a:t>Sub-matrix M</a:t>
            </a:r>
            <a:r>
              <a:rPr lang="en-US" sz="1900" baseline="-25000" dirty="0">
                <a:latin typeface="Century Gothic"/>
                <a:ea typeface="Century Gothic"/>
                <a:cs typeface="Century Gothic"/>
                <a:sym typeface="Century Gothic"/>
              </a:rPr>
              <a:t>22</a:t>
            </a:r>
            <a:r>
              <a:rPr lang="en-US" sz="1900" dirty="0">
                <a:latin typeface="Century Gothic"/>
                <a:ea typeface="Century Gothic"/>
                <a:cs typeface="Century Gothic"/>
                <a:sym typeface="Century Gothic"/>
              </a:rPr>
              <a:t> = - M</a:t>
            </a:r>
            <a:r>
              <a:rPr lang="en-US" sz="1900" baseline="-25000" dirty="0">
                <a:latin typeface="Century Gothic"/>
                <a:ea typeface="Century Gothic"/>
                <a:cs typeface="Century Gothic"/>
                <a:sym typeface="Century Gothic"/>
              </a:rPr>
              <a:t>11</a:t>
            </a:r>
            <a:endParaRPr sz="1900" dirty="0">
              <a:latin typeface="Century Gothic"/>
              <a:ea typeface="Century Gothic"/>
              <a:cs typeface="Century Gothic"/>
              <a:sym typeface="Century Gothic"/>
            </a:endParaRPr>
          </a:p>
          <a:p>
            <a:pPr marL="457200" lvl="0" indent="-349250" algn="just" rtl="0">
              <a:spcBef>
                <a:spcPts val="0"/>
              </a:spcBef>
              <a:spcAft>
                <a:spcPts val="0"/>
              </a:spcAft>
              <a:buSzPts val="1900"/>
              <a:buFont typeface="Century Gothic"/>
              <a:buAutoNum type="arabicPeriod"/>
            </a:pPr>
            <a:r>
              <a:rPr lang="en-US" sz="1900" dirty="0">
                <a:latin typeface="Century Gothic"/>
                <a:ea typeface="Century Gothic"/>
                <a:cs typeface="Century Gothic"/>
                <a:sym typeface="Century Gothic"/>
              </a:rPr>
              <a:t>Sub-matrix M</a:t>
            </a:r>
            <a:r>
              <a:rPr lang="en-US" sz="1900" baseline="-25000" dirty="0">
                <a:latin typeface="Century Gothic"/>
                <a:ea typeface="Century Gothic"/>
                <a:cs typeface="Century Gothic"/>
                <a:sym typeface="Century Gothic"/>
              </a:rPr>
              <a:t>21</a:t>
            </a:r>
            <a:r>
              <a:rPr lang="en-US" sz="1900" dirty="0">
                <a:latin typeface="Century Gothic"/>
                <a:ea typeface="Century Gothic"/>
                <a:cs typeface="Century Gothic"/>
                <a:sym typeface="Century Gothic"/>
              </a:rPr>
              <a:t> = I + M</a:t>
            </a:r>
            <a:r>
              <a:rPr lang="en-US" sz="1900" baseline="-25000" dirty="0">
                <a:latin typeface="Century Gothic"/>
                <a:ea typeface="Century Gothic"/>
                <a:cs typeface="Century Gothic"/>
                <a:sym typeface="Century Gothic"/>
              </a:rPr>
              <a:t>11</a:t>
            </a:r>
            <a:endParaRPr sz="1900" dirty="0">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7"/>
          <p:cNvSpPr txBox="1">
            <a:spLocks noGrp="1"/>
          </p:cNvSpPr>
          <p:nvPr>
            <p:ph type="title"/>
          </p:nvPr>
        </p:nvSpPr>
        <p:spPr>
          <a:xfrm>
            <a:off x="2594725" y="690979"/>
            <a:ext cx="8911800" cy="6246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800"/>
              <a:buNone/>
            </a:pPr>
            <a:r>
              <a:rPr lang="en-US" b="1" dirty="0"/>
              <a:t>Pixel Scrambling</a:t>
            </a:r>
            <a:endParaRPr b="1" dirty="0"/>
          </a:p>
        </p:txBody>
      </p:sp>
      <p:sp>
        <p:nvSpPr>
          <p:cNvPr id="229" name="Google Shape;229;p27"/>
          <p:cNvSpPr txBox="1">
            <a:spLocks noGrp="1"/>
          </p:cNvSpPr>
          <p:nvPr>
            <p:ph type="body" idx="1"/>
          </p:nvPr>
        </p:nvSpPr>
        <p:spPr>
          <a:xfrm>
            <a:off x="2591125" y="1871175"/>
            <a:ext cx="8915400" cy="1680000"/>
          </a:xfrm>
          <a:prstGeom prst="rect">
            <a:avLst/>
          </a:prstGeom>
          <a:noFill/>
          <a:ln>
            <a:noFill/>
          </a:ln>
        </p:spPr>
        <p:txBody>
          <a:bodyPr spcFirstLastPara="1" wrap="square" lIns="91425" tIns="45700" rIns="91425" bIns="45700" anchor="t" anchorCtr="0">
            <a:noAutofit/>
          </a:bodyPr>
          <a:lstStyle/>
          <a:p>
            <a:pPr marL="457200" lvl="0" indent="-349250" algn="just" rtl="0">
              <a:lnSpc>
                <a:spcPct val="100000"/>
              </a:lnSpc>
              <a:spcBef>
                <a:spcPts val="1000"/>
              </a:spcBef>
              <a:spcAft>
                <a:spcPts val="0"/>
              </a:spcAft>
              <a:buSzPts val="1900"/>
              <a:buChar char="❏"/>
            </a:pPr>
            <a:r>
              <a:rPr lang="en-IN" sz="1900" dirty="0"/>
              <a:t>Utilizing the chaotic sequence B</a:t>
            </a:r>
            <a:r>
              <a:rPr lang="en-IN" sz="1900" baseline="-25000" dirty="0"/>
              <a:t>1 </a:t>
            </a:r>
            <a:r>
              <a:rPr lang="en-IN" sz="1900" dirty="0"/>
              <a:t>for implementing pixel scrambling</a:t>
            </a:r>
          </a:p>
          <a:p>
            <a:pPr marL="457200" lvl="0" indent="-349250" algn="just" rtl="0">
              <a:lnSpc>
                <a:spcPct val="100000"/>
              </a:lnSpc>
              <a:spcBef>
                <a:spcPts val="1000"/>
              </a:spcBef>
              <a:spcAft>
                <a:spcPts val="0"/>
              </a:spcAft>
              <a:buSzPts val="1900"/>
              <a:buChar char="❏"/>
            </a:pPr>
            <a:r>
              <a:rPr lang="en-IN" sz="1900" dirty="0"/>
              <a:t>Selection of a pixel from the sub-matrix of a particular pixel and exchanging its values</a:t>
            </a:r>
          </a:p>
          <a:p>
            <a:pPr marL="457200" lvl="0" indent="-349250" algn="just" rtl="0">
              <a:lnSpc>
                <a:spcPct val="100000"/>
              </a:lnSpc>
              <a:spcBef>
                <a:spcPts val="1000"/>
              </a:spcBef>
              <a:spcAft>
                <a:spcPts val="0"/>
              </a:spcAft>
              <a:buSzPts val="1900"/>
              <a:buChar char="❏"/>
            </a:pPr>
            <a:r>
              <a:rPr lang="en-IN" sz="1900" dirty="0"/>
              <a:t>Pixel position selection formula depends on the values of the chaotic sequence and is as follows:</a:t>
            </a:r>
          </a:p>
          <a:p>
            <a:pPr marL="107950" lvl="0" indent="0" algn="ctr" rtl="0">
              <a:lnSpc>
                <a:spcPct val="100000"/>
              </a:lnSpc>
              <a:spcBef>
                <a:spcPts val="1000"/>
              </a:spcBef>
              <a:spcAft>
                <a:spcPts val="0"/>
              </a:spcAft>
              <a:buSzPts val="1900"/>
              <a:buNone/>
            </a:pPr>
            <a:r>
              <a:rPr lang="en-IN" sz="1900" dirty="0"/>
              <a:t>  </a:t>
            </a:r>
            <a:r>
              <a:rPr lang="en-IN" sz="1900" dirty="0" err="1"/>
              <a:t>i</a:t>
            </a:r>
            <a:r>
              <a:rPr lang="en-IN" sz="1900" dirty="0"/>
              <a:t>’ = </a:t>
            </a:r>
            <a:r>
              <a:rPr lang="en-IN" sz="1900" dirty="0" err="1"/>
              <a:t>i</a:t>
            </a:r>
            <a:r>
              <a:rPr lang="en-IN" sz="1900" dirty="0"/>
              <a:t> + [B</a:t>
            </a:r>
            <a:r>
              <a:rPr lang="en-IN" sz="1900" baseline="-25000" dirty="0"/>
              <a:t>1</a:t>
            </a:r>
            <a:r>
              <a:rPr lang="en-IN" sz="1900" dirty="0"/>
              <a:t>[</a:t>
            </a:r>
            <a:r>
              <a:rPr lang="en-IN" sz="1900" dirty="0" err="1"/>
              <a:t>i</a:t>
            </a:r>
            <a:r>
              <a:rPr lang="en-IN" sz="1900" dirty="0"/>
              <a:t>]*10</a:t>
            </a:r>
            <a:r>
              <a:rPr lang="en-IN" sz="1900" baseline="30000" dirty="0"/>
              <a:t>8</a:t>
            </a:r>
            <a:r>
              <a:rPr lang="en-IN" sz="1900" dirty="0"/>
              <a:t>]mod(M-</a:t>
            </a:r>
            <a:r>
              <a:rPr lang="en-IN" sz="1900" dirty="0" err="1"/>
              <a:t>i</a:t>
            </a:r>
            <a:r>
              <a:rPr lang="en-IN" sz="1900" dirty="0"/>
              <a:t>)</a:t>
            </a:r>
          </a:p>
          <a:p>
            <a:pPr marL="107950" lvl="0" indent="0" algn="ctr">
              <a:buSzPts val="1900"/>
              <a:buNone/>
            </a:pPr>
            <a:r>
              <a:rPr lang="en-IN" sz="1900" dirty="0"/>
              <a:t>  j’ = j + [B</a:t>
            </a:r>
            <a:r>
              <a:rPr lang="en-IN" sz="1900" baseline="-25000" dirty="0"/>
              <a:t>1</a:t>
            </a:r>
            <a:r>
              <a:rPr lang="en-IN" sz="1900" dirty="0"/>
              <a:t>[j]*10</a:t>
            </a:r>
            <a:r>
              <a:rPr lang="en-IN" sz="1900" baseline="30000" dirty="0"/>
              <a:t>8</a:t>
            </a:r>
            <a:r>
              <a:rPr lang="en-IN" sz="1900" dirty="0"/>
              <a:t>]mod(N-j)</a:t>
            </a:r>
          </a:p>
          <a:p>
            <a:pPr marL="107950" lvl="0" indent="0" algn="ctr">
              <a:buSzPts val="1900"/>
              <a:buNone/>
            </a:pPr>
            <a:r>
              <a:rPr lang="en-IN" sz="1900" dirty="0"/>
              <a:t>where the image matrix is of M*N pixels and </a:t>
            </a:r>
            <a:r>
              <a:rPr lang="en-IN" sz="1900" dirty="0" err="1"/>
              <a:t>i</a:t>
            </a:r>
            <a:r>
              <a:rPr lang="en-IN" sz="1900" dirty="0"/>
              <a:t> </a:t>
            </a:r>
            <a:r>
              <a:rPr lang="en-IN" sz="1900" u="sng" dirty="0"/>
              <a:t>&lt;</a:t>
            </a:r>
            <a:r>
              <a:rPr lang="en-IN" sz="1900" dirty="0"/>
              <a:t> M and j </a:t>
            </a:r>
            <a:r>
              <a:rPr lang="en-IN" sz="1900" u="sng" dirty="0"/>
              <a:t>&lt;</a:t>
            </a:r>
            <a:r>
              <a:rPr lang="en-IN" sz="1900" dirty="0"/>
              <a:t> N </a:t>
            </a:r>
            <a:endParaRPr sz="1900" u="sng" dirty="0"/>
          </a:p>
          <a:p>
            <a:pPr marL="457200" lvl="0" indent="0" algn="l" rtl="0">
              <a:lnSpc>
                <a:spcPct val="100000"/>
              </a:lnSpc>
              <a:spcBef>
                <a:spcPts val="1000"/>
              </a:spcBef>
              <a:spcAft>
                <a:spcPts val="0"/>
              </a:spcAft>
              <a:buSzPts val="1800"/>
              <a:buNone/>
            </a:pPr>
            <a:endParaRPr sz="1900" dirty="0"/>
          </a:p>
          <a:p>
            <a:pPr marL="457200" lvl="0" indent="0" algn="l" rtl="0">
              <a:lnSpc>
                <a:spcPct val="100000"/>
              </a:lnSpc>
              <a:spcBef>
                <a:spcPts val="1000"/>
              </a:spcBef>
              <a:spcAft>
                <a:spcPts val="0"/>
              </a:spcAft>
              <a:buSzPts val="1800"/>
              <a:buNone/>
            </a:pPr>
            <a:endParaRPr sz="1900" dirty="0"/>
          </a:p>
          <a:p>
            <a:pPr marL="0" lvl="0" indent="0" algn="l" rtl="0">
              <a:lnSpc>
                <a:spcPct val="100000"/>
              </a:lnSpc>
              <a:spcBef>
                <a:spcPts val="1000"/>
              </a:spcBef>
              <a:spcAft>
                <a:spcPts val="1000"/>
              </a:spcAft>
              <a:buSzPts val="1800"/>
              <a:buNone/>
            </a:pPr>
            <a:endParaRPr sz="1900" dirty="0"/>
          </a:p>
        </p:txBody>
      </p:sp>
    </p:spTree>
    <p:extLst>
      <p:ext uri="{BB962C8B-B14F-4D97-AF65-F5344CB8AC3E}">
        <p14:creationId xmlns:p14="http://schemas.microsoft.com/office/powerpoint/2010/main" val="25493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7"/>
          <p:cNvSpPr txBox="1">
            <a:spLocks noGrp="1"/>
          </p:cNvSpPr>
          <p:nvPr>
            <p:ph type="title"/>
          </p:nvPr>
        </p:nvSpPr>
        <p:spPr>
          <a:xfrm>
            <a:off x="2594725" y="690979"/>
            <a:ext cx="8911800" cy="6246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800"/>
              <a:buNone/>
            </a:pPr>
            <a:r>
              <a:rPr lang="en-US" b="1" dirty="0"/>
              <a:t>Dynamic DNA Encoding</a:t>
            </a:r>
            <a:endParaRPr b="1" dirty="0"/>
          </a:p>
        </p:txBody>
      </p:sp>
      <p:sp>
        <p:nvSpPr>
          <p:cNvPr id="229" name="Google Shape;229;p27"/>
          <p:cNvSpPr txBox="1">
            <a:spLocks noGrp="1"/>
          </p:cNvSpPr>
          <p:nvPr>
            <p:ph type="body" idx="1"/>
          </p:nvPr>
        </p:nvSpPr>
        <p:spPr>
          <a:xfrm>
            <a:off x="2591125" y="1871175"/>
            <a:ext cx="8915400" cy="1680000"/>
          </a:xfrm>
          <a:prstGeom prst="rect">
            <a:avLst/>
          </a:prstGeom>
          <a:noFill/>
          <a:ln>
            <a:noFill/>
          </a:ln>
        </p:spPr>
        <p:txBody>
          <a:bodyPr spcFirstLastPara="1" wrap="square" lIns="91425" tIns="45700" rIns="91425" bIns="45700" anchor="t" anchorCtr="0">
            <a:noAutofit/>
          </a:bodyPr>
          <a:lstStyle/>
          <a:p>
            <a:pPr marL="457200" lvl="0" indent="-349250" algn="just" rtl="0">
              <a:lnSpc>
                <a:spcPct val="100000"/>
              </a:lnSpc>
              <a:spcBef>
                <a:spcPts val="1000"/>
              </a:spcBef>
              <a:spcAft>
                <a:spcPts val="0"/>
              </a:spcAft>
              <a:buSzPts val="1900"/>
              <a:buChar char="❏"/>
            </a:pPr>
            <a:r>
              <a:rPr lang="en-US" sz="1900" dirty="0"/>
              <a:t>Involves the usage of the 4 nucleotides in DNA : Adenine, Guanine, Cytosine and Thymine</a:t>
            </a:r>
          </a:p>
          <a:p>
            <a:pPr marL="457200" lvl="0" indent="-349250" algn="just" rtl="0">
              <a:lnSpc>
                <a:spcPct val="100000"/>
              </a:lnSpc>
              <a:spcBef>
                <a:spcPts val="1000"/>
              </a:spcBef>
              <a:spcAft>
                <a:spcPts val="0"/>
              </a:spcAft>
              <a:buSzPts val="1900"/>
              <a:buChar char="❏"/>
            </a:pPr>
            <a:r>
              <a:rPr lang="en-US" sz="1900" dirty="0"/>
              <a:t>Pixel matrix encrypted using one of the 8 rules depending upon the pixel position.</a:t>
            </a:r>
          </a:p>
          <a:p>
            <a:pPr lvl="0" indent="-349250" algn="just">
              <a:buSzPts val="1900"/>
              <a:buChar char="❏"/>
            </a:pPr>
            <a:r>
              <a:rPr lang="en-US" sz="1900" dirty="0"/>
              <a:t>DNA encoding rule R(</a:t>
            </a:r>
            <a:r>
              <a:rPr lang="en-US" sz="1900" dirty="0" err="1"/>
              <a:t>i,j</a:t>
            </a:r>
            <a:r>
              <a:rPr lang="en-US" sz="1900" dirty="0"/>
              <a:t>) for the pixel P(</a:t>
            </a:r>
            <a:r>
              <a:rPr lang="en-US" sz="1900" dirty="0" err="1"/>
              <a:t>i,j</a:t>
            </a:r>
            <a:r>
              <a:rPr lang="en-US" sz="1900" dirty="0"/>
              <a:t>) is calculated as follows :</a:t>
            </a:r>
          </a:p>
          <a:p>
            <a:pPr lvl="0" indent="0" algn="just">
              <a:buNone/>
            </a:pPr>
            <a:r>
              <a:rPr lang="en-US" sz="1900" dirty="0"/>
              <a:t>                   R(</a:t>
            </a:r>
            <a:r>
              <a:rPr lang="en-US" sz="1900" dirty="0" err="1"/>
              <a:t>i,j</a:t>
            </a:r>
            <a:r>
              <a:rPr lang="en-US" sz="1900" dirty="0"/>
              <a:t>) = Mod((</a:t>
            </a:r>
            <a:r>
              <a:rPr lang="en-US" sz="1900" dirty="0" err="1"/>
              <a:t>i</a:t>
            </a:r>
            <a:r>
              <a:rPr lang="en-US" sz="1900" dirty="0"/>
              <a:t> − 1) ∗ n + j, 8) + 1.</a:t>
            </a:r>
          </a:p>
          <a:p>
            <a:pPr lvl="0" indent="0" algn="just">
              <a:buNone/>
            </a:pPr>
            <a:r>
              <a:rPr lang="en-US" sz="1900" dirty="0"/>
              <a:t>Where </a:t>
            </a:r>
            <a:r>
              <a:rPr lang="en-US" sz="1900" dirty="0" err="1"/>
              <a:t>i</a:t>
            </a:r>
            <a:r>
              <a:rPr lang="en-US" sz="1900" dirty="0"/>
              <a:t> ∈ {1, 2, 3, ..., m}, j ∈ {1, 2, 3, ..., n}</a:t>
            </a:r>
          </a:p>
          <a:p>
            <a:pPr marL="107950" lvl="0" indent="0" algn="just" rtl="0">
              <a:lnSpc>
                <a:spcPct val="100000"/>
              </a:lnSpc>
              <a:spcBef>
                <a:spcPts val="1000"/>
              </a:spcBef>
              <a:spcAft>
                <a:spcPts val="0"/>
              </a:spcAft>
              <a:buSzPts val="1900"/>
              <a:buNone/>
            </a:pPr>
            <a:endParaRPr sz="1900" dirty="0"/>
          </a:p>
          <a:p>
            <a:pPr marL="457200" lvl="0" indent="0" algn="just" rtl="0">
              <a:lnSpc>
                <a:spcPct val="100000"/>
              </a:lnSpc>
              <a:spcBef>
                <a:spcPts val="1000"/>
              </a:spcBef>
              <a:spcAft>
                <a:spcPts val="0"/>
              </a:spcAft>
              <a:buSzPts val="1800"/>
              <a:buNone/>
            </a:pPr>
            <a:endParaRPr sz="1900" dirty="0"/>
          </a:p>
          <a:p>
            <a:pPr marL="457200" lvl="0" indent="0" algn="just" rtl="0">
              <a:lnSpc>
                <a:spcPct val="100000"/>
              </a:lnSpc>
              <a:spcBef>
                <a:spcPts val="1000"/>
              </a:spcBef>
              <a:spcAft>
                <a:spcPts val="0"/>
              </a:spcAft>
              <a:buSzPts val="1800"/>
              <a:buNone/>
            </a:pPr>
            <a:endParaRPr sz="1900" dirty="0"/>
          </a:p>
          <a:p>
            <a:pPr marL="0" lvl="0" indent="0" algn="just" rtl="0">
              <a:lnSpc>
                <a:spcPct val="100000"/>
              </a:lnSpc>
              <a:spcBef>
                <a:spcPts val="1000"/>
              </a:spcBef>
              <a:spcAft>
                <a:spcPts val="1000"/>
              </a:spcAft>
              <a:buSzPts val="1800"/>
              <a:buNone/>
            </a:pPr>
            <a:endParaRPr sz="1900" dirty="0"/>
          </a:p>
        </p:txBody>
      </p:sp>
      <p:pic>
        <p:nvPicPr>
          <p:cNvPr id="230" name="Google Shape;230;p27"/>
          <p:cNvPicPr preferRelativeResize="0"/>
          <p:nvPr/>
        </p:nvPicPr>
        <p:blipFill>
          <a:blip r:embed="rId3">
            <a:alphaModFix/>
          </a:blip>
          <a:stretch>
            <a:fillRect/>
          </a:stretch>
        </p:blipFill>
        <p:spPr>
          <a:xfrm>
            <a:off x="4604362" y="4815346"/>
            <a:ext cx="4888925" cy="1468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3"/>
          <p:cNvSpPr txBox="1">
            <a:spLocks noGrp="1"/>
          </p:cNvSpPr>
          <p:nvPr>
            <p:ph type="title"/>
          </p:nvPr>
        </p:nvSpPr>
        <p:spPr>
          <a:xfrm>
            <a:off x="2547350" y="669514"/>
            <a:ext cx="8911800" cy="60878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262626"/>
              </a:buClr>
              <a:buSzPts val="3600"/>
              <a:buFont typeface="Century Gothic"/>
              <a:buNone/>
            </a:pPr>
            <a:r>
              <a:rPr lang="en-US" b="1" dirty="0"/>
              <a:t>Image Encryption Algorithm</a:t>
            </a:r>
            <a:endParaRPr dirty="0"/>
          </a:p>
        </p:txBody>
      </p:sp>
      <p:pic>
        <p:nvPicPr>
          <p:cNvPr id="278" name="Google Shape;278;p33"/>
          <p:cNvPicPr preferRelativeResize="0"/>
          <p:nvPr/>
        </p:nvPicPr>
        <p:blipFill>
          <a:blip r:embed="rId3">
            <a:alphaModFix/>
          </a:blip>
          <a:stretch>
            <a:fillRect/>
          </a:stretch>
        </p:blipFill>
        <p:spPr>
          <a:xfrm>
            <a:off x="2547350" y="1638375"/>
            <a:ext cx="8999201" cy="4773975"/>
          </a:xfrm>
          <a:prstGeom prst="rect">
            <a:avLst/>
          </a:prstGeom>
          <a:noFill/>
          <a:ln>
            <a:noFill/>
          </a:ln>
        </p:spPr>
      </p:pic>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285</TotalTime>
  <Words>771</Words>
  <Application>Microsoft Office PowerPoint</Application>
  <PresentationFormat>Widescreen</PresentationFormat>
  <Paragraphs>85</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Wingdings</vt:lpstr>
      <vt:lpstr>Calibri</vt:lpstr>
      <vt:lpstr>EB Garamond</vt:lpstr>
      <vt:lpstr>Noto Sans Symbols</vt:lpstr>
      <vt:lpstr>Century Gothic</vt:lpstr>
      <vt:lpstr>Algerian</vt:lpstr>
      <vt:lpstr>Arial</vt:lpstr>
      <vt:lpstr>Wisp</vt:lpstr>
      <vt:lpstr>Image Encryption using DNA Encoding, Feistel Transformation and Hill Encryption</vt:lpstr>
      <vt:lpstr>Contents </vt:lpstr>
      <vt:lpstr>Motivation</vt:lpstr>
      <vt:lpstr>Chaotic Sequences</vt:lpstr>
      <vt:lpstr>Hill Cipher Encryption</vt:lpstr>
      <vt:lpstr>Construction of Hill Encryption Matrix</vt:lpstr>
      <vt:lpstr>Pixel Scrambling</vt:lpstr>
      <vt:lpstr>Dynamic DNA Encoding</vt:lpstr>
      <vt:lpstr>Image Encryption Algorithm</vt:lpstr>
      <vt:lpstr>Sample Encryption</vt:lpstr>
      <vt:lpstr>Analysis of Encryption</vt:lpstr>
      <vt:lpstr>Analysis of Encryption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Encryption using Feistel Transformation and Hill Encryption</dc:title>
  <cp:lastModifiedBy>Siddharth Majumdar</cp:lastModifiedBy>
  <cp:revision>15</cp:revision>
  <dcterms:modified xsi:type="dcterms:W3CDTF">2020-05-12T18:31:18Z</dcterms:modified>
</cp:coreProperties>
</file>