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8"/>
  </p:notesMasterIdLst>
  <p:sldIdLst>
    <p:sldId id="278" r:id="rId2"/>
    <p:sldId id="257" r:id="rId3"/>
    <p:sldId id="258" r:id="rId4"/>
    <p:sldId id="260" r:id="rId5"/>
    <p:sldId id="261" r:id="rId6"/>
    <p:sldId id="262" r:id="rId7"/>
    <p:sldId id="265" r:id="rId8"/>
    <p:sldId id="266" r:id="rId9"/>
    <p:sldId id="267" r:id="rId10"/>
    <p:sldId id="264" r:id="rId11"/>
    <p:sldId id="268" r:id="rId12"/>
    <p:sldId id="273"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8" autoAdjust="0"/>
    <p:restoredTop sz="87814" autoAdjust="0"/>
  </p:normalViewPr>
  <p:slideViewPr>
    <p:cSldViewPr>
      <p:cViewPr>
        <p:scale>
          <a:sx n="75" d="100"/>
          <a:sy n="75" d="100"/>
        </p:scale>
        <p:origin x="-121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1CA30-28A7-4D54-BD19-24EA4310CFD8}" type="datetimeFigureOut">
              <a:rPr lang="en-US" smtClean="0"/>
              <a:pPr/>
              <a:t>8/30/2015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D6A036-1618-44AB-A593-4DE30ED56C0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D6A036-1618-44AB-A593-4DE30ED56C04}"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D6A036-1618-44AB-A593-4DE30ED56C04}"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D6A036-1618-44AB-A593-4DE30ED56C04}"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D6A036-1618-44AB-A593-4DE30ED56C04}"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8/30/2015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8/30/2015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8/30/2015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8/30/2015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8/30/2015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8/30/2015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Link Error Detection and Handling using Software Defined Networking</a:t>
            </a:r>
            <a:endParaRPr lang="en-IN" b="1" dirty="0"/>
          </a:p>
        </p:txBody>
      </p:sp>
      <p:sp>
        <p:nvSpPr>
          <p:cNvPr id="3" name="Content Placeholder 2"/>
          <p:cNvSpPr>
            <a:spLocks noGrp="1"/>
          </p:cNvSpPr>
          <p:nvPr>
            <p:ph sz="quarter" idx="1"/>
          </p:nvPr>
        </p:nvSpPr>
        <p:spPr/>
        <p:txBody>
          <a:bodyPr/>
          <a:lstStyle/>
          <a:p>
            <a:endParaRPr lang="en-IN" dirty="0" smtClean="0"/>
          </a:p>
          <a:p>
            <a:pPr>
              <a:buNone/>
            </a:pPr>
            <a:r>
              <a:rPr lang="en-IN" b="1" u="sng" dirty="0" smtClean="0"/>
              <a:t>Team Members</a:t>
            </a:r>
            <a:r>
              <a:rPr lang="en-IN" u="sng" dirty="0" smtClean="0"/>
              <a:t>:</a:t>
            </a:r>
            <a:r>
              <a:rPr lang="en-IN" b="1" dirty="0" smtClean="0"/>
              <a:t>				Project Guide:</a:t>
            </a:r>
            <a:endParaRPr lang="en-IN" u="sng" dirty="0" smtClean="0"/>
          </a:p>
          <a:p>
            <a:pPr>
              <a:buNone/>
            </a:pPr>
            <a:r>
              <a:rPr lang="en-IN" sz="2000" dirty="0" err="1" smtClean="0"/>
              <a:t>Venkatesh</a:t>
            </a:r>
            <a:r>
              <a:rPr lang="en-IN" sz="2000" dirty="0" smtClean="0"/>
              <a:t> R (2012503531)			</a:t>
            </a:r>
            <a:r>
              <a:rPr lang="en-IN" sz="2000" dirty="0" err="1" smtClean="0"/>
              <a:t>V.Muthumanikandan</a:t>
            </a:r>
            <a:endParaRPr lang="en-IN" sz="2000" dirty="0" smtClean="0"/>
          </a:p>
          <a:p>
            <a:pPr>
              <a:buNone/>
            </a:pPr>
            <a:r>
              <a:rPr lang="en-IN" sz="2000" dirty="0" err="1" smtClean="0"/>
              <a:t>Aishvarya</a:t>
            </a:r>
            <a:r>
              <a:rPr lang="en-IN" sz="2000" dirty="0" smtClean="0"/>
              <a:t> S(2012503533)</a:t>
            </a:r>
          </a:p>
          <a:p>
            <a:pPr>
              <a:buNone/>
            </a:pPr>
            <a:r>
              <a:rPr lang="en-IN" sz="2000" dirty="0" smtClean="0"/>
              <a:t>Darren </a:t>
            </a:r>
            <a:r>
              <a:rPr lang="en-IN" sz="2000" dirty="0" err="1" smtClean="0"/>
              <a:t>Soman</a:t>
            </a:r>
            <a:r>
              <a:rPr lang="en-IN" sz="2000" dirty="0" smtClean="0"/>
              <a:t>(2012503539)</a:t>
            </a:r>
          </a:p>
          <a:p>
            <a:pPr>
              <a:buNone/>
            </a:pPr>
            <a:r>
              <a:rPr lang="en-IN" sz="2000" dirty="0" err="1" smtClean="0"/>
              <a:t>Kapildev</a:t>
            </a:r>
            <a:r>
              <a:rPr lang="en-IN" sz="2000" dirty="0" smtClean="0"/>
              <a:t> G(2012503515)</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WORK</a:t>
            </a:r>
            <a:endParaRPr lang="en-IN" dirty="0"/>
          </a:p>
        </p:txBody>
      </p:sp>
      <p:sp>
        <p:nvSpPr>
          <p:cNvPr id="3" name="Content Placeholder 2"/>
          <p:cNvSpPr>
            <a:spLocks noGrp="1"/>
          </p:cNvSpPr>
          <p:nvPr>
            <p:ph sz="quarter" idx="1"/>
          </p:nvPr>
        </p:nvSpPr>
        <p:spPr>
          <a:xfrm>
            <a:off x="457200" y="1600200"/>
            <a:ext cx="8305800" cy="4525963"/>
          </a:xfrm>
        </p:spPr>
        <p:txBody>
          <a:bodyPr>
            <a:normAutofit lnSpcReduction="10000"/>
          </a:bodyPr>
          <a:lstStyle/>
          <a:p>
            <a:pPr lvl="1" algn="just">
              <a:buFont typeface="Arial" pitchFamily="34" charset="0"/>
              <a:buChar char="•"/>
            </a:pPr>
            <a:r>
              <a:rPr lang="en-IN" dirty="0" smtClean="0">
                <a:latin typeface="Times New Roman" pitchFamily="18" charset="0"/>
                <a:cs typeface="Times New Roman" pitchFamily="18" charset="0"/>
              </a:rPr>
              <a:t>Proposed work consists of detecting the link failures using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exchange of heart beat messages at regular intervals</a:t>
            </a:r>
            <a:endParaRPr lang="en-IN" dirty="0" smtClean="0">
              <a:latin typeface="Times New Roman" pitchFamily="18" charset="0"/>
              <a:cs typeface="Times New Roman" pitchFamily="18" charset="0"/>
            </a:endParaRPr>
          </a:p>
          <a:p>
            <a:pPr lvl="1" algn="just">
              <a:buFont typeface="Arial" pitchFamily="34" charset="0"/>
              <a:buChar char="•"/>
            </a:pPr>
            <a:r>
              <a:rPr lang="en-IN" dirty="0" smtClean="0">
                <a:latin typeface="Times New Roman" pitchFamily="18" charset="0"/>
                <a:cs typeface="Times New Roman" pitchFamily="18" charset="0"/>
              </a:rPr>
              <a:t>The link that has failed is noted and the signal is sent to the controller.</a:t>
            </a:r>
          </a:p>
          <a:p>
            <a:pPr lvl="1" algn="just">
              <a:buFont typeface="Arial" pitchFamily="34" charset="0"/>
              <a:buChar char="•"/>
            </a:pPr>
            <a:r>
              <a:rPr lang="en-IN" dirty="0" smtClean="0">
                <a:latin typeface="Times New Roman" pitchFamily="18" charset="0"/>
                <a:cs typeface="Times New Roman" pitchFamily="18" charset="0"/>
              </a:rPr>
              <a:t>The packets drop ratio is </a:t>
            </a:r>
            <a:r>
              <a:rPr lang="en-IN" dirty="0" smtClean="0">
                <a:latin typeface="Times New Roman" pitchFamily="18" charset="0"/>
                <a:cs typeface="Times New Roman" pitchFamily="18" charset="0"/>
              </a:rPr>
              <a:t>a concern in link failure. So in order to avoid it, if the link is failed then the packet is stored in the nearby </a:t>
            </a:r>
            <a:r>
              <a:rPr lang="en-IN" dirty="0" err="1" smtClean="0">
                <a:latin typeface="Times New Roman" pitchFamily="18" charset="0"/>
                <a:cs typeface="Times New Roman" pitchFamily="18" charset="0"/>
              </a:rPr>
              <a:t>switch.Also</a:t>
            </a:r>
            <a:r>
              <a:rPr lang="en-IN" dirty="0" smtClean="0">
                <a:latin typeface="Times New Roman" pitchFamily="18" charset="0"/>
                <a:cs typeface="Times New Roman" pitchFamily="18" charset="0"/>
              </a:rPr>
              <a:t>, other incoming packets are stored in the switch in compressed state.</a:t>
            </a:r>
          </a:p>
          <a:p>
            <a:pPr lvl="1" algn="just">
              <a:buFont typeface="Arial" pitchFamily="34" charset="0"/>
              <a:buChar char="•"/>
            </a:pPr>
            <a:r>
              <a:rPr lang="en-IN" dirty="0" smtClean="0">
                <a:latin typeface="Times New Roman" pitchFamily="18" charset="0"/>
                <a:cs typeface="Times New Roman" pitchFamily="18" charset="0"/>
              </a:rPr>
              <a:t>Other packets are sent to the destination via the alternate back path that is calculated in prior</a:t>
            </a:r>
          </a:p>
          <a:p>
            <a:pPr lvl="1" algn="just">
              <a:buFont typeface="Arial" pitchFamily="34" charset="0"/>
              <a:buChar char="•"/>
            </a:pP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sz="quarter" idx="1"/>
          </p:nvPr>
        </p:nvSpPr>
        <p:spPr>
          <a:xfrm>
            <a:off x="0" y="1447800"/>
            <a:ext cx="9144000" cy="5410200"/>
          </a:xfrm>
        </p:spPr>
        <p:txBody>
          <a:bodyPr>
            <a:normAutofit/>
          </a:bodyPr>
          <a:lstStyle/>
          <a:p>
            <a:pPr algn="just"/>
            <a:r>
              <a:rPr lang="en-IN" sz="2800" dirty="0" smtClean="0">
                <a:latin typeface="Times New Roman" pitchFamily="18" charset="0"/>
                <a:cs typeface="Times New Roman" pitchFamily="18" charset="0"/>
              </a:rPr>
              <a:t>The stored packets are then sent to the destination using fast rerouting technique </a:t>
            </a:r>
          </a:p>
          <a:p>
            <a:pPr algn="just"/>
            <a:r>
              <a:rPr lang="en-IN" sz="2800" dirty="0" smtClean="0">
                <a:latin typeface="Times New Roman" pitchFamily="18" charset="0"/>
                <a:cs typeface="Times New Roman" pitchFamily="18" charset="0"/>
              </a:rPr>
              <a:t>This process is carried out til</a:t>
            </a:r>
            <a:r>
              <a:rPr lang="en-IN" sz="2800" dirty="0" smtClean="0">
                <a:latin typeface="Times New Roman" pitchFamily="18" charset="0"/>
                <a:cs typeface="Times New Roman" pitchFamily="18" charset="0"/>
              </a:rPr>
              <a:t>l the link that has been broken is restored.</a:t>
            </a:r>
          </a:p>
          <a:p>
            <a:pPr algn="just"/>
            <a:r>
              <a:rPr lang="en-IN" sz="2800" dirty="0" smtClean="0">
                <a:latin typeface="Times New Roman" pitchFamily="18" charset="0"/>
                <a:cs typeface="Times New Roman" pitchFamily="18" charset="0"/>
              </a:rPr>
              <a:t>Multiple </a:t>
            </a:r>
            <a:r>
              <a:rPr lang="en-IN" sz="2800" dirty="0" smtClean="0">
                <a:latin typeface="Times New Roman" pitchFamily="18" charset="0"/>
                <a:cs typeface="Times New Roman" pitchFamily="18" charset="0"/>
              </a:rPr>
              <a:t>link failures can be handled using this method.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pPr algn="just"/>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Thus the link failures in SDN is handled in an efficient manner by the technique </a:t>
            </a:r>
            <a:r>
              <a:rPr lang="en-IN" sz="2800" dirty="0" smtClean="0">
                <a:latin typeface="Times New Roman" pitchFamily="18" charset="0"/>
                <a:cs typeface="Times New Roman" pitchFamily="18" charset="0"/>
              </a:rPr>
              <a:t>of storing in switch buffers</a:t>
            </a:r>
            <a:endParaRPr lang="en-IN" sz="2800" dirty="0" smtClean="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Also , the packets are not lost and the network is </a:t>
            </a:r>
            <a:r>
              <a:rPr lang="en-IN" sz="2800" dirty="0" smtClean="0">
                <a:latin typeface="Times New Roman" pitchFamily="18" charset="0"/>
                <a:cs typeface="Times New Roman" pitchFamily="18" charset="0"/>
              </a:rPr>
              <a:t>reliable because the link failure is handled efficiently.</a:t>
            </a: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IN" dirty="0" smtClean="0"/>
              <a:t>REFERENCES</a:t>
            </a:r>
            <a:endParaRPr lang="en-IN" dirty="0"/>
          </a:p>
        </p:txBody>
      </p:sp>
      <p:sp>
        <p:nvSpPr>
          <p:cNvPr id="3" name="Content Placeholder 2"/>
          <p:cNvSpPr>
            <a:spLocks noGrp="1"/>
          </p:cNvSpPr>
          <p:nvPr>
            <p:ph sz="quarter" idx="4294967295"/>
          </p:nvPr>
        </p:nvSpPr>
        <p:spPr>
          <a:xfrm>
            <a:off x="0" y="1295400"/>
            <a:ext cx="8534400" cy="5410200"/>
          </a:xfrm>
        </p:spPr>
        <p:txBody>
          <a:bodyPr>
            <a:normAutofit/>
          </a:bodyPr>
          <a:lstStyle/>
          <a:p>
            <a:pPr algn="just">
              <a:buNone/>
            </a:pPr>
            <a:r>
              <a:rPr lang="en-IN" sz="1800" b="1" u="sng" dirty="0" smtClean="0">
                <a:latin typeface="Times New Roman" pitchFamily="18" charset="0"/>
                <a:cs typeface="Times New Roman" pitchFamily="18" charset="0"/>
              </a:rPr>
              <a:t>Base paper:</a:t>
            </a:r>
          </a:p>
          <a:p>
            <a:pPr algn="just">
              <a:buNone/>
            </a:pPr>
            <a:r>
              <a:rPr lang="en-IN" sz="1800" b="1" dirty="0" smtClean="0">
                <a:latin typeface="Times New Roman" pitchFamily="18" charset="0"/>
                <a:cs typeface="Times New Roman" pitchFamily="18" charset="0"/>
              </a:rPr>
              <a:t>[a]  </a:t>
            </a:r>
            <a:r>
              <a:rPr lang="en-IN" sz="1800" dirty="0" err="1" smtClean="0">
                <a:latin typeface="Times New Roman" pitchFamily="18" charset="0"/>
                <a:cs typeface="Times New Roman" pitchFamily="18" charset="0"/>
              </a:rPr>
              <a:t>Nattapong</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Kitsuwan</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Seamos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McGettrick</a:t>
            </a:r>
            <a:r>
              <a:rPr lang="en-IN" sz="1800" dirty="0" smtClean="0">
                <a:latin typeface="Times New Roman" pitchFamily="18" charset="0"/>
                <a:cs typeface="Times New Roman" pitchFamily="18" charset="0"/>
              </a:rPr>
              <a:t> , Frank </a:t>
            </a:r>
            <a:r>
              <a:rPr lang="en-IN" sz="1800" dirty="0" err="1" smtClean="0">
                <a:latin typeface="Times New Roman" pitchFamily="18" charset="0"/>
                <a:cs typeface="Times New Roman" pitchFamily="18" charset="0"/>
              </a:rPr>
              <a:t>Slyne</a:t>
            </a:r>
            <a:r>
              <a:rPr lang="en-IN" sz="1800" dirty="0" smtClean="0">
                <a:latin typeface="Times New Roman" pitchFamily="18" charset="0"/>
                <a:cs typeface="Times New Roman" pitchFamily="18" charset="0"/>
              </a:rPr>
              <a:t> , David B. Payne , Marco </a:t>
            </a:r>
            <a:r>
              <a:rPr lang="en-IN" sz="1800" dirty="0" err="1" smtClean="0">
                <a:latin typeface="Times New Roman" pitchFamily="18" charset="0"/>
                <a:cs typeface="Times New Roman" pitchFamily="18" charset="0"/>
              </a:rPr>
              <a:t>Ruffini</a:t>
            </a:r>
            <a:r>
              <a:rPr lang="en-IN" sz="1800" dirty="0" smtClean="0">
                <a:latin typeface="Times New Roman" pitchFamily="18" charset="0"/>
                <a:cs typeface="Times New Roman" pitchFamily="18" charset="0"/>
              </a:rPr>
              <a:t> , “</a:t>
            </a:r>
            <a:r>
              <a:rPr lang="en-IN" sz="1800" b="1" dirty="0" smtClean="0">
                <a:latin typeface="Times New Roman" pitchFamily="18" charset="0"/>
                <a:cs typeface="Times New Roman" pitchFamily="18" charset="0"/>
              </a:rPr>
              <a:t>Independent Transient Plane Design for Protection in </a:t>
            </a:r>
            <a:r>
              <a:rPr lang="en-IN" sz="1800" b="1" dirty="0" err="1" smtClean="0">
                <a:latin typeface="Times New Roman" pitchFamily="18" charset="0"/>
                <a:cs typeface="Times New Roman" pitchFamily="18" charset="0"/>
              </a:rPr>
              <a:t>openFlow</a:t>
            </a:r>
            <a:r>
              <a:rPr lang="en-IN" sz="1800" b="1" dirty="0" smtClean="0">
                <a:latin typeface="Times New Roman" pitchFamily="18" charset="0"/>
                <a:cs typeface="Times New Roman" pitchFamily="18" charset="0"/>
              </a:rPr>
              <a:t>-Based Networks”, </a:t>
            </a: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IEEE/OSA Journal, </a:t>
            </a:r>
            <a:r>
              <a:rPr lang="en-IN" sz="1800" dirty="0" err="1" smtClean="0">
                <a:latin typeface="Times New Roman" pitchFamily="18" charset="0"/>
                <a:cs typeface="Times New Roman" pitchFamily="18" charset="0"/>
              </a:rPr>
              <a:t>Vol</a:t>
            </a:r>
            <a:r>
              <a:rPr lang="en-IN" sz="1800" dirty="0" smtClean="0">
                <a:latin typeface="Times New Roman" pitchFamily="18" charset="0"/>
                <a:cs typeface="Times New Roman" pitchFamily="18" charset="0"/>
              </a:rPr>
              <a:t> 7 , March 2015.</a:t>
            </a:r>
            <a:endParaRPr lang="en-IN" sz="1800" b="1"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1] </a:t>
            </a:r>
            <a:r>
              <a:rPr lang="it-IT" sz="1800" dirty="0" smtClean="0">
                <a:latin typeface="Times New Roman" pitchFamily="18" charset="0"/>
                <a:cs typeface="Times New Roman" pitchFamily="18" charset="0"/>
              </a:rPr>
              <a:t>Giorgetti A, Cugini F , Paolucci F, Castoldi P</a:t>
            </a:r>
            <a:r>
              <a:rPr lang="en-IN" sz="1800" dirty="0" smtClean="0">
                <a:latin typeface="Times New Roman" pitchFamily="18" charset="0"/>
                <a:cs typeface="Times New Roman" pitchFamily="18" charset="0"/>
              </a:rPr>
              <a:t>,</a:t>
            </a:r>
            <a:r>
              <a:rPr lang="en-IN" sz="1800" b="1" i="1" dirty="0" smtClean="0">
                <a:latin typeface="Times New Roman" pitchFamily="18" charset="0"/>
                <a:cs typeface="Times New Roman" pitchFamily="18" charset="0"/>
              </a:rPr>
              <a:t>“</a:t>
            </a:r>
            <a:r>
              <a:rPr lang="en-IN" sz="1800" b="1" dirty="0" smtClean="0">
                <a:latin typeface="Times New Roman" pitchFamily="18" charset="0"/>
                <a:cs typeface="Times New Roman" pitchFamily="18" charset="0"/>
              </a:rPr>
              <a:t>Optical Communications and Networking, IEEE/OSA Journal</a:t>
            </a:r>
            <a:r>
              <a:rPr lang="en-IN" sz="1800" dirty="0" smtClean="0">
                <a:latin typeface="Times New Roman" pitchFamily="18" charset="0"/>
                <a:cs typeface="Times New Roman" pitchFamily="18" charset="0"/>
              </a:rPr>
              <a:t> </a:t>
            </a:r>
            <a:r>
              <a:rPr lang="en-IN" sz="1800" b="1"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 of </a:t>
            </a:r>
            <a:r>
              <a:rPr lang="en-IN" sz="1800" dirty="0" err="1" smtClean="0">
                <a:latin typeface="Times New Roman" pitchFamily="18" charset="0"/>
                <a:cs typeface="Times New Roman" pitchFamily="18" charset="0"/>
              </a:rPr>
              <a:t>Vol</a:t>
            </a:r>
            <a:r>
              <a:rPr lang="en-IN" sz="1800" dirty="0" smtClean="0">
                <a:latin typeface="Times New Roman" pitchFamily="18" charset="0"/>
                <a:cs typeface="Times New Roman" pitchFamily="18" charset="0"/>
              </a:rPr>
              <a:t> 5 ,No 1, September 2013.</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[2] </a:t>
            </a:r>
            <a:r>
              <a:rPr lang="sv-SE" sz="1800" dirty="0" smtClean="0">
                <a:latin typeface="Times New Roman" pitchFamily="18" charset="0"/>
                <a:cs typeface="Times New Roman" pitchFamily="18" charset="0"/>
              </a:rPr>
              <a:t>Sang Min Park, Seungbum Ju, Jaiyong Lee,</a:t>
            </a:r>
            <a:r>
              <a:rPr lang="en-IN" sz="1800" b="1" dirty="0" smtClean="0">
                <a:latin typeface="Times New Roman" pitchFamily="18" charset="0"/>
                <a:cs typeface="Times New Roman" pitchFamily="18" charset="0"/>
              </a:rPr>
              <a:t>“Efficient routing for traffic offloading in Software-defined Network” </a:t>
            </a:r>
            <a:r>
              <a:rPr lang="en-IN" sz="1800" dirty="0" smtClean="0">
                <a:latin typeface="Times New Roman" pitchFamily="18" charset="0"/>
                <a:cs typeface="Times New Roman" pitchFamily="18" charset="0"/>
              </a:rPr>
              <a:t>International Workshop on Software Defined Networks for a New Generation of Applications and Services (SDN-NGAS-2014)</a:t>
            </a:r>
            <a:endParaRPr lang="en-IN" sz="1800" b="1" dirty="0" smtClean="0">
              <a:latin typeface="Times New Roman" pitchFamily="18" charset="0"/>
              <a:cs typeface="Times New Roman" pitchFamily="18" charset="0"/>
            </a:endParaRP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[3] Antonio Capone, Carmelo </a:t>
            </a:r>
            <a:r>
              <a:rPr lang="en-IN" sz="1800" dirty="0" err="1" smtClean="0">
                <a:latin typeface="Times New Roman" pitchFamily="18" charset="0"/>
                <a:cs typeface="Times New Roman" pitchFamily="18" charset="0"/>
              </a:rPr>
              <a:t>Cascone</a:t>
            </a:r>
            <a:r>
              <a:rPr lang="en-IN" sz="1800" dirty="0" smtClean="0">
                <a:latin typeface="Times New Roman" pitchFamily="18" charset="0"/>
                <a:cs typeface="Times New Roman" pitchFamily="18" charset="0"/>
              </a:rPr>
              <a:t>, Alessandro Q.T. Nguyen , </a:t>
            </a:r>
            <a:r>
              <a:rPr lang="en-IN" sz="1800" dirty="0" err="1" smtClean="0">
                <a:latin typeface="Times New Roman" pitchFamily="18" charset="0"/>
                <a:cs typeface="Times New Roman" pitchFamily="18" charset="0"/>
              </a:rPr>
              <a:t>Brunilde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Sanso</a:t>
            </a:r>
            <a:r>
              <a:rPr lang="en-IN" sz="1800" b="1" i="1" dirty="0" err="1" smtClean="0">
                <a:latin typeface="Times New Roman" pitchFamily="18" charset="0"/>
                <a:cs typeface="Times New Roman" pitchFamily="18" charset="0"/>
              </a:rPr>
              <a:t>“</a:t>
            </a:r>
            <a:r>
              <a:rPr lang="en-IN" sz="1800" b="1" dirty="0" err="1" smtClean="0">
                <a:latin typeface="Times New Roman" pitchFamily="18" charset="0"/>
                <a:cs typeface="Times New Roman" pitchFamily="18" charset="0"/>
              </a:rPr>
              <a:t>Detour</a:t>
            </a:r>
            <a:r>
              <a:rPr lang="en-IN" sz="1800" b="1" dirty="0" smtClean="0">
                <a:latin typeface="Times New Roman" pitchFamily="18" charset="0"/>
                <a:cs typeface="Times New Roman" pitchFamily="18" charset="0"/>
              </a:rPr>
              <a:t> Planning for Fast and Reliable Failure Recovery in SDN with </a:t>
            </a:r>
            <a:r>
              <a:rPr lang="en-IN" sz="1800" b="1" dirty="0" err="1" smtClean="0">
                <a:latin typeface="Times New Roman" pitchFamily="18" charset="0"/>
                <a:cs typeface="Times New Roman" pitchFamily="18" charset="0"/>
              </a:rPr>
              <a:t>OpenState</a:t>
            </a:r>
            <a:r>
              <a:rPr lang="en-IN" sz="1800"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Design of Reliable Communication Networks (DRCN), 2015 11th International Conference on 24-27 March 2015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609600"/>
            <a:ext cx="8229600" cy="6248400"/>
          </a:xfrm>
        </p:spPr>
        <p:txBody>
          <a:bodyPr>
            <a:normAutofit lnSpcReduction="10000"/>
          </a:bodyPr>
          <a:lstStyle/>
          <a:p>
            <a:pPr algn="just">
              <a:buNone/>
            </a:pPr>
            <a:r>
              <a:rPr lang="en-IN" sz="1800" dirty="0" smtClean="0">
                <a:latin typeface="Times New Roman" pitchFamily="18" charset="0"/>
                <a:cs typeface="Times New Roman" pitchFamily="18" charset="0"/>
              </a:rPr>
              <a:t>[4] Nor </a:t>
            </a:r>
            <a:r>
              <a:rPr lang="en-IN" sz="1800" dirty="0" err="1" smtClean="0">
                <a:latin typeface="Times New Roman" pitchFamily="18" charset="0"/>
                <a:cs typeface="Times New Roman" pitchFamily="18" charset="0"/>
              </a:rPr>
              <a:t>Masri</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Sahri</a:t>
            </a:r>
            <a:r>
              <a:rPr lang="en-IN" sz="1800" dirty="0" smtClean="0">
                <a:latin typeface="Times New Roman" pitchFamily="18" charset="0"/>
                <a:cs typeface="Times New Roman" pitchFamily="18" charset="0"/>
              </a:rPr>
              <a:t> and Koji Okamura, </a:t>
            </a:r>
            <a:r>
              <a:rPr lang="en-IN" sz="1800" b="1" dirty="0" smtClean="0">
                <a:latin typeface="Times New Roman" pitchFamily="18" charset="0"/>
                <a:cs typeface="Times New Roman" pitchFamily="18" charset="0"/>
              </a:rPr>
              <a:t>“</a:t>
            </a:r>
            <a:r>
              <a:rPr lang="en-IN" sz="1800" b="1" dirty="0" err="1" smtClean="0">
                <a:latin typeface="Times New Roman" pitchFamily="18" charset="0"/>
                <a:cs typeface="Times New Roman" pitchFamily="18" charset="0"/>
              </a:rPr>
              <a:t>Openflow</a:t>
            </a:r>
            <a:r>
              <a:rPr lang="en-IN" sz="1800" b="1" dirty="0" smtClean="0">
                <a:latin typeface="Times New Roman" pitchFamily="18" charset="0"/>
                <a:cs typeface="Times New Roman" pitchFamily="18" charset="0"/>
              </a:rPr>
              <a:t> Path Fast Failover Fast Convergence Mechanism” </a:t>
            </a:r>
            <a:r>
              <a:rPr lang="en-IN" sz="1800" dirty="0" smtClean="0">
                <a:latin typeface="Times New Roman" pitchFamily="18" charset="0"/>
                <a:cs typeface="Times New Roman" pitchFamily="18" charset="0"/>
              </a:rPr>
              <a:t>, Network Research Workshop Proceedings of the Asia-Pacific Advanced Network 2014 v. 38, p. 23-28</a:t>
            </a:r>
          </a:p>
          <a:p>
            <a:pPr algn="just">
              <a:buNone/>
            </a:pPr>
            <a:endParaRPr lang="en-IN" sz="1800" b="1"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[5] </a:t>
            </a:r>
            <a:r>
              <a:rPr lang="en-IN" sz="1800" dirty="0" err="1" smtClean="0">
                <a:latin typeface="Times New Roman" pitchFamily="18" charset="0"/>
                <a:cs typeface="Times New Roman" pitchFamily="18" charset="0"/>
              </a:rPr>
              <a:t>Niels</a:t>
            </a:r>
            <a:r>
              <a:rPr lang="en-IN" sz="1800" dirty="0" smtClean="0">
                <a:latin typeface="Times New Roman" pitchFamily="18" charset="0"/>
                <a:cs typeface="Times New Roman" pitchFamily="18" charset="0"/>
              </a:rPr>
              <a:t> L. M. van </a:t>
            </a:r>
            <a:r>
              <a:rPr lang="en-IN" sz="1800" dirty="0" err="1" smtClean="0">
                <a:latin typeface="Times New Roman" pitchFamily="18" charset="0"/>
                <a:cs typeface="Times New Roman" pitchFamily="18" charset="0"/>
              </a:rPr>
              <a:t>Adrichem</a:t>
            </a:r>
            <a:r>
              <a:rPr lang="en-IN" sz="1800" dirty="0" smtClean="0">
                <a:latin typeface="Times New Roman" pitchFamily="18" charset="0"/>
                <a:cs typeface="Times New Roman" pitchFamily="18" charset="0"/>
              </a:rPr>
              <a:t>, Benjamin J. van </a:t>
            </a:r>
            <a:r>
              <a:rPr lang="en-IN" sz="1800" dirty="0" err="1" smtClean="0">
                <a:latin typeface="Times New Roman" pitchFamily="18" charset="0"/>
                <a:cs typeface="Times New Roman" pitchFamily="18" charset="0"/>
              </a:rPr>
              <a:t>Asten</a:t>
            </a:r>
            <a:r>
              <a:rPr lang="en-IN" sz="1800" dirty="0" smtClean="0">
                <a:latin typeface="Times New Roman" pitchFamily="18" charset="0"/>
                <a:cs typeface="Times New Roman" pitchFamily="18" charset="0"/>
              </a:rPr>
              <a:t> and Fernando A. </a:t>
            </a:r>
            <a:r>
              <a:rPr lang="en-IN" sz="1800" dirty="0" err="1" smtClean="0">
                <a:latin typeface="Times New Roman" pitchFamily="18" charset="0"/>
                <a:cs typeface="Times New Roman" pitchFamily="18" charset="0"/>
              </a:rPr>
              <a:t>Kuipers</a:t>
            </a:r>
            <a:r>
              <a:rPr lang="en-IN" sz="1800" dirty="0" smtClean="0">
                <a:latin typeface="Times New Roman" pitchFamily="18" charset="0"/>
                <a:cs typeface="Times New Roman" pitchFamily="18" charset="0"/>
              </a:rPr>
              <a:t>, </a:t>
            </a:r>
            <a:r>
              <a:rPr lang="en-IN" sz="1800" b="1" i="1" dirty="0" smtClean="0">
                <a:latin typeface="Times New Roman" pitchFamily="18" charset="0"/>
                <a:cs typeface="Times New Roman" pitchFamily="18" charset="0"/>
              </a:rPr>
              <a:t>“</a:t>
            </a:r>
            <a:r>
              <a:rPr lang="en-IN" sz="1800" b="1" dirty="0" smtClean="0">
                <a:latin typeface="Times New Roman" pitchFamily="18" charset="0"/>
                <a:cs typeface="Times New Roman" pitchFamily="18" charset="0"/>
              </a:rPr>
              <a:t>Fast Recovery in Software-Defined Networks</a:t>
            </a:r>
            <a:r>
              <a:rPr lang="en-IN" sz="1800" b="1"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in IEEE Software Defined Networks (EWSDN), 2014 Third European Workshop on 1-3 Sept. 2014</a:t>
            </a: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[6] </a:t>
            </a:r>
            <a:r>
              <a:rPr lang="en-IN" sz="1800" dirty="0" err="1" smtClean="0">
                <a:latin typeface="Times New Roman" pitchFamily="18" charset="0"/>
                <a:cs typeface="Times New Roman" pitchFamily="18" charset="0"/>
              </a:rPr>
              <a:t>Yonghong</a:t>
            </a:r>
            <a:r>
              <a:rPr lang="en-IN" sz="1800" dirty="0" smtClean="0">
                <a:latin typeface="Times New Roman" pitchFamily="18" charset="0"/>
                <a:cs typeface="Times New Roman" pitchFamily="18" charset="0"/>
              </a:rPr>
              <a:t> Fu, Jun Bi, Kai </a:t>
            </a:r>
            <a:r>
              <a:rPr lang="en-IN" sz="1800" dirty="0" err="1" smtClean="0">
                <a:latin typeface="Times New Roman" pitchFamily="18" charset="0"/>
                <a:cs typeface="Times New Roman" pitchFamily="18" charset="0"/>
              </a:rPr>
              <a:t>Gao</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Ze</a:t>
            </a:r>
            <a:r>
              <a:rPr lang="en-IN" sz="1800" dirty="0" smtClean="0">
                <a:latin typeface="Times New Roman" pitchFamily="18" charset="0"/>
                <a:cs typeface="Times New Roman" pitchFamily="18" charset="0"/>
              </a:rPr>
              <a:t> Chen, </a:t>
            </a:r>
            <a:r>
              <a:rPr lang="en-IN" sz="1800" dirty="0" err="1" smtClean="0">
                <a:latin typeface="Times New Roman" pitchFamily="18" charset="0"/>
                <a:cs typeface="Times New Roman" pitchFamily="18" charset="0"/>
              </a:rPr>
              <a:t>Jianping</a:t>
            </a:r>
            <a:r>
              <a:rPr lang="en-IN" sz="1800" dirty="0" smtClean="0">
                <a:latin typeface="Times New Roman" pitchFamily="18" charset="0"/>
                <a:cs typeface="Times New Roman" pitchFamily="18" charset="0"/>
              </a:rPr>
              <a:t> Wu and Bin </a:t>
            </a:r>
            <a:r>
              <a:rPr lang="en-IN" sz="1800" dirty="0" err="1" smtClean="0">
                <a:latin typeface="Times New Roman" pitchFamily="18" charset="0"/>
                <a:cs typeface="Times New Roman" pitchFamily="18" charset="0"/>
              </a:rPr>
              <a:t>Hao</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“Orion: A Hybrid Hierarchical Control Plane of Software-Defined Networking for Large-Scale Networks”</a:t>
            </a:r>
            <a:r>
              <a:rPr lang="en-IN" sz="1800" dirty="0" smtClean="0">
                <a:latin typeface="Times New Roman" pitchFamily="18" charset="0"/>
                <a:cs typeface="Times New Roman" pitchFamily="18" charset="0"/>
              </a:rPr>
              <a:t> , 2014 IEEE 22nd International Conference on Network Protocols.</a:t>
            </a:r>
            <a:endParaRPr lang="en-IN" sz="1800" b="1" dirty="0" smtClean="0">
              <a:latin typeface="Times New Roman" pitchFamily="18" charset="0"/>
              <a:cs typeface="Times New Roman" pitchFamily="18" charset="0"/>
            </a:endParaRPr>
          </a:p>
          <a:p>
            <a:pPr algn="just">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[7] N. </a:t>
            </a:r>
            <a:r>
              <a:rPr lang="en-IN" sz="1800" dirty="0" err="1" smtClean="0">
                <a:latin typeface="Times New Roman" pitchFamily="18" charset="0"/>
                <a:cs typeface="Times New Roman" pitchFamily="18" charset="0"/>
              </a:rPr>
              <a:t>Kitsuwan</a:t>
            </a:r>
            <a:r>
              <a:rPr lang="en-IN" sz="1800" dirty="0" smtClean="0">
                <a:latin typeface="Times New Roman" pitchFamily="18" charset="0"/>
                <a:cs typeface="Times New Roman" pitchFamily="18" charset="0"/>
              </a:rPr>
              <a:t>, F. </a:t>
            </a:r>
            <a:r>
              <a:rPr lang="en-IN" sz="1800" dirty="0" err="1" smtClean="0">
                <a:latin typeface="Times New Roman" pitchFamily="18" charset="0"/>
                <a:cs typeface="Times New Roman" pitchFamily="18" charset="0"/>
              </a:rPr>
              <a:t>Slyne</a:t>
            </a:r>
            <a:r>
              <a:rPr lang="en-IN" sz="1800" dirty="0" smtClean="0">
                <a:latin typeface="Times New Roman" pitchFamily="18" charset="0"/>
                <a:cs typeface="Times New Roman" pitchFamily="18" charset="0"/>
              </a:rPr>
              <a:t>, S. </a:t>
            </a:r>
            <a:r>
              <a:rPr lang="en-IN" sz="1800" dirty="0" err="1" smtClean="0">
                <a:latin typeface="Times New Roman" pitchFamily="18" charset="0"/>
                <a:cs typeface="Times New Roman" pitchFamily="18" charset="0"/>
              </a:rPr>
              <a:t>McGettrick</a:t>
            </a:r>
            <a:r>
              <a:rPr lang="en-IN" sz="1800" dirty="0" smtClean="0">
                <a:latin typeface="Times New Roman" pitchFamily="18" charset="0"/>
                <a:cs typeface="Times New Roman" pitchFamily="18" charset="0"/>
              </a:rPr>
              <a:t>, D. B. Payne, and M. </a:t>
            </a:r>
            <a:r>
              <a:rPr lang="en-IN" sz="1800" dirty="0" err="1" smtClean="0">
                <a:latin typeface="Times New Roman" pitchFamily="18" charset="0"/>
                <a:cs typeface="Times New Roman" pitchFamily="18" charset="0"/>
              </a:rPr>
              <a:t>Ruffini</a:t>
            </a: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“A Europe-wide demonstration of fast network </a:t>
            </a:r>
            <a:r>
              <a:rPr lang="en-IN" sz="1800" b="1" dirty="0" err="1" smtClean="0">
                <a:latin typeface="Times New Roman" pitchFamily="18" charset="0"/>
                <a:cs typeface="Times New Roman" pitchFamily="18" charset="0"/>
              </a:rPr>
              <a:t>resto</a:t>
            </a:r>
            <a:r>
              <a:rPr lang="en-IN" sz="1800" b="1" dirty="0" smtClean="0">
                <a:latin typeface="Times New Roman" pitchFamily="18" charset="0"/>
                <a:cs typeface="Times New Roman" pitchFamily="18" charset="0"/>
              </a:rPr>
              <a:t>- ration with </a:t>
            </a:r>
            <a:r>
              <a:rPr lang="en-IN" sz="1800" b="1" dirty="0" err="1" smtClean="0">
                <a:latin typeface="Times New Roman" pitchFamily="18" charset="0"/>
                <a:cs typeface="Times New Roman" pitchFamily="18" charset="0"/>
              </a:rPr>
              <a:t>OpenFlow</a:t>
            </a:r>
            <a:r>
              <a:rPr lang="en-IN" sz="1800" b="1" dirty="0" smtClean="0">
                <a:latin typeface="Times New Roman" pitchFamily="18" charset="0"/>
                <a:cs typeface="Times New Roman" pitchFamily="18" charset="0"/>
              </a:rPr>
              <a:t>,”</a:t>
            </a:r>
            <a:r>
              <a:rPr lang="en-IN" sz="1800" dirty="0" smtClean="0">
                <a:latin typeface="Times New Roman" pitchFamily="18" charset="0"/>
                <a:cs typeface="Times New Roman" pitchFamily="18" charset="0"/>
              </a:rPr>
              <a:t> IEICE </a:t>
            </a:r>
            <a:r>
              <a:rPr lang="en-IN" sz="1800" dirty="0" err="1" smtClean="0">
                <a:latin typeface="Times New Roman" pitchFamily="18" charset="0"/>
                <a:cs typeface="Times New Roman" pitchFamily="18" charset="0"/>
              </a:rPr>
              <a:t>Commun</a:t>
            </a:r>
            <a:r>
              <a:rPr lang="en-IN" sz="1800" dirty="0" smtClean="0">
                <a:latin typeface="Times New Roman" pitchFamily="18" charset="0"/>
                <a:cs typeface="Times New Roman" pitchFamily="18" charset="0"/>
              </a:rPr>
              <a:t>. Express, vol. 3, no. 9, pp. 275–280, 2014. </a:t>
            </a:r>
          </a:p>
          <a:p>
            <a:pPr algn="just">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[8] </a:t>
            </a:r>
            <a:r>
              <a:rPr lang="en-IN" sz="1800" dirty="0" err="1" smtClean="0">
                <a:latin typeface="Times New Roman" pitchFamily="18" charset="0"/>
                <a:cs typeface="Times New Roman" pitchFamily="18" charset="0"/>
              </a:rPr>
              <a:t>Tarik</a:t>
            </a:r>
            <a:r>
              <a:rPr lang="en-IN" sz="1800" dirty="0" smtClean="0">
                <a:latin typeface="Times New Roman" pitchFamily="18" charset="0"/>
                <a:cs typeface="Times New Roman" pitchFamily="18" charset="0"/>
              </a:rPr>
              <a:t> ˇ </a:t>
            </a:r>
            <a:r>
              <a:rPr lang="en-IN" sz="1800" dirty="0" err="1" smtClean="0">
                <a:latin typeface="Times New Roman" pitchFamily="18" charset="0"/>
                <a:cs typeface="Times New Roman" pitchFamily="18" charset="0"/>
              </a:rPr>
              <a:t>Ciˇci´c</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Audun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Fosselie</a:t>
            </a:r>
            <a:r>
              <a:rPr lang="en-IN" sz="1800" dirty="0" smtClean="0">
                <a:latin typeface="Times New Roman" pitchFamily="18" charset="0"/>
                <a:cs typeface="Times New Roman" pitchFamily="18" charset="0"/>
              </a:rPr>
              <a:t> Hansen, </a:t>
            </a:r>
            <a:r>
              <a:rPr lang="en-IN" sz="1800" dirty="0" err="1" smtClean="0">
                <a:latin typeface="Times New Roman" pitchFamily="18" charset="0"/>
                <a:cs typeface="Times New Roman" pitchFamily="18" charset="0"/>
              </a:rPr>
              <a:t>Amund</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Kvalbein</a:t>
            </a:r>
            <a:r>
              <a:rPr lang="en-IN" sz="1800" dirty="0" smtClean="0">
                <a:latin typeface="Times New Roman" pitchFamily="18" charset="0"/>
                <a:cs typeface="Times New Roman" pitchFamily="18" charset="0"/>
              </a:rPr>
              <a:t>, Matthias Hartmann, </a:t>
            </a:r>
            <a:r>
              <a:rPr lang="en-IN" sz="1800" dirty="0" err="1" smtClean="0">
                <a:latin typeface="Times New Roman" pitchFamily="18" charset="0"/>
                <a:cs typeface="Times New Roman" pitchFamily="18" charset="0"/>
              </a:rPr>
              <a:t>R¨udiger</a:t>
            </a:r>
            <a:r>
              <a:rPr lang="en-IN" sz="1800" dirty="0" smtClean="0">
                <a:latin typeface="Times New Roman" pitchFamily="18" charset="0"/>
                <a:cs typeface="Times New Roman" pitchFamily="18" charset="0"/>
              </a:rPr>
              <a:t> Martin, Michael </a:t>
            </a:r>
            <a:r>
              <a:rPr lang="en-IN" sz="1800" dirty="0" err="1" smtClean="0">
                <a:latin typeface="Times New Roman" pitchFamily="18" charset="0"/>
                <a:cs typeface="Times New Roman" pitchFamily="18" charset="0"/>
              </a:rPr>
              <a:t>Menth</a:t>
            </a:r>
            <a:r>
              <a:rPr lang="en-IN" sz="1800" dirty="0" smtClean="0">
                <a:latin typeface="Times New Roman" pitchFamily="18" charset="0"/>
                <a:cs typeface="Times New Roman" pitchFamily="18" charset="0"/>
              </a:rPr>
              <a:t>,</a:t>
            </a:r>
            <a:r>
              <a:rPr lang="nn-NO" sz="1800" dirty="0" smtClean="0">
                <a:latin typeface="Times New Roman" pitchFamily="18" charset="0"/>
                <a:cs typeface="Times New Roman" pitchFamily="18" charset="0"/>
              </a:rPr>
              <a:t>Stein Gjessing, and Olav Lysne, </a:t>
            </a:r>
            <a:r>
              <a:rPr lang="nn-NO" sz="1800" b="1" dirty="0" smtClean="0">
                <a:latin typeface="Times New Roman" pitchFamily="18" charset="0"/>
                <a:cs typeface="Times New Roman" pitchFamily="18" charset="0"/>
              </a:rPr>
              <a:t>”</a:t>
            </a:r>
            <a:r>
              <a:rPr lang="en-IN" sz="1800" b="1" dirty="0" smtClean="0">
                <a:latin typeface="Times New Roman" pitchFamily="18" charset="0"/>
                <a:cs typeface="Times New Roman" pitchFamily="18" charset="0"/>
              </a:rPr>
              <a:t>Relaxed Multiple Routing Configurations: IP Fast Reroute for Single and Correlated Failures” , </a:t>
            </a:r>
            <a:r>
              <a:rPr lang="en-IN" sz="1800" dirty="0" smtClean="0">
                <a:latin typeface="Times New Roman" pitchFamily="18" charset="0"/>
                <a:cs typeface="Times New Roman" pitchFamily="18" charset="0"/>
              </a:rPr>
              <a:t>IEEE TRANSACTIONS ON NETWORK AND SERVICE MANAGEMENT, VOL. 6, NO. 1, MARCH 2009.</a:t>
            </a:r>
            <a:endParaRPr lang="en-IN" sz="1800" b="1" dirty="0" smtClean="0">
              <a:latin typeface="Times New Roman" pitchFamily="18" charset="0"/>
              <a:cs typeface="Times New Roman" pitchFamily="18" charset="0"/>
            </a:endParaRPr>
          </a:p>
          <a:p>
            <a:pPr algn="just">
              <a:buNone/>
            </a:pPr>
            <a:endParaRPr lang="it-IT"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533400"/>
            <a:ext cx="8229600" cy="5943600"/>
          </a:xfrm>
        </p:spPr>
        <p:txBody>
          <a:bodyPr>
            <a:normAutofit/>
          </a:bodyPr>
          <a:lstStyle/>
          <a:p>
            <a:pPr>
              <a:buNone/>
            </a:pPr>
            <a:r>
              <a:rPr lang="en-IN" sz="1800" dirty="0" smtClean="0">
                <a:latin typeface="Times New Roman" pitchFamily="18" charset="0"/>
                <a:cs typeface="Times New Roman" pitchFamily="18" charset="0"/>
              </a:rPr>
              <a:t>[9] Braun W, </a:t>
            </a:r>
            <a:r>
              <a:rPr lang="en-IN" sz="1800" dirty="0" err="1" smtClean="0">
                <a:latin typeface="Times New Roman" pitchFamily="18" charset="0"/>
                <a:cs typeface="Times New Roman" pitchFamily="18" charset="0"/>
              </a:rPr>
              <a:t>Menth</a:t>
            </a:r>
            <a:r>
              <a:rPr lang="en-IN" sz="1800" dirty="0" smtClean="0">
                <a:latin typeface="Times New Roman" pitchFamily="18" charset="0"/>
                <a:cs typeface="Times New Roman" pitchFamily="18" charset="0"/>
              </a:rPr>
              <a:t> M , “</a:t>
            </a:r>
            <a:r>
              <a:rPr lang="en-IN" sz="1800" b="1" dirty="0" smtClean="0"/>
              <a:t>Scalable Resilience for Software-Defined</a:t>
            </a:r>
          </a:p>
          <a:p>
            <a:pPr>
              <a:buNone/>
            </a:pPr>
            <a:r>
              <a:rPr lang="en-IN" sz="1800" b="1" dirty="0" smtClean="0"/>
              <a:t>Networking Using Loop-Free Alternates with Loop Detection”,</a:t>
            </a:r>
            <a:r>
              <a:rPr lang="en-IN" sz="1800" dirty="0" smtClean="0"/>
              <a:t> Network </a:t>
            </a:r>
            <a:r>
              <a:rPr lang="en-IN" sz="1800" dirty="0" err="1" smtClean="0"/>
              <a:t>Softwarization</a:t>
            </a:r>
            <a:r>
              <a:rPr lang="en-IN" sz="1800" dirty="0" smtClean="0"/>
              <a:t> (</a:t>
            </a:r>
            <a:r>
              <a:rPr lang="en-IN" sz="1800" dirty="0" err="1" smtClean="0"/>
              <a:t>NetSoft</a:t>
            </a:r>
            <a:r>
              <a:rPr lang="en-IN" sz="1800" dirty="0" smtClean="0"/>
              <a:t>), 2015 1st IEEE Conference.</a:t>
            </a:r>
          </a:p>
          <a:p>
            <a:pPr>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[10] </a:t>
            </a:r>
            <a:r>
              <a:rPr lang="en-IN" sz="1800" dirty="0" err="1" smtClean="0"/>
              <a:t>Gandhimathi</a:t>
            </a:r>
            <a:r>
              <a:rPr lang="en-IN" sz="1800" dirty="0" smtClean="0"/>
              <a:t> </a:t>
            </a:r>
            <a:r>
              <a:rPr lang="en-IN" sz="1800" dirty="0" err="1" smtClean="0"/>
              <a:t>Velusamy</a:t>
            </a:r>
            <a:r>
              <a:rPr lang="en-IN" sz="1800" dirty="0" smtClean="0"/>
              <a:t>, </a:t>
            </a:r>
            <a:r>
              <a:rPr lang="en-IN" sz="1800" dirty="0" err="1" smtClean="0"/>
              <a:t>Deniz</a:t>
            </a:r>
            <a:r>
              <a:rPr lang="en-IN" sz="1800" dirty="0" smtClean="0"/>
              <a:t> </a:t>
            </a:r>
            <a:r>
              <a:rPr lang="en-IN" sz="1800" dirty="0" err="1" smtClean="0"/>
              <a:t>Gurkan</a:t>
            </a:r>
            <a:r>
              <a:rPr lang="en-IN" sz="1800" dirty="0" smtClean="0"/>
              <a:t> , </a:t>
            </a:r>
            <a:r>
              <a:rPr lang="en-IN" sz="1800" dirty="0" err="1" smtClean="0"/>
              <a:t>Sandhya</a:t>
            </a:r>
            <a:r>
              <a:rPr lang="en-IN" sz="1800" dirty="0" smtClean="0"/>
              <a:t> </a:t>
            </a:r>
            <a:r>
              <a:rPr lang="en-IN" sz="1800" dirty="0" err="1" smtClean="0"/>
              <a:t>Narayan</a:t>
            </a:r>
            <a:r>
              <a:rPr lang="en-IN" sz="1800" dirty="0" smtClean="0"/>
              <a:t> ,</a:t>
            </a:r>
            <a:r>
              <a:rPr lang="en-IN" sz="1800" dirty="0" smtClean="0">
                <a:latin typeface="Times New Roman" pitchFamily="18" charset="0"/>
                <a:cs typeface="Times New Roman" pitchFamily="18" charset="0"/>
              </a:rPr>
              <a:t>“</a:t>
            </a:r>
            <a:r>
              <a:rPr lang="en-IN" sz="1800" b="1" dirty="0" smtClean="0"/>
              <a:t>Fault-Tolerant </a:t>
            </a:r>
            <a:r>
              <a:rPr lang="en-IN" sz="1800" b="1" dirty="0" err="1" smtClean="0"/>
              <a:t>OpenFlow</a:t>
            </a:r>
            <a:r>
              <a:rPr lang="en-IN" sz="1800" b="1" dirty="0" smtClean="0"/>
              <a:t>-based Software Switch Architecture with LINC Switches for a Reliable Network Data Exchange”</a:t>
            </a: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Research and Educational Experiment Workshop (GREE), 2014 Third GENI  </a:t>
            </a:r>
            <a:r>
              <a:rPr lang="en-IN" sz="1800" dirty="0" smtClean="0"/>
              <a:t>19-20 March 2014</a:t>
            </a:r>
            <a:endParaRPr lang="en-IN" sz="1800" dirty="0" smtClean="0">
              <a:latin typeface="Times New Roman" pitchFamily="18" charset="0"/>
              <a:cs typeface="Times New Roman" pitchFamily="18" charset="0"/>
            </a:endParaRPr>
          </a:p>
          <a:p>
            <a:pPr algn="just">
              <a:buNone/>
            </a:pPr>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endParaRPr lang="en-IN" sz="6600" dirty="0" smtClean="0">
              <a:latin typeface="Aharoni" pitchFamily="2" charset="-79"/>
              <a:cs typeface="Aharoni" pitchFamily="2" charset="-79"/>
            </a:endParaRPr>
          </a:p>
          <a:p>
            <a:pPr>
              <a:buNone/>
            </a:pPr>
            <a:r>
              <a:rPr lang="en-IN" sz="6600" dirty="0" smtClean="0">
                <a:latin typeface="Aharoni" pitchFamily="2" charset="-79"/>
                <a:cs typeface="Aharoni" pitchFamily="2" charset="-79"/>
              </a:rPr>
              <a:t>		THANK YOU !!!</a:t>
            </a:r>
            <a:endParaRPr lang="en-IN" sz="66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a:xfrm>
            <a:off x="381000" y="1371600"/>
            <a:ext cx="8382000" cy="5257800"/>
          </a:xfrm>
        </p:spPr>
        <p:txBody>
          <a:bodyPr>
            <a:normAutofit lnSpcReduction="10000"/>
          </a:bodyPr>
          <a:lstStyle/>
          <a:p>
            <a:pPr algn="just"/>
            <a:r>
              <a:rPr lang="en-IN" sz="2400" dirty="0" smtClean="0">
                <a:latin typeface="Times New Roman" panose="02020603050405020304" pitchFamily="18" charset="0"/>
                <a:ea typeface="Adobe Fan Heiti Std B" panose="020B0700000000000000" pitchFamily="34" charset="-128"/>
                <a:cs typeface="Times New Roman" panose="02020603050405020304" pitchFamily="18" charset="0"/>
              </a:rPr>
              <a:t>SDN – Software Defined Networking is termed as the “future of networking field”</a:t>
            </a:r>
          </a:p>
          <a:p>
            <a:pPr algn="just"/>
            <a:r>
              <a:rPr lang="en-IN" sz="2400" dirty="0" smtClean="0">
                <a:latin typeface="Times New Roman" panose="02020603050405020304" pitchFamily="18" charset="0"/>
                <a:ea typeface="Adobe Fan Heiti Std B" panose="020B0700000000000000" pitchFamily="34" charset="-128"/>
                <a:cs typeface="Times New Roman" panose="02020603050405020304" pitchFamily="18" charset="0"/>
              </a:rPr>
              <a:t>The network control pane is decoupled from the data forwarding plane.</a:t>
            </a:r>
          </a:p>
          <a:p>
            <a:pPr algn="just"/>
            <a:r>
              <a:rPr lang="en-IN" sz="2400" dirty="0" smtClean="0">
                <a:latin typeface="Times New Roman" panose="02020603050405020304" pitchFamily="18" charset="0"/>
                <a:ea typeface="Adobe Fan Heiti Std B" panose="020B0700000000000000" pitchFamily="34" charset="-128"/>
                <a:cs typeface="Times New Roman" panose="02020603050405020304" pitchFamily="18" charset="0"/>
              </a:rPr>
              <a:t>The entire network is controlled with the help of a single centralized controller which is considered to be the brain of the network.</a:t>
            </a:r>
          </a:p>
          <a:p>
            <a:pPr algn="just"/>
            <a:r>
              <a:rPr lang="en-IN" sz="2400" dirty="0" smtClean="0">
                <a:latin typeface="Times New Roman" panose="02020603050405020304" pitchFamily="18" charset="0"/>
                <a:ea typeface="Adobe Fan Heiti Std B" panose="020B0700000000000000" pitchFamily="34" charset="-128"/>
                <a:cs typeface="Times New Roman" panose="02020603050405020304" pitchFamily="18" charset="0"/>
              </a:rPr>
              <a:t>Easy access of the network is done with the help of this controller since it is controlled with a programmable software.</a:t>
            </a:r>
          </a:p>
          <a:p>
            <a:pPr algn="just"/>
            <a:r>
              <a:rPr lang="en-IN" sz="2400" dirty="0" smtClean="0">
                <a:latin typeface="Times New Roman" panose="02020603050405020304" pitchFamily="18" charset="0"/>
                <a:ea typeface="Adobe Fan Heiti Std B" panose="020B0700000000000000" pitchFamily="34" charset="-128"/>
                <a:cs typeface="Times New Roman" panose="02020603050405020304" pitchFamily="18" charset="0"/>
              </a:rPr>
              <a:t>Typical applications include,</a:t>
            </a:r>
          </a:p>
          <a:p>
            <a:pPr lvl="2" algn="just"/>
            <a:r>
              <a:rPr lang="en-IN" dirty="0" smtClean="0">
                <a:latin typeface="Times New Roman" panose="02020603050405020304" pitchFamily="18" charset="0"/>
                <a:ea typeface="Adobe Fan Heiti Std B" panose="020B0700000000000000" pitchFamily="34" charset="-128"/>
                <a:cs typeface="Times New Roman" panose="02020603050405020304" pitchFamily="18" charset="0"/>
              </a:rPr>
              <a:t>Instruction as a Service (</a:t>
            </a:r>
            <a:r>
              <a:rPr lang="en-IN" dirty="0" err="1" smtClean="0">
                <a:latin typeface="Times New Roman" panose="02020603050405020304" pitchFamily="18" charset="0"/>
                <a:ea typeface="Adobe Fan Heiti Std B" panose="020B0700000000000000" pitchFamily="34" charset="-128"/>
                <a:cs typeface="Times New Roman" panose="02020603050405020304" pitchFamily="18" charset="0"/>
              </a:rPr>
              <a:t>IaaS</a:t>
            </a:r>
            <a:r>
              <a:rPr lang="en-IN" dirty="0" smtClean="0">
                <a:latin typeface="Times New Roman" panose="02020603050405020304" pitchFamily="18" charset="0"/>
                <a:ea typeface="Adobe Fan Heiti Std B" panose="020B0700000000000000" pitchFamily="34" charset="-128"/>
                <a:cs typeface="Times New Roman" panose="02020603050405020304" pitchFamily="18" charset="0"/>
              </a:rPr>
              <a:t>)</a:t>
            </a:r>
            <a:endParaRPr lang="en-IN" dirty="0">
              <a:latin typeface="Times New Roman" panose="02020603050405020304" pitchFamily="18" charset="0"/>
              <a:ea typeface="Adobe Fan Heiti Std B" panose="020B0700000000000000" pitchFamily="34" charset="-128"/>
              <a:cs typeface="Times New Roman" panose="02020603050405020304" pitchFamily="18" charset="0"/>
            </a:endParaRPr>
          </a:p>
          <a:p>
            <a:pPr lvl="2" algn="just"/>
            <a:r>
              <a:rPr lang="en-IN" dirty="0" smtClean="0">
                <a:latin typeface="Times New Roman" panose="02020603050405020304" pitchFamily="18" charset="0"/>
                <a:ea typeface="Adobe Fan Heiti Std B" panose="020B0700000000000000" pitchFamily="34" charset="-128"/>
                <a:cs typeface="Times New Roman" panose="02020603050405020304" pitchFamily="18" charset="0"/>
              </a:rPr>
              <a:t>Formation of New IP</a:t>
            </a:r>
            <a:endParaRPr lang="en-IN" dirty="0">
              <a:latin typeface="Times New Roman" panose="02020603050405020304" pitchFamily="18" charset="0"/>
              <a:ea typeface="Adobe Fan Heiti Std B" panose="020B0700000000000000" pitchFamily="34" charset="-128"/>
              <a:cs typeface="Times New Roman" panose="02020603050405020304" pitchFamily="18" charset="0"/>
            </a:endParaRPr>
          </a:p>
          <a:p>
            <a:pPr lvl="2" algn="just"/>
            <a:r>
              <a:rPr lang="en-IN" dirty="0" smtClean="0">
                <a:latin typeface="Times New Roman" panose="02020603050405020304" pitchFamily="18" charset="0"/>
                <a:ea typeface="Adobe Fan Heiti Std B" panose="020B0700000000000000" pitchFamily="34" charset="-128"/>
                <a:cs typeface="Times New Roman" panose="02020603050405020304" pitchFamily="18" charset="0"/>
              </a:rPr>
              <a:t>Used as geo-distributed campus networks.</a:t>
            </a:r>
            <a:endParaRPr lang="en-IN" dirty="0">
              <a:latin typeface="Times New Roman" panose="02020603050405020304" pitchFamily="18" charset="0"/>
              <a:ea typeface="Adobe Fan Heiti Std B" panose="020B0700000000000000" pitchFamily="34" charset="-128"/>
              <a:cs typeface="Times New Roman" panose="02020603050405020304" pitchFamily="18" charset="0"/>
            </a:endParaRPr>
          </a:p>
          <a:p>
            <a:pPr lvl="2" algn="just">
              <a:buNone/>
            </a:pPr>
            <a:endParaRPr lang="en-IN" dirty="0">
              <a:latin typeface="Times New Roman" panose="02020603050405020304" pitchFamily="18" charset="0"/>
              <a:ea typeface="Adobe Fan Heiti Std B" panose="020B0700000000000000" pitchFamily="34" charset="-128"/>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sz="quarter"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To detect link failures in SDN without any delay.</a:t>
            </a:r>
          </a:p>
          <a:p>
            <a:pPr algn="just"/>
            <a:r>
              <a:rPr lang="en-US" sz="2400" dirty="0" smtClean="0">
                <a:latin typeface="Times New Roman" panose="02020603050405020304" pitchFamily="18" charset="0"/>
                <a:cs typeface="Times New Roman" panose="02020603050405020304" pitchFamily="18" charset="0"/>
              </a:rPr>
              <a:t>Link between nodes is considered to be the framework for any network and so preserving the link is cardinal.</a:t>
            </a:r>
          </a:p>
          <a:p>
            <a:pPr algn="just"/>
            <a:r>
              <a:rPr lang="en-IN" sz="2400" dirty="0" smtClean="0">
                <a:latin typeface="Times New Roman" pitchFamily="18" charset="0"/>
                <a:cs typeface="Times New Roman" pitchFamily="18" charset="0"/>
              </a:rPr>
              <a:t>Link breakage causes some serious damage to the network like dropping of packets , unreliable communication , etc.</a:t>
            </a:r>
          </a:p>
          <a:p>
            <a:pPr algn="just"/>
            <a:r>
              <a:rPr lang="en-IN" sz="2400" dirty="0" smtClean="0">
                <a:latin typeface="Times New Roman" pitchFamily="18" charset="0"/>
                <a:cs typeface="Times New Roman" pitchFamily="18" charset="0"/>
              </a:rPr>
              <a:t>Our objective is to provide a reliable network without any faults. Detecting and recovery of the link is the prime objective. But maintaining the link is a difficult task.</a:t>
            </a:r>
          </a:p>
          <a:p>
            <a:pPr algn="just"/>
            <a:r>
              <a:rPr lang="en-IN" sz="2400" dirty="0" smtClean="0">
                <a:latin typeface="Times New Roman" pitchFamily="18" charset="0"/>
                <a:cs typeface="Times New Roman" pitchFamily="18" charset="0"/>
              </a:rPr>
              <a:t>Provide an alternate path if the main link is broken or damaged.</a:t>
            </a:r>
          </a:p>
          <a:p>
            <a:pPr algn="just"/>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sz="quarter" idx="1"/>
          </p:nvPr>
        </p:nvSpPr>
        <p:spPr>
          <a:xfrm>
            <a:off x="0" y="1524000"/>
            <a:ext cx="8915400" cy="5334000"/>
          </a:xfrm>
        </p:spPr>
        <p:txBody>
          <a:bodyPr>
            <a:normAutofit/>
          </a:bodyPr>
          <a:lstStyle/>
          <a:p>
            <a:pPr algn="just"/>
            <a:r>
              <a:rPr lang="en-IN" sz="2800" dirty="0" smtClean="0">
                <a:latin typeface="Times New Roman" pitchFamily="18" charset="0"/>
                <a:cs typeface="Times New Roman" pitchFamily="18" charset="0"/>
              </a:rPr>
              <a:t>The existing system is based on the process of detecting the link failure in a network and providing a secure path for the packets.</a:t>
            </a:r>
          </a:p>
          <a:p>
            <a:pPr algn="just"/>
            <a:r>
              <a:rPr lang="en-IN" sz="2800" dirty="0" smtClean="0">
                <a:latin typeface="Times New Roman" pitchFamily="18" charset="0"/>
                <a:cs typeface="Times New Roman" pitchFamily="18" charset="0"/>
              </a:rPr>
              <a:t>Mostly, the alternate path provided is pre-computed already and is stored in the table.</a:t>
            </a:r>
          </a:p>
          <a:p>
            <a:pPr algn="just"/>
            <a:r>
              <a:rPr lang="en-IN" sz="2800" dirty="0" smtClean="0">
                <a:latin typeface="Times New Roman" pitchFamily="18" charset="0"/>
                <a:cs typeface="Times New Roman" pitchFamily="18" charset="0"/>
              </a:rPr>
              <a:t>This is a monotonous case , as the networks in existence today are solely dependent on this scenario.</a:t>
            </a:r>
          </a:p>
          <a:p>
            <a:pPr algn="just"/>
            <a:r>
              <a:rPr lang="en-IN" sz="2800" dirty="0" smtClean="0">
                <a:latin typeface="Times New Roman" pitchFamily="18" charset="0"/>
                <a:cs typeface="Times New Roman" pitchFamily="18" charset="0"/>
              </a:rPr>
              <a:t>The existing system uses a working and a transient plane.</a:t>
            </a:r>
          </a:p>
          <a:p>
            <a:pPr algn="just"/>
            <a:r>
              <a:rPr lang="en-IN" sz="2800" dirty="0" smtClean="0">
                <a:latin typeface="Times New Roman" pitchFamily="18" charset="0"/>
                <a:cs typeface="Times New Roman" pitchFamily="18" charset="0"/>
              </a:rPr>
              <a:t>Working plane is used till the link failure occurs.</a:t>
            </a:r>
          </a:p>
          <a:p>
            <a:pPr algn="just"/>
            <a:r>
              <a:rPr lang="en-IN" sz="2800" dirty="0" smtClean="0">
                <a:latin typeface="Times New Roman" pitchFamily="18" charset="0"/>
                <a:cs typeface="Times New Roman" pitchFamily="18" charset="0"/>
              </a:rPr>
              <a:t>Transient plane comes into play when a link is failed.</a:t>
            </a: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a:xfrm>
            <a:off x="0" y="1447800"/>
            <a:ext cx="8915400" cy="5410200"/>
          </a:xfrm>
        </p:spPr>
        <p:txBody>
          <a:bodyPr>
            <a:normAutofit/>
          </a:bodyPr>
          <a:lstStyle/>
          <a:p>
            <a:pPr algn="just"/>
            <a:r>
              <a:rPr lang="en-IN" sz="2800" dirty="0" smtClean="0">
                <a:latin typeface="Times New Roman" pitchFamily="18" charset="0"/>
                <a:cs typeface="Times New Roman" pitchFamily="18" charset="0"/>
              </a:rPr>
              <a:t>The transient plane is like a tree in which the failure node is the root.</a:t>
            </a:r>
          </a:p>
          <a:p>
            <a:pPr algn="just"/>
            <a:r>
              <a:rPr lang="en-IN" sz="2800" dirty="0" smtClean="0">
                <a:latin typeface="Times New Roman" pitchFamily="18" charset="0"/>
                <a:cs typeface="Times New Roman" pitchFamily="18" charset="0"/>
              </a:rPr>
              <a:t>The existing system uses a method in which, in case of a link failure, the packets that has reached the destination where the link is failed is transmitted via a transient plane without any delay.</a:t>
            </a:r>
          </a:p>
          <a:p>
            <a:pPr algn="just"/>
            <a:r>
              <a:rPr lang="en-IN" sz="2800" dirty="0" smtClean="0">
                <a:latin typeface="Times New Roman" pitchFamily="18" charset="0"/>
                <a:cs typeface="Times New Roman" pitchFamily="18" charset="0"/>
              </a:rPr>
              <a:t>Till rerouting is calculated via a different path , the packets are sent through the transient plane.</a:t>
            </a:r>
          </a:p>
          <a:p>
            <a:pPr algn="just">
              <a:buNone/>
            </a:pP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graphicFrame>
        <p:nvGraphicFramePr>
          <p:cNvPr id="4" name="Content Placeholder 3"/>
          <p:cNvGraphicFramePr>
            <a:graphicFrameLocks noGrp="1"/>
          </p:cNvGraphicFramePr>
          <p:nvPr>
            <p:ph sz="quarter" idx="1"/>
          </p:nvPr>
        </p:nvGraphicFramePr>
        <p:xfrm>
          <a:off x="0" y="1219200"/>
          <a:ext cx="9144000" cy="6949440"/>
        </p:xfrm>
        <a:graphic>
          <a:graphicData uri="http://schemas.openxmlformats.org/drawingml/2006/table">
            <a:tbl>
              <a:tblPr firstRow="1" bandRow="1">
                <a:tableStyleId>{5202B0CA-FC54-4496-8BCA-5EF66A818D29}</a:tableStyleId>
              </a:tblPr>
              <a:tblGrid>
                <a:gridCol w="633820"/>
                <a:gridCol w="2767161"/>
                <a:gridCol w="2767161"/>
                <a:gridCol w="2975858"/>
              </a:tblGrid>
              <a:tr h="473325">
                <a:tc>
                  <a:txBody>
                    <a:bodyPr/>
                    <a:lstStyle/>
                    <a:p>
                      <a:r>
                        <a:rPr lang="en-IN" dirty="0" smtClean="0"/>
                        <a:t>S.NO</a:t>
                      </a:r>
                      <a:endParaRPr lang="en-IN" dirty="0"/>
                    </a:p>
                  </a:txBody>
                  <a:tcPr/>
                </a:tc>
                <a:tc>
                  <a:txBody>
                    <a:bodyPr/>
                    <a:lstStyle/>
                    <a:p>
                      <a:r>
                        <a:rPr lang="en-IN" dirty="0" smtClean="0"/>
                        <a:t>     REFERENCE</a:t>
                      </a:r>
                      <a:r>
                        <a:rPr lang="en-IN" baseline="0" dirty="0" smtClean="0"/>
                        <a:t>   PAPERS</a:t>
                      </a:r>
                      <a:endParaRPr lang="en-IN" dirty="0"/>
                    </a:p>
                  </a:txBody>
                  <a:tcPr/>
                </a:tc>
                <a:tc>
                  <a:txBody>
                    <a:bodyPr/>
                    <a:lstStyle/>
                    <a:p>
                      <a:r>
                        <a:rPr lang="en-IN" dirty="0" smtClean="0"/>
                        <a:t>PUBLICATIONS</a:t>
                      </a:r>
                      <a:r>
                        <a:rPr lang="en-IN" baseline="0" dirty="0" smtClean="0"/>
                        <a:t> AND YEAR</a:t>
                      </a:r>
                      <a:endParaRPr lang="en-IN" dirty="0"/>
                    </a:p>
                  </a:txBody>
                  <a:tcPr/>
                </a:tc>
                <a:tc>
                  <a:txBody>
                    <a:bodyPr/>
                    <a:lstStyle/>
                    <a:p>
                      <a:r>
                        <a:rPr lang="en-IN" dirty="0" smtClean="0"/>
                        <a:t>                      EXPLANATION</a:t>
                      </a:r>
                      <a:endParaRPr lang="en-IN" dirty="0"/>
                    </a:p>
                  </a:txBody>
                  <a:tcPr/>
                </a:tc>
              </a:tr>
              <a:tr h="1530511">
                <a:tc>
                  <a:txBody>
                    <a:bodyPr/>
                    <a:lstStyle/>
                    <a:p>
                      <a:r>
                        <a:rPr lang="en-IN" dirty="0" smtClean="0"/>
                        <a:t>[1]</a:t>
                      </a:r>
                      <a:endParaRPr lang="en-IN" dirty="0"/>
                    </a:p>
                  </a:txBody>
                  <a:tcPr/>
                </a:tc>
                <a:tc>
                  <a:txBody>
                    <a:bodyPr/>
                    <a:lstStyle/>
                    <a:p>
                      <a:r>
                        <a:rPr lang="en-IN" sz="1800" kern="1200" dirty="0" err="1" smtClean="0">
                          <a:solidFill>
                            <a:schemeClr val="dk1"/>
                          </a:solidFill>
                          <a:latin typeface="+mn-lt"/>
                          <a:ea typeface="+mn-ea"/>
                          <a:cs typeface="+mn-cs"/>
                        </a:rPr>
                        <a:t>OpenFlow</a:t>
                      </a:r>
                      <a:r>
                        <a:rPr lang="en-IN" sz="1800" kern="1200" dirty="0" smtClean="0">
                          <a:solidFill>
                            <a:schemeClr val="dk1"/>
                          </a:solidFill>
                          <a:latin typeface="+mn-lt"/>
                          <a:ea typeface="+mn-ea"/>
                          <a:cs typeface="+mn-cs"/>
                        </a:rPr>
                        <a:t>-Based Segment Protection in Ethernet Networks</a:t>
                      </a:r>
                    </a:p>
                    <a:p>
                      <a:r>
                        <a:rPr lang="en-IN" sz="1800" kern="1200" dirty="0" smtClean="0">
                          <a:solidFill>
                            <a:schemeClr val="dk1"/>
                          </a:solidFill>
                          <a:latin typeface="+mn-lt"/>
                          <a:ea typeface="+mn-ea"/>
                          <a:cs typeface="+mn-cs"/>
                        </a:rPr>
                        <a:t> </a:t>
                      </a:r>
                    </a:p>
                    <a:p>
                      <a:endParaRPr lang="en-IN" dirty="0">
                        <a:solidFill>
                          <a:schemeClr val="tx1"/>
                        </a:solidFill>
                      </a:endParaRPr>
                    </a:p>
                  </a:txBody>
                  <a:tcPr/>
                </a:tc>
                <a:tc>
                  <a:txBody>
                    <a:bodyPr/>
                    <a:lstStyle/>
                    <a:p>
                      <a:r>
                        <a:rPr lang="en-IN" sz="1800" b="1" dirty="0" smtClean="0">
                          <a:latin typeface="Times New Roman" pitchFamily="18" charset="0"/>
                          <a:cs typeface="Times New Roman" pitchFamily="18" charset="0"/>
                        </a:rPr>
                        <a:t> </a:t>
                      </a:r>
                      <a:r>
                        <a:rPr lang="en-IN" sz="1800" b="0" dirty="0" smtClean="0">
                          <a:latin typeface="Times New Roman" pitchFamily="18" charset="0"/>
                          <a:cs typeface="Times New Roman" pitchFamily="18" charset="0"/>
                        </a:rPr>
                        <a:t>IEEE/OSA Journal</a:t>
                      </a:r>
                      <a:r>
                        <a:rPr lang="en-IN" sz="1800" b="1"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 of </a:t>
                      </a:r>
                      <a:r>
                        <a:rPr lang="en-IN" sz="1800" dirty="0" err="1" smtClean="0">
                          <a:latin typeface="Times New Roman" pitchFamily="18" charset="0"/>
                          <a:cs typeface="Times New Roman" pitchFamily="18" charset="0"/>
                        </a:rPr>
                        <a:t>Vol</a:t>
                      </a:r>
                      <a:r>
                        <a:rPr lang="en-IN" sz="1800" dirty="0" smtClean="0">
                          <a:latin typeface="Times New Roman" pitchFamily="18" charset="0"/>
                          <a:cs typeface="Times New Roman" pitchFamily="18" charset="0"/>
                        </a:rPr>
                        <a:t> 5 ,No 1, September 2013</a:t>
                      </a:r>
                      <a:endParaRPr lang="en-IN"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This paper is based on providing a segment based rerouting algorithm for efficient transfer of messages in case of link failures.</a:t>
                      </a:r>
                    </a:p>
                    <a:p>
                      <a:pPr algn="just"/>
                      <a:endParaRPr lang="en-IN" dirty="0"/>
                    </a:p>
                  </a:txBody>
                  <a:tcPr/>
                </a:tc>
              </a:tr>
              <a:tr h="1530511">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Detour Planning for Fast and Reliable Failure Recovery in SDN with </a:t>
                      </a:r>
                      <a:r>
                        <a:rPr lang="en-IN" sz="1800" kern="1200" dirty="0" err="1" smtClean="0">
                          <a:solidFill>
                            <a:schemeClr val="dk1"/>
                          </a:solidFill>
                          <a:latin typeface="+mn-lt"/>
                          <a:ea typeface="+mn-ea"/>
                          <a:cs typeface="+mn-cs"/>
                        </a:rPr>
                        <a:t>OpenState</a:t>
                      </a:r>
                      <a:endParaRPr lang="en-IN" sz="1800" kern="1200" dirty="0" smtClean="0">
                        <a:solidFill>
                          <a:schemeClr val="dk1"/>
                        </a:solidFill>
                        <a:latin typeface="+mn-lt"/>
                        <a:ea typeface="+mn-ea"/>
                        <a:cs typeface="+mn-cs"/>
                      </a:endParaRPr>
                    </a:p>
                    <a:p>
                      <a:pPr marL="0" algn="l" defTabSz="914400" rtl="0" eaLnBrk="1" latinLnBrk="0" hangingPunct="1"/>
                      <a:endParaRPr lang="en-IN"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Design of Reliable Communication Networks (DRCN), 2015 11th International Conference on 24-27 March 2015</a:t>
                      </a:r>
                    </a:p>
                    <a:p>
                      <a:pPr marL="0" algn="l" defTabSz="914400" rtl="0" eaLnBrk="1" latinLnBrk="0" hangingPunct="1"/>
                      <a:endParaRPr lang="en-IN" sz="1800" kern="1200" dirty="0">
                        <a:solidFill>
                          <a:schemeClr val="dk1"/>
                        </a:solidFill>
                        <a:latin typeface="+mn-lt"/>
                        <a:ea typeface="+mn-ea"/>
                        <a:cs typeface="+mn-cs"/>
                      </a:endParaRPr>
                    </a:p>
                  </a:txBody>
                  <a:tcPr/>
                </a:tc>
                <a:tc>
                  <a:txBody>
                    <a:bodyPr/>
                    <a:lstStyle/>
                    <a:p>
                      <a:pPr algn="just"/>
                      <a:r>
                        <a:rPr lang="en-IN" baseline="0" dirty="0" smtClean="0"/>
                        <a:t>Provides a secure and a reliable path in case of link failure. Ensures zero packet loss in this mechanism. Routing technique used here is MPLS.</a:t>
                      </a:r>
                      <a:endParaRPr lang="en-IN" dirty="0"/>
                    </a:p>
                  </a:txBody>
                  <a:tcPr/>
                </a:tc>
              </a:tr>
              <a:tr h="2104453">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Fast Recovery in Software-Defined Networks</a:t>
                      </a:r>
                    </a:p>
                    <a:p>
                      <a:endParaRPr lang="en-IN" dirty="0"/>
                    </a:p>
                  </a:txBody>
                  <a:tcPr/>
                </a:tc>
                <a:tc>
                  <a:txBody>
                    <a:bodyPr/>
                    <a:lstStyle/>
                    <a:p>
                      <a:r>
                        <a:rPr lang="en-IN" sz="1800" dirty="0" smtClean="0">
                          <a:latin typeface="Times New Roman" pitchFamily="18" charset="0"/>
                          <a:cs typeface="Times New Roman" pitchFamily="18" charset="0"/>
                        </a:rPr>
                        <a:t>IEEE Software Defined Networks (EWSDN), 2014 Third European Workshop on 1-3 Sept. 2014</a:t>
                      </a:r>
                      <a:endParaRPr lang="en-IN" dirty="0"/>
                    </a:p>
                  </a:txBody>
                  <a:tcPr/>
                </a:tc>
                <a:tc>
                  <a:txBody>
                    <a:bodyPr/>
                    <a:lstStyle/>
                    <a:p>
                      <a:pPr algn="just"/>
                      <a:r>
                        <a:rPr lang="en-IN" sz="1800" kern="1200" dirty="0" smtClean="0">
                          <a:solidFill>
                            <a:schemeClr val="dk1"/>
                          </a:solidFill>
                          <a:latin typeface="+mn-lt"/>
                          <a:ea typeface="+mn-ea"/>
                          <a:cs typeface="+mn-cs"/>
                        </a:rPr>
                        <a:t>This paper implements a failover scheme with per-link Bidirectional Forwarding Detection sessions and preconfigured primary and secondary paths computed by an </a:t>
                      </a:r>
                      <a:r>
                        <a:rPr lang="en-IN" sz="1800" kern="1200" dirty="0" err="1" smtClean="0">
                          <a:solidFill>
                            <a:schemeClr val="dk1"/>
                          </a:solidFill>
                          <a:latin typeface="+mn-lt"/>
                          <a:ea typeface="+mn-ea"/>
                          <a:cs typeface="+mn-cs"/>
                        </a:rPr>
                        <a:t>OpenFlow</a:t>
                      </a:r>
                      <a:r>
                        <a:rPr lang="en-IN" sz="1800" kern="1200" dirty="0" smtClean="0">
                          <a:solidFill>
                            <a:schemeClr val="dk1"/>
                          </a:solidFill>
                          <a:latin typeface="+mn-lt"/>
                          <a:ea typeface="+mn-ea"/>
                          <a:cs typeface="+mn-cs"/>
                        </a:rPr>
                        <a:t> controller. Uses two steps- switch-initiated</a:t>
                      </a:r>
                      <a:r>
                        <a:rPr lang="en-IN" sz="1800" kern="1200" baseline="0" dirty="0" smtClean="0">
                          <a:solidFill>
                            <a:schemeClr val="dk1"/>
                          </a:solidFill>
                          <a:latin typeface="+mn-lt"/>
                          <a:ea typeface="+mn-ea"/>
                          <a:cs typeface="+mn-cs"/>
                        </a:rPr>
                        <a:t> recovery and then controller calculating the optimal paths</a:t>
                      </a:r>
                      <a:r>
                        <a:rPr lang="en-IN" dirty="0" smtClean="0"/>
                        <a:t>.</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LITERATURE SURVEY</a:t>
            </a:r>
            <a:endParaRPr lang="en-IN" dirty="0"/>
          </a:p>
        </p:txBody>
      </p:sp>
      <p:graphicFrame>
        <p:nvGraphicFramePr>
          <p:cNvPr id="4" name="Content Placeholder 3"/>
          <p:cNvGraphicFramePr>
            <a:graphicFrameLocks noGrp="1"/>
          </p:cNvGraphicFramePr>
          <p:nvPr>
            <p:ph sz="quarter" idx="1"/>
          </p:nvPr>
        </p:nvGraphicFramePr>
        <p:xfrm>
          <a:off x="0" y="-533400"/>
          <a:ext cx="9601200" cy="8595360"/>
        </p:xfrm>
        <a:graphic>
          <a:graphicData uri="http://schemas.openxmlformats.org/drawingml/2006/table">
            <a:tbl>
              <a:tblPr firstRow="1" bandRow="1">
                <a:tableStyleId>{5202B0CA-FC54-4496-8BCA-5EF66A818D29}</a:tableStyleId>
              </a:tblPr>
              <a:tblGrid>
                <a:gridCol w="660698"/>
                <a:gridCol w="2884504"/>
                <a:gridCol w="2884504"/>
                <a:gridCol w="3171494"/>
              </a:tblGrid>
              <a:tr h="342900">
                <a:tc>
                  <a:txBody>
                    <a:bodyPr/>
                    <a:lstStyle/>
                    <a:p>
                      <a:r>
                        <a:rPr lang="en-IN" dirty="0" smtClean="0"/>
                        <a:t>S.NO</a:t>
                      </a:r>
                      <a:endParaRPr lang="en-IN" dirty="0"/>
                    </a:p>
                  </a:txBody>
                  <a:tcPr/>
                </a:tc>
                <a:tc>
                  <a:txBody>
                    <a:bodyPr/>
                    <a:lstStyle/>
                    <a:p>
                      <a:r>
                        <a:rPr lang="en-IN" dirty="0" smtClean="0"/>
                        <a:t>          REFERENCE</a:t>
                      </a:r>
                      <a:r>
                        <a:rPr lang="en-IN" baseline="0" dirty="0" smtClean="0"/>
                        <a:t> PAPERS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PUBLICATIONS</a:t>
                      </a:r>
                      <a:r>
                        <a:rPr lang="en-IN" baseline="0" dirty="0" smtClean="0"/>
                        <a:t> AND YEAR</a:t>
                      </a:r>
                      <a:endParaRPr lang="en-IN" dirty="0" smtClean="0"/>
                    </a:p>
                    <a:p>
                      <a:endParaRPr lang="en-IN" dirty="0"/>
                    </a:p>
                  </a:txBody>
                  <a:tcPr/>
                </a:tc>
                <a:tc>
                  <a:txBody>
                    <a:bodyPr/>
                    <a:lstStyle/>
                    <a:p>
                      <a:r>
                        <a:rPr lang="en-IN" dirty="0" smtClean="0"/>
                        <a:t>                      EXPLANATION</a:t>
                      </a:r>
                      <a:endParaRPr lang="en-IN" dirty="0"/>
                    </a:p>
                  </a:txBody>
                  <a:tcPr/>
                </a:tc>
              </a:tr>
              <a:tr h="2072641">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Efficient routing for traffic offloading in Software-defined Network </a:t>
                      </a:r>
                      <a:endParaRPr lang="en-IN" sz="1800" kern="1200" dirty="0" smtClean="0">
                        <a:solidFill>
                          <a:schemeClr val="dk1"/>
                        </a:solidFill>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International Workshop on Software Defined Networks for a New Generation of Applications and Services (SDN-NGAS-2014)</a:t>
                      </a:r>
                      <a:endParaRPr lang="en-IN" sz="1800" kern="1200" dirty="0" smtClean="0">
                        <a:solidFill>
                          <a:schemeClr val="dk1"/>
                        </a:solidFill>
                        <a:latin typeface="+mn-lt"/>
                        <a:ea typeface="+mn-ea"/>
                        <a:cs typeface="+mn-cs"/>
                      </a:endParaRPr>
                    </a:p>
                    <a:p>
                      <a:endParaRPr lang="en-IN" dirty="0"/>
                    </a:p>
                  </a:txBody>
                  <a:tcPr/>
                </a:tc>
                <a:tc>
                  <a:txBody>
                    <a:bodyPr/>
                    <a:lstStyle/>
                    <a:p>
                      <a:r>
                        <a:rPr lang="en-IN" baseline="0" dirty="0" smtClean="0"/>
                        <a:t> In Automatic Re-routing with Loss detection architecture </a:t>
                      </a:r>
                      <a:r>
                        <a:rPr lang="en-US" sz="1800" kern="1200" baseline="0" dirty="0" smtClean="0">
                          <a:solidFill>
                            <a:schemeClr val="dk1"/>
                          </a:solidFill>
                          <a:latin typeface="+mn-lt"/>
                          <a:ea typeface="+mn-ea"/>
                          <a:cs typeface="+mn-cs"/>
                        </a:rPr>
                        <a:t>r</a:t>
                      </a:r>
                      <a:r>
                        <a:rPr lang="en-US" sz="1800" kern="1200" dirty="0" smtClean="0">
                          <a:solidFill>
                            <a:schemeClr val="dk1"/>
                          </a:solidFill>
                          <a:latin typeface="+mn-lt"/>
                          <a:ea typeface="+mn-ea"/>
                          <a:cs typeface="+mn-cs"/>
                        </a:rPr>
                        <a:t>e-routing is</a:t>
                      </a:r>
                      <a:r>
                        <a:rPr lang="en-US" sz="1800" kern="1200" baseline="0" dirty="0" smtClean="0">
                          <a:solidFill>
                            <a:schemeClr val="dk1"/>
                          </a:solidFill>
                          <a:latin typeface="+mn-lt"/>
                          <a:ea typeface="+mn-ea"/>
                          <a:cs typeface="+mn-cs"/>
                        </a:rPr>
                        <a:t> done by </a:t>
                      </a:r>
                      <a:r>
                        <a:rPr lang="en-US" sz="1800" kern="1200" dirty="0" smtClean="0">
                          <a:solidFill>
                            <a:schemeClr val="dk1"/>
                          </a:solidFill>
                          <a:latin typeface="+mn-lt"/>
                          <a:ea typeface="+mn-ea"/>
                          <a:cs typeface="+mn-cs"/>
                        </a:rPr>
                        <a:t> by eliminating the node at which the packet loss occurred due to congestion and an alternative route to transmit</a:t>
                      </a:r>
                      <a:r>
                        <a:rPr lang="en-US" sz="1800" kern="1200" baseline="0" dirty="0" smtClean="0">
                          <a:solidFill>
                            <a:schemeClr val="dk1"/>
                          </a:solidFill>
                          <a:latin typeface="+mn-lt"/>
                          <a:ea typeface="+mn-ea"/>
                          <a:cs typeface="+mn-cs"/>
                        </a:rPr>
                        <a:t> the packet is found to reduce the packet loss due to congestion.</a:t>
                      </a:r>
                      <a:endParaRPr lang="en-IN" dirty="0"/>
                    </a:p>
                  </a:txBody>
                  <a:tcPr/>
                </a:tc>
              </a:tr>
              <a:tr h="1628775">
                <a:tc>
                  <a:txBody>
                    <a:bodyPr/>
                    <a:lstStyle/>
                    <a:p>
                      <a:r>
                        <a:rPr lang="en-IN"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mn-cs"/>
                        </a:rPr>
                        <a:t>Openflow</a:t>
                      </a:r>
                      <a:r>
                        <a:rPr lang="en-IN" sz="1800" kern="1200" dirty="0" smtClean="0">
                          <a:solidFill>
                            <a:schemeClr val="dk1"/>
                          </a:solidFill>
                          <a:latin typeface="+mn-lt"/>
                          <a:ea typeface="+mn-ea"/>
                          <a:cs typeface="+mn-cs"/>
                        </a:rPr>
                        <a:t> Path Fast Failover Fast Convergence Mechanism</a:t>
                      </a:r>
                    </a:p>
                    <a:p>
                      <a:endParaRPr lang="en-IN" dirty="0"/>
                    </a:p>
                  </a:txBody>
                  <a:tcPr/>
                </a:tc>
                <a:tc>
                  <a:txBody>
                    <a:bodyPr/>
                    <a:lstStyle/>
                    <a:p>
                      <a:r>
                        <a:rPr lang="en-IN" sz="1800" dirty="0" smtClean="0">
                          <a:latin typeface="Times New Roman" pitchFamily="18" charset="0"/>
                          <a:cs typeface="Times New Roman" pitchFamily="18" charset="0"/>
                        </a:rPr>
                        <a:t>Network Research</a:t>
                      </a:r>
                      <a:r>
                        <a:rPr lang="en-IN" sz="1800" baseline="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Proceedings of the Asia-Pacific Advanced Network 2014 v. 38, p. 23-28</a:t>
                      </a:r>
                      <a:endParaRPr lang="en-IN" dirty="0"/>
                    </a:p>
                  </a:txBody>
                  <a:tcPr/>
                </a:tc>
                <a:tc>
                  <a:txBody>
                    <a:bodyPr/>
                    <a:lstStyle/>
                    <a:p>
                      <a:pPr algn="just"/>
                      <a:r>
                        <a:rPr lang="en-IN" sz="1800" kern="1200" dirty="0" smtClean="0">
                          <a:solidFill>
                            <a:schemeClr val="dk1"/>
                          </a:solidFill>
                          <a:latin typeface="+mn-lt"/>
                          <a:ea typeface="+mn-ea"/>
                          <a:cs typeface="+mn-cs"/>
                        </a:rPr>
                        <a:t>The paper deals with a fast and efficient failover mechanism for redirecting traffic to more optimal backup path when there is a link failure or congestion problem in SDN. It also proposes a local pre-calculated path dataset mechanism in </a:t>
                      </a:r>
                      <a:r>
                        <a:rPr lang="en-IN" sz="1800" kern="1200" dirty="0" err="1" smtClean="0">
                          <a:solidFill>
                            <a:schemeClr val="dk1"/>
                          </a:solidFill>
                          <a:latin typeface="+mn-lt"/>
                          <a:ea typeface="+mn-ea"/>
                          <a:cs typeface="+mn-cs"/>
                        </a:rPr>
                        <a:t>OpenFlow</a:t>
                      </a:r>
                      <a:r>
                        <a:rPr lang="en-IN" sz="1800" kern="1200" dirty="0" smtClean="0">
                          <a:solidFill>
                            <a:schemeClr val="dk1"/>
                          </a:solidFill>
                          <a:latin typeface="+mn-lt"/>
                          <a:ea typeface="+mn-ea"/>
                          <a:cs typeface="+mn-cs"/>
                        </a:rPr>
                        <a:t> controller to allow fast network convergence.</a:t>
                      </a:r>
                      <a:endParaRPr lang="en-IN" dirty="0"/>
                    </a:p>
                  </a:txBody>
                  <a:tcPr/>
                </a:tc>
              </a:tr>
              <a:tr h="1996440">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A Europe-wide demonstration of fast network </a:t>
                      </a:r>
                      <a:r>
                        <a:rPr lang="en-IN" sz="1800" kern="1200" dirty="0" err="1" smtClean="0">
                          <a:solidFill>
                            <a:schemeClr val="dk1"/>
                          </a:solidFill>
                          <a:latin typeface="+mn-lt"/>
                          <a:ea typeface="+mn-ea"/>
                          <a:cs typeface="+mn-cs"/>
                        </a:rPr>
                        <a:t>resto</a:t>
                      </a:r>
                      <a:r>
                        <a:rPr lang="en-IN" sz="1800" kern="1200" dirty="0" smtClean="0">
                          <a:solidFill>
                            <a:schemeClr val="dk1"/>
                          </a:solidFill>
                          <a:latin typeface="+mn-lt"/>
                          <a:ea typeface="+mn-ea"/>
                          <a:cs typeface="+mn-cs"/>
                        </a:rPr>
                        <a:t>- ration with </a:t>
                      </a:r>
                      <a:r>
                        <a:rPr lang="en-IN" sz="1800" kern="1200" dirty="0" err="1" smtClean="0">
                          <a:solidFill>
                            <a:schemeClr val="dk1"/>
                          </a:solidFill>
                          <a:latin typeface="+mn-lt"/>
                          <a:ea typeface="+mn-ea"/>
                          <a:cs typeface="+mn-cs"/>
                        </a:rPr>
                        <a:t>OpenFlow</a:t>
                      </a:r>
                      <a:endParaRPr lang="en-IN" sz="1800" kern="1200" dirty="0" smtClean="0">
                        <a:solidFill>
                          <a:schemeClr val="dk1"/>
                        </a:solidFill>
                        <a:latin typeface="+mn-lt"/>
                        <a:ea typeface="+mn-ea"/>
                        <a:cs typeface="+mn-cs"/>
                      </a:endParaRPr>
                    </a:p>
                    <a:p>
                      <a:endParaRPr lang="en-IN" dirty="0"/>
                    </a:p>
                  </a:txBody>
                  <a:tcPr/>
                </a:tc>
                <a:tc>
                  <a:txBody>
                    <a:bodyPr/>
                    <a:lstStyle/>
                    <a:p>
                      <a:r>
                        <a:rPr lang="en-IN" sz="1800" dirty="0" smtClean="0">
                          <a:latin typeface="Times New Roman" pitchFamily="18" charset="0"/>
                          <a:cs typeface="Times New Roman" pitchFamily="18" charset="0"/>
                        </a:rPr>
                        <a:t>IEICE </a:t>
                      </a:r>
                      <a:r>
                        <a:rPr lang="en-IN" sz="1800" dirty="0" err="1" smtClean="0">
                          <a:latin typeface="Times New Roman" pitchFamily="18" charset="0"/>
                          <a:cs typeface="Times New Roman" pitchFamily="18" charset="0"/>
                        </a:rPr>
                        <a:t>Commun</a:t>
                      </a:r>
                      <a:r>
                        <a:rPr lang="en-IN" sz="1800" dirty="0" smtClean="0">
                          <a:latin typeface="Times New Roman" pitchFamily="18" charset="0"/>
                          <a:cs typeface="Times New Roman" pitchFamily="18" charset="0"/>
                        </a:rPr>
                        <a:t>. Express, vol. 3, no. 9, pp. 275–280, 2014. </a:t>
                      </a:r>
                      <a:endParaRPr lang="en-IN" dirty="0"/>
                    </a:p>
                  </a:txBody>
                  <a:tcPr/>
                </a:tc>
                <a:tc>
                  <a:txBody>
                    <a:bodyPr/>
                    <a:lstStyle/>
                    <a:p>
                      <a:pPr algn="just"/>
                      <a:r>
                        <a:rPr lang="en-IN" sz="1800" kern="1200" dirty="0" smtClean="0">
                          <a:solidFill>
                            <a:schemeClr val="dk1"/>
                          </a:solidFill>
                          <a:latin typeface="+mn-lt"/>
                          <a:ea typeface="+mn-ea"/>
                          <a:cs typeface="+mn-cs"/>
                        </a:rPr>
                        <a:t>Segment protection is the key feature used to reroute the data in the secondary route which may or may not be the best or optimal path. Independent Transient Plane (IPL) is designed in this paper which reduces the path complexity and maintains the security of the data.</a:t>
                      </a:r>
                      <a:endParaRPr lang="en-IN"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graphicFrame>
        <p:nvGraphicFramePr>
          <p:cNvPr id="4" name="Content Placeholder 3"/>
          <p:cNvGraphicFramePr>
            <a:graphicFrameLocks noGrp="1"/>
          </p:cNvGraphicFramePr>
          <p:nvPr>
            <p:ph sz="quarter" idx="1"/>
          </p:nvPr>
        </p:nvGraphicFramePr>
        <p:xfrm>
          <a:off x="0" y="1327312"/>
          <a:ext cx="9144000" cy="7851449"/>
        </p:xfrm>
        <a:graphic>
          <a:graphicData uri="http://schemas.openxmlformats.org/drawingml/2006/table">
            <a:tbl>
              <a:tblPr firstRow="1" bandRow="1">
                <a:tableStyleId>{5202B0CA-FC54-4496-8BCA-5EF66A818D29}</a:tableStyleId>
              </a:tblPr>
              <a:tblGrid>
                <a:gridCol w="633820"/>
                <a:gridCol w="2767161"/>
                <a:gridCol w="2767161"/>
                <a:gridCol w="2975858"/>
              </a:tblGrid>
              <a:tr h="400061">
                <a:tc>
                  <a:txBody>
                    <a:bodyPr/>
                    <a:lstStyle/>
                    <a:p>
                      <a:r>
                        <a:rPr lang="en-IN" dirty="0" smtClean="0"/>
                        <a:t>S.NO</a:t>
                      </a:r>
                      <a:endParaRPr lang="en-IN" dirty="0"/>
                    </a:p>
                  </a:txBody>
                  <a:tcPr/>
                </a:tc>
                <a:tc>
                  <a:txBody>
                    <a:bodyPr/>
                    <a:lstStyle/>
                    <a:p>
                      <a:r>
                        <a:rPr lang="en-IN" dirty="0" smtClean="0"/>
                        <a:t>         REFERENCE</a:t>
                      </a:r>
                      <a:r>
                        <a:rPr lang="en-IN" baseline="0" dirty="0" smtClean="0"/>
                        <a:t> PAPERS</a:t>
                      </a:r>
                      <a:endParaRPr lang="en-IN" dirty="0"/>
                    </a:p>
                  </a:txBody>
                  <a:tcPr/>
                </a:tc>
                <a:tc>
                  <a:txBody>
                    <a:bodyPr/>
                    <a:lstStyle/>
                    <a:p>
                      <a:r>
                        <a:rPr lang="en-IN" dirty="0" smtClean="0"/>
                        <a:t>PUBLICATIONS AND YEAR</a:t>
                      </a:r>
                    </a:p>
                    <a:p>
                      <a:endParaRPr lang="en-IN" dirty="0"/>
                    </a:p>
                  </a:txBody>
                  <a:tcPr/>
                </a:tc>
                <a:tc>
                  <a:txBody>
                    <a:bodyPr/>
                    <a:lstStyle/>
                    <a:p>
                      <a:r>
                        <a:rPr lang="en-IN" dirty="0" smtClean="0"/>
                        <a:t>                      EXPLANATION</a:t>
                      </a:r>
                      <a:endParaRPr lang="en-IN" dirty="0"/>
                    </a:p>
                  </a:txBody>
                  <a:tcPr/>
                </a:tc>
              </a:tr>
              <a:tr h="1698680">
                <a:tc>
                  <a:txBody>
                    <a:bodyPr/>
                    <a:lstStyle/>
                    <a:p>
                      <a:r>
                        <a:rPr lang="en-IN" dirty="0" smtClean="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Orion: A Hybrid Hierarchical Control Plane of Software-Defined Networking for Large-Scale Networks</a:t>
                      </a:r>
                      <a:endParaRPr lang="en-IN" sz="1800" b="0" kern="1200" dirty="0" smtClean="0">
                        <a:solidFill>
                          <a:schemeClr val="dk1"/>
                        </a:solidFill>
                        <a:latin typeface="+mn-lt"/>
                        <a:ea typeface="+mn-ea"/>
                        <a:cs typeface="+mn-cs"/>
                      </a:endParaRPr>
                    </a:p>
                    <a:p>
                      <a:endParaRPr lang="en-IN" dirty="0">
                        <a:solidFill>
                          <a:schemeClr val="tx1"/>
                        </a:solidFill>
                      </a:endParaRPr>
                    </a:p>
                  </a:txBody>
                  <a:tcPr/>
                </a:tc>
                <a:tc>
                  <a:txBody>
                    <a:bodyPr/>
                    <a:lstStyle/>
                    <a:p>
                      <a:r>
                        <a:rPr lang="en-IN" sz="1800" dirty="0" smtClean="0">
                          <a:latin typeface="Times New Roman" pitchFamily="18" charset="0"/>
                          <a:cs typeface="Times New Roman" pitchFamily="18" charset="0"/>
                        </a:rPr>
                        <a:t>2014 IEEE 22nd International Conference on Network Protocols.</a:t>
                      </a:r>
                      <a:endParaRPr lang="en-IN" dirty="0">
                        <a:solidFill>
                          <a:schemeClr val="tx1"/>
                        </a:solidFill>
                      </a:endParaRPr>
                    </a:p>
                  </a:txBody>
                  <a:tcPr/>
                </a:tc>
                <a:tc>
                  <a:txBody>
                    <a:bodyPr/>
                    <a:lstStyle/>
                    <a:p>
                      <a:r>
                        <a:rPr lang="en-IN" baseline="0" dirty="0" smtClean="0"/>
                        <a:t>This paper explains the Orion architecture which overcomes the issues of the flat control plane structure and the centralized abstracted hierarchical structure of the control plane.</a:t>
                      </a:r>
                    </a:p>
                  </a:txBody>
                  <a:tcPr/>
                </a:tc>
              </a:tr>
              <a:tr h="2090729">
                <a:tc>
                  <a:txBody>
                    <a:bodyPr/>
                    <a:lstStyle/>
                    <a:p>
                      <a:r>
                        <a:rPr lang="en-IN" dirty="0" smtClean="0"/>
                        <a:t>[8]</a:t>
                      </a:r>
                      <a:endParaRPr lang="en-IN" dirty="0"/>
                    </a:p>
                  </a:txBody>
                  <a:tcPr/>
                </a:tc>
                <a:tc>
                  <a:txBody>
                    <a:bodyPr/>
                    <a:lstStyle/>
                    <a:p>
                      <a:r>
                        <a:rPr lang="en-IN" sz="1800" kern="1200" baseline="0" dirty="0" smtClean="0">
                          <a:solidFill>
                            <a:schemeClr val="dk1"/>
                          </a:solidFill>
                          <a:latin typeface="+mn-lt"/>
                          <a:ea typeface="+mn-ea"/>
                          <a:cs typeface="+mn-cs"/>
                        </a:rPr>
                        <a:t>Relaxed Multiple Routing Configurations:</a:t>
                      </a:r>
                    </a:p>
                    <a:p>
                      <a:r>
                        <a:rPr lang="en-IN" sz="1800" kern="1200" baseline="0" dirty="0" smtClean="0">
                          <a:solidFill>
                            <a:schemeClr val="dk1"/>
                          </a:solidFill>
                          <a:latin typeface="+mn-lt"/>
                          <a:ea typeface="+mn-ea"/>
                          <a:cs typeface="+mn-cs"/>
                        </a:rPr>
                        <a:t>IP Fast Reroute for Single and Correlated Failures</a:t>
                      </a:r>
                      <a:endParaRPr lang="en-IN" b="0" u="none" dirty="0">
                        <a:latin typeface="Times New Roman" pitchFamily="18" charset="0"/>
                        <a:cs typeface="Times New Roman" pitchFamily="18" charset="0"/>
                      </a:endParaRPr>
                    </a:p>
                  </a:txBody>
                  <a:tcPr/>
                </a:tc>
                <a:tc>
                  <a:txBody>
                    <a:bodyPr/>
                    <a:lstStyle/>
                    <a:p>
                      <a:r>
                        <a:rPr lang="en-IN" sz="1800" kern="1200" dirty="0" smtClean="0">
                          <a:solidFill>
                            <a:schemeClr val="dk1"/>
                          </a:solidFill>
                          <a:latin typeface="Times New Roman" pitchFamily="18" charset="0"/>
                          <a:ea typeface="+mn-ea"/>
                          <a:cs typeface="Times New Roman" pitchFamily="18" charset="0"/>
                        </a:rPr>
                        <a:t>IEEE Transactions</a:t>
                      </a:r>
                      <a:r>
                        <a:rPr lang="en-IN" sz="1800" kern="1200" baseline="0" dirty="0" smtClean="0">
                          <a:solidFill>
                            <a:schemeClr val="dk1"/>
                          </a:solidFill>
                          <a:latin typeface="Times New Roman" pitchFamily="18" charset="0"/>
                          <a:ea typeface="+mn-ea"/>
                          <a:cs typeface="Times New Roman" pitchFamily="18" charset="0"/>
                        </a:rPr>
                        <a:t> </a:t>
                      </a:r>
                      <a:r>
                        <a:rPr lang="en-IN" sz="1800" kern="1200" dirty="0" smtClean="0">
                          <a:solidFill>
                            <a:schemeClr val="dk1"/>
                          </a:solidFill>
                          <a:latin typeface="Times New Roman" pitchFamily="18" charset="0"/>
                          <a:ea typeface="+mn-ea"/>
                          <a:cs typeface="Times New Roman" pitchFamily="18" charset="0"/>
                        </a:rPr>
                        <a:t> on</a:t>
                      </a:r>
                      <a:r>
                        <a:rPr lang="en-IN" sz="1800" kern="1200" baseline="0" dirty="0" smtClean="0">
                          <a:solidFill>
                            <a:schemeClr val="dk1"/>
                          </a:solidFill>
                          <a:latin typeface="Times New Roman" pitchFamily="18" charset="0"/>
                          <a:ea typeface="+mn-ea"/>
                          <a:cs typeface="Times New Roman" pitchFamily="18" charset="0"/>
                        </a:rPr>
                        <a:t> </a:t>
                      </a:r>
                      <a:r>
                        <a:rPr lang="en-IN" sz="1800" kern="1200" dirty="0" smtClean="0">
                          <a:solidFill>
                            <a:schemeClr val="dk1"/>
                          </a:solidFill>
                          <a:latin typeface="Times New Roman" pitchFamily="18" charset="0"/>
                          <a:ea typeface="+mn-ea"/>
                          <a:cs typeface="Times New Roman" pitchFamily="18" charset="0"/>
                        </a:rPr>
                        <a:t> network</a:t>
                      </a:r>
                      <a:r>
                        <a:rPr lang="en-IN" sz="1800" kern="1200" baseline="0" dirty="0" smtClean="0">
                          <a:solidFill>
                            <a:schemeClr val="dk1"/>
                          </a:solidFill>
                          <a:latin typeface="Times New Roman" pitchFamily="18" charset="0"/>
                          <a:ea typeface="+mn-ea"/>
                          <a:cs typeface="Times New Roman" pitchFamily="18" charset="0"/>
                        </a:rPr>
                        <a:t> and service</a:t>
                      </a:r>
                      <a:r>
                        <a:rPr lang="en-IN" sz="1800" kern="1200" dirty="0" smtClean="0">
                          <a:solidFill>
                            <a:schemeClr val="dk1"/>
                          </a:solidFill>
                          <a:latin typeface="Times New Roman" pitchFamily="18" charset="0"/>
                          <a:ea typeface="+mn-ea"/>
                          <a:cs typeface="Times New Roman" pitchFamily="18" charset="0"/>
                        </a:rPr>
                        <a:t> management, </a:t>
                      </a:r>
                      <a:r>
                        <a:rPr lang="en-IN" sz="1800" kern="1200" dirty="0" err="1" smtClean="0">
                          <a:solidFill>
                            <a:schemeClr val="dk1"/>
                          </a:solidFill>
                          <a:latin typeface="Times New Roman" pitchFamily="18" charset="0"/>
                          <a:ea typeface="+mn-ea"/>
                          <a:cs typeface="Times New Roman" pitchFamily="18" charset="0"/>
                        </a:rPr>
                        <a:t>vol</a:t>
                      </a:r>
                      <a:r>
                        <a:rPr lang="en-IN" sz="1800" kern="1200" dirty="0" smtClean="0">
                          <a:solidFill>
                            <a:schemeClr val="dk1"/>
                          </a:solidFill>
                          <a:latin typeface="Times New Roman" pitchFamily="18" charset="0"/>
                          <a:ea typeface="+mn-ea"/>
                          <a:cs typeface="Times New Roman" pitchFamily="18" charset="0"/>
                        </a:rPr>
                        <a:t> 6, no. 1, MARCH 2009.</a:t>
                      </a:r>
                      <a:endParaRPr lang="en-IN" sz="1800" kern="1200" dirty="0">
                        <a:solidFill>
                          <a:schemeClr val="dk1"/>
                        </a:solidFill>
                        <a:latin typeface="Times New Roman" pitchFamily="18" charset="0"/>
                        <a:ea typeface="+mn-ea"/>
                        <a:cs typeface="Times New Roman" pitchFamily="18" charset="0"/>
                      </a:endParaRPr>
                    </a:p>
                  </a:txBody>
                  <a:tcPr/>
                </a:tc>
                <a:tc>
                  <a:txBody>
                    <a:bodyPr/>
                    <a:lstStyle/>
                    <a:p>
                      <a:r>
                        <a:rPr lang="en-IN" sz="1800" kern="1200" dirty="0" smtClean="0">
                          <a:solidFill>
                            <a:schemeClr val="dk1"/>
                          </a:solidFill>
                          <a:latin typeface="+mn-lt"/>
                          <a:ea typeface="+mn-ea"/>
                          <a:cs typeface="+mn-cs"/>
                        </a:rPr>
                        <a:t>The paper puts forth the methodology employed to recover from link failures in a network with the help of Relaxed Multiple Routing Configuration (</a:t>
                      </a:r>
                      <a:r>
                        <a:rPr lang="en-IN" sz="1800" kern="1200" dirty="0" err="1" smtClean="0">
                          <a:solidFill>
                            <a:schemeClr val="dk1"/>
                          </a:solidFill>
                          <a:latin typeface="+mn-lt"/>
                          <a:ea typeface="+mn-ea"/>
                          <a:cs typeface="+mn-cs"/>
                        </a:rPr>
                        <a:t>rMRC</a:t>
                      </a:r>
                      <a:r>
                        <a:rPr lang="en-IN" sz="1800" kern="1200" dirty="0" smtClean="0">
                          <a:solidFill>
                            <a:schemeClr val="dk1"/>
                          </a:solidFill>
                          <a:latin typeface="+mn-lt"/>
                          <a:ea typeface="+mn-ea"/>
                          <a:cs typeface="+mn-cs"/>
                        </a:rPr>
                        <a:t>). </a:t>
                      </a:r>
                      <a:endParaRPr lang="en-IN" dirty="0"/>
                    </a:p>
                  </a:txBody>
                  <a:tcPr/>
                </a:tc>
              </a:tr>
              <a:tr h="1341217">
                <a:tc>
                  <a:txBody>
                    <a:bodyPr/>
                    <a:lstStyle/>
                    <a:p>
                      <a:r>
                        <a:rPr lang="en-IN" dirty="0" smtClean="0"/>
                        <a:t>[9]</a:t>
                      </a:r>
                      <a:endParaRPr lang="en-IN" dirty="0"/>
                    </a:p>
                  </a:txBody>
                  <a:tcPr/>
                </a:tc>
                <a:tc>
                  <a:txBody>
                    <a:bodyPr/>
                    <a:lstStyle/>
                    <a:p>
                      <a:r>
                        <a:rPr lang="en-IN" dirty="0" smtClean="0"/>
                        <a:t>Scalable Resilience for Software-Defined</a:t>
                      </a:r>
                    </a:p>
                    <a:p>
                      <a:r>
                        <a:rPr lang="en-IN" dirty="0" smtClean="0"/>
                        <a:t>Networking Using Loop-Free Alternates with Loop Detection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Network </a:t>
                      </a:r>
                      <a:r>
                        <a:rPr lang="en-IN" dirty="0" err="1" smtClean="0"/>
                        <a:t>Softwarization</a:t>
                      </a:r>
                      <a:r>
                        <a:rPr lang="en-IN" dirty="0" smtClean="0"/>
                        <a:t> (</a:t>
                      </a:r>
                      <a:r>
                        <a:rPr lang="en-IN" dirty="0" err="1" smtClean="0"/>
                        <a:t>NetSoft</a:t>
                      </a:r>
                      <a:r>
                        <a:rPr lang="en-IN" dirty="0" smtClean="0"/>
                        <a:t>), 2015 1st IEEE Conference</a:t>
                      </a:r>
                      <a:endParaRPr lang="en-IN" dirty="0"/>
                    </a:p>
                  </a:txBody>
                  <a:tcPr/>
                </a:tc>
                <a:tc>
                  <a:txBody>
                    <a:bodyPr/>
                    <a:lstStyle/>
                    <a:p>
                      <a:pPr algn="just"/>
                      <a:r>
                        <a:rPr lang="en-IN" sz="1800" kern="1200" dirty="0" smtClean="0">
                          <a:solidFill>
                            <a:schemeClr val="dk1"/>
                          </a:solidFill>
                          <a:latin typeface="+mn-lt"/>
                          <a:ea typeface="+mn-ea"/>
                          <a:cs typeface="+mn-cs"/>
                        </a:rPr>
                        <a:t>This paper explains about the usage of Link Free Alternatives(LFAs) to prevent single or multilink failures. Depending upon the three condition in which the LFAs occur,</a:t>
                      </a:r>
                      <a:r>
                        <a:rPr lang="en-IN" sz="1800" kern="1200" baseline="0" dirty="0" smtClean="0">
                          <a:solidFill>
                            <a:schemeClr val="dk1"/>
                          </a:solidFill>
                          <a:latin typeface="+mn-lt"/>
                          <a:ea typeface="+mn-ea"/>
                          <a:cs typeface="+mn-cs"/>
                        </a:rPr>
                        <a:t> loops might be formed in case of node failure. Hence, a loop detection strategy is used to detect and drop those packets. </a:t>
                      </a:r>
                      <a:endParaRPr lang="en-IN" sz="18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graphicFrame>
        <p:nvGraphicFramePr>
          <p:cNvPr id="4" name="Content Placeholder 3"/>
          <p:cNvGraphicFramePr>
            <a:graphicFrameLocks noGrp="1"/>
          </p:cNvGraphicFramePr>
          <p:nvPr>
            <p:ph sz="quarter" idx="1"/>
          </p:nvPr>
        </p:nvGraphicFramePr>
        <p:xfrm>
          <a:off x="0" y="1259902"/>
          <a:ext cx="9144000" cy="3067717"/>
        </p:xfrm>
        <a:graphic>
          <a:graphicData uri="http://schemas.openxmlformats.org/drawingml/2006/table">
            <a:tbl>
              <a:tblPr firstRow="1" bandRow="1">
                <a:tableStyleId>{5202B0CA-FC54-4496-8BCA-5EF66A818D29}</a:tableStyleId>
              </a:tblPr>
              <a:tblGrid>
                <a:gridCol w="633820"/>
                <a:gridCol w="2767161"/>
                <a:gridCol w="2767161"/>
                <a:gridCol w="2975858"/>
              </a:tblGrid>
              <a:tr h="492698">
                <a:tc>
                  <a:txBody>
                    <a:bodyPr/>
                    <a:lstStyle/>
                    <a:p>
                      <a:r>
                        <a:rPr lang="en-IN" dirty="0" smtClean="0"/>
                        <a:t>S.NO</a:t>
                      </a:r>
                      <a:endParaRPr lang="en-IN" dirty="0"/>
                    </a:p>
                  </a:txBody>
                  <a:tcPr/>
                </a:tc>
                <a:tc>
                  <a:txBody>
                    <a:bodyPr/>
                    <a:lstStyle/>
                    <a:p>
                      <a:r>
                        <a:rPr lang="en-IN" dirty="0" smtClean="0"/>
                        <a:t>        REFERENCE</a:t>
                      </a:r>
                      <a:r>
                        <a:rPr lang="en-IN" baseline="0" dirty="0" smtClean="0"/>
                        <a:t> PAPERS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PUBLICATIONS</a:t>
                      </a:r>
                      <a:r>
                        <a:rPr lang="en-IN" baseline="0" dirty="0" smtClean="0"/>
                        <a:t> AND YEAR</a:t>
                      </a:r>
                      <a:endParaRPr lang="en-IN" dirty="0" smtClean="0"/>
                    </a:p>
                    <a:p>
                      <a:endParaRPr lang="en-IN" dirty="0"/>
                    </a:p>
                  </a:txBody>
                  <a:tcPr/>
                </a:tc>
                <a:tc>
                  <a:txBody>
                    <a:bodyPr/>
                    <a:lstStyle/>
                    <a:p>
                      <a:r>
                        <a:rPr lang="en-IN" dirty="0" smtClean="0"/>
                        <a:t>                      EXPLANATION</a:t>
                      </a:r>
                      <a:endParaRPr lang="en-IN" dirty="0"/>
                    </a:p>
                  </a:txBody>
                  <a:tcPr/>
                </a:tc>
              </a:tr>
              <a:tr h="2427637">
                <a:tc>
                  <a:txBody>
                    <a:bodyPr/>
                    <a:lstStyle/>
                    <a:p>
                      <a:r>
                        <a:rPr lang="en-IN" dirty="0" smtClean="0"/>
                        <a:t>[10]</a:t>
                      </a:r>
                      <a:endParaRPr lang="en-IN" dirty="0"/>
                    </a:p>
                  </a:txBody>
                  <a:tcPr/>
                </a:tc>
                <a:tc>
                  <a:txBody>
                    <a:bodyPr/>
                    <a:lstStyle/>
                    <a:p>
                      <a:r>
                        <a:rPr lang="en-IN" dirty="0" smtClean="0"/>
                        <a:t>Fault-Tolerant </a:t>
                      </a:r>
                      <a:r>
                        <a:rPr lang="en-IN" dirty="0" err="1" smtClean="0"/>
                        <a:t>OpenFlow</a:t>
                      </a:r>
                      <a:r>
                        <a:rPr lang="en-IN" dirty="0" smtClean="0"/>
                        <a:t>-based Software Switch Architecture with LINC Switches for a Reliable Network Data Exchange</a:t>
                      </a:r>
                      <a:endParaRPr lang="en-IN" dirty="0">
                        <a:solidFill>
                          <a:schemeClr val="tx1"/>
                        </a:solidFill>
                      </a:endParaRPr>
                    </a:p>
                  </a:txBody>
                  <a:tcPr/>
                </a:tc>
                <a:tc>
                  <a:txBody>
                    <a:bodyPr/>
                    <a:lstStyle/>
                    <a:p>
                      <a:r>
                        <a:rPr lang="en-IN" sz="1800" dirty="0" smtClean="0">
                          <a:latin typeface="Times New Roman" pitchFamily="18" charset="0"/>
                          <a:cs typeface="Times New Roman" pitchFamily="18" charset="0"/>
                        </a:rPr>
                        <a:t>Research and Educational Experiment Workshop (GREE), 2014 Third GENI  </a:t>
                      </a:r>
                      <a:r>
                        <a:rPr lang="en-IN" sz="1800" dirty="0" smtClean="0"/>
                        <a:t>19-20 March 2014</a:t>
                      </a:r>
                      <a:endParaRPr lang="en-IN" dirty="0">
                        <a:solidFill>
                          <a:schemeClr val="tx1"/>
                        </a:solidFill>
                      </a:endParaRPr>
                    </a:p>
                  </a:txBody>
                  <a:tcPr/>
                </a:tc>
                <a:tc>
                  <a:txBody>
                    <a:bodyPr/>
                    <a:lstStyle/>
                    <a:p>
                      <a:r>
                        <a:rPr lang="en-IN" dirty="0" smtClean="0"/>
                        <a:t>This paper</a:t>
                      </a:r>
                      <a:r>
                        <a:rPr lang="en-IN" baseline="0" dirty="0" smtClean="0"/>
                        <a:t> describes the usage of the </a:t>
                      </a:r>
                      <a:r>
                        <a:rPr lang="en-IN" baseline="0" dirty="0" err="1" smtClean="0"/>
                        <a:t>Erlang</a:t>
                      </a:r>
                      <a:r>
                        <a:rPr lang="en-IN" baseline="0" dirty="0" smtClean="0"/>
                        <a:t> Distributed System to replace the hardware switches with  open flow software switches to better the fault-tolerance system.</a:t>
                      </a:r>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637</TotalTime>
  <Words>1617</Words>
  <Application>Microsoft Office PowerPoint</Application>
  <PresentationFormat>On-screen Show (4:3)</PresentationFormat>
  <Paragraphs>138</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Link Error Detection and Handling using Software Defined Networking</vt:lpstr>
      <vt:lpstr>INTRODUCTION</vt:lpstr>
      <vt:lpstr>OBJECTIVE</vt:lpstr>
      <vt:lpstr>EXISTING SYSTEM</vt:lpstr>
      <vt:lpstr>(Continued)</vt:lpstr>
      <vt:lpstr>LITERATURE SURVEY</vt:lpstr>
      <vt:lpstr>LITERATURE SURVEY</vt:lpstr>
      <vt:lpstr>LITERATURE SURVEY</vt:lpstr>
      <vt:lpstr>LITERATURE SURVEY</vt:lpstr>
      <vt:lpstr>PROPOSED WORK</vt:lpstr>
      <vt:lpstr>  (Continued)</vt:lpstr>
      <vt:lpstr>CONCLUSION</vt:lpstr>
      <vt:lpstr>REFERENCES</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Abishek Ca</dc:creator>
  <cp:lastModifiedBy>srive_000</cp:lastModifiedBy>
  <cp:revision>82</cp:revision>
  <dcterms:created xsi:type="dcterms:W3CDTF">2006-08-16T00:00:00Z</dcterms:created>
  <dcterms:modified xsi:type="dcterms:W3CDTF">2015-08-30T18:42:50Z</dcterms:modified>
</cp:coreProperties>
</file>