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2" r:id="rId6"/>
    <p:sldId id="261" r:id="rId7"/>
    <p:sldId id="273" r:id="rId8"/>
    <p:sldId id="268" r:id="rId9"/>
    <p:sldId id="264" r:id="rId10"/>
    <p:sldId id="269" r:id="rId11"/>
    <p:sldId id="270" r:id="rId12"/>
    <p:sldId id="265" r:id="rId13"/>
    <p:sldId id="266" r:id="rId14"/>
  </p:sldIdLst>
  <p:sldSz cx="9144000" cy="5143500" type="screen16x9"/>
  <p:notesSz cx="6858000" cy="9144000"/>
  <p:embeddedFontLst>
    <p:embeddedFont>
      <p:font typeface="Source Code Pro" panose="020B0604020202020204" charset="0"/>
      <p:regular r:id="rId16"/>
      <p:bold r:id="rId17"/>
    </p:embeddedFont>
    <p:embeddedFont>
      <p:font typeface="Oswald" panose="020B0604020202020204" charset="0"/>
      <p:regular r:id="rId18"/>
      <p:bold r:id="rId19"/>
    </p:embeddedFont>
    <p:embeddedFont>
      <p:font typeface="Century" panose="02040604050505020304" pitchFamily="18" charset="0"/>
      <p:regular r:id="rId2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37" autoAdjust="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3190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023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424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75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492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290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115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923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21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15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>
            <a:off x="4226100" y="2933549"/>
            <a:ext cx="691799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-25" y="0"/>
            <a:ext cx="9144000" cy="3124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13275" y="2988275"/>
            <a:ext cx="9104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12000"/>
            </a:lvl1pPr>
            <a:lvl2pPr>
              <a:spcBef>
                <a:spcPts val="0"/>
              </a:spcBef>
              <a:buSzPct val="100000"/>
              <a:defRPr sz="12000"/>
            </a:lvl2pPr>
            <a:lvl3pPr>
              <a:spcBef>
                <a:spcPts val="0"/>
              </a:spcBef>
              <a:buSzPct val="100000"/>
              <a:defRPr sz="12000"/>
            </a:lvl3pPr>
            <a:lvl4pPr>
              <a:spcBef>
                <a:spcPts val="0"/>
              </a:spcBef>
              <a:buSzPct val="100000"/>
              <a:defRPr sz="12000"/>
            </a:lvl4pPr>
            <a:lvl5pPr>
              <a:spcBef>
                <a:spcPts val="0"/>
              </a:spcBef>
              <a:buSzPct val="100000"/>
              <a:defRPr sz="12000"/>
            </a:lvl5pPr>
            <a:lvl6pPr>
              <a:spcBef>
                <a:spcPts val="0"/>
              </a:spcBef>
              <a:buSzPct val="100000"/>
              <a:defRPr sz="12000"/>
            </a:lvl6pPr>
            <a:lvl7pPr>
              <a:spcBef>
                <a:spcPts val="0"/>
              </a:spcBef>
              <a:buSzPct val="100000"/>
              <a:defRPr sz="12000"/>
            </a:lvl7pPr>
            <a:lvl8pPr>
              <a:spcBef>
                <a:spcPts val="0"/>
              </a:spcBef>
              <a:buSzPct val="100000"/>
              <a:defRPr sz="12000"/>
            </a:lvl8pPr>
            <a:lvl9pPr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hape 33"/>
          <p:cNvCxnSpPr/>
          <p:nvPr/>
        </p:nvCxnSpPr>
        <p:spPr>
          <a:xfrm>
            <a:off x="418675" y="145778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175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5771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pPr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399" cy="23846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 smtClean="0"/>
              <a:t>Link Error </a:t>
            </a:r>
            <a:r>
              <a:rPr lang="en" sz="3000"/>
              <a:t>Detection </a:t>
            </a:r>
            <a:r>
              <a:rPr lang="en" sz="3000" smtClean="0"/>
              <a:t>and Failure Recovery in </a:t>
            </a:r>
            <a:r>
              <a:rPr lang="en" sz="3000" dirty="0"/>
              <a:t>Software Defined Networking</a:t>
            </a:r>
          </a:p>
          <a:p>
            <a:pPr algn="l" rtl="0">
              <a:spcBef>
                <a:spcPts val="0"/>
              </a:spcBef>
              <a:buNone/>
            </a:pPr>
            <a:endParaRPr sz="3000" dirty="0"/>
          </a:p>
          <a:p>
            <a:pPr algn="l">
              <a:spcBef>
                <a:spcPts val="0"/>
              </a:spcBef>
              <a:buNone/>
            </a:pPr>
            <a:endParaRPr sz="3000" dirty="0"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152400" y="2952750"/>
            <a:ext cx="8320350" cy="208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 sz="3000" dirty="0"/>
              <a:t>Team members   </a:t>
            </a:r>
            <a:r>
              <a:rPr lang="en" sz="3000" dirty="0" smtClean="0"/>
              <a:t>                                      </a:t>
            </a:r>
            <a:r>
              <a:rPr lang="en" sz="3000" dirty="0"/>
              <a:t>Project </a:t>
            </a:r>
            <a:r>
              <a:rPr lang="en" sz="3000" dirty="0" smtClean="0"/>
              <a:t>Guide</a:t>
            </a:r>
            <a:r>
              <a:rPr lang="en" sz="1800" dirty="0" smtClean="0"/>
              <a:t>                                                						Dr</a:t>
            </a:r>
            <a:r>
              <a:rPr lang="en" sz="1800" dirty="0"/>
              <a:t>. V. Mary Anita Rajam</a:t>
            </a:r>
          </a:p>
          <a:p>
            <a:pPr marL="457200" lvl="0" indent="-342900" algn="l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THILLAIRAJA S.T.S.(2012103611)                                       </a:t>
            </a:r>
          </a:p>
          <a:p>
            <a:pPr marL="457200" lvl="0" indent="-342900" algn="l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SUNIL N.K. (2012103602</a:t>
            </a:r>
            <a:r>
              <a:rPr lang="en" sz="1800" dirty="0" smtClean="0"/>
              <a:t>)</a:t>
            </a:r>
          </a:p>
          <a:p>
            <a:pPr marL="457200" lvl="0" indent="-342900" algn="l">
              <a:spcBef>
                <a:spcPts val="0"/>
              </a:spcBef>
              <a:buSzPct val="100000"/>
              <a:buAutoNum type="arabicPeriod"/>
            </a:pPr>
            <a:r>
              <a:rPr lang="en" sz="1800" dirty="0" smtClean="0"/>
              <a:t>SWETHA V.S.(2012103078)</a:t>
            </a:r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Module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28600">
              <a:buFont typeface="Oswald"/>
              <a:buChar char="❖"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Link between nodes is considered to be the framework for any network and so preserving the link is cardinal.</a:t>
            </a:r>
          </a:p>
          <a:p>
            <a:pPr marL="457200" lvl="0" indent="-228600">
              <a:buFont typeface="Oswald"/>
              <a:buChar char="❖"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If the network link is error free ,it reroutes and finally transmits the packets without any loss.</a:t>
            </a:r>
          </a:p>
          <a:p>
            <a:pPr marL="457200" indent="-228600">
              <a:buFont typeface="Oswald"/>
              <a:buChar char="❖"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If a link failure is detected,</a:t>
            </a:r>
            <a:r>
              <a:rPr lang="en" dirty="0">
                <a:latin typeface="Oswald"/>
                <a:ea typeface="Oswald"/>
                <a:cs typeface="Oswald"/>
                <a:sym typeface="Oswald"/>
              </a:rPr>
              <a:t> the nodes between the failed link is identified.</a:t>
            </a:r>
          </a:p>
          <a:p>
            <a:pPr marL="457200" indent="-228600">
              <a:buFont typeface="Oswald"/>
              <a:buChar char="❖"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After the detection of link failure,</a:t>
            </a:r>
            <a:r>
              <a:rPr lang="en" dirty="0">
                <a:latin typeface="Oswald"/>
                <a:ea typeface="Oswald"/>
                <a:cs typeface="Oswald"/>
                <a:sym typeface="Oswald"/>
              </a:rPr>
              <a:t> input is then passed to the recovery </a:t>
            </a: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module,and the open flow protocol intimates the SDN controller.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228600">
              <a:buFont typeface="Oswald"/>
              <a:buChar char="❖"/>
            </a:pPr>
            <a:endParaRPr lang="en-US" dirty="0">
              <a:latin typeface="Oswa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8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Module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468825"/>
            <a:ext cx="7917899" cy="30999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Oswald" panose="020B0604020202020204" charset="0"/>
              </a:rPr>
              <a:t>Packets that are not left from the source are rerouted in pre-calculated alternate path.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Oswald" panose="020B0604020202020204" charset="0"/>
              </a:rPr>
              <a:t>Packets that are transmitted before the detected failed link are stored in the switch in the compressed state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Oswald" panose="020B0604020202020204" charset="0"/>
              </a:rPr>
              <a:t>The stored packets are then decompressed and fast rerouted to the destined node.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Oswald" panose="020B0604020202020204" charset="0"/>
              </a:rPr>
              <a:t>SDN controller controls all the rerouting paths using </a:t>
            </a:r>
            <a:r>
              <a:rPr lang="en-US" dirty="0" err="1" smtClean="0">
                <a:latin typeface="Oswald" panose="020B0604020202020204" charset="0"/>
              </a:rPr>
              <a:t>Dijkstra’s</a:t>
            </a:r>
            <a:r>
              <a:rPr lang="en-US" dirty="0" smtClean="0">
                <a:latin typeface="Oswald" panose="020B0604020202020204" charset="0"/>
              </a:rPr>
              <a:t> algorithm.</a:t>
            </a:r>
          </a:p>
        </p:txBody>
      </p:sp>
    </p:spTree>
    <p:extLst>
      <p:ext uri="{BB962C8B-B14F-4D97-AF65-F5344CB8AC3E}">
        <p14:creationId xmlns:p14="http://schemas.microsoft.com/office/powerpoint/2010/main" val="13923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Nattapong Kitsuwan , Seamos McGettrick , Frank Slyne , David B. Payne , Marco Ruffini , “Independent Transient Plane Design for Protection in openFlow Based Networks”, IEEE/OSA Journal, Vol 7 , March 2015.</a:t>
            </a: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Niels L. M. van Adrichem, Benjamin J. van Asten and Fernando A. Kuipers, “Fast Recovery in Software Defined Networks” in IEEE Software Defined Networks (EWSDN), 2014 Third European Workshop on 1­3 Sept. 2014.</a:t>
            </a: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Yonghong Fu, Jun Bi, Kai Gao, Ze Chen, Jianping Wu and Bin Hao, “Orion: A Hybrid Hierarchical Control Plane of Software­Defined Networking for Large­Scale Networks” , 2014 IEEE 22nd International Conference on Network Protocols.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(Continued)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Nor Masri Sahri and Koji Okamura, “Openflow Path Fast Failover Fast Convergence Mechanism” , Network Research Workshop Proceedings of the Asia Pacific Advanced Network 2014 v. 38, p. 23­28.</a:t>
            </a:r>
          </a:p>
          <a:p>
            <a:pPr marL="457200" lvl="0" indent="-22860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Tarik ˇ Ciˇci´c, Audun Fosselie Hansen, Amund Kvalbein, Matthias Hartmann, R¨udiger Martin, Michael Menth,Stein Gjessing, and Olav Lysne, ”Relaxed Multiple Routing Configurations: IP Fast Reroute for Single and Correlated Failures” , IEEE TRANSACTIONS ON NETWORK AND SERVICE MANAGEMENT, VOL. 6, NO. 1, MARCH 2009.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699" y="4067"/>
            <a:ext cx="8520599" cy="89644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INTRODUCTION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274027" y="900516"/>
            <a:ext cx="8520599" cy="38671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DN </a:t>
            </a:r>
            <a:r>
              <a:rPr lang="en" dirty="0">
                <a:latin typeface="Oswald"/>
                <a:ea typeface="Oswald"/>
                <a:cs typeface="Oswald"/>
                <a:sym typeface="Oswald"/>
              </a:rPr>
              <a:t>– Software Defined Networking is termed as the “future of networking field”</a:t>
            </a:r>
          </a:p>
          <a:p>
            <a:pPr marL="457200" lvl="0" indent="-228600" algn="just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The entire network is controlled with the help of a single centralized controller which is considered to be the brain of the network.                                                                                                                         </a:t>
            </a:r>
          </a:p>
          <a:p>
            <a:pPr marL="457200" lvl="0" indent="-228600" algn="just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Easy access of the network is done with the help of this controller </a:t>
            </a: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since it is controlled with </a:t>
            </a:r>
            <a:r>
              <a:rPr lang="en" dirty="0">
                <a:latin typeface="Oswald"/>
                <a:ea typeface="Oswald"/>
                <a:cs typeface="Oswald"/>
                <a:sym typeface="Oswald"/>
              </a:rPr>
              <a:t>a programmable </a:t>
            </a: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software.</a:t>
            </a:r>
          </a:p>
          <a:p>
            <a:pPr marL="457200" lvl="0" indent="-228600" algn="just" rtl="0">
              <a:spcBef>
                <a:spcPts val="0"/>
              </a:spcBef>
              <a:buFont typeface="Oswald"/>
              <a:buChar char="❖"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Typical </a:t>
            </a:r>
            <a:r>
              <a:rPr lang="en" dirty="0">
                <a:latin typeface="Oswald"/>
                <a:ea typeface="Oswald"/>
                <a:cs typeface="Oswald"/>
                <a:sym typeface="Oswald"/>
              </a:rPr>
              <a:t>applications </a:t>
            </a: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include,</a:t>
            </a:r>
          </a:p>
          <a:p>
            <a:pPr marL="1371600" lvl="2" indent="-228600" algn="just" rtl="0">
              <a:spcBef>
                <a:spcPts val="0"/>
              </a:spcBef>
              <a:buFont typeface="Oswald"/>
              <a:buChar char="■"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Instruction as a Service (IaaS)</a:t>
            </a:r>
          </a:p>
          <a:p>
            <a:pPr marL="1371600" lvl="2" indent="-228600" algn="just" rtl="0">
              <a:spcBef>
                <a:spcPts val="0"/>
              </a:spcBef>
              <a:buFont typeface="Oswald"/>
              <a:buChar char="■"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Formation </a:t>
            </a:r>
            <a:r>
              <a:rPr lang="en" dirty="0">
                <a:latin typeface="Oswald"/>
                <a:ea typeface="Oswald"/>
                <a:cs typeface="Oswald"/>
                <a:sym typeface="Oswald"/>
              </a:rPr>
              <a:t>of New IP</a:t>
            </a:r>
          </a:p>
          <a:p>
            <a:pPr marL="1371600" lvl="2" indent="-228600" algn="just" rtl="0">
              <a:spcBef>
                <a:spcPts val="0"/>
              </a:spcBef>
              <a:buFont typeface="Oswald"/>
              <a:buChar char="■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Used as geo-distributed campus networks.</a:t>
            </a:r>
          </a:p>
          <a:p>
            <a:pPr lvl="0" algn="just"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276350"/>
            <a:ext cx="8382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To detect link failures in SDN without any delay</a:t>
            </a: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.</a:t>
            </a:r>
          </a:p>
          <a:p>
            <a:pPr marL="457200" lvl="0" indent="-228600"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Our objective is to provide a reliable network without any </a:t>
            </a: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faults.</a:t>
            </a: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Detecting </a:t>
            </a:r>
            <a:r>
              <a:rPr lang="en" dirty="0">
                <a:latin typeface="Oswald"/>
                <a:ea typeface="Oswald"/>
                <a:cs typeface="Oswald"/>
                <a:sym typeface="Oswald"/>
              </a:rPr>
              <a:t>and recovery of the link is the prime objective. But maintaining the link is a difficult </a:t>
            </a: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task.</a:t>
            </a: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Storing and compressing the transmitted packets in the switches and provide fast rerouting.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Provide an alternate </a:t>
            </a: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path using Dijkstra’s algorithm.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-323850"/>
            <a:ext cx="8520599" cy="914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LITERATURE SURVEY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93786"/>
              </p:ext>
            </p:extLst>
          </p:nvPr>
        </p:nvGraphicFramePr>
        <p:xfrm>
          <a:off x="23117" y="666750"/>
          <a:ext cx="9048965" cy="437128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88738"/>
                <a:gridCol w="2019858"/>
                <a:gridCol w="1939064"/>
                <a:gridCol w="4201305"/>
              </a:tblGrid>
              <a:tr h="5884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itchFamily="18" charset="0"/>
                        </a:rPr>
                        <a:t>S NO</a:t>
                      </a:r>
                      <a:endParaRPr lang="en-US" sz="11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itchFamily="18" charset="0"/>
                        </a:rPr>
                        <a:t>REFERENCE PAPERS</a:t>
                      </a:r>
                      <a:endParaRPr lang="en-US" sz="11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itchFamily="18" charset="0"/>
                        </a:rPr>
                        <a:t>PUBLICATIONS AND YEAR</a:t>
                      </a:r>
                      <a:endParaRPr lang="en-US" sz="11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itchFamily="18" charset="0"/>
                        </a:rPr>
                        <a:t>EXPLANATION</a:t>
                      </a:r>
                      <a:endParaRPr lang="en-US" sz="1100" dirty="0">
                        <a:latin typeface="Century" pitchFamily="18" charset="0"/>
                      </a:endParaRPr>
                    </a:p>
                  </a:txBody>
                  <a:tcPr/>
                </a:tc>
              </a:tr>
              <a:tr h="98525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entury" pitchFamily="18" charset="0"/>
                        </a:rPr>
                        <a:t>1</a:t>
                      </a:r>
                      <a:endParaRPr lang="en-US" sz="11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Detour Planning for Fast and Reliable Failure Recovery in SDN with </a:t>
                      </a:r>
                      <a:r>
                        <a:rPr lang="en-IN" sz="1100" kern="1200" dirty="0" err="1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OpenState</a:t>
                      </a:r>
                      <a:endParaRPr lang="en-IN" sz="1100" kern="1200" dirty="0" smtClean="0">
                        <a:solidFill>
                          <a:schemeClr val="dk1"/>
                        </a:solidFill>
                        <a:latin typeface="Century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dirty="0" smtClean="0">
                          <a:latin typeface="Century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100" dirty="0" smtClean="0">
                          <a:latin typeface="Century" pitchFamily="18" charset="0"/>
                          <a:cs typeface="Times New Roman" pitchFamily="18" charset="0"/>
                        </a:rPr>
                        <a:t>Design of Reliable Communication Networks (DRCN), 2015 11th International Conference on 24-27 March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 baseline="0" dirty="0" smtClean="0">
                          <a:latin typeface="Century" pitchFamily="18" charset="0"/>
                        </a:rPr>
                        <a:t>Provides a secure and a reliable path in case of link failure. Ensures zero packet loss in this mechanism. Routing technique used here is MPLS.</a:t>
                      </a:r>
                      <a:endParaRPr lang="en-IN" sz="1100" dirty="0">
                        <a:latin typeface="Century" pitchFamily="18" charset="0"/>
                      </a:endParaRPr>
                    </a:p>
                  </a:txBody>
                  <a:tcPr/>
                </a:tc>
              </a:tr>
              <a:tr h="98525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entury" pitchFamily="18" charset="0"/>
                        </a:rPr>
                        <a:t>2</a:t>
                      </a:r>
                      <a:endParaRPr lang="en-US" sz="11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Fast Recovery in Software-Defined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>
                          <a:latin typeface="Century" pitchFamily="18" charset="0"/>
                          <a:cs typeface="Times New Roman" pitchFamily="18" charset="0"/>
                        </a:rPr>
                        <a:t>IEEE Software Defined Networks (EWSDN), 2014 Third European Workshop on 1-3 Sept. 2014</a:t>
                      </a:r>
                      <a:endParaRPr lang="en-IN" sz="11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This paper implements a failover scheme with per-link Bidirectional Forwarding Detection sessions and preconfigured primary and secondary paths computed by an </a:t>
                      </a:r>
                      <a:r>
                        <a:rPr lang="en-IN" sz="1100" kern="1200" dirty="0" err="1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OpenFlow</a:t>
                      </a:r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 controller. Uses two steps- switch-initiated</a:t>
                      </a:r>
                      <a:r>
                        <a:rPr lang="en-IN" sz="1100" kern="1200" baseline="0" dirty="0" smtClean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 recovery and then controller calculating the optimal paths</a:t>
                      </a:r>
                      <a:r>
                        <a:rPr lang="en-IN" sz="1100" dirty="0" smtClean="0">
                          <a:latin typeface="Century" pitchFamily="18" charset="0"/>
                        </a:rPr>
                        <a:t>.</a:t>
                      </a:r>
                      <a:endParaRPr lang="en-IN" sz="1100" dirty="0">
                        <a:latin typeface="Century" pitchFamily="18" charset="0"/>
                      </a:endParaRPr>
                    </a:p>
                  </a:txBody>
                  <a:tcPr/>
                </a:tc>
              </a:tr>
              <a:tr h="88271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entury" pitchFamily="18" charset="0"/>
                        </a:rPr>
                        <a:t>3</a:t>
                      </a:r>
                      <a:endParaRPr lang="en-US" sz="11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OpenFlow</a:t>
                      </a:r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-Based Segment Protection in Ethernet Networks</a:t>
                      </a:r>
                    </a:p>
                    <a:p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100" b="0" dirty="0" smtClean="0">
                          <a:latin typeface="Times New Roman" pitchFamily="18" charset="0"/>
                          <a:cs typeface="Times New Roman" pitchFamily="18" charset="0"/>
                        </a:rPr>
                        <a:t>IEEE/OSA Journal</a:t>
                      </a:r>
                      <a:r>
                        <a:rPr lang="en-IN" sz="11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 of </a:t>
                      </a:r>
                      <a:r>
                        <a:rPr lang="en-IN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Vol</a:t>
                      </a:r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 5 ,No 1, September 2013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paper is based on providing a segment based rerouting algorithm for efficient transfer of messages in case of link failures.</a:t>
                      </a:r>
                    </a:p>
                  </a:txBody>
                  <a:tcPr/>
                </a:tc>
              </a:tr>
              <a:tr h="88271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entury" pitchFamily="18" charset="0"/>
                        </a:rPr>
                        <a:t>4</a:t>
                      </a:r>
                      <a:endParaRPr lang="en-US" sz="11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Fault-Tolerant </a:t>
                      </a:r>
                      <a:r>
                        <a:rPr lang="en-IN" sz="1100" dirty="0" err="1" smtClean="0"/>
                        <a:t>OpenFlow</a:t>
                      </a:r>
                      <a:r>
                        <a:rPr lang="en-IN" sz="1100" dirty="0" smtClean="0"/>
                        <a:t>-based Software Switch Architecture with LINC Switches for a Reliable Network Data Exchange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Research and Educational Experiment Workshop (GREE), 2014 Third GENI  </a:t>
                      </a:r>
                      <a:r>
                        <a:rPr lang="en-IN" sz="1100" dirty="0" smtClean="0"/>
                        <a:t>19-20 March 2014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This paper</a:t>
                      </a:r>
                      <a:r>
                        <a:rPr lang="en-IN" sz="1100" baseline="0" dirty="0" smtClean="0"/>
                        <a:t> describes the usage of the </a:t>
                      </a:r>
                      <a:r>
                        <a:rPr lang="en-IN" sz="1100" baseline="0" dirty="0" err="1" smtClean="0"/>
                        <a:t>Erlang</a:t>
                      </a:r>
                      <a:r>
                        <a:rPr lang="en-IN" sz="1100" baseline="0" dirty="0" smtClean="0"/>
                        <a:t> Distributed System to replace the hardware switches with  open flow software switches to better the fault-tolerance system.</a:t>
                      </a:r>
                      <a:endParaRPr lang="en-IN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421859"/>
              </p:ext>
            </p:extLst>
          </p:nvPr>
        </p:nvGraphicFramePr>
        <p:xfrm>
          <a:off x="247384" y="221927"/>
          <a:ext cx="8610600" cy="489396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637822"/>
                <a:gridCol w="2710744"/>
                <a:gridCol w="3109384"/>
                <a:gridCol w="2152650"/>
              </a:tblGrid>
              <a:tr h="59628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 NO</a:t>
                      </a:r>
                      <a:endParaRPr lang="en-US" sz="11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REFERENCE PAPERS</a:t>
                      </a:r>
                      <a:endParaRPr lang="en-US" sz="11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PUBLICATIONS AND YEAR</a:t>
                      </a:r>
                      <a:endParaRPr lang="en-US" sz="11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EXPLANATION</a:t>
                      </a:r>
                      <a:endParaRPr lang="en-US" sz="1100" dirty="0">
                        <a:latin typeface="Century" pitchFamily="18" charset="0"/>
                      </a:endParaRPr>
                    </a:p>
                  </a:txBody>
                  <a:tcPr/>
                </a:tc>
              </a:tr>
              <a:tr h="110601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/>
                        <a:t>Orion: A Hybrid Hierarchical Control Plane of Software-Defined Networking for Large-Scale Networks</a:t>
                      </a:r>
                      <a:endParaRPr lang="en-IN" sz="11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2014 IEEE 22nd International Conference on Network Protocols.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aseline="0" dirty="0" smtClean="0"/>
                        <a:t>This paper explains the Orion architecture which overcomes the issues of the flat control plane structure and the centralized abstracted hierarchical structure of the control plane.</a:t>
                      </a:r>
                    </a:p>
                  </a:txBody>
                  <a:tcPr/>
                </a:tc>
              </a:tr>
              <a:tr h="95943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kern="1200" baseline="0" dirty="0" smtClean="0"/>
                        <a:t>Relaxed Multiple Routing Configurations:</a:t>
                      </a:r>
                    </a:p>
                    <a:p>
                      <a:r>
                        <a:rPr lang="en-IN" sz="1100" kern="1200" baseline="0" dirty="0" smtClean="0"/>
                        <a:t>IP Fast Reroute for Single and Correlated Failures</a:t>
                      </a:r>
                      <a:endParaRPr lang="en-IN" sz="1100" b="0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kern="1200" dirty="0" smtClean="0"/>
                        <a:t>IEEE Transactions</a:t>
                      </a:r>
                      <a:r>
                        <a:rPr lang="en-IN" sz="1100" kern="1200" baseline="0" dirty="0" smtClean="0"/>
                        <a:t> </a:t>
                      </a:r>
                      <a:r>
                        <a:rPr lang="en-IN" sz="1100" kern="1200" dirty="0" smtClean="0"/>
                        <a:t> on</a:t>
                      </a:r>
                      <a:r>
                        <a:rPr lang="en-IN" sz="1100" kern="1200" baseline="0" dirty="0" smtClean="0"/>
                        <a:t> </a:t>
                      </a:r>
                      <a:r>
                        <a:rPr lang="en-IN" sz="1100" kern="1200" dirty="0" smtClean="0"/>
                        <a:t> network</a:t>
                      </a:r>
                      <a:r>
                        <a:rPr lang="en-IN" sz="1100" kern="1200" baseline="0" dirty="0" smtClean="0"/>
                        <a:t> and service</a:t>
                      </a:r>
                      <a:r>
                        <a:rPr lang="en-IN" sz="1100" kern="1200" dirty="0" smtClean="0"/>
                        <a:t> management, </a:t>
                      </a:r>
                      <a:r>
                        <a:rPr lang="en-IN" sz="1100" kern="1200" dirty="0" err="1" smtClean="0"/>
                        <a:t>vol</a:t>
                      </a:r>
                      <a:r>
                        <a:rPr lang="en-IN" sz="1100" kern="1200" dirty="0" smtClean="0"/>
                        <a:t> 6, no. 1, MARCH 2009.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kern="1200" dirty="0" smtClean="0"/>
                        <a:t>The paper puts forth the methodology employed to recover from link failures in a network with the help of Relaxed Multiple Routing Configuration (</a:t>
                      </a:r>
                      <a:r>
                        <a:rPr lang="en-IN" sz="1100" kern="1200" dirty="0" err="1" smtClean="0"/>
                        <a:t>rMRC</a:t>
                      </a:r>
                      <a:r>
                        <a:rPr lang="en-IN" sz="1100" kern="1200" dirty="0" smtClean="0"/>
                        <a:t>). </a:t>
                      </a:r>
                      <a:endParaRPr lang="en-IN" sz="1100" dirty="0"/>
                    </a:p>
                  </a:txBody>
                  <a:tcPr/>
                </a:tc>
              </a:tr>
              <a:tr h="171211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Scalable Resilience for Software-Defined</a:t>
                      </a:r>
                    </a:p>
                    <a:p>
                      <a:r>
                        <a:rPr lang="en-IN" sz="1100" dirty="0" smtClean="0"/>
                        <a:t>Networking Using Loop-Free Alternates with Loop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Network </a:t>
                      </a:r>
                      <a:r>
                        <a:rPr lang="en-IN" sz="1100" dirty="0" err="1" smtClean="0"/>
                        <a:t>Softwarization</a:t>
                      </a:r>
                      <a:r>
                        <a:rPr lang="en-IN" sz="1100" dirty="0" smtClean="0"/>
                        <a:t> (</a:t>
                      </a:r>
                      <a:r>
                        <a:rPr lang="en-IN" sz="1100" dirty="0" err="1" smtClean="0"/>
                        <a:t>NetSoft</a:t>
                      </a:r>
                      <a:r>
                        <a:rPr lang="en-IN" sz="1100" dirty="0" smtClean="0"/>
                        <a:t>), 2015 1st IEEE Conference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 kern="1200" dirty="0" smtClean="0"/>
                        <a:t>This paper explains about the usage of Link Free Alternatives(LFAs) to prevent single or multilink failures. Depending upon the three condition in which the LFAs occur,</a:t>
                      </a:r>
                      <a:r>
                        <a:rPr lang="en-IN" sz="1100" kern="1200" baseline="0" dirty="0" smtClean="0"/>
                        <a:t> loops might be formed in case of node failure. Hence, a loop detection strategy is used to detect and drop those packets. 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1344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PROPOSED SYSTEM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The existing system is based on the process of detecting the link failure in a network and providing a secure path for the packets.</a:t>
            </a: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Mostly, the alternate path provided is pre-computed already and is stored in the table.</a:t>
            </a: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lang="en" dirty="0">
                <a:latin typeface="Oswald"/>
                <a:ea typeface="Oswald"/>
                <a:cs typeface="Oswald"/>
                <a:sym typeface="Oswald"/>
              </a:rPr>
              <a:t>existing system uses a working and a transient plane.</a:t>
            </a: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Working plane is used till the link failure occurs.</a:t>
            </a: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Transient plane comes into play when a link is failed.</a:t>
            </a: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The transient plane is like a tree in which the failure node is the root.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72500"/>
            <a:ext cx="8458200" cy="440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000" y="28502"/>
            <a:ext cx="8520599" cy="733499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49" y="1047750"/>
            <a:ext cx="8520599" cy="3810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8" y="819150"/>
            <a:ext cx="8762901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MODULES SPLIT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699" y="1504950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Detection Module :</a:t>
            </a: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Detection </a:t>
            </a:r>
            <a:r>
              <a:rPr lang="en" dirty="0">
                <a:latin typeface="Oswald"/>
                <a:ea typeface="Oswald"/>
                <a:cs typeface="Oswald"/>
                <a:sym typeface="Oswald"/>
              </a:rPr>
              <a:t>of link </a:t>
            </a: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failure</a:t>
            </a:r>
          </a:p>
          <a:p>
            <a:pPr marL="228600" lvl="0" rtl="0">
              <a:spcBef>
                <a:spcPts val="0"/>
              </a:spcBef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Recovery Module :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Storing of dropped packets in compression state.</a:t>
            </a: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Handling the failed link using the alternate back </a:t>
            </a: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path (the packets which are not left from the source).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228600" rtl="0">
              <a:spcBef>
                <a:spcPts val="0"/>
              </a:spcBef>
              <a:buFont typeface="Oswald"/>
              <a:buChar char="❖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Stored packets are sent using fast rerouting technique.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1090</Words>
  <Application>Microsoft Office PowerPoint</Application>
  <PresentationFormat>On-screen Show (16:9)</PresentationFormat>
  <Paragraphs>91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Source Code Pro</vt:lpstr>
      <vt:lpstr>Wingdings</vt:lpstr>
      <vt:lpstr>Arial</vt:lpstr>
      <vt:lpstr>Oswald</vt:lpstr>
      <vt:lpstr>Century</vt:lpstr>
      <vt:lpstr>Times New Roman</vt:lpstr>
      <vt:lpstr>modern-writer</vt:lpstr>
      <vt:lpstr>Link Error Detection and Failure Recovery in Software Defined Networking  </vt:lpstr>
      <vt:lpstr>INTRODUCTION</vt:lpstr>
      <vt:lpstr>OBJECTIVE</vt:lpstr>
      <vt:lpstr>LITERATURE SURVEY</vt:lpstr>
      <vt:lpstr>PowerPoint Presentation</vt:lpstr>
      <vt:lpstr>PROPOSED SYSTEM</vt:lpstr>
      <vt:lpstr>PowerPoint Presentation</vt:lpstr>
      <vt:lpstr>BLOCK DIAGRAM</vt:lpstr>
      <vt:lpstr>MODULES SPLIT</vt:lpstr>
      <vt:lpstr>Detection Module</vt:lpstr>
      <vt:lpstr>Recovery Module</vt:lpstr>
      <vt:lpstr>REFERENCES</vt:lpstr>
      <vt:lpstr>(Continued)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Error Detection and Failure Recovery in Software Defined Networking</dc:title>
  <dc:creator>Swetha Srikanth</dc:creator>
  <cp:lastModifiedBy>RAJA_pc</cp:lastModifiedBy>
  <cp:revision>23</cp:revision>
  <dcterms:modified xsi:type="dcterms:W3CDTF">2015-10-12T18:00:08Z</dcterms:modified>
</cp:coreProperties>
</file>