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Domine" panose="020B0604020202020204" charset="0"/>
      <p:regular r:id="rId46"/>
      <p:bold r:id="rId47"/>
    </p:embeddedFont>
    <p:embeddedFont>
      <p:font typeface="Century Gothic" panose="020B0502020202020204" pitchFamily="34" charset="0"/>
      <p:regular r:id="rId48"/>
      <p:bold r:id="rId49"/>
      <p:italic r:id="rId50"/>
      <p:boldItalic r:id="rId51"/>
    </p:embeddedFont>
    <p:embeddedFont>
      <p:font typeface="Questrial" panose="020B0604020202020204" charset="0"/>
      <p:regular r:id="rId52"/>
    </p:embeddedFont>
    <p:embeddedFont>
      <p:font typeface="Source Code Pro" panose="020B0604020202020204" charset="0"/>
      <p:regular r:id="rId53"/>
      <p:bold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C9A57-04A4-488B-A53B-9776E53A9C2A}">
  <a:tblStyle styleId="{F84C9A57-04A4-488B-A53B-9776E53A9C2A}" styleName="Table_0">
    <a:wholeTbl>
      <a:tcTxStyle b="off" i="off">
        <a:font>
          <a:latin typeface="Century Gothic"/>
          <a:ea typeface="Century Gothic"/>
          <a:cs typeface="Century Gothic"/>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chemeClr val="accent2"/>
              </a:solidFill>
              <a:prstDash val="solid"/>
              <a:round/>
              <a:headEnd type="none" w="med" len="med"/>
              <a:tailEnd type="none" w="med" len="med"/>
            </a:ln>
          </a:insideV>
        </a:tcBdr>
        <a:fill>
          <a:solidFill>
            <a:srgbClr val="FFFFFF">
              <a:alpha val="0"/>
            </a:srgbClr>
          </a:solidFill>
        </a:fill>
      </a:tcStyle>
    </a:wholeTbl>
    <a:band1H>
      <a:tcStyle>
        <a:tcBdr/>
        <a:fill>
          <a:solidFill>
            <a:schemeClr val="accent2">
              <a:alpha val="40000"/>
            </a:schemeClr>
          </a:solidFill>
        </a:fill>
      </a:tcStyle>
    </a:band1H>
    <a:band1V>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fill>
          <a:solidFill>
            <a:schemeClr val="accent2">
              <a:alpha val="40000"/>
            </a:schemeClr>
          </a:solidFill>
        </a:fill>
      </a:tcStyle>
    </a:band1V>
    <a:la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lastCol>
    <a:fir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firstCol>
    <a:lastRow>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lastRow>
    <a:firstRow>
      <a:tcTxStyle b="on" i="off">
        <a:font>
          <a:latin typeface="Century Gothic"/>
          <a:ea typeface="Century Gothic"/>
          <a:cs typeface="Century Gothic"/>
        </a:font>
        <a:schemeClr val="lt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l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firstRow>
  </a:tblStyle>
  <a:tblStyle styleId="{71A805C8-92EC-4D9D-A21A-0F6D588CF45C}" styleName="Table_1">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E7ED"/>
          </a:solidFill>
        </a:fill>
      </a:tcStyle>
    </a:wholeTbl>
    <a:band1H>
      <a:tcStyle>
        <a:tcBdr/>
        <a:fill>
          <a:solidFill>
            <a:srgbClr val="FFCCDA"/>
          </a:solidFill>
        </a:fill>
      </a:tcStyle>
    </a:band1H>
    <a:band1V>
      <a:tcStyle>
        <a:tcBdr/>
        <a:fill>
          <a:solidFill>
            <a:srgbClr val="FFCCDA"/>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FFE7ED"/>
          </a:solidFill>
        </a:fill>
      </a:tcStyle>
    </a:lastRow>
    <a:firstRow>
      <a:tcTxStyle b="on" i="off">
        <a:font>
          <a:latin typeface="Century Gothic"/>
          <a:ea typeface="Century Gothic"/>
          <a:cs typeface="Century Gothic"/>
        </a:font>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17363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332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42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56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5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3500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04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7651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9037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66984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40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28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0355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959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855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032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48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33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3050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44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55982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78004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1501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4727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033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98190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937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721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7590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2572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39630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2968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43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2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1511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4" name="Shape 3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6186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16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1442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410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873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314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847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064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0140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866216" y="1085850"/>
            <a:ext cx="6619244" cy="249718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54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866216" y="3583035"/>
            <a:ext cx="6619244" cy="64606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ctr"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20" name="Shape 20"/>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FFFFFF"/>
              </a:buClr>
              <a:buSzPct val="25000"/>
              <a:buFont typeface="Arial"/>
              <a:buNone/>
            </a:pPr>
            <a:fld id="{00000000-1234-1234-1234-123412341234}" type="slidenum">
              <a:rPr lang="en" sz="1300" b="0" i="0" u="none" strike="noStrike" cap="none">
                <a:solidFill>
                  <a:srgbClr val="FFFFFF"/>
                </a:solidFill>
                <a:latin typeface="Arial"/>
                <a:ea typeface="Arial"/>
                <a:cs typeface="Arial"/>
                <a:sym typeface="Arial"/>
              </a:rPr>
              <a:t>‹#›</a:t>
            </a:fld>
            <a:endParaRPr lang="en" sz="13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865429" y="1390644"/>
            <a:ext cx="3819679" cy="1181106"/>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27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3" name="Shape 73"/>
          <p:cNvSpPr>
            <a:spLocks noGrp="1"/>
          </p:cNvSpPr>
          <p:nvPr>
            <p:ph type="pic" idx="2"/>
          </p:nvPr>
        </p:nvSpPr>
        <p:spPr>
          <a:xfrm>
            <a:off x="5212160" y="857250"/>
            <a:ext cx="2400300" cy="3429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74" name="Shape 74"/>
          <p:cNvSpPr txBox="1">
            <a:spLocks noGrp="1"/>
          </p:cNvSpPr>
          <p:nvPr>
            <p:ph type="body" idx="1"/>
          </p:nvPr>
        </p:nvSpPr>
        <p:spPr>
          <a:xfrm>
            <a:off x="866216" y="2743200"/>
            <a:ext cx="3813733" cy="10287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75" name="Shape 75"/>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66216" y="3600439"/>
            <a:ext cx="6619242" cy="425053"/>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18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0" name="Shape 80"/>
          <p:cNvSpPr>
            <a:spLocks noGrp="1"/>
          </p:cNvSpPr>
          <p:nvPr>
            <p:ph type="pic" idx="2"/>
          </p:nvPr>
        </p:nvSpPr>
        <p:spPr>
          <a:xfrm>
            <a:off x="866216" y="514350"/>
            <a:ext cx="6619244" cy="27305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81" name="Shape 81"/>
          <p:cNvSpPr txBox="1">
            <a:spLocks noGrp="1"/>
          </p:cNvSpPr>
          <p:nvPr>
            <p:ph type="body" idx="1"/>
          </p:nvPr>
        </p:nvSpPr>
        <p:spPr>
          <a:xfrm>
            <a:off x="866216" y="4025494"/>
            <a:ext cx="6619241" cy="37028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82" name="Shape 8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66216" y="1085850"/>
            <a:ext cx="6619244" cy="1485899"/>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6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7" name="Shape 87"/>
          <p:cNvSpPr txBox="1">
            <a:spLocks noGrp="1"/>
          </p:cNvSpPr>
          <p:nvPr>
            <p:ph type="body" idx="1"/>
          </p:nvPr>
        </p:nvSpPr>
        <p:spPr>
          <a:xfrm>
            <a:off x="866216" y="2743200"/>
            <a:ext cx="6619244" cy="1771650"/>
          </a:xfrm>
          <a:prstGeom prst="rect">
            <a:avLst/>
          </a:prstGeom>
          <a:noFill/>
          <a:ln>
            <a:noFill/>
          </a:ln>
        </p:spPr>
        <p:txBody>
          <a:bodyPr lIns="91425" tIns="91425" rIns="91425" bIns="91425" anchor="ctr" anchorCtr="0"/>
          <a:lstStyle>
            <a:lvl1pPr marL="0" marR="0" lvl="0"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88" name="Shape 8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181100" y="1085850"/>
            <a:ext cx="5999486" cy="1742531"/>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6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3" name="Shape 93"/>
          <p:cNvSpPr txBox="1">
            <a:spLocks noGrp="1"/>
          </p:cNvSpPr>
          <p:nvPr>
            <p:ph type="body" idx="1"/>
          </p:nvPr>
        </p:nvSpPr>
        <p:spPr>
          <a:xfrm>
            <a:off x="1447800" y="2828380"/>
            <a:ext cx="5459736" cy="256631"/>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small">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94" name="Shape 94"/>
          <p:cNvSpPr txBox="1">
            <a:spLocks noGrp="1"/>
          </p:cNvSpPr>
          <p:nvPr>
            <p:ph type="body" idx="2"/>
          </p:nvPr>
        </p:nvSpPr>
        <p:spPr>
          <a:xfrm>
            <a:off x="866216" y="3262992"/>
            <a:ext cx="6619244" cy="1257299"/>
          </a:xfrm>
          <a:prstGeom prst="rect">
            <a:avLst/>
          </a:prstGeom>
          <a:noFill/>
          <a:ln>
            <a:noFill/>
          </a:ln>
        </p:spPr>
        <p:txBody>
          <a:bodyPr lIns="91425" tIns="91425" rIns="91425" bIns="91425" anchor="ctr" anchorCtr="0"/>
          <a:lstStyle>
            <a:lvl1pPr marL="0" marR="0" lvl="0"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95" name="Shape 95"/>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Shape 96"/>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
        <p:nvSpPr>
          <p:cNvPr id="98" name="Shape 98"/>
          <p:cNvSpPr txBox="1"/>
          <p:nvPr/>
        </p:nvSpPr>
        <p:spPr>
          <a:xfrm>
            <a:off x="673720" y="728439"/>
            <a:ext cx="601434" cy="150041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 sz="9150" b="0" i="0" u="none" strike="noStrike" cap="none">
                <a:solidFill>
                  <a:srgbClr val="86D1D8"/>
                </a:solidFill>
                <a:latin typeface="Arial"/>
                <a:ea typeface="Arial"/>
                <a:cs typeface="Arial"/>
                <a:sym typeface="Arial"/>
              </a:rPr>
              <a:t>“</a:t>
            </a:r>
          </a:p>
        </p:txBody>
      </p:sp>
      <p:sp>
        <p:nvSpPr>
          <p:cNvPr id="99" name="Shape 99"/>
          <p:cNvSpPr txBox="1"/>
          <p:nvPr/>
        </p:nvSpPr>
        <p:spPr>
          <a:xfrm>
            <a:off x="6997867" y="1960341"/>
            <a:ext cx="601434" cy="150041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 sz="9150" b="0" i="0" u="none" strike="noStrike" cap="none">
                <a:solidFill>
                  <a:srgbClr val="86D1D8"/>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ame Car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66216" y="2343150"/>
            <a:ext cx="6619244" cy="123988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0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2" name="Shape 102"/>
          <p:cNvSpPr txBox="1">
            <a:spLocks noGrp="1"/>
          </p:cNvSpPr>
          <p:nvPr>
            <p:ph type="body" idx="1"/>
          </p:nvPr>
        </p:nvSpPr>
        <p:spPr>
          <a:xfrm>
            <a:off x="866216" y="3583035"/>
            <a:ext cx="6619244" cy="6453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103" name="Shape 103"/>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Colum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8" name="Shape 108"/>
          <p:cNvSpPr txBox="1">
            <a:spLocks noGrp="1"/>
          </p:cNvSpPr>
          <p:nvPr>
            <p:ph type="body" idx="1"/>
          </p:nvPr>
        </p:nvSpPr>
        <p:spPr>
          <a:xfrm>
            <a:off x="474710" y="1485900"/>
            <a:ext cx="2210150"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09" name="Shape 109"/>
          <p:cNvSpPr txBox="1">
            <a:spLocks noGrp="1"/>
          </p:cNvSpPr>
          <p:nvPr>
            <p:ph type="body" idx="2"/>
          </p:nvPr>
        </p:nvSpPr>
        <p:spPr>
          <a:xfrm>
            <a:off x="489347" y="2000250"/>
            <a:ext cx="2195513"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10" name="Shape 110"/>
          <p:cNvSpPr txBox="1">
            <a:spLocks noGrp="1"/>
          </p:cNvSpPr>
          <p:nvPr>
            <p:ph type="body" idx="3"/>
          </p:nvPr>
        </p:nvSpPr>
        <p:spPr>
          <a:xfrm>
            <a:off x="2912744" y="1485900"/>
            <a:ext cx="2202181"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body" idx="4"/>
          </p:nvPr>
        </p:nvSpPr>
        <p:spPr>
          <a:xfrm>
            <a:off x="2904828" y="2000250"/>
            <a:ext cx="2210096"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body" idx="5"/>
          </p:nvPr>
        </p:nvSpPr>
        <p:spPr>
          <a:xfrm>
            <a:off x="5343525" y="1485900"/>
            <a:ext cx="2199085"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body" idx="6"/>
          </p:nvPr>
        </p:nvSpPr>
        <p:spPr>
          <a:xfrm>
            <a:off x="5343525" y="2000250"/>
            <a:ext cx="2199085"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cxnSp>
        <p:nvCxnSpPr>
          <p:cNvPr id="114" name="Shape 114"/>
          <p:cNvCxnSpPr/>
          <p:nvPr/>
        </p:nvCxnSpPr>
        <p:spPr>
          <a:xfrm>
            <a:off x="2794607" y="1600200"/>
            <a:ext cx="0" cy="29717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5" name="Shape 115"/>
          <p:cNvCxnSpPr/>
          <p:nvPr/>
        </p:nvCxnSpPr>
        <p:spPr>
          <a:xfrm>
            <a:off x="5221669" y="1600200"/>
            <a:ext cx="0" cy="2975162"/>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6" name="Shape 116"/>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21" name="Shape 121"/>
          <p:cNvSpPr txBox="1">
            <a:spLocks noGrp="1"/>
          </p:cNvSpPr>
          <p:nvPr>
            <p:ph type="body" idx="1"/>
          </p:nvPr>
        </p:nvSpPr>
        <p:spPr>
          <a:xfrm>
            <a:off x="489347" y="3188211"/>
            <a:ext cx="2205037"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2" name="Shape 122"/>
          <p:cNvSpPr>
            <a:spLocks noGrp="1"/>
          </p:cNvSpPr>
          <p:nvPr>
            <p:ph type="pic" idx="2"/>
          </p:nvPr>
        </p:nvSpPr>
        <p:spPr>
          <a:xfrm>
            <a:off x="489347" y="1657350"/>
            <a:ext cx="2205037"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body" idx="3"/>
          </p:nvPr>
        </p:nvSpPr>
        <p:spPr>
          <a:xfrm>
            <a:off x="489347" y="3620408"/>
            <a:ext cx="2205037"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body" idx="4"/>
          </p:nvPr>
        </p:nvSpPr>
        <p:spPr>
          <a:xfrm>
            <a:off x="2917032" y="3188211"/>
            <a:ext cx="219789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5" name="Shape 125"/>
          <p:cNvSpPr>
            <a:spLocks noGrp="1"/>
          </p:cNvSpPr>
          <p:nvPr>
            <p:ph type="pic" idx="5"/>
          </p:nvPr>
        </p:nvSpPr>
        <p:spPr>
          <a:xfrm>
            <a:off x="2917031" y="1657350"/>
            <a:ext cx="2197893"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6" name="Shape 126"/>
          <p:cNvSpPr txBox="1">
            <a:spLocks noGrp="1"/>
          </p:cNvSpPr>
          <p:nvPr>
            <p:ph type="body" idx="6"/>
          </p:nvPr>
        </p:nvSpPr>
        <p:spPr>
          <a:xfrm>
            <a:off x="2916016" y="3620407"/>
            <a:ext cx="2200805"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27" name="Shape 127"/>
          <p:cNvSpPr txBox="1">
            <a:spLocks noGrp="1"/>
          </p:cNvSpPr>
          <p:nvPr>
            <p:ph type="body" idx="7"/>
          </p:nvPr>
        </p:nvSpPr>
        <p:spPr>
          <a:xfrm>
            <a:off x="5343525" y="3188211"/>
            <a:ext cx="2199085"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8" name="Shape 128"/>
          <p:cNvSpPr>
            <a:spLocks noGrp="1"/>
          </p:cNvSpPr>
          <p:nvPr>
            <p:ph type="pic" idx="8"/>
          </p:nvPr>
        </p:nvSpPr>
        <p:spPr>
          <a:xfrm>
            <a:off x="5343525" y="1657350"/>
            <a:ext cx="2199085"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9"/>
          </p:nvPr>
        </p:nvSpPr>
        <p:spPr>
          <a:xfrm>
            <a:off x="5343432" y="3620405"/>
            <a:ext cx="2201997"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cxnSp>
        <p:nvCxnSpPr>
          <p:cNvPr id="130" name="Shape 130"/>
          <p:cNvCxnSpPr/>
          <p:nvPr/>
        </p:nvCxnSpPr>
        <p:spPr>
          <a:xfrm>
            <a:off x="2794607" y="1600200"/>
            <a:ext cx="0" cy="29717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31" name="Shape 131"/>
          <p:cNvCxnSpPr/>
          <p:nvPr/>
        </p:nvCxnSpPr>
        <p:spPr>
          <a:xfrm>
            <a:off x="5221669" y="1600200"/>
            <a:ext cx="0" cy="2975162"/>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32" name="Shape 13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Shape 13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7" name="Shape 137"/>
          <p:cNvSpPr txBox="1">
            <a:spLocks noGrp="1"/>
          </p:cNvSpPr>
          <p:nvPr>
            <p:ph type="body" idx="1"/>
          </p:nvPr>
        </p:nvSpPr>
        <p:spPr>
          <a:xfrm rot="5400000">
            <a:off x="2609131" y="-241958"/>
            <a:ext cx="3146610" cy="6709906"/>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Shape 13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Shape 14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rot="5400000">
            <a:off x="4700587" y="1850231"/>
            <a:ext cx="4369593" cy="1314451"/>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43" name="Shape 143"/>
          <p:cNvSpPr txBox="1">
            <a:spLocks noGrp="1"/>
          </p:cNvSpPr>
          <p:nvPr>
            <p:ph type="body" idx="1"/>
          </p:nvPr>
        </p:nvSpPr>
        <p:spPr>
          <a:xfrm rot="5400000">
            <a:off x="1259682" y="-104773"/>
            <a:ext cx="4026693" cy="5567361"/>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44" name="Shape 144"/>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lstStyle>
            <a:lvl1pPr marL="484632" marR="0" lvl="0" indent="-2031" algn="l" rtl="0">
              <a:spcBef>
                <a:spcPts val="0"/>
              </a:spcBef>
              <a:buClr>
                <a:srgbClr val="FF599C"/>
              </a:buClr>
              <a:buFont typeface="Questrial"/>
              <a:buNone/>
              <a:defRPr sz="4200" b="0" i="0" u="none" strike="noStrike" cap="none">
                <a:solidFill>
                  <a:srgbClr val="FF599C"/>
                </a:solidFill>
                <a:latin typeface="Questrial"/>
                <a:ea typeface="Questrial"/>
                <a:cs typeface="Questrial"/>
                <a:sym typeface="Questrial"/>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25" name="Shape 25"/>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lstStyle>
            <a:lvl1pPr marL="448056" marR="0" lvl="0" indent="-79755" algn="l" rtl="0">
              <a:spcBef>
                <a:spcPts val="0"/>
              </a:spcBef>
              <a:spcAft>
                <a:spcPts val="0"/>
              </a:spcAft>
              <a:buClr>
                <a:schemeClr val="accent1"/>
              </a:buClr>
              <a:buSzPct val="80000"/>
              <a:buFont typeface="Noto Sans Symbols"/>
              <a:buChar char="⦿"/>
              <a:defRPr sz="3000" b="0" i="0" u="none" strike="noStrike" cap="none">
                <a:solidFill>
                  <a:schemeClr val="lt1"/>
                </a:solidFill>
                <a:latin typeface="Questrial"/>
                <a:ea typeface="Questrial"/>
                <a:cs typeface="Questrial"/>
                <a:sym typeface="Questrial"/>
              </a:defRPr>
            </a:lvl1pPr>
            <a:lvl2pPr marL="822960" marR="0" lvl="1" indent="19684" algn="l" rtl="0">
              <a:spcBef>
                <a:spcPts val="0"/>
              </a:spcBef>
              <a:spcAft>
                <a:spcPts val="0"/>
              </a:spcAft>
              <a:buClr>
                <a:schemeClr val="accent1"/>
              </a:buClr>
              <a:buSzPct val="95000"/>
              <a:buFont typeface="Verdana"/>
              <a:buChar char="›"/>
              <a:defRPr sz="2600" b="0" i="0" u="none" strike="noStrike" cap="none">
                <a:solidFill>
                  <a:schemeClr val="lt1"/>
                </a:solidFill>
                <a:latin typeface="Questrial"/>
                <a:ea typeface="Questrial"/>
                <a:cs typeface="Questrial"/>
                <a:sym typeface="Questrial"/>
              </a:defRPr>
            </a:lvl2pPr>
            <a:lvl3pPr marL="1106424" marR="0" lvl="2" indent="74675" algn="l" rtl="0">
              <a:spcBef>
                <a:spcPts val="0"/>
              </a:spcBef>
              <a:spcAft>
                <a:spcPts val="0"/>
              </a:spcAft>
              <a:buClr>
                <a:schemeClr val="accent1"/>
              </a:buClr>
              <a:buSzPct val="100000"/>
              <a:buFont typeface="Noto Sans Symbols"/>
              <a:buChar char="⚫"/>
              <a:defRPr sz="2400" b="0" i="0" u="none" strike="noStrike" cap="none">
                <a:solidFill>
                  <a:schemeClr val="lt1"/>
                </a:solidFill>
                <a:latin typeface="Questrial"/>
                <a:ea typeface="Questrial"/>
                <a:cs typeface="Questrial"/>
                <a:sym typeface="Questrial"/>
              </a:defRPr>
            </a:lvl3pPr>
            <a:lvl4pPr marL="1371600" marR="0" lvl="3" indent="38100" algn="l" rtl="0">
              <a:spcBef>
                <a:spcPts val="0"/>
              </a:spcBef>
              <a:spcAft>
                <a:spcPts val="0"/>
              </a:spcAft>
              <a:buClr>
                <a:schemeClr val="accent1"/>
              </a:buClr>
              <a:buSzPct val="100000"/>
              <a:buFont typeface="Noto Sans Symbols"/>
              <a:buChar char="⚫"/>
              <a:defRPr sz="2000" b="0" i="0" u="none" strike="noStrike" cap="none">
                <a:solidFill>
                  <a:schemeClr val="lt1"/>
                </a:solidFill>
                <a:latin typeface="Questrial"/>
                <a:ea typeface="Questrial"/>
                <a:cs typeface="Questrial"/>
                <a:sym typeface="Questrial"/>
              </a:defRPr>
            </a:lvl4pPr>
            <a:lvl5pPr marL="1600200" marR="0" lvl="4" indent="19050" algn="l" rtl="0">
              <a:spcBef>
                <a:spcPts val="0"/>
              </a:spcBef>
              <a:spcAft>
                <a:spcPts val="0"/>
              </a:spcAft>
              <a:buClr>
                <a:srgbClr val="FF8EB1"/>
              </a:buClr>
              <a:buSzPct val="100000"/>
              <a:buFont typeface="Noto Sans Symbols"/>
              <a:buChar char="⚫"/>
              <a:defRPr sz="1900" b="0" i="0" u="none" strike="noStrike" cap="none">
                <a:solidFill>
                  <a:schemeClr val="lt1"/>
                </a:solidFill>
                <a:latin typeface="Questrial"/>
                <a:ea typeface="Questrial"/>
                <a:cs typeface="Questrial"/>
                <a:sym typeface="Questrial"/>
              </a:defRPr>
            </a:lvl5pPr>
            <a:lvl6pPr marL="1828800" marR="0" lvl="5" indent="12700" algn="l" rtl="0">
              <a:spcBef>
                <a:spcPts val="0"/>
              </a:spcBef>
              <a:spcAft>
                <a:spcPts val="0"/>
              </a:spcAft>
              <a:buClr>
                <a:srgbClr val="FF8EB1"/>
              </a:buClr>
              <a:buSzPct val="100000"/>
              <a:buFont typeface="Noto Sans Symbols"/>
              <a:buChar char="⚫"/>
              <a:defRPr sz="1800" b="0" i="0" u="none" strike="noStrike" cap="none">
                <a:solidFill>
                  <a:schemeClr val="lt1"/>
                </a:solidFill>
                <a:latin typeface="Questrial"/>
                <a:ea typeface="Questrial"/>
                <a:cs typeface="Questrial"/>
                <a:sym typeface="Questrial"/>
              </a:defRPr>
            </a:lvl6pPr>
            <a:lvl7pPr marL="2084832" marR="0" lvl="6" indent="-14732"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7pPr>
            <a:lvl8pPr marL="2286000" marR="0" lvl="7" indent="12700"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8pPr>
            <a:lvl9pPr marL="2514600" marR="0" lvl="8" indent="12700"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9pPr>
          </a:lstStyle>
          <a:p>
            <a:endParaRPr/>
          </a:p>
        </p:txBody>
      </p:sp>
      <p:sp>
        <p:nvSpPr>
          <p:cNvPr id="26" name="Shape 26"/>
          <p:cNvSpPr txBox="1">
            <a:spLocks noGrp="1"/>
          </p:cNvSpPr>
          <p:nvPr>
            <p:ph type="sldNum" idx="12"/>
          </p:nvPr>
        </p:nvSpPr>
        <p:spPr>
          <a:xfrm>
            <a:off x="8472459" y="4663216"/>
            <a:ext cx="548699" cy="3936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9" name="Shape 29"/>
          <p:cNvSpPr txBox="1">
            <a:spLocks noGrp="1"/>
          </p:cNvSpPr>
          <p:nvPr>
            <p:ph type="body" idx="1"/>
          </p:nvPr>
        </p:nvSpPr>
        <p:spPr>
          <a:xfrm>
            <a:off x="827483" y="1539688"/>
            <a:ext cx="6709906" cy="3146610"/>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30" name="Shape 30"/>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66216" y="2146300"/>
            <a:ext cx="6619242" cy="143673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0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5" name="Shape 35"/>
          <p:cNvSpPr txBox="1">
            <a:spLocks noGrp="1"/>
          </p:cNvSpPr>
          <p:nvPr>
            <p:ph type="body" idx="1"/>
          </p:nvPr>
        </p:nvSpPr>
        <p:spPr>
          <a:xfrm>
            <a:off x="866216" y="3583035"/>
            <a:ext cx="6619244" cy="6453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36" name="Shape 36"/>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1" name="Shape 41"/>
          <p:cNvSpPr txBox="1">
            <a:spLocks noGrp="1"/>
          </p:cNvSpPr>
          <p:nvPr>
            <p:ph type="body" idx="1"/>
          </p:nvPr>
        </p:nvSpPr>
        <p:spPr>
          <a:xfrm>
            <a:off x="827484" y="1545432"/>
            <a:ext cx="3297253" cy="3146821"/>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42" name="Shape 42"/>
          <p:cNvSpPr txBox="1">
            <a:spLocks noGrp="1"/>
          </p:cNvSpPr>
          <p:nvPr>
            <p:ph type="body" idx="2"/>
          </p:nvPr>
        </p:nvSpPr>
        <p:spPr>
          <a:xfrm>
            <a:off x="4240869" y="1542069"/>
            <a:ext cx="3297255" cy="3150184"/>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43" name="Shape 43"/>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Shape 44"/>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8" name="Shape 48"/>
          <p:cNvSpPr txBox="1">
            <a:spLocks noGrp="1"/>
          </p:cNvSpPr>
          <p:nvPr>
            <p:ph type="body" idx="1"/>
          </p:nvPr>
        </p:nvSpPr>
        <p:spPr>
          <a:xfrm>
            <a:off x="827484" y="1428750"/>
            <a:ext cx="329725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body" idx="2"/>
          </p:nvPr>
        </p:nvSpPr>
        <p:spPr>
          <a:xfrm>
            <a:off x="827484" y="1885950"/>
            <a:ext cx="3297253" cy="2806303"/>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body" idx="3"/>
          </p:nvPr>
        </p:nvSpPr>
        <p:spPr>
          <a:xfrm>
            <a:off x="4240871" y="1428750"/>
            <a:ext cx="329725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body" idx="4"/>
          </p:nvPr>
        </p:nvSpPr>
        <p:spPr>
          <a:xfrm>
            <a:off x="4240871" y="1885950"/>
            <a:ext cx="3297253" cy="2806303"/>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52" name="Shape 5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7" name="Shape 57"/>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6215" y="1085850"/>
            <a:ext cx="2550797" cy="108585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18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6" name="Shape 66"/>
          <p:cNvSpPr txBox="1">
            <a:spLocks noGrp="1"/>
          </p:cNvSpPr>
          <p:nvPr>
            <p:ph type="body" idx="1"/>
          </p:nvPr>
        </p:nvSpPr>
        <p:spPr>
          <a:xfrm>
            <a:off x="3588462" y="1085850"/>
            <a:ext cx="3896997" cy="3429000"/>
          </a:xfrm>
          <a:prstGeom prst="rect">
            <a:avLst/>
          </a:prstGeom>
          <a:noFill/>
          <a:ln>
            <a:noFill/>
          </a:ln>
        </p:spPr>
        <p:txBody>
          <a:bodyPr lIns="91425" tIns="91425" rIns="91425" bIns="91425" anchor="ctr"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67" name="Shape 67"/>
          <p:cNvSpPr txBox="1">
            <a:spLocks noGrp="1"/>
          </p:cNvSpPr>
          <p:nvPr>
            <p:ph type="body" idx="2"/>
          </p:nvPr>
        </p:nvSpPr>
        <p:spPr>
          <a:xfrm>
            <a:off x="866215" y="2346960"/>
            <a:ext cx="2550797" cy="2171698"/>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68" name="Shape 6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1">
            <a:alphaModFix/>
          </a:blip>
          <a:srcRect l="3613"/>
          <a:stretch/>
        </p:blipFill>
        <p:spPr>
          <a:xfrm>
            <a:off x="0" y="2002264"/>
            <a:ext cx="3027759" cy="3141235"/>
          </a:xfrm>
          <a:prstGeom prst="rect">
            <a:avLst/>
          </a:prstGeom>
          <a:noFill/>
          <a:ln>
            <a:noFill/>
          </a:ln>
        </p:spPr>
      </p:pic>
      <p:pic>
        <p:nvPicPr>
          <p:cNvPr id="7" name="Shape 7"/>
          <p:cNvPicPr preferRelativeResize="0"/>
          <p:nvPr/>
        </p:nvPicPr>
        <p:blipFill rotWithShape="1">
          <a:blip r:embed="rId22">
            <a:alphaModFix/>
          </a:blip>
          <a:srcRect l="35640"/>
          <a:stretch/>
        </p:blipFill>
        <p:spPr>
          <a:xfrm>
            <a:off x="0" y="2169260"/>
            <a:ext cx="1141808" cy="1774089"/>
          </a:xfrm>
          <a:prstGeom prst="rect">
            <a:avLst/>
          </a:prstGeom>
          <a:noFill/>
          <a:ln>
            <a:noFill/>
          </a:ln>
        </p:spPr>
      </p:pic>
      <p:sp>
        <p:nvSpPr>
          <p:cNvPr id="8" name="Shape 8"/>
          <p:cNvSpPr/>
          <p:nvPr/>
        </p:nvSpPr>
        <p:spPr>
          <a:xfrm>
            <a:off x="6456758"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lIns="91425" tIns="91425" rIns="91425" bIns="91425" anchor="ctr" anchorCtr="0">
            <a:noAutofit/>
          </a:bodyPr>
          <a:lstStyle/>
          <a:p>
            <a:pPr lvl="0">
              <a:spcBef>
                <a:spcPts val="0"/>
              </a:spcBef>
              <a:buNone/>
            </a:pPr>
            <a:endParaRPr/>
          </a:p>
        </p:txBody>
      </p:sp>
      <p:pic>
        <p:nvPicPr>
          <p:cNvPr id="9" name="Shape 9"/>
          <p:cNvPicPr preferRelativeResize="0"/>
          <p:nvPr/>
        </p:nvPicPr>
        <p:blipFill rotWithShape="1">
          <a:blip r:embed="rId23">
            <a:alphaModFix/>
          </a:blip>
          <a:srcRect t="28812"/>
          <a:stretch/>
        </p:blipFill>
        <p:spPr>
          <a:xfrm>
            <a:off x="5999560" y="0"/>
            <a:ext cx="1202539" cy="856054"/>
          </a:xfrm>
          <a:prstGeom prst="rect">
            <a:avLst/>
          </a:prstGeom>
          <a:noFill/>
          <a:ln>
            <a:noFill/>
          </a:ln>
        </p:spPr>
      </p:pic>
      <p:pic>
        <p:nvPicPr>
          <p:cNvPr id="10" name="Shape 10"/>
          <p:cNvPicPr preferRelativeResize="0"/>
          <p:nvPr/>
        </p:nvPicPr>
        <p:blipFill rotWithShape="1">
          <a:blip r:embed="rId24">
            <a:alphaModFix/>
          </a:blip>
          <a:srcRect b="23320"/>
          <a:stretch/>
        </p:blipFill>
        <p:spPr>
          <a:xfrm>
            <a:off x="6454407" y="4572000"/>
            <a:ext cx="745300" cy="571500"/>
          </a:xfrm>
          <a:prstGeom prst="rect">
            <a:avLst/>
          </a:prstGeom>
          <a:noFill/>
          <a:ln>
            <a:noFill/>
          </a:ln>
        </p:spPr>
      </p:pic>
      <p:sp>
        <p:nvSpPr>
          <p:cNvPr id="11" name="Shape 11"/>
          <p:cNvSpPr/>
          <p:nvPr/>
        </p:nvSpPr>
        <p:spPr>
          <a:xfrm>
            <a:off x="7828359" y="0"/>
            <a:ext cx="514350" cy="85725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827483" y="1539688"/>
            <a:ext cx="6709906" cy="3146610"/>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4" name="Shape 14"/>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Shape 15"/>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411177" y="644300"/>
            <a:ext cx="8282398" cy="2384649"/>
          </a:xfrm>
          <a:prstGeom prst="rect">
            <a:avLst/>
          </a:prstGeom>
          <a:noFill/>
          <a:ln>
            <a:noFill/>
          </a:ln>
        </p:spPr>
        <p:txBody>
          <a:bodyPr lIns="91425" tIns="91425" rIns="91425" bIns="91425" anchor="b" anchorCtr="0">
            <a:noAutofit/>
          </a:bodyPr>
          <a:lstStyle/>
          <a:p>
            <a:pPr marL="484632" marR="0" lvl="0" indent="-2031" algn="r" rtl="0">
              <a:spcBef>
                <a:spcPts val="0"/>
              </a:spcBef>
              <a:spcAft>
                <a:spcPts val="0"/>
              </a:spcAft>
              <a:buClr>
                <a:srgbClr val="FF599C"/>
              </a:buClr>
              <a:buSzPct val="25000"/>
              <a:buFont typeface="Questrial"/>
              <a:buNone/>
            </a:pPr>
            <a:r>
              <a:rPr lang="en" sz="3000" b="0" i="0" u="none" strike="noStrike" cap="none">
                <a:solidFill>
                  <a:schemeClr val="lt2"/>
                </a:solidFill>
                <a:latin typeface="Times New Roman"/>
                <a:ea typeface="Times New Roman"/>
                <a:cs typeface="Times New Roman"/>
                <a:sym typeface="Times New Roman"/>
              </a:rPr>
              <a:t>Link </a:t>
            </a:r>
            <a:r>
              <a:rPr lang="en" sz="3000" b="0" i="0" u="none" strike="noStrike" cap="none">
                <a:solidFill>
                  <a:srgbClr val="FFFFFF"/>
                </a:solidFill>
                <a:latin typeface="Times New Roman"/>
                <a:ea typeface="Times New Roman"/>
                <a:cs typeface="Times New Roman"/>
                <a:sym typeface="Times New Roman"/>
              </a:rPr>
              <a:t>Error Detection</a:t>
            </a:r>
            <a:r>
              <a:rPr lang="en" sz="3000" b="0" i="0" u="none" strike="noStrike" cap="none">
                <a:solidFill>
                  <a:srgbClr val="FF599C"/>
                </a:solidFill>
                <a:latin typeface="Times New Roman"/>
                <a:ea typeface="Times New Roman"/>
                <a:cs typeface="Times New Roman"/>
                <a:sym typeface="Times New Roman"/>
              </a:rPr>
              <a:t> and </a:t>
            </a:r>
            <a:r>
              <a:rPr lang="en" sz="3000" b="0" i="0" u="none" strike="noStrike" cap="none">
                <a:solidFill>
                  <a:schemeClr val="lt2"/>
                </a:solidFill>
                <a:latin typeface="Times New Roman"/>
                <a:ea typeface="Times New Roman"/>
                <a:cs typeface="Times New Roman"/>
                <a:sym typeface="Times New Roman"/>
              </a:rPr>
              <a:t>Failure Recovery in</a:t>
            </a:r>
            <a:r>
              <a:rPr lang="en" sz="3000" b="0" i="0" u="none" strike="noStrike" cap="none">
                <a:solidFill>
                  <a:srgbClr val="FF599C"/>
                </a:solidFill>
                <a:latin typeface="Times New Roman"/>
                <a:ea typeface="Times New Roman"/>
                <a:cs typeface="Times New Roman"/>
                <a:sym typeface="Times New Roman"/>
              </a:rPr>
              <a:t> Software Defined Networking</a:t>
            </a:r>
          </a:p>
          <a:p>
            <a:pPr marL="484632" marR="0" lvl="0" indent="-2031" algn="l" rtl="0">
              <a:spcBef>
                <a:spcPts val="0"/>
              </a:spcBef>
              <a:spcAft>
                <a:spcPts val="0"/>
              </a:spcAft>
              <a:buClr>
                <a:srgbClr val="FF599C"/>
              </a:buClr>
              <a:buSzPct val="25000"/>
              <a:buFont typeface="Questrial"/>
              <a:buNone/>
            </a:pPr>
            <a:endParaRPr sz="3000" b="0" i="0" u="none" strike="noStrike" cap="none">
              <a:solidFill>
                <a:srgbClr val="FF599C"/>
              </a:solidFill>
              <a:latin typeface="Times New Roman"/>
              <a:ea typeface="Times New Roman"/>
              <a:cs typeface="Times New Roman"/>
              <a:sym typeface="Times New Roman"/>
            </a:endParaRPr>
          </a:p>
          <a:p>
            <a:pPr marL="484632" marR="0" lvl="0" indent="-2031" algn="l" rtl="0">
              <a:spcBef>
                <a:spcPts val="0"/>
              </a:spcBef>
              <a:buClr>
                <a:srgbClr val="FF599C"/>
              </a:buClr>
              <a:buSzPct val="25000"/>
              <a:buFont typeface="Questrial"/>
              <a:buNone/>
            </a:pPr>
            <a:endParaRPr sz="3000" b="0" i="0" u="none" strike="noStrike" cap="none">
              <a:solidFill>
                <a:srgbClr val="FF599C"/>
              </a:solidFill>
              <a:latin typeface="Times New Roman"/>
              <a:ea typeface="Times New Roman"/>
              <a:cs typeface="Times New Roman"/>
              <a:sym typeface="Times New Roman"/>
            </a:endParaRPr>
          </a:p>
        </p:txBody>
      </p:sp>
      <p:sp>
        <p:nvSpPr>
          <p:cNvPr id="152" name="Shape 152"/>
          <p:cNvSpPr txBox="1">
            <a:spLocks noGrp="1"/>
          </p:cNvSpPr>
          <p:nvPr>
            <p:ph type="subTitle" idx="1"/>
          </p:nvPr>
        </p:nvSpPr>
        <p:spPr>
          <a:xfrm>
            <a:off x="304800" y="3214200"/>
            <a:ext cx="8839199" cy="1929300"/>
          </a:xfrm>
          <a:prstGeom prst="rect">
            <a:avLst/>
          </a:prstGeom>
          <a:noFill/>
          <a:ln>
            <a:noFill/>
          </a:ln>
        </p:spPr>
        <p:txBody>
          <a:bodyPr lIns="91425" tIns="91425" rIns="91425" bIns="91425" anchor="ctr" anchorCtr="0">
            <a:noAutofit/>
          </a:bodyPr>
          <a:lstStyle/>
          <a:p>
            <a:pPr marL="0" marR="36576" lvl="0" indent="0" algn="r" rtl="0">
              <a:spcBef>
                <a:spcPts val="0"/>
              </a:spcBef>
              <a:spcAft>
                <a:spcPts val="0"/>
              </a:spcAft>
              <a:buClr>
                <a:schemeClr val="accent1"/>
              </a:buClr>
              <a:buSzPct val="25000"/>
              <a:buFont typeface="Noto Sans Symbols"/>
              <a:buNone/>
            </a:pPr>
            <a:r>
              <a:rPr lang="en" sz="1800" b="0" i="0" u="none" strike="noStrike" cap="none">
                <a:solidFill>
                  <a:schemeClr val="accent2"/>
                </a:solidFill>
                <a:latin typeface="Times New Roman"/>
                <a:ea typeface="Times New Roman"/>
                <a:cs typeface="Times New Roman"/>
                <a:sym typeface="Times New Roman"/>
              </a:rPr>
              <a:t>Project Guide </a:t>
            </a:r>
            <a:br>
              <a:rPr lang="en" sz="1800" b="0" i="0" u="none" strike="noStrike" cap="none">
                <a:solidFill>
                  <a:schemeClr val="accent2"/>
                </a:solidFill>
                <a:latin typeface="Times New Roman"/>
                <a:ea typeface="Times New Roman"/>
                <a:cs typeface="Times New Roman"/>
                <a:sym typeface="Times New Roman"/>
              </a:rPr>
            </a:br>
            <a:r>
              <a:rPr lang="en" sz="1800" b="0" i="0" u="none" strike="noStrike" cap="none">
                <a:solidFill>
                  <a:srgbClr val="86D1D8"/>
                </a:solidFill>
                <a:latin typeface="Times New Roman"/>
                <a:ea typeface="Times New Roman"/>
                <a:cs typeface="Times New Roman"/>
                <a:sym typeface="Times New Roman"/>
              </a:rPr>
              <a:t> Dr. V.Mary Anita Rajam</a:t>
            </a:r>
          </a:p>
          <a:p>
            <a:pPr marL="0" marR="36576" lvl="0" indent="0" algn="r" rtl="0">
              <a:spcBef>
                <a:spcPts val="0"/>
              </a:spcBef>
              <a:spcAft>
                <a:spcPts val="0"/>
              </a:spcAft>
              <a:buClr>
                <a:schemeClr val="accent1"/>
              </a:buClr>
              <a:buSzPct val="25000"/>
              <a:buFont typeface="Noto Sans Symbols"/>
              <a:buNone/>
            </a:pPr>
            <a:endParaRPr sz="1800" b="0" i="0" u="none" strike="noStrike" cap="none">
              <a:solidFill>
                <a:schemeClr val="accent2"/>
              </a:solidFill>
              <a:latin typeface="Times New Roman"/>
              <a:ea typeface="Times New Roman"/>
              <a:cs typeface="Times New Roman"/>
              <a:sym typeface="Times New Roman"/>
            </a:endParaRPr>
          </a:p>
          <a:p>
            <a:pPr marL="0" marR="36576" lvl="0" indent="0" algn="l" rtl="0">
              <a:spcBef>
                <a:spcPts val="0"/>
              </a:spcBef>
              <a:spcAft>
                <a:spcPts val="0"/>
              </a:spcAft>
              <a:buClr>
                <a:schemeClr val="accent1"/>
              </a:buClr>
              <a:buSzPct val="25000"/>
              <a:buFont typeface="Noto Sans Symbols"/>
              <a:buNone/>
            </a:pPr>
            <a:r>
              <a:rPr lang="en" sz="1800" b="0" i="0" u="none" strike="noStrike" cap="none">
                <a:solidFill>
                  <a:schemeClr val="accent2"/>
                </a:solidFill>
                <a:latin typeface="Times New Roman"/>
                <a:ea typeface="Times New Roman"/>
                <a:cs typeface="Times New Roman"/>
                <a:sym typeface="Times New Roman"/>
              </a:rPr>
              <a:t>Team2.G14 (members)</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a:solidFill>
                  <a:srgbClr val="86D1D8"/>
                </a:solidFill>
                <a:latin typeface="Times New Roman"/>
                <a:ea typeface="Times New Roman"/>
                <a:cs typeface="Times New Roman"/>
                <a:sym typeface="Times New Roman"/>
              </a:rPr>
              <a:t>SWETHA V.S.(2012103078)</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a:solidFill>
                  <a:srgbClr val="86D1D8"/>
                </a:solidFill>
                <a:latin typeface="Times New Roman"/>
                <a:ea typeface="Times New Roman"/>
                <a:cs typeface="Times New Roman"/>
                <a:sym typeface="Times New Roman"/>
              </a:rPr>
              <a:t>THILLAIRAJA S.T.S.(2012103611)                                       </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a:solidFill>
                  <a:srgbClr val="86D1D8"/>
                </a:solidFill>
                <a:latin typeface="Times New Roman"/>
                <a:ea typeface="Times New Roman"/>
                <a:cs typeface="Times New Roman"/>
                <a:sym typeface="Times New Roman"/>
              </a:rPr>
              <a:t>SUNIL N.K. (2012103602)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r>
            <a:br>
              <a:rPr lang="en" sz="3780" b="0" i="0" u="none" strike="noStrike" cap="none">
                <a:solidFill>
                  <a:srgbClr val="FF599C"/>
                </a:solidFill>
                <a:latin typeface="Questrial"/>
                <a:ea typeface="Questrial"/>
                <a:cs typeface="Questrial"/>
                <a:sym typeface="Questrial"/>
              </a:rPr>
            </a:br>
            <a:r>
              <a:rPr lang="en" sz="3780" b="0" i="0" u="none" strike="noStrike" cap="none">
                <a:solidFill>
                  <a:srgbClr val="FF599C"/>
                </a:solidFill>
                <a:latin typeface="Questrial"/>
                <a:ea typeface="Questrial"/>
                <a:cs typeface="Questrial"/>
                <a:sym typeface="Questrial"/>
              </a:rPr>
              <a:t>  </a:t>
            </a:r>
          </a:p>
        </p:txBody>
      </p:sp>
      <p:sp>
        <p:nvSpPr>
          <p:cNvPr id="210" name="Shape 210"/>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3000" b="0" i="0" u="none" strike="noStrike" cap="none">
                <a:solidFill>
                  <a:schemeClr val="lt1"/>
                </a:solidFill>
                <a:latin typeface="Questrial"/>
                <a:ea typeface="Questrial"/>
                <a:cs typeface="Questrial"/>
                <a:sym typeface="Questrial"/>
              </a:rPr>
              <a:t> </a:t>
            </a:r>
          </a:p>
        </p:txBody>
      </p:sp>
      <p:pic>
        <p:nvPicPr>
          <p:cNvPr id="211" name="Shape 211"/>
          <p:cNvPicPr preferRelativeResize="0"/>
          <p:nvPr/>
        </p:nvPicPr>
        <p:blipFill rotWithShape="1">
          <a:blip r:embed="rId3">
            <a:alphaModFix/>
          </a:blip>
          <a:srcRect/>
          <a:stretch/>
        </p:blipFill>
        <p:spPr>
          <a:xfrm>
            <a:off x="0" y="971550"/>
            <a:ext cx="2819400" cy="3425189"/>
          </a:xfrm>
          <a:prstGeom prst="rect">
            <a:avLst/>
          </a:prstGeom>
          <a:noFill/>
          <a:ln>
            <a:noFill/>
          </a:ln>
        </p:spPr>
      </p:pic>
      <p:pic>
        <p:nvPicPr>
          <p:cNvPr id="212" name="Shape 212"/>
          <p:cNvPicPr preferRelativeResize="0"/>
          <p:nvPr/>
        </p:nvPicPr>
        <p:blipFill rotWithShape="1">
          <a:blip r:embed="rId4">
            <a:alphaModFix/>
          </a:blip>
          <a:srcRect/>
          <a:stretch/>
        </p:blipFill>
        <p:spPr>
          <a:xfrm>
            <a:off x="3048000" y="971550"/>
            <a:ext cx="6096000" cy="348273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04800" y="112238"/>
            <a:ext cx="89777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i="0" u="none" strike="noStrike" cap="none">
                <a:solidFill>
                  <a:srgbClr val="FF599C"/>
                </a:solidFill>
                <a:latin typeface="Times New Roman"/>
                <a:ea typeface="Times New Roman"/>
                <a:cs typeface="Times New Roman"/>
                <a:sym typeface="Times New Roman"/>
              </a:rPr>
              <a:t>COMPONENTS OF THE SYSTEM</a:t>
            </a:r>
          </a:p>
        </p:txBody>
      </p:sp>
      <p:pic>
        <p:nvPicPr>
          <p:cNvPr id="218" name="Shape 218"/>
          <p:cNvPicPr preferRelativeResize="0"/>
          <p:nvPr/>
        </p:nvPicPr>
        <p:blipFill rotWithShape="1">
          <a:blip r:embed="rId3">
            <a:alphaModFix/>
          </a:blip>
          <a:srcRect/>
          <a:stretch/>
        </p:blipFill>
        <p:spPr>
          <a:xfrm>
            <a:off x="1046700" y="1184299"/>
            <a:ext cx="7277400" cy="34119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4047" y="209550"/>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i="0" u="none" strike="noStrike" cap="none">
                <a:solidFill>
                  <a:srgbClr val="FF599C"/>
                </a:solidFill>
                <a:latin typeface="Times New Roman"/>
                <a:ea typeface="Times New Roman"/>
                <a:cs typeface="Times New Roman"/>
                <a:sym typeface="Times New Roman"/>
              </a:rPr>
              <a:t>COMPONENTS OF THE SYSTEM</a:t>
            </a:r>
          </a:p>
        </p:txBody>
      </p:sp>
      <p:sp>
        <p:nvSpPr>
          <p:cNvPr id="224" name="Shape 224"/>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215901" marR="0" lvl="0" indent="0" algn="l" rtl="0">
              <a:lnSpc>
                <a:spcPct val="80000"/>
              </a:lnSpc>
              <a:spcBef>
                <a:spcPts val="0"/>
              </a:spcBef>
              <a:spcAft>
                <a:spcPts val="0"/>
              </a:spcAft>
              <a:buClr>
                <a:schemeClr val="accent1"/>
              </a:buClr>
              <a:buSzPct val="25000"/>
              <a:buFont typeface="Noto Sans Symbols"/>
              <a:buNone/>
            </a:pPr>
            <a:r>
              <a:rPr lang="en" sz="1800" b="1" i="1" u="none" strike="noStrike" cap="none">
                <a:solidFill>
                  <a:schemeClr val="lt1"/>
                </a:solidFill>
                <a:latin typeface="Times New Roman"/>
                <a:ea typeface="Times New Roman"/>
                <a:cs typeface="Times New Roman"/>
                <a:sym typeface="Times New Roman"/>
              </a:rPr>
              <a:t>H1...H4  </a:t>
            </a:r>
            <a:r>
              <a:rPr lang="en" sz="1800" b="0" i="0" u="none" strike="noStrike" cap="none">
                <a:solidFill>
                  <a:schemeClr val="lt1"/>
                </a:solidFill>
                <a:latin typeface="Times New Roman"/>
                <a:ea typeface="Times New Roman"/>
                <a:cs typeface="Times New Roman"/>
                <a:sym typeface="Times New Roman"/>
              </a:rPr>
              <a:t>: Hosts within the LAN</a:t>
            </a:r>
          </a:p>
          <a:p>
            <a:pPr marL="215901" marR="0" lvl="0" indent="0" algn="l" rtl="0">
              <a:lnSpc>
                <a:spcPct val="80000"/>
              </a:lnSpc>
              <a:spcBef>
                <a:spcPts val="0"/>
              </a:spcBef>
              <a:spcAft>
                <a:spcPts val="0"/>
              </a:spcAft>
              <a:buClr>
                <a:schemeClr val="accent1"/>
              </a:buClr>
              <a:buSzPct val="25000"/>
              <a:buFont typeface="Noto Sans Symbols"/>
              <a:buNone/>
            </a:pPr>
            <a:r>
              <a:rPr lang="en" sz="1800" b="1" i="1" u="none" strike="noStrike" cap="none">
                <a:solidFill>
                  <a:schemeClr val="lt1"/>
                </a:solidFill>
                <a:latin typeface="Times New Roman"/>
                <a:ea typeface="Times New Roman"/>
                <a:cs typeface="Times New Roman"/>
                <a:sym typeface="Times New Roman"/>
              </a:rPr>
              <a:t>S1 …S5  </a:t>
            </a:r>
            <a:r>
              <a:rPr lang="en" sz="1800" b="1" i="0" u="none" strike="noStrike" cap="none">
                <a:solidFill>
                  <a:schemeClr val="lt1"/>
                </a:solidFill>
                <a:latin typeface="Times New Roman"/>
                <a:ea typeface="Times New Roman"/>
                <a:cs typeface="Times New Roman"/>
                <a:sym typeface="Times New Roman"/>
              </a:rPr>
              <a:t>:</a:t>
            </a:r>
            <a:r>
              <a:rPr lang="en" sz="1800" b="0" i="0" u="none" strike="noStrike" cap="none">
                <a:solidFill>
                  <a:schemeClr val="lt1"/>
                </a:solidFill>
                <a:latin typeface="Times New Roman"/>
                <a:ea typeface="Times New Roman"/>
                <a:cs typeface="Times New Roman"/>
                <a:sym typeface="Times New Roman"/>
              </a:rPr>
              <a:t> Switches within the LAN with OpenFlow support</a:t>
            </a:r>
          </a:p>
          <a:p>
            <a:pPr marL="215901" marR="0" lvl="0" indent="0" algn="l" rtl="0">
              <a:lnSpc>
                <a:spcPct val="80000"/>
              </a:lnSpc>
              <a:spcBef>
                <a:spcPts val="0"/>
              </a:spcBef>
              <a:spcAft>
                <a:spcPts val="0"/>
              </a:spcAft>
              <a:buClr>
                <a:schemeClr val="accent1"/>
              </a:buClr>
              <a:buSzPct val="25000"/>
              <a:buFont typeface="Noto Sans Symbols"/>
              <a:buNone/>
            </a:pPr>
            <a:r>
              <a:rPr lang="en" sz="1800" b="1" i="1" u="none" strike="noStrike" cap="none">
                <a:solidFill>
                  <a:schemeClr val="lt1"/>
                </a:solidFill>
                <a:latin typeface="Times New Roman"/>
                <a:ea typeface="Times New Roman"/>
                <a:cs typeface="Times New Roman"/>
                <a:sym typeface="Times New Roman"/>
              </a:rPr>
              <a:t>Controller </a:t>
            </a:r>
            <a:r>
              <a:rPr lang="en" sz="1800" b="1" i="0" u="none" strike="noStrike" cap="none">
                <a:solidFill>
                  <a:schemeClr val="lt1"/>
                </a:solidFill>
                <a:latin typeface="Times New Roman"/>
                <a:ea typeface="Times New Roman"/>
                <a:cs typeface="Times New Roman"/>
                <a:sym typeface="Times New Roman"/>
              </a:rPr>
              <a:t>:</a:t>
            </a:r>
            <a:r>
              <a:rPr lang="en" sz="1800" b="0" i="0" u="none" strike="noStrike" cap="none">
                <a:solidFill>
                  <a:schemeClr val="lt1"/>
                </a:solidFill>
                <a:latin typeface="Times New Roman"/>
                <a:ea typeface="Times New Roman"/>
                <a:cs typeface="Times New Roman"/>
                <a:sym typeface="Times New Roman"/>
              </a:rPr>
              <a:t> The centralized controller that controls the switches within the LAN</a:t>
            </a:r>
          </a:p>
          <a:p>
            <a:pPr marL="215901" marR="0" lvl="0" indent="0" algn="l" rtl="0">
              <a:lnSpc>
                <a:spcPct val="80000"/>
              </a:lnSpc>
              <a:spcBef>
                <a:spcPts val="0"/>
              </a:spcBef>
              <a:spcAft>
                <a:spcPts val="0"/>
              </a:spcAft>
              <a:buClr>
                <a:schemeClr val="accent1"/>
              </a:buClr>
              <a:buSzPct val="25000"/>
              <a:buFont typeface="Noto Sans Symbols"/>
              <a:buNone/>
            </a:pPr>
            <a:r>
              <a:rPr lang="en" sz="1800" b="1" i="1" u="none" strike="noStrike" cap="none">
                <a:solidFill>
                  <a:schemeClr val="lt1"/>
                </a:solidFill>
                <a:latin typeface="Times New Roman"/>
                <a:ea typeface="Times New Roman"/>
                <a:cs typeface="Times New Roman"/>
                <a:sym typeface="Times New Roman"/>
              </a:rPr>
              <a:t>Admin </a:t>
            </a:r>
            <a:r>
              <a:rPr lang="en" sz="1800" b="1" i="0" u="none" strike="noStrike" cap="none">
                <a:solidFill>
                  <a:schemeClr val="lt1"/>
                </a:solidFill>
                <a:latin typeface="Times New Roman"/>
                <a:ea typeface="Times New Roman"/>
                <a:cs typeface="Times New Roman"/>
                <a:sym typeface="Times New Roman"/>
              </a:rPr>
              <a:t>: </a:t>
            </a:r>
            <a:r>
              <a:rPr lang="en" sz="1800" b="0" i="0" u="none" strike="noStrike" cap="none">
                <a:solidFill>
                  <a:schemeClr val="lt1"/>
                </a:solidFill>
                <a:latin typeface="Times New Roman"/>
                <a:ea typeface="Times New Roman"/>
                <a:cs typeface="Times New Roman"/>
                <a:sym typeface="Times New Roman"/>
              </a:rPr>
              <a:t>The one who configures the controller based on the requirements</a:t>
            </a:r>
          </a:p>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The switches are connected to the adjacent switches and the hosts nearby.  All the switches within the LAN report to the same controller.  The switches are connected to the Internet, to retrieve the page source of the site requested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0" y="0"/>
            <a:ext cx="8832301" cy="11060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MODULES DESIGN:</a:t>
            </a:r>
          </a:p>
        </p:txBody>
      </p:sp>
      <p:sp>
        <p:nvSpPr>
          <p:cNvPr id="230" name="Shape 230"/>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accent1"/>
              </a:buClr>
              <a:buSzPct val="25000"/>
              <a:buFont typeface="Noto Sans Symbols"/>
              <a:buNone/>
            </a:pPr>
            <a:r>
              <a:rPr lang="en" sz="1800" b="1" i="0" u="none" strike="noStrike" cap="none">
                <a:solidFill>
                  <a:srgbClr val="F4A06D"/>
                </a:solidFill>
                <a:latin typeface="Times New Roman"/>
                <a:ea typeface="Times New Roman"/>
                <a:cs typeface="Times New Roman"/>
                <a:sym typeface="Times New Roman"/>
              </a:rPr>
              <a:t>Detection Module : </a:t>
            </a:r>
          </a:p>
          <a:p>
            <a:pPr marL="457200" marR="0" lvl="0" indent="-228600" algn="l" rtl="0">
              <a:spcBef>
                <a:spcPts val="0"/>
              </a:spcBef>
              <a:spcAft>
                <a:spcPts val="0"/>
              </a:spcAft>
              <a:buClr>
                <a:schemeClr val="accent1"/>
              </a:buClr>
              <a:buSzPct val="25000"/>
              <a:buFont typeface="Noto Sans Symbols"/>
              <a:buNone/>
            </a:pPr>
            <a:endParaRPr sz="1800" b="1" i="0" u="none" strike="noStrike" cap="none">
              <a:solidFill>
                <a:srgbClr val="F4A06D"/>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Noto Sans Symbols"/>
              <a:buChar char="❖"/>
            </a:pPr>
            <a:r>
              <a:rPr lang="en" sz="1800" b="1" i="0" u="none" strike="noStrike" cap="none">
                <a:solidFill>
                  <a:srgbClr val="F4A06D"/>
                </a:solidFill>
                <a:latin typeface="Times New Roman"/>
                <a:ea typeface="Times New Roman"/>
                <a:cs typeface="Times New Roman"/>
                <a:sym typeface="Times New Roman"/>
              </a:rPr>
              <a:t>     </a:t>
            </a:r>
            <a:r>
              <a:rPr lang="en" sz="1800" b="0" i="0" u="none" strike="noStrike" cap="none">
                <a:solidFill>
                  <a:schemeClr val="lt1"/>
                </a:solidFill>
                <a:latin typeface="Times New Roman"/>
                <a:ea typeface="Times New Roman"/>
                <a:cs typeface="Times New Roman"/>
                <a:sym typeface="Times New Roman"/>
              </a:rPr>
              <a:t>Detection of link failure</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25000"/>
              <a:buFont typeface="Noto Sans Symbols"/>
              <a:buNone/>
            </a:pPr>
            <a:r>
              <a:rPr lang="en" sz="1800" b="1" i="0" u="none" strike="noStrike" cap="none">
                <a:solidFill>
                  <a:srgbClr val="F4A06D"/>
                </a:solidFill>
                <a:latin typeface="Times New Roman"/>
                <a:ea typeface="Times New Roman"/>
                <a:cs typeface="Times New Roman"/>
                <a:sym typeface="Times New Roman"/>
              </a:rPr>
              <a:t>Recovery Module:</a:t>
            </a:r>
          </a:p>
          <a:p>
            <a:pPr marL="457200" marR="0" lvl="0" indent="-228600" algn="l" rtl="0">
              <a:spcBef>
                <a:spcPts val="0"/>
              </a:spcBef>
              <a:spcAft>
                <a:spcPts val="0"/>
              </a:spcAft>
              <a:buClr>
                <a:schemeClr val="accent1"/>
              </a:buClr>
              <a:buSzPct val="25000"/>
              <a:buFont typeface="Noto Sans Symbols"/>
              <a:buNone/>
            </a:pPr>
            <a:endParaRPr sz="1800" b="1" i="0" u="none" strike="noStrike" cap="none">
              <a:solidFill>
                <a:srgbClr val="F4A06D"/>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Storing of dropped packets in compression state.</a:t>
            </a: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Handling the failed link using the alternate back path.</a:t>
            </a: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Stored packets are sent using fast rerouting technique.</a:t>
            </a:r>
          </a:p>
          <a:p>
            <a:pPr marL="448056" marR="0" lvl="0" indent="-384556"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81000" y="0"/>
            <a:ext cx="9677400" cy="135255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4A06D"/>
                </a:solidFill>
                <a:latin typeface="Times New Roman"/>
                <a:ea typeface="Times New Roman"/>
                <a:cs typeface="Times New Roman"/>
                <a:sym typeface="Times New Roman"/>
              </a:rPr>
              <a:t>Detection</a:t>
            </a:r>
            <a:r>
              <a:rPr lang="en" sz="4000" b="1" i="0" u="none" strike="noStrike" cap="none">
                <a:solidFill>
                  <a:srgbClr val="F4A06D"/>
                </a:solidFill>
                <a:latin typeface="Times New Roman"/>
                <a:ea typeface="Times New Roman"/>
                <a:cs typeface="Times New Roman"/>
                <a:sym typeface="Times New Roman"/>
              </a:rPr>
              <a:t> </a:t>
            </a:r>
            <a:r>
              <a:rPr lang="en" sz="4000" b="0" i="0" u="none" strike="noStrike" cap="none">
                <a:solidFill>
                  <a:srgbClr val="F4A06D"/>
                </a:solidFill>
                <a:latin typeface="Times New Roman"/>
                <a:ea typeface="Times New Roman"/>
                <a:cs typeface="Times New Roman"/>
                <a:sym typeface="Times New Roman"/>
              </a:rPr>
              <a:t>Module</a:t>
            </a:r>
            <a:r>
              <a:rPr lang="en" sz="4000" b="1" i="0" u="none" strike="noStrike" cap="none">
                <a:solidFill>
                  <a:srgbClr val="F4A06D"/>
                </a:solidFill>
                <a:latin typeface="Times New Roman"/>
                <a:ea typeface="Times New Roman"/>
                <a:cs typeface="Times New Roman"/>
                <a:sym typeface="Times New Roman"/>
              </a:rPr>
              <a:t> :</a:t>
            </a:r>
            <a:br>
              <a:rPr lang="en" sz="4000" b="1" i="0" u="none" strike="noStrike" cap="none">
                <a:solidFill>
                  <a:srgbClr val="F4A06D"/>
                </a:solidFill>
                <a:latin typeface="Times New Roman"/>
                <a:ea typeface="Times New Roman"/>
                <a:cs typeface="Times New Roman"/>
                <a:sym typeface="Times New Roman"/>
              </a:rPr>
            </a:br>
            <a:endParaRPr lang="en" sz="4000" b="1" i="0" u="none" strike="noStrike" cap="none">
              <a:solidFill>
                <a:srgbClr val="F4A06D"/>
              </a:solidFill>
              <a:latin typeface="Times New Roman"/>
              <a:ea typeface="Times New Roman"/>
              <a:cs typeface="Times New Roman"/>
              <a:sym typeface="Times New Roman"/>
            </a:endParaRPr>
          </a:p>
        </p:txBody>
      </p:sp>
      <p:sp>
        <p:nvSpPr>
          <p:cNvPr id="236" name="Shape 236"/>
          <p:cNvSpPr txBox="1">
            <a:spLocks noGrp="1"/>
          </p:cNvSpPr>
          <p:nvPr>
            <p:ph type="body" idx="1"/>
          </p:nvPr>
        </p:nvSpPr>
        <p:spPr>
          <a:xfrm>
            <a:off x="228600" y="742950"/>
            <a:ext cx="8603701" cy="3825774"/>
          </a:xfrm>
          <a:prstGeom prst="rect">
            <a:avLst/>
          </a:prstGeom>
          <a:noFill/>
          <a:ln>
            <a:noFill/>
          </a:ln>
        </p:spPr>
        <p:txBody>
          <a:bodyPr lIns="91425" tIns="91425" rIns="91425" bIns="91425" anchor="t" anchorCtr="0">
            <a:noAutofit/>
          </a:bodyPr>
          <a:lstStyle/>
          <a:p>
            <a:pPr marL="448056" marR="0" lvl="0" indent="-384556"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Detection of link failure:</a:t>
            </a:r>
          </a:p>
          <a:p>
            <a:pPr marL="448056" marR="0" lvl="0" indent="-384556"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Noto Sans Symbols"/>
              <a:buChar char="⦿"/>
            </a:pPr>
            <a:r>
              <a:rPr lang="en" sz="1800" b="0" i="0" u="none" strike="noStrike" cap="none">
                <a:solidFill>
                  <a:schemeClr val="lt1"/>
                </a:solidFill>
                <a:latin typeface="Times New Roman"/>
                <a:ea typeface="Times New Roman"/>
                <a:cs typeface="Times New Roman"/>
                <a:sym typeface="Times New Roman"/>
              </a:rPr>
              <a:t>Link between nodes is considered to be the framework for any network and so preserving the link is cardinal.</a:t>
            </a:r>
          </a:p>
          <a:p>
            <a:pPr marL="448056" marR="0" lvl="0" indent="-384556" algn="l" rtl="0">
              <a:lnSpc>
                <a:spcPct val="80000"/>
              </a:lnSpc>
              <a:spcBef>
                <a:spcPts val="0"/>
              </a:spcBef>
              <a:spcAft>
                <a:spcPts val="0"/>
              </a:spcAft>
              <a:buClr>
                <a:schemeClr val="accent1"/>
              </a:buClr>
              <a:buSzPct val="77647"/>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Noto Sans Symbols"/>
              <a:buChar char="⦿"/>
            </a:pPr>
            <a:r>
              <a:rPr lang="en" sz="1800" b="0" i="0" u="none" strike="noStrike" cap="none">
                <a:solidFill>
                  <a:schemeClr val="lt1"/>
                </a:solidFill>
                <a:latin typeface="Times New Roman"/>
                <a:ea typeface="Times New Roman"/>
                <a:cs typeface="Times New Roman"/>
                <a:sym typeface="Times New Roman"/>
              </a:rPr>
              <a:t>If the network link is error free ,it reroutes and finally transmits the packets without any loss.</a:t>
            </a:r>
          </a:p>
          <a:p>
            <a:pPr marL="448056" marR="0" lvl="0" indent="-384556"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Noto Sans Symbols"/>
              <a:buChar char="⦿"/>
            </a:pPr>
            <a:r>
              <a:rPr lang="en" sz="1800" b="0" i="0" u="none" strike="noStrike" cap="none">
                <a:solidFill>
                  <a:schemeClr val="lt1"/>
                </a:solidFill>
                <a:latin typeface="Times New Roman"/>
                <a:ea typeface="Times New Roman"/>
                <a:cs typeface="Times New Roman"/>
                <a:sym typeface="Times New Roman"/>
              </a:rPr>
              <a:t>If a link failure is detected, the nodes between the failed link is identified. After the detection of link failure, input is then passed to the recovery module,and the </a:t>
            </a:r>
          </a:p>
          <a:p>
            <a:pPr marL="448056" marR="0" lvl="0" indent="-384556" algn="l" rtl="0">
              <a:lnSpc>
                <a:spcPct val="80000"/>
              </a:lnSpc>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open flow protocol intimates the SDN controller.</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61150" y="-200373"/>
            <a:ext cx="8520599" cy="200398"/>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242" name="Shape 242"/>
          <p:cNvSpPr txBox="1">
            <a:spLocks noGrp="1"/>
          </p:cNvSpPr>
          <p:nvPr>
            <p:ph type="body" idx="1"/>
          </p:nvPr>
        </p:nvSpPr>
        <p:spPr>
          <a:xfrm>
            <a:off x="152401" y="361950"/>
            <a:ext cx="8991600" cy="4232398"/>
          </a:xfrm>
          <a:prstGeom prst="rect">
            <a:avLst/>
          </a:prstGeom>
          <a:noFill/>
          <a:ln>
            <a:noFill/>
          </a:ln>
        </p:spPr>
        <p:txBody>
          <a:bodyPr lIns="91425" tIns="91425" rIns="91425" bIns="91425" anchor="t" anchorCtr="0">
            <a:noAutofit/>
          </a:bodyPr>
          <a:lstStyle/>
          <a:p>
            <a:pPr marL="63500" marR="0" lvl="0" indent="0"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rgbClr val="F4A06D"/>
                </a:solidFill>
                <a:latin typeface="Times New Roman"/>
                <a:ea typeface="Times New Roman"/>
                <a:cs typeface="Times New Roman"/>
                <a:sym typeface="Times New Roman"/>
              </a:rPr>
              <a:t>PSEUDO CODE:</a:t>
            </a: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for each switch in a network</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sending &amp; receiving beacon signals to nearby switches</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IF  (link failure detected)</a:t>
            </a:r>
          </a:p>
          <a:p>
            <a:pPr marL="1600200" marR="0" lvl="4" indent="-215900"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identify the failed link between switches</a:t>
            </a:r>
          </a:p>
          <a:p>
            <a:pPr marL="1600200" marR="0" lvl="4" indent="-215900"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link array[] = store the failed link</a:t>
            </a:r>
          </a:p>
          <a:p>
            <a:pPr marL="1600200" marR="0" lvl="4" indent="-215900"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initialize link flag bit =1</a:t>
            </a:r>
          </a:p>
          <a:p>
            <a:pPr marL="1600200" marR="0" lvl="4" indent="-215900"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IF (packet loss &gt; buffer limit in switches)</a:t>
            </a:r>
          </a:p>
          <a:p>
            <a:pPr marL="2084832" marR="0" lvl="6" indent="-217932"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stop the packet transmission from the source.</a:t>
            </a:r>
          </a:p>
          <a:p>
            <a:pPr marL="2084832" marR="0" lvl="6" indent="-217932"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pass the packet flow to  recovery module</a:t>
            </a:r>
          </a:p>
          <a:p>
            <a:pPr marL="2084832" marR="0" lvl="6" indent="-217932"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modify the routing table and initialize the flag bit =1.</a:t>
            </a:r>
          </a:p>
          <a:p>
            <a:pPr marL="2084832" marR="0" lvl="6" indent="-217932"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intimate the SDN Controller.</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ELSE</a:t>
            </a:r>
          </a:p>
          <a:p>
            <a:pPr marL="1600200" marR="0" lvl="4" indent="-215900" algn="l"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re routing the packets without loss.</a:t>
            </a:r>
          </a:p>
          <a:p>
            <a:pPr marL="0" marR="0" lvl="0" indent="0"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b="1"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48056" marR="0" lvl="0" indent="-384556" algn="l" rtl="0">
              <a:spcBef>
                <a:spcPts val="0"/>
              </a:spcBef>
              <a:buClr>
                <a:schemeClr val="accent1"/>
              </a:buClr>
              <a:buSzPct val="25000"/>
              <a:buFont typeface="Questrial"/>
              <a:buNone/>
            </a:pPr>
            <a:r>
              <a:rPr lang="en" sz="4000" b="0" i="0" u="none" strike="noStrike" cap="none">
                <a:solidFill>
                  <a:srgbClr val="F4A06D"/>
                </a:solidFill>
                <a:latin typeface="Times New Roman"/>
                <a:ea typeface="Times New Roman"/>
                <a:cs typeface="Times New Roman"/>
                <a:sym typeface="Times New Roman"/>
              </a:rPr>
              <a:t>Recovery Module :</a:t>
            </a:r>
          </a:p>
        </p:txBody>
      </p:sp>
      <p:sp>
        <p:nvSpPr>
          <p:cNvPr id="248" name="Shape 248"/>
          <p:cNvSpPr txBox="1">
            <a:spLocks noGrp="1"/>
          </p:cNvSpPr>
          <p:nvPr>
            <p:ph type="body" idx="1"/>
          </p:nvPr>
        </p:nvSpPr>
        <p:spPr>
          <a:xfrm>
            <a:off x="304800" y="971550"/>
            <a:ext cx="8530948" cy="381065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Storing of dropped packets in compression state.</a:t>
            </a: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Handling the failed link using the alternate back path (the packets which are not left from the source).</a:t>
            </a: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Stored packets are sent using fast rerouting technique.</a:t>
            </a: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Packets that are not left from the source are rerouted in pre-calculated alternate path.</a:t>
            </a: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Packets that are transmitted before the detected failed link are stored in the switch in the compressed state . The stored packets are then decompressed and fast rerouted to the destined node.</a:t>
            </a:r>
          </a:p>
          <a:p>
            <a:pPr marL="448056" marR="0" lvl="0" indent="-384556"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SDN controller controls all the rerouting paths using Dijkstra’s algorithm. </a:t>
            </a: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254" name="Shape 254"/>
          <p:cNvSpPr txBox="1">
            <a:spLocks noGrp="1"/>
          </p:cNvSpPr>
          <p:nvPr>
            <p:ph type="body" idx="1"/>
          </p:nvPr>
        </p:nvSpPr>
        <p:spPr>
          <a:xfrm>
            <a:off x="228600" y="423425"/>
            <a:ext cx="8603698" cy="41454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rgbClr val="F4A06D"/>
                </a:solidFill>
                <a:latin typeface="Times New Roman"/>
                <a:ea typeface="Times New Roman"/>
                <a:cs typeface="Times New Roman"/>
                <a:sym typeface="Times New Roman"/>
              </a:rPr>
              <a:t>PSEUDO CODE:</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IF (link flag bit is set)</a:t>
            </a:r>
          </a:p>
          <a:p>
            <a:pPr marL="1371600" marR="0" lvl="3" indent="-2159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Packets which haven’t started from the source are need to be stopped.</a:t>
            </a:r>
          </a:p>
          <a:p>
            <a:pPr marL="1371600" marR="0" lvl="3" indent="-2159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Re route the packets from the source in alternated precalculated path.</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IF (flag bit is set)</a:t>
            </a:r>
          </a:p>
          <a:p>
            <a:pPr marL="1866900" marR="0" lvl="6" indent="0" algn="just"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Packets which had started from source are made to stored in a switch in a compressed state before the failed link which is stored in link array[].</a:t>
            </a:r>
          </a:p>
          <a:p>
            <a:pPr marL="1866900" marR="0" lvl="6" indent="0" algn="just" rtl="0">
              <a:spcBef>
                <a:spcPts val="0"/>
              </a:spcBef>
              <a:spcAft>
                <a:spcPts val="0"/>
              </a:spcAft>
              <a:buClr>
                <a:srgbClr val="FF8EB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Stored switch intimates SDN Controller using OpenFlow protocol.</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SDN Controller decompresses the packets</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Finding the next alternate shortest path is done by using Dijkstra’s Algorithm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28600" y="209551"/>
            <a:ext cx="8832301" cy="12191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CONTROLLER (POX) </a:t>
            </a:r>
            <a:br>
              <a:rPr lang="en" sz="4000" b="0" i="0" u="none" strike="noStrike" cap="none">
                <a:solidFill>
                  <a:srgbClr val="FF599C"/>
                </a:solidFill>
                <a:latin typeface="Times New Roman"/>
                <a:ea typeface="Times New Roman"/>
                <a:cs typeface="Times New Roman"/>
                <a:sym typeface="Times New Roman"/>
              </a:rPr>
            </a:br>
            <a:endParaRPr lang="en" sz="4000" b="0" i="0" u="none" strike="noStrike" cap="none">
              <a:solidFill>
                <a:srgbClr val="FF599C"/>
              </a:solidFill>
              <a:latin typeface="Times New Roman"/>
              <a:ea typeface="Times New Roman"/>
              <a:cs typeface="Times New Roman"/>
              <a:sym typeface="Times New Roman"/>
            </a:endParaRPr>
          </a:p>
        </p:txBody>
      </p:sp>
      <p:sp>
        <p:nvSpPr>
          <p:cNvPr id="260" name="Shape 260"/>
          <p:cNvSpPr txBox="1">
            <a:spLocks noGrp="1"/>
          </p:cNvSpPr>
          <p:nvPr>
            <p:ph type="body" idx="1"/>
          </p:nvPr>
        </p:nvSpPr>
        <p:spPr>
          <a:xfrm>
            <a:off x="0" y="971550"/>
            <a:ext cx="8749199" cy="3809999"/>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POX is an open source development platform for </a:t>
            </a:r>
            <a:r>
              <a:rPr lang="en" sz="1800" b="0" i="0" u="sng" strike="noStrike" cap="none">
                <a:solidFill>
                  <a:srgbClr val="F4A06D"/>
                </a:solidFill>
                <a:latin typeface="Times New Roman"/>
                <a:ea typeface="Times New Roman"/>
                <a:cs typeface="Times New Roman"/>
                <a:sym typeface="Times New Roman"/>
              </a:rPr>
              <a:t>Python</a:t>
            </a:r>
            <a:r>
              <a:rPr lang="en" sz="1800" b="0" i="0" u="none" strike="noStrike" cap="none">
                <a:solidFill>
                  <a:schemeClr val="lt1"/>
                </a:solidFill>
                <a:latin typeface="Times New Roman"/>
                <a:ea typeface="Times New Roman"/>
                <a:cs typeface="Times New Roman"/>
                <a:sym typeface="Times New Roman"/>
              </a:rPr>
              <a:t>-based software-defined networking (SDN) control applications, such as Open flow SDN controllers. POX, which enables rapid development and prototyping, is becoming more commonly used. The ultimate goal for POX is to use it to create “an archetypal, modern SDN controller.”</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POX Controller Features:</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“Pythonic” OpenFlow interface.</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Reusable sample components for path selection, topology discovery, etc.</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“Runs anywhere” – Can bundle with install-free PyPy runtime for easy deployment.</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Specifically targets Linux, Mac OS, and Windows.</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Topology discovery.</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Supports the same GUI and visualization tools as NOX.</a:t>
            </a:r>
          </a:p>
          <a:p>
            <a:pPr marL="822960" marR="0" lvl="1" indent="-137160" algn="l" rtl="0">
              <a:spcBef>
                <a:spcPts val="0"/>
              </a:spcBef>
              <a:spcAft>
                <a:spcPts val="0"/>
              </a:spcAft>
              <a:buClr>
                <a:schemeClr val="accent1"/>
              </a:buClr>
              <a:buSzPct val="95000"/>
              <a:buFont typeface="Arial"/>
              <a:buChar char="•"/>
            </a:pPr>
            <a:r>
              <a:rPr lang="en" sz="1800" b="0" i="0" u="none" strike="noStrike" cap="none">
                <a:solidFill>
                  <a:schemeClr val="lt1"/>
                </a:solidFill>
                <a:latin typeface="Times New Roman"/>
                <a:ea typeface="Times New Roman"/>
                <a:cs typeface="Times New Roman"/>
                <a:sym typeface="Times New Roman"/>
              </a:rPr>
              <a:t>Performs well compared to NOX applications written in Python.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t>
            </a:r>
          </a:p>
        </p:txBody>
      </p:sp>
      <p:sp>
        <p:nvSpPr>
          <p:cNvPr id="266" name="Shape 266"/>
          <p:cNvSpPr txBox="1">
            <a:spLocks noGrp="1"/>
          </p:cNvSpPr>
          <p:nvPr>
            <p:ph type="body" idx="1"/>
          </p:nvPr>
        </p:nvSpPr>
        <p:spPr>
          <a:xfrm>
            <a:off x="0" y="0"/>
            <a:ext cx="8832301" cy="5143499"/>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232155" algn="l" rtl="0">
              <a:spcBef>
                <a:spcPts val="0"/>
              </a:spcBef>
              <a:spcAft>
                <a:spcPts val="0"/>
              </a:spcAft>
              <a:buClr>
                <a:schemeClr val="accent1"/>
              </a:buClr>
              <a:buSzPct val="25000"/>
              <a:buFont typeface="Noto Sans Symbols"/>
              <a:buNone/>
            </a:pPr>
            <a:r>
              <a:rPr lang="en" sz="2800" b="0" i="0" u="none" strike="noStrike" cap="none">
                <a:solidFill>
                  <a:srgbClr val="F4A06D"/>
                </a:solidFill>
                <a:latin typeface="Times New Roman"/>
                <a:ea typeface="Times New Roman"/>
                <a:cs typeface="Times New Roman"/>
                <a:sym typeface="Times New Roman"/>
              </a:rPr>
              <a:t>PSEUDO CODE :</a:t>
            </a:r>
          </a:p>
          <a:p>
            <a:pPr marL="448056" marR="0" lvl="0" indent="-232155"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def handle_packetIn(packet):</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out_port = 2</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if packet.in_port == 2:</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out_port = 1</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flow_mod = ofp_flow_mod()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flow_mod.match = ofp_match()</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flow_mod.match.in_port =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packet.in_port</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action = ofp_action_output()</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action.out_port = out_port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flow_mod.action = [ action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flow_mod.buffer_id = \ </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packet.buffer_id</a:t>
            </a:r>
          </a:p>
          <a:p>
            <a:pPr marL="822960" marR="0" lvl="1" indent="-137160" algn="l" rtl="0">
              <a:spcBef>
                <a:spcPts val="0"/>
              </a:spcBef>
              <a:spcAft>
                <a:spcPts val="0"/>
              </a:spcAft>
              <a:buClr>
                <a:schemeClr val="accent1"/>
              </a:buClr>
              <a:buSzPct val="25000"/>
              <a:buFont typeface="Verdana"/>
              <a:buNone/>
            </a:pPr>
            <a:r>
              <a:rPr lang="en" sz="1800" b="0" i="0" u="none" strike="noStrike" cap="none">
                <a:solidFill>
                  <a:schemeClr val="lt1"/>
                </a:solidFill>
                <a:latin typeface="Times New Roman"/>
                <a:ea typeface="Times New Roman"/>
                <a:cs typeface="Times New Roman"/>
                <a:sym typeface="Times New Roman"/>
              </a:rPr>
              <a:t>send(flow_mod) </a:t>
            </a:r>
          </a:p>
          <a:p>
            <a:pPr marL="822960" marR="0" lvl="1" indent="-137160" algn="l" rtl="0">
              <a:spcBef>
                <a:spcPts val="0"/>
              </a:spcBef>
              <a:spcAft>
                <a:spcPts val="0"/>
              </a:spcAft>
              <a:buClr>
                <a:schemeClr val="accent1"/>
              </a:buClr>
              <a:buSzPct val="25000"/>
              <a:buFont typeface="Verdana"/>
              <a:buNone/>
            </a:pPr>
            <a:endParaRPr sz="16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228600" y="-247647"/>
            <a:ext cx="9060901" cy="990597"/>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INTRODUCTION</a:t>
            </a:r>
          </a:p>
        </p:txBody>
      </p:sp>
      <p:sp>
        <p:nvSpPr>
          <p:cNvPr id="158" name="Shape 158"/>
          <p:cNvSpPr txBox="1">
            <a:spLocks noGrp="1"/>
          </p:cNvSpPr>
          <p:nvPr>
            <p:ph type="body" idx="1"/>
          </p:nvPr>
        </p:nvSpPr>
        <p:spPr>
          <a:xfrm>
            <a:off x="0" y="742950"/>
            <a:ext cx="9144000" cy="4114800"/>
          </a:xfrm>
          <a:prstGeom prst="rect">
            <a:avLst/>
          </a:prstGeom>
          <a:noFill/>
          <a:ln>
            <a:noFill/>
          </a:ln>
        </p:spPr>
        <p:txBody>
          <a:bodyPr lIns="91425" tIns="91425" rIns="91425" bIns="91425" anchor="t" anchorCtr="0">
            <a:noAutofit/>
          </a:bodyPr>
          <a:lstStyle/>
          <a:p>
            <a:pPr marL="448056" marR="0" lvl="0" indent="-384556" algn="just" rtl="0">
              <a:spcBef>
                <a:spcPts val="0"/>
              </a:spcBef>
              <a:spcAft>
                <a:spcPts val="0"/>
              </a:spcAft>
              <a:buClr>
                <a:schemeClr val="accent1"/>
              </a:buClr>
              <a:buSzPct val="33000"/>
              <a:buFont typeface="Noto Sans Symbols"/>
              <a:buChar char="➢"/>
            </a:pPr>
            <a:r>
              <a:rPr lang="en" sz="1800" b="0" i="0" u="none" strike="noStrike" cap="none">
                <a:solidFill>
                  <a:schemeClr val="lt1"/>
                </a:solidFill>
                <a:latin typeface="Times New Roman"/>
                <a:ea typeface="Times New Roman"/>
                <a:cs typeface="Times New Roman"/>
                <a:sym typeface="Times New Roman"/>
              </a:rPr>
              <a:t>	“Software-Defined Networking “(SDN) is an emerging architecture that is dynamic, manageable, cost-effective, and adaptable, making it ideal for the high-bandwidth, dynamic nature of today’s applications. </a:t>
            </a:r>
          </a:p>
          <a:p>
            <a:pPr marL="448056" marR="0" lvl="0" indent="-384556" algn="just" rtl="0">
              <a:spcBef>
                <a:spcPts val="0"/>
              </a:spcBef>
              <a:spcAft>
                <a:spcPts val="0"/>
              </a:spcAft>
              <a:buClr>
                <a:schemeClr val="accent1"/>
              </a:buClr>
              <a:buSzPct val="33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just" rtl="0">
              <a:spcBef>
                <a:spcPts val="0"/>
              </a:spcBef>
              <a:spcAft>
                <a:spcPts val="0"/>
              </a:spcAft>
              <a:buClr>
                <a:schemeClr val="accent1"/>
              </a:buClr>
              <a:buSzPct val="33000"/>
              <a:buFont typeface="Noto Sans Symbols"/>
              <a:buChar char="➢"/>
            </a:pPr>
            <a:r>
              <a:rPr lang="en" sz="1800" b="0" i="0" u="none" strike="noStrike" cap="none">
                <a:solidFill>
                  <a:schemeClr val="lt1"/>
                </a:solidFill>
                <a:latin typeface="Times New Roman"/>
                <a:ea typeface="Times New Roman"/>
                <a:cs typeface="Times New Roman"/>
                <a:sym typeface="Times New Roman"/>
              </a:rPr>
              <a:t>This architecture decouples the network control and forwarding functions enabling the network control to become directly programmable and the underlying infrastructure to be abstracted for applications and network services.</a:t>
            </a:r>
          </a:p>
          <a:p>
            <a:pPr marL="448056" marR="0" lvl="0" indent="-384556" algn="just" rtl="0">
              <a:spcBef>
                <a:spcPts val="0"/>
              </a:spcBef>
              <a:spcAft>
                <a:spcPts val="0"/>
              </a:spcAft>
              <a:buClr>
                <a:schemeClr val="accent1"/>
              </a:buClr>
              <a:buSzPct val="33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just" rtl="0">
              <a:spcBef>
                <a:spcPts val="0"/>
              </a:spcBef>
              <a:spcAft>
                <a:spcPts val="0"/>
              </a:spcAft>
              <a:buClr>
                <a:schemeClr val="accent1"/>
              </a:buClr>
              <a:buSzPct val="33000"/>
              <a:buFont typeface="Noto Sans Symbols"/>
              <a:buChar char="➢"/>
            </a:pPr>
            <a:r>
              <a:rPr lang="en" sz="1800" b="0" i="0" u="none" strike="noStrike" cap="none">
                <a:solidFill>
                  <a:schemeClr val="lt1"/>
                </a:solidFill>
                <a:latin typeface="Times New Roman"/>
                <a:ea typeface="Times New Roman"/>
                <a:cs typeface="Times New Roman"/>
                <a:sym typeface="Times New Roman"/>
              </a:rPr>
              <a:t> The Open Flow protocol is a foundational element for building SDN solutions. </a:t>
            </a:r>
          </a:p>
          <a:p>
            <a:pPr marL="448056" marR="0" lvl="0" indent="-384556" algn="just" rtl="0">
              <a:spcBef>
                <a:spcPts val="0"/>
              </a:spcBef>
              <a:spcAft>
                <a:spcPts val="0"/>
              </a:spcAft>
              <a:buClr>
                <a:schemeClr val="accent1"/>
              </a:buClr>
              <a:buSzPct val="33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just" rtl="0">
              <a:spcBef>
                <a:spcPts val="0"/>
              </a:spcBef>
              <a:spcAft>
                <a:spcPts val="0"/>
              </a:spcAft>
              <a:buClr>
                <a:schemeClr val="accent1"/>
              </a:buClr>
              <a:buSzPct val="33000"/>
              <a:buFont typeface="Noto Sans Symbols"/>
              <a:buChar char="➢"/>
            </a:pPr>
            <a:r>
              <a:rPr lang="en" sz="1800" b="0" i="0" u="none" strike="noStrike" cap="none">
                <a:solidFill>
                  <a:schemeClr val="lt1"/>
                </a:solidFill>
                <a:latin typeface="Times New Roman"/>
                <a:ea typeface="Times New Roman"/>
                <a:cs typeface="Times New Roman"/>
                <a:sym typeface="Times New Roman"/>
              </a:rPr>
              <a:t>SDN  Architecture is,</a:t>
            </a:r>
          </a:p>
          <a:p>
            <a:pPr marL="1371600" marR="0" lvl="3" indent="-3937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Directly programmable</a:t>
            </a:r>
          </a:p>
          <a:p>
            <a:pPr marL="1371600" marR="0" lvl="3" indent="-3937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Centrally managed</a:t>
            </a:r>
          </a:p>
          <a:p>
            <a:pPr marL="1371600" marR="0" lvl="3" indent="-3937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Programmatically configured</a:t>
            </a:r>
          </a:p>
          <a:p>
            <a:pPr marL="1371600" marR="0" lvl="3" indent="-39370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Open standards-based and vendor-neutral</a:t>
            </a:r>
          </a:p>
          <a:p>
            <a:pPr marL="448056" marR="0" lvl="0" indent="-384556" algn="just"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just"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just"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0" y="1047750"/>
            <a:ext cx="8832301" cy="5333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b="0" i="0" u="none" strike="noStrike" cap="none">
                <a:solidFill>
                  <a:srgbClr val="FF599C"/>
                </a:solidFill>
                <a:latin typeface="Times New Roman"/>
                <a:ea typeface="Times New Roman"/>
                <a:cs typeface="Times New Roman"/>
                <a:sym typeface="Times New Roman"/>
              </a:rPr>
              <a:t>COMPRESSION ALGORITHM :</a:t>
            </a:r>
            <a:br>
              <a:rPr lang="en" sz="3600" b="0" i="0" u="none" strike="noStrike" cap="none">
                <a:solidFill>
                  <a:srgbClr val="FF599C"/>
                </a:solidFill>
                <a:latin typeface="Times New Roman"/>
                <a:ea typeface="Times New Roman"/>
                <a:cs typeface="Times New Roman"/>
                <a:sym typeface="Times New Roman"/>
              </a:rPr>
            </a:br>
            <a:endParaRPr lang="en" sz="3600" b="0" i="0" u="none" strike="noStrike" cap="none">
              <a:solidFill>
                <a:srgbClr val="FF599C"/>
              </a:solidFill>
              <a:latin typeface="Times New Roman"/>
              <a:ea typeface="Times New Roman"/>
              <a:cs typeface="Times New Roman"/>
              <a:sym typeface="Times New Roman"/>
            </a:endParaRPr>
          </a:p>
        </p:txBody>
      </p:sp>
      <p:sp>
        <p:nvSpPr>
          <p:cNvPr id="272" name="Shape 272"/>
          <p:cNvSpPr txBox="1">
            <a:spLocks noGrp="1"/>
          </p:cNvSpPr>
          <p:nvPr>
            <p:ph type="body" idx="1"/>
          </p:nvPr>
        </p:nvSpPr>
        <p:spPr>
          <a:xfrm>
            <a:off x="0" y="971550"/>
            <a:ext cx="8832301" cy="3597174"/>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endParaRPr sz="2400" b="1"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25000"/>
              <a:buFont typeface="Noto Sans Symbols"/>
              <a:buNone/>
            </a:pPr>
            <a:r>
              <a:rPr lang="en" sz="2400" b="1" i="0" u="none" strike="noStrike" cap="none">
                <a:solidFill>
                  <a:schemeClr val="lt1"/>
                </a:solidFill>
                <a:latin typeface="Times New Roman"/>
                <a:ea typeface="Times New Roman"/>
                <a:cs typeface="Times New Roman"/>
                <a:sym typeface="Times New Roman"/>
              </a:rPr>
              <a:t>Run length compression:</a:t>
            </a:r>
          </a:p>
          <a:p>
            <a:pPr marL="215901" marR="0" lvl="0" indent="0"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Questrial"/>
                <a:ea typeface="Questrial"/>
                <a:cs typeface="Questrial"/>
                <a:sym typeface="Questrial"/>
              </a:rPr>
              <a:t> </a:t>
            </a: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This algorithm consists of replacing large sequences of repeating data(packets) with only one item of this data(packets) followed by a counter showing how many times this item is repeated.</a:t>
            </a:r>
          </a:p>
          <a:p>
            <a:pPr marL="448056" marR="0" lvl="0" indent="-232155" algn="l" rtl="0">
              <a:spcBef>
                <a:spcPts val="0"/>
              </a:spcBef>
              <a:spcAft>
                <a:spcPts val="0"/>
              </a:spcAft>
              <a:buClr>
                <a:schemeClr val="accent1"/>
              </a:buClr>
              <a:buSzPct val="79999"/>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The data packets are replaced with a compression code, one of the data packets, and a value that represents the number of data packets to repeat.</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t>
            </a:r>
          </a:p>
        </p:txBody>
      </p:sp>
      <p:sp>
        <p:nvSpPr>
          <p:cNvPr id="278" name="Shape 278"/>
          <p:cNvSpPr txBox="1">
            <a:spLocks noGrp="1"/>
          </p:cNvSpPr>
          <p:nvPr>
            <p:ph type="body" idx="1"/>
          </p:nvPr>
        </p:nvSpPr>
        <p:spPr>
          <a:xfrm>
            <a:off x="0" y="0"/>
            <a:ext cx="8832301" cy="5143499"/>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232155" algn="l" rtl="0">
              <a:spcBef>
                <a:spcPts val="0"/>
              </a:spcBef>
              <a:spcAft>
                <a:spcPts val="0"/>
              </a:spcAft>
              <a:buClr>
                <a:schemeClr val="accent1"/>
              </a:buClr>
              <a:buSzPct val="25000"/>
              <a:buFont typeface="Noto Sans Symbols"/>
              <a:buNone/>
            </a:pPr>
            <a:r>
              <a:rPr lang="en" sz="2800" b="0" i="0" u="none" strike="noStrike" cap="none">
                <a:solidFill>
                  <a:srgbClr val="F4A06D"/>
                </a:solidFill>
                <a:latin typeface="Times New Roman"/>
                <a:ea typeface="Times New Roman"/>
                <a:cs typeface="Times New Roman"/>
                <a:sym typeface="Times New Roman"/>
              </a:rPr>
              <a:t>PSEUDO CODE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message = 'aaaaaaaaaabbbaxxxxyyyzyx';</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215901" marR="0" lvl="0" indent="0"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Times New Roman"/>
                <a:ea typeface="Times New Roman"/>
                <a:cs typeface="Times New Roman"/>
                <a:sym typeface="Times New Roman"/>
              </a:rPr>
              <a:t>function</a:t>
            </a:r>
            <a:r>
              <a:rPr lang="en" sz="1800" b="0" i="0" u="none" strike="noStrike" cap="none">
                <a:solidFill>
                  <a:schemeClr val="lt1"/>
                </a:solidFill>
                <a:latin typeface="Times New Roman"/>
                <a:ea typeface="Times New Roman"/>
                <a:cs typeface="Times New Roman"/>
                <a:sym typeface="Times New Roman"/>
              </a:rPr>
              <a:t> run_length_encode($msg)</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$i = $j = 0;</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$prev =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$output =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while ($msg[$i])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if ($msg[$i] != $prev)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if ($i &amp;&amp; $j &gt; 1)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$output .= $j;</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$output .= $msg[$i]; </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$prev = $msg[$i];</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685800" y="514350"/>
            <a:ext cx="7848599" cy="4493538"/>
          </a:xfrm>
          <a:prstGeom prst="rect">
            <a:avLst/>
          </a:prstGeom>
          <a:noFill/>
          <a:ln>
            <a:noFill/>
          </a:ln>
        </p:spPr>
        <p:txBody>
          <a:bodyPr lIns="91425" tIns="45700" rIns="91425" bIns="45700" anchor="t" anchorCtr="0">
            <a:noAutofit/>
          </a:bodyPr>
          <a:lstStyle/>
          <a:p>
            <a:pPr marL="215901" marR="0" lvl="0" indent="0" algn="l" rtl="0">
              <a:lnSpc>
                <a:spcPct val="100000"/>
              </a:lnSpc>
              <a:spcBef>
                <a:spcPts val="0"/>
              </a:spcBef>
              <a:spcAft>
                <a:spcPts val="0"/>
              </a:spcAft>
              <a:buClr>
                <a:srgbClr val="000000"/>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$j = 0;</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$j++;</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$i++;</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if ($j &gt; 1)</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$output .= $j;</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return $output;</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 </a:t>
            </a:r>
            <a:r>
              <a:rPr lang="en" sz="1800" b="0" i="1" u="none" strike="noStrike" cap="none">
                <a:solidFill>
                  <a:srgbClr val="FFFFFF"/>
                </a:solidFill>
                <a:latin typeface="Times New Roman"/>
                <a:ea typeface="Times New Roman"/>
                <a:cs typeface="Times New Roman"/>
                <a:sym typeface="Times New Roman"/>
              </a:rPr>
              <a:t>// a10b3ax4y3zyx</a:t>
            </a: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echo run_length_encode($message);</a:t>
            </a:r>
          </a:p>
          <a:p>
            <a:pPr marL="215901"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Times New Roman"/>
              <a:ea typeface="Times New Roman"/>
              <a:cs typeface="Times New Roman"/>
              <a:sym typeface="Times New Roman"/>
            </a:endParaRPr>
          </a:p>
          <a:p>
            <a:pPr marL="215901" marR="0" lvl="0" indent="0" algn="l" rtl="0">
              <a:lnSpc>
                <a:spcPct val="100000"/>
              </a:lnSpc>
              <a:spcBef>
                <a:spcPts val="0"/>
              </a:spcBef>
              <a:spcAft>
                <a:spcPts val="0"/>
              </a:spcAft>
              <a:buClr>
                <a:schemeClr val="dk1"/>
              </a:buClr>
              <a:buSzPct val="25000"/>
              <a:buFont typeface="Times New Roman"/>
              <a:buNone/>
            </a:pPr>
            <a:r>
              <a:rPr lang="en" sz="1800" b="0" i="0" u="none" strike="noStrike" cap="none">
                <a:solidFill>
                  <a:srgbClr val="FFFFFF"/>
                </a:solidFill>
                <a:latin typeface="Times New Roman"/>
                <a:ea typeface="Times New Roman"/>
                <a:cs typeface="Times New Roman"/>
                <a:sym typeface="Times New Roman"/>
              </a:rPr>
              <a:t>Thus we can compress data packets in the switches without packet loss as much as possible</a:t>
            </a:r>
            <a:r>
              <a:rPr lang="en" sz="1600" b="0" i="0" u="none" strike="noStrike" cap="none">
                <a:solidFill>
                  <a:srgbClr val="FFFFFF"/>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57575" y="472700"/>
            <a:ext cx="9037800" cy="11031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i="0" u="none" strike="noStrike" cap="none">
                <a:solidFill>
                  <a:srgbClr val="FF599C"/>
                </a:solidFill>
                <a:latin typeface="Times New Roman"/>
                <a:ea typeface="Times New Roman"/>
                <a:cs typeface="Times New Roman"/>
                <a:sym typeface="Times New Roman"/>
              </a:rPr>
              <a:t>PATH CALCULATION MODULE:</a:t>
            </a:r>
            <a:br>
              <a:rPr lang="en" sz="3600" i="0" u="none" strike="noStrike" cap="none">
                <a:solidFill>
                  <a:srgbClr val="FF599C"/>
                </a:solidFill>
                <a:latin typeface="Times New Roman"/>
                <a:ea typeface="Times New Roman"/>
                <a:cs typeface="Times New Roman"/>
                <a:sym typeface="Times New Roman"/>
              </a:rPr>
            </a:br>
            <a:endParaRPr lang="en" sz="3600" i="0" u="none" strike="noStrike" cap="none">
              <a:solidFill>
                <a:srgbClr val="FF599C"/>
              </a:solidFill>
              <a:latin typeface="Times New Roman"/>
              <a:ea typeface="Times New Roman"/>
              <a:cs typeface="Times New Roman"/>
              <a:sym typeface="Times New Roman"/>
            </a:endParaRPr>
          </a:p>
        </p:txBody>
      </p:sp>
      <p:sp>
        <p:nvSpPr>
          <p:cNvPr id="289" name="Shape 289"/>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215901" marR="0" lvl="0" indent="-1"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The module helps in calculating the optimal path between two hosts within the same LAN network. </a:t>
            </a:r>
          </a:p>
          <a:p>
            <a:pPr marL="215901" marR="0" lvl="0" indent="-1"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215901" marR="0" lvl="0" indent="-1"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0"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To implement this, three algorithms have been used, namely,</a:t>
            </a:r>
          </a:p>
          <a:p>
            <a:pPr marL="0" marR="0" lvl="0" indent="0"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215901" marR="0" lvl="0" indent="-1"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The shortest path algorithm</a:t>
            </a:r>
          </a:p>
          <a:p>
            <a:pPr marL="215901" marR="0" lvl="0" indent="0"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The ports calculation algorithm</a:t>
            </a:r>
          </a:p>
          <a:p>
            <a:pPr marL="448056" marR="0" lvl="0" indent="-232155" algn="l" rtl="0">
              <a:spcBef>
                <a:spcPts val="0"/>
              </a:spcBef>
              <a:spcAft>
                <a:spcPts val="0"/>
              </a:spcAft>
              <a:buClr>
                <a:schemeClr val="accent1"/>
              </a:buClr>
              <a:buSzPct val="79999"/>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232155" algn="l" rtl="0">
              <a:spcBef>
                <a:spcPts val="0"/>
              </a:spcBef>
              <a:spcAft>
                <a:spcPts val="0"/>
              </a:spcAft>
              <a:buClr>
                <a:schemeClr val="accent1"/>
              </a:buClr>
              <a:buSzPct val="48888"/>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228600" y="361950"/>
            <a:ext cx="9060900" cy="13263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i="0" u="none" strike="noStrike" cap="none">
                <a:solidFill>
                  <a:srgbClr val="FF599C"/>
                </a:solidFill>
                <a:latin typeface="Times New Roman"/>
                <a:ea typeface="Times New Roman"/>
                <a:cs typeface="Times New Roman"/>
                <a:sym typeface="Times New Roman"/>
              </a:rPr>
              <a:t> SHORTEST PATH ALGORITHM:</a:t>
            </a:r>
            <a:br>
              <a:rPr lang="en" sz="3600" i="0" u="none" strike="noStrike" cap="none">
                <a:solidFill>
                  <a:srgbClr val="FF599C"/>
                </a:solidFill>
                <a:latin typeface="Times New Roman"/>
                <a:ea typeface="Times New Roman"/>
                <a:cs typeface="Times New Roman"/>
                <a:sym typeface="Times New Roman"/>
              </a:rPr>
            </a:br>
            <a:endParaRPr lang="en" sz="3600" i="0" u="none" strike="noStrike" cap="none">
              <a:solidFill>
                <a:srgbClr val="FF599C"/>
              </a:solidFill>
              <a:latin typeface="Times New Roman"/>
              <a:ea typeface="Times New Roman"/>
              <a:cs typeface="Times New Roman"/>
              <a:sym typeface="Times New Roman"/>
            </a:endParaRPr>
          </a:p>
        </p:txBody>
      </p:sp>
      <p:sp>
        <p:nvSpPr>
          <p:cNvPr id="295" name="Shape 295"/>
          <p:cNvSpPr txBox="1">
            <a:spLocks noGrp="1"/>
          </p:cNvSpPr>
          <p:nvPr>
            <p:ph type="body" idx="1"/>
          </p:nvPr>
        </p:nvSpPr>
        <p:spPr>
          <a:xfrm>
            <a:off x="311702" y="971550"/>
            <a:ext cx="8520599" cy="403859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This algorithm computes the best path(shortest) to reach the destination host within the LAN network, when provided with the source, destination and the graph topology as inputs. </a:t>
            </a:r>
          </a:p>
          <a:p>
            <a:pPr marL="215901" marR="0" lvl="0" indent="0"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def spath(graph,start,end,path=[]):</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temp-path=[start]</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add tmp-path to queue</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while q is not empty</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dequeue q to tmp-path</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last-node=tmp-path[len(tmp-path)-1]</a:t>
            </a:r>
          </a:p>
          <a:p>
            <a:pPr marL="448056" marR="0" lvl="0" indent="-232155" algn="l" rtl="0">
              <a:spcBef>
                <a:spcPts val="0"/>
              </a:spcBef>
              <a:spcAft>
                <a:spcPts val="0"/>
              </a:spcAft>
              <a:buClr>
                <a:schemeClr val="accent1"/>
              </a:buClr>
              <a:buSzPct val="62222"/>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sz="3600">
                <a:latin typeface="Times New Roman"/>
                <a:ea typeface="Times New Roman"/>
                <a:cs typeface="Times New Roman"/>
                <a:sym typeface="Times New Roman"/>
              </a:rPr>
              <a:t>(Contd..)</a:t>
            </a:r>
          </a:p>
        </p:txBody>
      </p:sp>
      <p:sp>
        <p:nvSpPr>
          <p:cNvPr id="301" name="Shape 301"/>
          <p:cNvSpPr txBox="1">
            <a:spLocks noGrp="1"/>
          </p:cNvSpPr>
          <p:nvPr>
            <p:ph type="body" idx="1"/>
          </p:nvPr>
        </p:nvSpPr>
        <p:spPr>
          <a:xfrm>
            <a:off x="311702" y="1468825"/>
            <a:ext cx="8520600" cy="3099900"/>
          </a:xfrm>
          <a:prstGeom prst="rect">
            <a:avLst/>
          </a:prstGeom>
        </p:spPr>
        <p:txBody>
          <a:bodyPr lIns="91425" tIns="91425" rIns="91425" bIns="91425" anchor="t" anchorCtr="0">
            <a:noAutofit/>
          </a:bodyPr>
          <a:lstStyle/>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print tmp-path</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if last-node == end</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tm-path is a valid path</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for link node in graph[last -node]</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if link node not in tmp-path</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newpath = tmp-path+ link-node</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q.enqueue(new path)</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return tmp-path</a:t>
            </a:r>
          </a:p>
          <a:p>
            <a:pPr marL="215901" lvl="0" indent="-1"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 </a:t>
            </a:r>
          </a:p>
          <a:p>
            <a:pPr marL="215901" lvl="0" indent="-1" rtl="0">
              <a:spcBef>
                <a:spcPts val="0"/>
              </a:spcBef>
              <a:buClr>
                <a:schemeClr val="accent1"/>
              </a:buClr>
              <a:buSzPct val="25000"/>
              <a:buFont typeface="Noto Sans Symbols"/>
              <a:buNone/>
            </a:pPr>
            <a:endParaRPr sz="1800">
              <a:latin typeface="Times New Roman"/>
              <a:ea typeface="Times New Roman"/>
              <a:cs typeface="Times New Roman"/>
              <a:sym typeface="Times New Roman"/>
            </a:endParaRPr>
          </a:p>
          <a:p>
            <a:pPr lvl="0" indent="215900" rtl="0">
              <a:spcBef>
                <a:spcPts val="0"/>
              </a:spcBef>
              <a:buClr>
                <a:schemeClr val="accent1"/>
              </a:buClr>
              <a:buSzPct val="62222"/>
              <a:buFont typeface="Noto Sans Symbols"/>
              <a:buNone/>
            </a:pPr>
            <a:endParaRPr sz="1800">
              <a:latin typeface="Times New Roman"/>
              <a:ea typeface="Times New Roman"/>
              <a:cs typeface="Times New Roman"/>
              <a:sym typeface="Times New Roman"/>
            </a:endParaRPr>
          </a:p>
          <a:p>
            <a:pPr marL="0" lvl="0" indent="0">
              <a:spcBef>
                <a:spcPts val="0"/>
              </a:spcBef>
              <a:buNone/>
            </a:pP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551500" y="225100"/>
            <a:ext cx="9521700" cy="11367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i="0" u="none" strike="noStrike" cap="none">
                <a:solidFill>
                  <a:srgbClr val="FF599C"/>
                </a:solidFill>
                <a:latin typeface="Times New Roman"/>
                <a:ea typeface="Times New Roman"/>
                <a:cs typeface="Times New Roman"/>
                <a:sym typeface="Times New Roman"/>
              </a:rPr>
              <a:t> PORTS CALCULATION ALGORITHM:</a:t>
            </a:r>
            <a:br>
              <a:rPr lang="en" sz="3600" i="0" u="none" strike="noStrike" cap="none">
                <a:solidFill>
                  <a:srgbClr val="FF599C"/>
                </a:solidFill>
                <a:latin typeface="Times New Roman"/>
                <a:ea typeface="Times New Roman"/>
                <a:cs typeface="Times New Roman"/>
                <a:sym typeface="Times New Roman"/>
              </a:rPr>
            </a:br>
            <a:endParaRPr lang="en" sz="3600" i="0" u="none" strike="noStrike" cap="none">
              <a:solidFill>
                <a:srgbClr val="FF599C"/>
              </a:solidFill>
              <a:latin typeface="Times New Roman"/>
              <a:ea typeface="Times New Roman"/>
              <a:cs typeface="Times New Roman"/>
              <a:sym typeface="Times New Roman"/>
            </a:endParaRPr>
          </a:p>
        </p:txBody>
      </p:sp>
      <p:sp>
        <p:nvSpPr>
          <p:cNvPr id="307" name="Shape 307"/>
          <p:cNvSpPr txBox="1">
            <a:spLocks noGrp="1"/>
          </p:cNvSpPr>
          <p:nvPr>
            <p:ph type="body" idx="1"/>
          </p:nvPr>
        </p:nvSpPr>
        <p:spPr>
          <a:xfrm>
            <a:off x="202600" y="1181775"/>
            <a:ext cx="8629800" cy="3828300"/>
          </a:xfrm>
          <a:prstGeom prst="rect">
            <a:avLst/>
          </a:prstGeom>
          <a:noFill/>
          <a:ln>
            <a:noFill/>
          </a:ln>
        </p:spPr>
        <p:txBody>
          <a:bodyPr lIns="91425" tIns="91425" rIns="91425" bIns="91425" anchor="t" anchorCtr="0">
            <a:noAutofit/>
          </a:bodyPr>
          <a:lstStyle/>
          <a:p>
            <a:pPr marL="448056" marR="0" lvl="0" indent="-261873" algn="l" rtl="0">
              <a:lnSpc>
                <a:spcPct val="80000"/>
              </a:lnSpc>
              <a:spcBef>
                <a:spcPts val="0"/>
              </a:spcBef>
              <a:spcAft>
                <a:spcPts val="0"/>
              </a:spcAft>
              <a:buClr>
                <a:schemeClr val="accent1"/>
              </a:buClr>
              <a:buSzPct val="100000"/>
              <a:buFont typeface="Times New Roman"/>
              <a:buChar char="❑"/>
            </a:pPr>
            <a:r>
              <a:rPr lang="en" sz="1800" b="0" i="0" u="none" strike="noStrike" cap="none">
                <a:solidFill>
                  <a:schemeClr val="lt1"/>
                </a:solidFill>
                <a:latin typeface="Times New Roman"/>
                <a:ea typeface="Times New Roman"/>
                <a:cs typeface="Times New Roman"/>
                <a:sym typeface="Times New Roman"/>
              </a:rPr>
              <a:t> Once the path is found, the controller needs the input and output ports along the path to update the rules in the switches. To find the ports, the port calculation algorithm is used. This algorithm provides the input and output ports of the switches in the calculated path when the source, destination and a list of ports connections are given as input.</a:t>
            </a:r>
          </a:p>
          <a:p>
            <a:pPr marL="215901" marR="0" lvl="0" indent="0" algn="l" rtl="0">
              <a:lnSpc>
                <a:spcPct val="8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lvl="0" indent="186182" rtl="0">
              <a:lnSpc>
                <a:spcPct val="80000"/>
              </a:lnSpc>
              <a:spcBef>
                <a:spcPts val="0"/>
              </a:spcBef>
              <a:buSzPct val="100000"/>
              <a:buFont typeface="Times New Roman"/>
            </a:pPr>
            <a:r>
              <a:rPr lang="en" sz="1800">
                <a:latin typeface="Times New Roman"/>
                <a:ea typeface="Times New Roman"/>
                <a:cs typeface="Times New Roman"/>
                <a:sym typeface="Times New Roman"/>
              </a:rPr>
              <a:t>The algorithm helps in calculating the in-port and out-port of the switches along the path between the source and the destination.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marL="482600" lvl="0" indent="0">
              <a:spcBef>
                <a:spcPts val="0"/>
              </a:spcBef>
              <a:buNone/>
            </a:pPr>
            <a:r>
              <a:rPr lang="en" sz="3600">
                <a:latin typeface="Times New Roman"/>
                <a:ea typeface="Times New Roman"/>
                <a:cs typeface="Times New Roman"/>
                <a:sym typeface="Times New Roman"/>
              </a:rPr>
              <a:t>(Contd..)</a:t>
            </a:r>
          </a:p>
        </p:txBody>
      </p:sp>
      <p:sp>
        <p:nvSpPr>
          <p:cNvPr id="313" name="Shape 313"/>
          <p:cNvSpPr txBox="1">
            <a:spLocks noGrp="1"/>
          </p:cNvSpPr>
          <p:nvPr>
            <p:ph type="body" idx="1"/>
          </p:nvPr>
        </p:nvSpPr>
        <p:spPr>
          <a:xfrm>
            <a:off x="0" y="979175"/>
            <a:ext cx="8832300" cy="3589800"/>
          </a:xfrm>
          <a:prstGeom prst="rect">
            <a:avLst/>
          </a:prstGeom>
        </p:spPr>
        <p:txBody>
          <a:bodyPr lIns="91425" tIns="91425" rIns="91425" bIns="91425" anchor="t" anchorCtr="0">
            <a:noAutofit/>
          </a:bodyPr>
          <a:lstStyle/>
          <a:p>
            <a:pPr marL="0" lvl="0" indent="0" rtl="0">
              <a:lnSpc>
                <a:spcPct val="80000"/>
              </a:lnSpc>
              <a:spcBef>
                <a:spcPts val="0"/>
              </a:spcBef>
              <a:buNone/>
            </a:pPr>
            <a:endParaRPr sz="1800">
              <a:latin typeface="Times New Roman"/>
              <a:ea typeface="Times New Roman"/>
              <a:cs typeface="Times New Roman"/>
              <a:sym typeface="Times New Roman"/>
            </a:endParaRPr>
          </a:p>
          <a:p>
            <a:pPr marL="215901" lvl="0" indent="-1" rtl="0">
              <a:lnSpc>
                <a:spcPct val="80000"/>
              </a:lnSpc>
              <a:spcBef>
                <a:spcPts val="0"/>
              </a:spcBef>
              <a:buNone/>
            </a:pPr>
            <a:r>
              <a:rPr lang="en" sz="1800">
                <a:latin typeface="Times New Roman"/>
                <a:ea typeface="Times New Roman"/>
                <a:cs typeface="Times New Roman"/>
                <a:sym typeface="Times New Roman"/>
              </a:rPr>
              <a:t>The variable path is the path calculated by shortest path algorithm. </a:t>
            </a:r>
          </a:p>
          <a:p>
            <a:pPr marL="215901" lvl="0" indent="-1" rtl="0">
              <a:lnSpc>
                <a:spcPct val="80000"/>
              </a:lnSpc>
              <a:spcBef>
                <a:spcPts val="0"/>
              </a:spcBef>
              <a:buNone/>
            </a:pPr>
            <a:endParaRPr sz="1800">
              <a:latin typeface="Times New Roman"/>
              <a:ea typeface="Times New Roman"/>
              <a:cs typeface="Times New Roman"/>
              <a:sym typeface="Times New Roman"/>
            </a:endParaRP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l1[]and l2[] are the list of hosts and switches having connection between each</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other. l3[] is the list of port number through which l1[i] (each node) is connected to l2[i] (each node )</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 </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ports=[]</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for j in range(0,len(path)):</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for i in range(0,len(l1)):</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if l1[i]==path[j]:</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if l2[i]==path[j+1]</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ports.append(l3[i])</a:t>
            </a:r>
          </a:p>
          <a:p>
            <a:pPr marL="215901" lvl="0" indent="-1" rtl="0">
              <a:lnSpc>
                <a:spcPct val="80000"/>
              </a:lnSpc>
              <a:spcBef>
                <a:spcPts val="0"/>
              </a:spcBef>
              <a:buClr>
                <a:schemeClr val="accent1"/>
              </a:buClr>
              <a:buSzPct val="25000"/>
              <a:buFont typeface="Noto Sans Symbols"/>
              <a:buNone/>
            </a:pPr>
            <a:r>
              <a:rPr lang="en" sz="1800">
                <a:latin typeface="Times New Roman"/>
                <a:ea typeface="Times New Roman"/>
                <a:cs typeface="Times New Roman"/>
                <a:sym typeface="Times New Roman"/>
              </a:rPr>
              <a:t>return ports</a:t>
            </a:r>
          </a:p>
          <a:p>
            <a:pPr marL="215901" lvl="0" indent="-1" rtl="0">
              <a:lnSpc>
                <a:spcPct val="80000"/>
              </a:lnSpc>
              <a:spcBef>
                <a:spcPts val="0"/>
              </a:spcBef>
              <a:buClr>
                <a:schemeClr val="accent1"/>
              </a:buClr>
              <a:buSzPct val="25000"/>
              <a:buFont typeface="Noto Sans Symbols"/>
              <a:buNone/>
            </a:pPr>
            <a:endParaRPr sz="1800">
              <a:latin typeface="Times New Roman"/>
              <a:ea typeface="Times New Roman"/>
              <a:cs typeface="Times New Roman"/>
              <a:sym typeface="Times New Roman"/>
            </a:endParaRPr>
          </a:p>
          <a:p>
            <a:pPr lvl="0">
              <a:spcBef>
                <a:spcPts val="0"/>
              </a:spcBef>
              <a:buNone/>
            </a:pPr>
            <a:endParaRPr sz="1800">
              <a:latin typeface="Times New Roman"/>
              <a:ea typeface="Times New Roman"/>
              <a:cs typeface="Times New Roman"/>
              <a:sym typeface="Times New Roman"/>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0" y="372501"/>
            <a:ext cx="8832301"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b="0" i="0" u="none" strike="noStrike" cap="none">
                <a:solidFill>
                  <a:srgbClr val="FF599C"/>
                </a:solidFill>
                <a:latin typeface="Times New Roman"/>
                <a:ea typeface="Times New Roman"/>
                <a:cs typeface="Times New Roman"/>
                <a:sym typeface="Times New Roman"/>
              </a:rPr>
              <a:t>IMPLEMENTATION DETAILS:</a:t>
            </a:r>
          </a:p>
        </p:txBody>
      </p:sp>
      <p:sp>
        <p:nvSpPr>
          <p:cNvPr id="319" name="Shape 319"/>
          <p:cNvSpPr txBox="1">
            <a:spLocks noGrp="1"/>
          </p:cNvSpPr>
          <p:nvPr>
            <p:ph type="body" idx="1"/>
          </p:nvPr>
        </p:nvSpPr>
        <p:spPr>
          <a:xfrm>
            <a:off x="228600" y="1123950"/>
            <a:ext cx="8603698" cy="3427049"/>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accent1"/>
                </a:solidFill>
                <a:latin typeface="Times New Roman"/>
                <a:ea typeface="Times New Roman"/>
                <a:cs typeface="Times New Roman"/>
                <a:sym typeface="Times New Roman"/>
              </a:rPr>
              <a:t>1</a:t>
            </a:r>
            <a:r>
              <a:rPr lang="en" sz="1800" b="0" i="0" u="none" strike="noStrike" cap="none">
                <a:solidFill>
                  <a:schemeClr val="lt1"/>
                </a:solidFill>
                <a:latin typeface="Times New Roman"/>
                <a:ea typeface="Times New Roman"/>
                <a:cs typeface="Times New Roman"/>
                <a:sym typeface="Times New Roman"/>
              </a:rPr>
              <a:t>.Open the Terminal application on your computer (Windows users will use PuTTY).</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In the Terminal window, use the SSH client on your computer to start an SSH session to the Mininet VM.</a:t>
            </a:r>
          </a:p>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Times New Roman"/>
                <a:ea typeface="Times New Roman"/>
                <a:cs typeface="Times New Roman"/>
                <a:sym typeface="Times New Roman"/>
              </a:rPr>
              <a:t> ssh -Y mininet@192.168.56.101</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In the Terminal window, which is now running an SSH session connected to the Mininet virtual machine, start an Xterm:</a:t>
            </a:r>
          </a:p>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Times New Roman"/>
                <a:ea typeface="Times New Roman"/>
                <a:cs typeface="Times New Roman"/>
                <a:sym typeface="Times New Roman"/>
              </a:rPr>
              <a:t> xterm -sb &amp;</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accent1"/>
                </a:solidFill>
                <a:latin typeface="Times New Roman"/>
                <a:ea typeface="Times New Roman"/>
                <a:cs typeface="Times New Roman"/>
                <a:sym typeface="Times New Roman"/>
              </a:rPr>
              <a:t>2</a:t>
            </a:r>
            <a:r>
              <a:rPr lang="en" sz="1800" b="0" i="0" u="none" strike="noStrike" cap="none">
                <a:solidFill>
                  <a:schemeClr val="lt1"/>
                </a:solidFill>
                <a:latin typeface="Times New Roman"/>
                <a:ea typeface="Times New Roman"/>
                <a:cs typeface="Times New Roman"/>
                <a:sym typeface="Times New Roman"/>
              </a:rPr>
              <a:t>.The MiniEdit script is located in Mininet’s examples folder. To run MiniEdit, execute the command:</a:t>
            </a:r>
          </a:p>
          <a:p>
            <a:pPr marL="448056" marR="0" lvl="0" indent="-384556" algn="l" rtl="0">
              <a:spcBef>
                <a:spcPts val="0"/>
              </a:spcBef>
              <a:spcAft>
                <a:spcPts val="0"/>
              </a:spcAft>
              <a:buClr>
                <a:schemeClr val="accent1"/>
              </a:buClr>
              <a:buSzPct val="25000"/>
              <a:buFont typeface="Noto Sans Symbols"/>
              <a:buNone/>
            </a:pPr>
            <a:r>
              <a:rPr lang="en" sz="1800" b="1" i="0" u="none" strike="noStrike" cap="none">
                <a:solidFill>
                  <a:schemeClr val="lt1"/>
                </a:solidFill>
                <a:latin typeface="Times New Roman"/>
                <a:ea typeface="Times New Roman"/>
                <a:cs typeface="Times New Roman"/>
                <a:sym typeface="Times New Roman"/>
              </a:rPr>
              <a:t>$ sudo ~/mininet/examples/miniedit.py</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MiniEdit has a simple user interface that presents a canvas with a row of tool icons on the left side of the window, and a menu bar along the top of the window.</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endParaRPr sz="1800" b="1"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0200" y="157574"/>
            <a:ext cx="9282600" cy="9483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Times New Roman"/>
                <a:ea typeface="Times New Roman"/>
                <a:cs typeface="Times New Roman"/>
                <a:sym typeface="Times New Roman"/>
              </a:rPr>
              <a:t>     </a:t>
            </a:r>
            <a:r>
              <a:rPr lang="en" sz="3780">
                <a:latin typeface="Times New Roman"/>
                <a:ea typeface="Times New Roman"/>
                <a:cs typeface="Times New Roman"/>
                <a:sym typeface="Times New Roman"/>
              </a:rPr>
              <a:t>(Contd..)</a:t>
            </a:r>
          </a:p>
        </p:txBody>
      </p:sp>
      <p:sp>
        <p:nvSpPr>
          <p:cNvPr id="325" name="Shape 325"/>
          <p:cNvSpPr txBox="1">
            <a:spLocks noGrp="1"/>
          </p:cNvSpPr>
          <p:nvPr>
            <p:ph type="body" idx="1"/>
          </p:nvPr>
        </p:nvSpPr>
        <p:spPr>
          <a:xfrm>
            <a:off x="0" y="911650"/>
            <a:ext cx="9372600" cy="42318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accent1"/>
                </a:solidFill>
                <a:latin typeface="Times New Roman"/>
                <a:ea typeface="Times New Roman"/>
                <a:cs typeface="Times New Roman"/>
                <a:sym typeface="Times New Roman"/>
              </a:rPr>
              <a:t>3</a:t>
            </a:r>
            <a:r>
              <a:rPr lang="en" sz="1800" b="0" i="0" u="none" strike="noStrike" cap="none">
                <a:solidFill>
                  <a:schemeClr val="lt1"/>
                </a:solidFill>
                <a:latin typeface="Times New Roman"/>
                <a:ea typeface="Times New Roman"/>
                <a:cs typeface="Times New Roman"/>
                <a:sym typeface="Times New Roman"/>
              </a:rPr>
              <a:t>.Add eight switches and three controllers using the same method: Click on the Switch tool and add switches, then click on the Controller tool and add controllers.</a:t>
            </a:r>
          </a:p>
          <a:p>
            <a:pPr marL="448056" marR="0" lvl="0" indent="-384556"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accent1"/>
                </a:solidFill>
                <a:latin typeface="Times New Roman"/>
                <a:ea typeface="Times New Roman"/>
                <a:cs typeface="Times New Roman"/>
                <a:sym typeface="Times New Roman"/>
              </a:rPr>
              <a:t>4</a:t>
            </a:r>
            <a:r>
              <a:rPr lang="en" sz="1800" b="0" i="0" u="none" strike="noStrike" cap="none">
                <a:solidFill>
                  <a:schemeClr val="lt1"/>
                </a:solidFill>
                <a:latin typeface="Times New Roman"/>
                <a:ea typeface="Times New Roman"/>
                <a:cs typeface="Times New Roman"/>
                <a:sym typeface="Times New Roman"/>
              </a:rPr>
              <a:t>.To start the simulation scenario, click the Run button on the MiniEdit GUI. In the terminal window from which you started MiniEdit, </a:t>
            </a:r>
          </a:p>
          <a:p>
            <a:pPr marL="448056" marR="0" lvl="0" indent="-384556"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you will see some messages showing the progress of the simulation startup and then the Miniedit CLI prompt (because we checked Start CLI box in the MiniEdit preferences window).</a:t>
            </a: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0" y="0"/>
            <a:ext cx="8832301" cy="104774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OBJECTIVES</a:t>
            </a:r>
          </a:p>
        </p:txBody>
      </p:sp>
      <p:sp>
        <p:nvSpPr>
          <p:cNvPr id="164" name="Shape 164"/>
          <p:cNvSpPr txBox="1">
            <a:spLocks noGrp="1"/>
          </p:cNvSpPr>
          <p:nvPr>
            <p:ph type="body" idx="1"/>
          </p:nvPr>
        </p:nvSpPr>
        <p:spPr>
          <a:xfrm>
            <a:off x="0" y="1276350"/>
            <a:ext cx="9296399" cy="3581399"/>
          </a:xfrm>
          <a:prstGeom prst="rect">
            <a:avLst/>
          </a:prstGeom>
          <a:noFill/>
          <a:ln>
            <a:noFill/>
          </a:ln>
        </p:spPr>
        <p:txBody>
          <a:bodyPr lIns="91425" tIns="91425" rIns="91425" bIns="91425" anchor="t" anchorCtr="0">
            <a:noAutofit/>
          </a:bodyPr>
          <a:lstStyle/>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Links are the  cardinal feature of any communication network and so preserving those link is  our core purpose.</a:t>
            </a:r>
          </a:p>
          <a:p>
            <a:pPr marL="457200" marR="0" lvl="0" indent="-228600" algn="l" rtl="0">
              <a:lnSpc>
                <a:spcPct val="150000"/>
              </a:lnSpc>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Link breakage causes some serious damage to the network like dropping of packets , unreliable communication , etc.</a:t>
            </a:r>
          </a:p>
          <a:p>
            <a:pPr marL="457200" marR="0" lvl="0" indent="-228600" algn="l" rtl="0">
              <a:lnSpc>
                <a:spcPct val="150000"/>
              </a:lnSpc>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Our Objective is to provide a reliable network without any faults. Detecting and recovery of the link is the prime objective. But maintaining the link is a difficult task</a:t>
            </a:r>
          </a:p>
          <a:p>
            <a:pPr marL="457200" marR="0" lvl="0" indent="-228600" algn="l" rtl="0">
              <a:lnSpc>
                <a:spcPct val="150000"/>
              </a:lnSpc>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a:t>  </a:t>
            </a:r>
          </a:p>
        </p:txBody>
      </p:sp>
      <p:sp>
        <p:nvSpPr>
          <p:cNvPr id="331" name="Shape 331"/>
          <p:cNvSpPr txBox="1">
            <a:spLocks noGrp="1"/>
          </p:cNvSpPr>
          <p:nvPr>
            <p:ph type="body" idx="1"/>
          </p:nvPr>
        </p:nvSpPr>
        <p:spPr>
          <a:xfrm>
            <a:off x="311700" y="562750"/>
            <a:ext cx="8520600" cy="4005900"/>
          </a:xfrm>
          <a:prstGeom prst="rect">
            <a:avLst/>
          </a:prstGeom>
        </p:spPr>
        <p:txBody>
          <a:bodyPr lIns="91425" tIns="91425" rIns="91425" bIns="91425" anchor="t" anchorCtr="0">
            <a:noAutofit/>
          </a:bodyPr>
          <a:lstStyle/>
          <a:p>
            <a:pPr lvl="0" indent="63500" rtl="0">
              <a:spcBef>
                <a:spcPts val="0"/>
              </a:spcBef>
              <a:buClr>
                <a:schemeClr val="accent1"/>
              </a:buClr>
              <a:buSzPct val="25000"/>
              <a:buFont typeface="Noto Sans Symbols"/>
              <a:buNone/>
            </a:pPr>
            <a:r>
              <a:rPr lang="en" sz="1800">
                <a:solidFill>
                  <a:schemeClr val="accent1"/>
                </a:solidFill>
                <a:latin typeface="Times New Roman"/>
                <a:ea typeface="Times New Roman"/>
                <a:cs typeface="Times New Roman"/>
                <a:sym typeface="Times New Roman"/>
              </a:rPr>
              <a:t>5</a:t>
            </a:r>
            <a:r>
              <a:rPr lang="en" sz="1800">
                <a:latin typeface="Times New Roman"/>
                <a:ea typeface="Times New Roman"/>
                <a:cs typeface="Times New Roman"/>
                <a:sym typeface="Times New Roman"/>
              </a:rPr>
              <a:t>.First, check the switch configurations in the network simulation to verify that everything is set up correctly.</a:t>
            </a:r>
          </a:p>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 You can run the MiniEdit menu command, Run . Show OVS Summary to see an listing of switch configurations.</a:t>
            </a:r>
          </a:p>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 In this case, we can verify that each switch is listening to the correct controller on the correct port.</a:t>
            </a:r>
          </a:p>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 </a:t>
            </a:r>
          </a:p>
          <a:p>
            <a:pPr lvl="0" indent="63500" rtl="0">
              <a:spcBef>
                <a:spcPts val="0"/>
              </a:spcBef>
              <a:buClr>
                <a:schemeClr val="accent1"/>
              </a:buClr>
              <a:buSzPct val="25000"/>
              <a:buFont typeface="Noto Sans Symbols"/>
              <a:buNone/>
            </a:pPr>
            <a:r>
              <a:rPr lang="en" sz="1800">
                <a:solidFill>
                  <a:schemeClr val="accent1"/>
                </a:solidFill>
                <a:latin typeface="Times New Roman"/>
                <a:ea typeface="Times New Roman"/>
                <a:cs typeface="Times New Roman"/>
                <a:sym typeface="Times New Roman"/>
              </a:rPr>
              <a:t>6</a:t>
            </a:r>
            <a:r>
              <a:rPr lang="en" sz="1800">
                <a:latin typeface="Times New Roman"/>
                <a:ea typeface="Times New Roman"/>
                <a:cs typeface="Times New Roman"/>
                <a:sym typeface="Times New Roman"/>
              </a:rPr>
              <a:t>.Then, run a ping command to send traffic between host h1 to h8.</a:t>
            </a:r>
          </a:p>
          <a:p>
            <a:pPr lvl="0" indent="63500" rtl="0">
              <a:spcBef>
                <a:spcPts val="0"/>
              </a:spcBef>
              <a:buClr>
                <a:schemeClr val="accent1"/>
              </a:buClr>
              <a:buSzPct val="25000"/>
              <a:buFont typeface="Noto Sans Symbols"/>
              <a:buNone/>
            </a:pPr>
            <a:r>
              <a:rPr lang="en" sz="1800" b="1">
                <a:latin typeface="Times New Roman"/>
                <a:ea typeface="Times New Roman"/>
                <a:cs typeface="Times New Roman"/>
                <a:sym typeface="Times New Roman"/>
              </a:rPr>
              <a:t> </a:t>
            </a:r>
            <a:r>
              <a:rPr lang="en" sz="1800">
                <a:latin typeface="Times New Roman"/>
                <a:ea typeface="Times New Roman"/>
                <a:cs typeface="Times New Roman"/>
                <a:sym typeface="Times New Roman"/>
              </a:rPr>
              <a:t>	</a:t>
            </a:r>
            <a:r>
              <a:rPr lang="en" sz="1800" b="1">
                <a:latin typeface="Times New Roman"/>
                <a:ea typeface="Times New Roman"/>
                <a:cs typeface="Times New Roman"/>
                <a:sym typeface="Times New Roman"/>
              </a:rPr>
              <a:t>mininet &gt; pingall</a:t>
            </a:r>
          </a:p>
          <a:p>
            <a:pPr lvl="0" indent="63500" rtl="0">
              <a:spcBef>
                <a:spcPts val="0"/>
              </a:spcBef>
              <a:buClr>
                <a:schemeClr val="accent1"/>
              </a:buClr>
              <a:buSzPct val="25000"/>
              <a:buFont typeface="Noto Sans Symbols"/>
              <a:buNone/>
            </a:pPr>
            <a:r>
              <a:rPr lang="en" sz="1800" b="1">
                <a:latin typeface="Times New Roman"/>
                <a:ea typeface="Times New Roman"/>
                <a:cs typeface="Times New Roman"/>
                <a:sym typeface="Times New Roman"/>
              </a:rPr>
              <a:t> </a:t>
            </a:r>
            <a:r>
              <a:rPr lang="en" sz="1800">
                <a:latin typeface="Times New Roman"/>
                <a:ea typeface="Times New Roman"/>
                <a:cs typeface="Times New Roman"/>
                <a:sym typeface="Times New Roman"/>
              </a:rPr>
              <a:t>In the MiniEdit console, you see the results of the ping command</a:t>
            </a:r>
          </a:p>
          <a:p>
            <a:pPr lvl="0" indent="63500" rtl="0">
              <a:spcBef>
                <a:spcPts val="0"/>
              </a:spcBef>
              <a:buClr>
                <a:schemeClr val="accent1"/>
              </a:buClr>
              <a:buSzPct val="25000"/>
              <a:buFont typeface="Noto Sans Symbols"/>
              <a:buNone/>
            </a:pPr>
            <a:endParaRPr sz="1800">
              <a:latin typeface="Times New Roman"/>
              <a:ea typeface="Times New Roman"/>
              <a:cs typeface="Times New Roman"/>
              <a:sym typeface="Times New Roman"/>
            </a:endParaRPr>
          </a:p>
          <a:p>
            <a:pPr lvl="0">
              <a:spcBef>
                <a:spcPts val="0"/>
              </a:spcBef>
              <a:buNone/>
            </a:pP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337" name="Shape 337"/>
          <p:cNvSpPr txBox="1">
            <a:spLocks noGrp="1"/>
          </p:cNvSpPr>
          <p:nvPr>
            <p:ph type="body" idx="1"/>
          </p:nvPr>
        </p:nvSpPr>
        <p:spPr>
          <a:xfrm>
            <a:off x="311700" y="435900"/>
            <a:ext cx="8520599" cy="4133098"/>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3000" b="0" i="0" u="none" strike="noStrike" cap="none">
                <a:solidFill>
                  <a:schemeClr val="lt1"/>
                </a:solidFill>
                <a:latin typeface="Questrial"/>
                <a:ea typeface="Questrial"/>
                <a:cs typeface="Questrial"/>
                <a:sym typeface="Questrial"/>
              </a:rPr>
              <a:t>     </a:t>
            </a:r>
          </a:p>
        </p:txBody>
      </p:sp>
      <p:pic>
        <p:nvPicPr>
          <p:cNvPr id="338" name="Shape 338"/>
          <p:cNvPicPr preferRelativeResize="0"/>
          <p:nvPr/>
        </p:nvPicPr>
        <p:blipFill rotWithShape="1">
          <a:blip r:embed="rId3">
            <a:alphaModFix/>
          </a:blip>
          <a:srcRect/>
          <a:stretch/>
        </p:blipFill>
        <p:spPr>
          <a:xfrm>
            <a:off x="709875" y="709875"/>
            <a:ext cx="7998300" cy="4059898"/>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51927" y="1059050"/>
            <a:ext cx="8520600" cy="7335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t>
            </a:r>
          </a:p>
        </p:txBody>
      </p:sp>
      <p:sp>
        <p:nvSpPr>
          <p:cNvPr id="344" name="Shape 344"/>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3000" b="0" i="0" u="none" strike="noStrike" cap="none">
                <a:solidFill>
                  <a:schemeClr val="lt1"/>
                </a:solidFill>
                <a:latin typeface="Questrial"/>
                <a:ea typeface="Questrial"/>
                <a:cs typeface="Questrial"/>
                <a:sym typeface="Questrial"/>
              </a:rPr>
              <a:t>  </a:t>
            </a:r>
          </a:p>
        </p:txBody>
      </p:sp>
      <p:pic>
        <p:nvPicPr>
          <p:cNvPr id="345" name="Shape 345"/>
          <p:cNvPicPr preferRelativeResize="0"/>
          <p:nvPr/>
        </p:nvPicPr>
        <p:blipFill rotWithShape="1">
          <a:blip r:embed="rId3">
            <a:alphaModFix/>
          </a:blip>
          <a:srcRect/>
          <a:stretch/>
        </p:blipFill>
        <p:spPr>
          <a:xfrm>
            <a:off x="433500" y="855375"/>
            <a:ext cx="8710500" cy="40386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t>
            </a:r>
          </a:p>
        </p:txBody>
      </p:sp>
      <p:sp>
        <p:nvSpPr>
          <p:cNvPr id="351" name="Shape 351"/>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r>
              <a:rPr lang="en" sz="3000" b="0" i="0" u="none" strike="noStrike" cap="none">
                <a:solidFill>
                  <a:schemeClr val="lt1"/>
                </a:solidFill>
                <a:latin typeface="Questrial"/>
                <a:ea typeface="Questrial"/>
                <a:cs typeface="Questrial"/>
                <a:sym typeface="Questrial"/>
              </a:rPr>
              <a:t> </a:t>
            </a:r>
          </a:p>
        </p:txBody>
      </p:sp>
      <p:pic>
        <p:nvPicPr>
          <p:cNvPr id="352" name="Shape 352"/>
          <p:cNvPicPr preferRelativeResize="0"/>
          <p:nvPr/>
        </p:nvPicPr>
        <p:blipFill rotWithShape="1">
          <a:blip r:embed="rId3">
            <a:alphaModFix/>
          </a:blip>
          <a:srcRect/>
          <a:stretch/>
        </p:blipFill>
        <p:spPr>
          <a:xfrm>
            <a:off x="835799" y="1054826"/>
            <a:ext cx="5814000" cy="35139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a:t>    </a:t>
            </a:r>
          </a:p>
        </p:txBody>
      </p:sp>
      <p:sp>
        <p:nvSpPr>
          <p:cNvPr id="358" name="Shape 358"/>
          <p:cNvSpPr txBox="1">
            <a:spLocks noGrp="1"/>
          </p:cNvSpPr>
          <p:nvPr>
            <p:ph type="body" idx="1"/>
          </p:nvPr>
        </p:nvSpPr>
        <p:spPr>
          <a:xfrm>
            <a:off x="311702" y="1468825"/>
            <a:ext cx="8520600" cy="3099900"/>
          </a:xfrm>
          <a:prstGeom prst="rect">
            <a:avLst/>
          </a:prstGeom>
        </p:spPr>
        <p:txBody>
          <a:bodyPr lIns="91425" tIns="91425" rIns="91425" bIns="91425" anchor="t" anchorCtr="0">
            <a:noAutofit/>
          </a:bodyPr>
          <a:lstStyle/>
          <a:p>
            <a:pPr lvl="0">
              <a:spcBef>
                <a:spcPts val="0"/>
              </a:spcBef>
              <a:buNone/>
            </a:pPr>
            <a:endParaRPr/>
          </a:p>
        </p:txBody>
      </p:sp>
      <p:pic>
        <p:nvPicPr>
          <p:cNvPr id="359" name="Shape 359"/>
          <p:cNvPicPr preferRelativeResize="0"/>
          <p:nvPr/>
        </p:nvPicPr>
        <p:blipFill>
          <a:blip r:embed="rId3">
            <a:alphaModFix/>
          </a:blip>
          <a:stretch>
            <a:fillRect/>
          </a:stretch>
        </p:blipFill>
        <p:spPr>
          <a:xfrm>
            <a:off x="168800" y="372499"/>
            <a:ext cx="7900975" cy="419622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a:t>    </a:t>
            </a:r>
          </a:p>
        </p:txBody>
      </p:sp>
      <p:sp>
        <p:nvSpPr>
          <p:cNvPr id="365" name="Shape 365"/>
          <p:cNvSpPr txBox="1">
            <a:spLocks noGrp="1"/>
          </p:cNvSpPr>
          <p:nvPr>
            <p:ph type="body" idx="1"/>
          </p:nvPr>
        </p:nvSpPr>
        <p:spPr>
          <a:xfrm>
            <a:off x="311702" y="1468825"/>
            <a:ext cx="8520600" cy="3099900"/>
          </a:xfrm>
          <a:prstGeom prst="rect">
            <a:avLst/>
          </a:prstGeom>
        </p:spPr>
        <p:txBody>
          <a:bodyPr lIns="91425" tIns="91425" rIns="91425" bIns="91425" anchor="t" anchorCtr="0">
            <a:noAutofit/>
          </a:bodyPr>
          <a:lstStyle/>
          <a:p>
            <a:pPr lvl="0">
              <a:spcBef>
                <a:spcPts val="0"/>
              </a:spcBef>
              <a:buNone/>
            </a:pPr>
            <a:endParaRPr/>
          </a:p>
        </p:txBody>
      </p:sp>
      <p:pic>
        <p:nvPicPr>
          <p:cNvPr id="366" name="Shape 366"/>
          <p:cNvPicPr preferRelativeResize="0"/>
          <p:nvPr/>
        </p:nvPicPr>
        <p:blipFill>
          <a:blip r:embed="rId3">
            <a:alphaModFix/>
          </a:blip>
          <a:stretch>
            <a:fillRect/>
          </a:stretch>
        </p:blipFill>
        <p:spPr>
          <a:xfrm>
            <a:off x="180899" y="775799"/>
            <a:ext cx="8356274" cy="3792924"/>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228600" y="372501"/>
            <a:ext cx="9060901"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METRICS FOR EVALUATION:</a:t>
            </a:r>
          </a:p>
        </p:txBody>
      </p:sp>
      <p:sp>
        <p:nvSpPr>
          <p:cNvPr id="372" name="Shape 372"/>
          <p:cNvSpPr txBox="1">
            <a:spLocks noGrp="1"/>
          </p:cNvSpPr>
          <p:nvPr>
            <p:ph type="body" idx="1"/>
          </p:nvPr>
        </p:nvSpPr>
        <p:spPr>
          <a:xfrm>
            <a:off x="0" y="1123950"/>
            <a:ext cx="9144000" cy="344477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457200" marR="0" lvl="0" indent="0" algn="l" rtl="0">
              <a:spcBef>
                <a:spcPts val="0"/>
              </a:spcBef>
              <a:spcAft>
                <a:spcPts val="0"/>
              </a:spcAft>
              <a:buNone/>
            </a:pPr>
            <a:endParaRPr sz="1800">
              <a:latin typeface="Times New Roman"/>
              <a:ea typeface="Times New Roman"/>
              <a:cs typeface="Times New Roman"/>
              <a:sym typeface="Times New Roman"/>
            </a:endParaRPr>
          </a:p>
          <a:p>
            <a:pPr marL="822960" marR="0" lvl="1" indent="-142875" algn="l" rtl="0">
              <a:spcBef>
                <a:spcPts val="0"/>
              </a:spcBef>
              <a:spcAft>
                <a:spcPts val="0"/>
              </a:spcAft>
              <a:buClr>
                <a:schemeClr val="accent1"/>
              </a:buClr>
              <a:buSzPct val="100000"/>
              <a:buFont typeface="Times New Roman"/>
              <a:buChar char="›"/>
            </a:pPr>
            <a:r>
              <a:rPr lang="en" sz="1800">
                <a:latin typeface="Times New Roman"/>
                <a:ea typeface="Times New Roman"/>
                <a:cs typeface="Times New Roman"/>
                <a:sym typeface="Times New Roman"/>
              </a:rPr>
              <a:t>Buffer space overhead</a:t>
            </a:r>
          </a:p>
          <a:p>
            <a:pPr marL="822960" marR="0" lvl="1" indent="-142875" algn="l" rtl="0">
              <a:spcBef>
                <a:spcPts val="0"/>
              </a:spcBef>
              <a:spcAft>
                <a:spcPts val="0"/>
              </a:spcAft>
              <a:buClr>
                <a:schemeClr val="accent1"/>
              </a:buClr>
              <a:buSzPct val="100000"/>
              <a:buFont typeface="Times New Roman"/>
              <a:buChar char="›"/>
            </a:pPr>
            <a:r>
              <a:rPr lang="en" sz="1800">
                <a:latin typeface="Times New Roman"/>
                <a:ea typeface="Times New Roman"/>
                <a:cs typeface="Times New Roman"/>
                <a:sym typeface="Times New Roman"/>
              </a:rPr>
              <a:t>Link failure</a:t>
            </a:r>
          </a:p>
          <a:p>
            <a:pPr lvl="1" indent="685800" rtl="0">
              <a:spcBef>
                <a:spcPts val="0"/>
              </a:spcBef>
              <a:buClr>
                <a:schemeClr val="accent1"/>
              </a:buClr>
              <a:buSzPct val="95000"/>
              <a:buFont typeface="Verdana"/>
              <a:buChar char="›"/>
            </a:pPr>
            <a:r>
              <a:rPr lang="en" sz="1800">
                <a:latin typeface="Times New Roman"/>
                <a:ea typeface="Times New Roman"/>
                <a:cs typeface="Times New Roman"/>
                <a:sym typeface="Times New Roman"/>
              </a:rPr>
              <a:t>Average recovery time (ms)</a:t>
            </a:r>
          </a:p>
          <a:p>
            <a:pPr lvl="1" indent="685800" rtl="0">
              <a:spcBef>
                <a:spcPts val="0"/>
              </a:spcBef>
              <a:buClr>
                <a:schemeClr val="accent1"/>
              </a:buClr>
              <a:buSzPct val="95000"/>
              <a:buFont typeface="Verdana"/>
              <a:buChar char="›"/>
            </a:pPr>
            <a:r>
              <a:rPr lang="en" sz="1800">
                <a:latin typeface="Times New Roman"/>
                <a:ea typeface="Times New Roman"/>
                <a:cs typeface="Times New Roman"/>
                <a:sym typeface="Times New Roman"/>
              </a:rPr>
              <a:t>Number of entries per switch vs Number of switches(N)</a:t>
            </a:r>
          </a:p>
          <a:p>
            <a:pPr lvl="1" indent="685800" rtl="0">
              <a:spcBef>
                <a:spcPts val="0"/>
              </a:spcBef>
              <a:buClr>
                <a:schemeClr val="accent1"/>
              </a:buClr>
              <a:buSzPct val="95000"/>
              <a:buFont typeface="Verdana"/>
              <a:buChar char="›"/>
            </a:pPr>
            <a:r>
              <a:rPr lang="en" sz="1800">
                <a:latin typeface="Times New Roman"/>
                <a:ea typeface="Times New Roman"/>
                <a:cs typeface="Times New Roman"/>
                <a:sym typeface="Times New Roman"/>
              </a:rPr>
              <a:t>Time(ms) vs Number of entries per switch</a:t>
            </a:r>
          </a:p>
          <a:p>
            <a:pPr marL="457200" marR="0" lvl="0" indent="0" algn="l" rtl="0">
              <a:spcBef>
                <a:spcPts val="0"/>
              </a:spcBef>
              <a:spcAft>
                <a:spcPts val="0"/>
              </a:spcAft>
              <a:buNone/>
            </a:pPr>
            <a:endParaRPr sz="1800">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a:latin typeface="Times New Roman"/>
                <a:ea typeface="Times New Roman"/>
                <a:cs typeface="Times New Roman"/>
                <a:sym typeface="Times New Roman"/>
              </a:rPr>
              <a:t>(Contd..)</a:t>
            </a:r>
          </a:p>
        </p:txBody>
      </p:sp>
      <p:sp>
        <p:nvSpPr>
          <p:cNvPr id="378" name="Shape 378"/>
          <p:cNvSpPr txBox="1">
            <a:spLocks noGrp="1"/>
          </p:cNvSpPr>
          <p:nvPr>
            <p:ph type="body" idx="1"/>
          </p:nvPr>
        </p:nvSpPr>
        <p:spPr>
          <a:xfrm>
            <a:off x="311702" y="1468825"/>
            <a:ext cx="8520600" cy="3099900"/>
          </a:xfrm>
          <a:prstGeom prst="rect">
            <a:avLst/>
          </a:prstGeom>
        </p:spPr>
        <p:txBody>
          <a:bodyPr lIns="91425" tIns="91425" rIns="91425" bIns="91425" anchor="t" anchorCtr="0">
            <a:noAutofit/>
          </a:bodyPr>
          <a:lstStyle/>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N values higher than 13 are not supported by the server running Mininet.</a:t>
            </a:r>
          </a:p>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Equations (1) and (2),  Respectively detail the amount of working entries W and backup entries</a:t>
            </a:r>
          </a:p>
          <a:p>
            <a:pPr lvl="0" indent="63500" rtl="0">
              <a:spcBef>
                <a:spcPts val="0"/>
              </a:spcBef>
              <a:buClr>
                <a:schemeClr val="accent1"/>
              </a:buClr>
              <a:buSzPct val="25000"/>
              <a:buFont typeface="Noto Sans Symbols"/>
              <a:buNone/>
            </a:pPr>
            <a:r>
              <a:rPr lang="en" sz="1800">
                <a:latin typeface="Times New Roman"/>
                <a:ea typeface="Times New Roman"/>
                <a:cs typeface="Times New Roman"/>
                <a:sym typeface="Times New Roman"/>
              </a:rPr>
              <a:t>B in each switch of a ring network as a function of N and M, in the any-to-any communication worst case:</a:t>
            </a:r>
          </a:p>
          <a:p>
            <a:pPr lvl="0" indent="63500" rtl="0">
              <a:spcBef>
                <a:spcPts val="0"/>
              </a:spcBef>
              <a:buClr>
                <a:schemeClr val="accent1"/>
              </a:buClr>
              <a:buSzPct val="25000"/>
              <a:buFont typeface="Noto Sans Symbols"/>
              <a:buNone/>
            </a:pPr>
            <a:endParaRPr sz="1800">
              <a:latin typeface="Times New Roman"/>
              <a:ea typeface="Times New Roman"/>
              <a:cs typeface="Times New Roman"/>
              <a:sym typeface="Times New Roman"/>
            </a:endParaRPr>
          </a:p>
          <a:p>
            <a:pPr lvl="0" indent="63500" rtl="0">
              <a:spcBef>
                <a:spcPts val="0"/>
              </a:spcBef>
              <a:buClr>
                <a:schemeClr val="accent1"/>
              </a:buClr>
              <a:buSzPct val="25000"/>
              <a:buFont typeface="Noto Sans Symbols"/>
              <a:buNone/>
            </a:pPr>
            <a:endParaRPr sz="1800">
              <a:latin typeface="Times New Roman"/>
              <a:ea typeface="Times New Roman"/>
              <a:cs typeface="Times New Roman"/>
              <a:sym typeface="Times New Roman"/>
            </a:endParaRPr>
          </a:p>
          <a:p>
            <a:pPr lvl="0">
              <a:spcBef>
                <a:spcPts val="0"/>
              </a:spcBef>
              <a:buNone/>
            </a:pPr>
            <a:endParaRPr/>
          </a:p>
        </p:txBody>
      </p:sp>
      <p:pic>
        <p:nvPicPr>
          <p:cNvPr id="379" name="Shape 379"/>
          <p:cNvPicPr preferRelativeResize="0"/>
          <p:nvPr/>
        </p:nvPicPr>
        <p:blipFill rotWithShape="1">
          <a:blip r:embed="rId3">
            <a:alphaModFix/>
          </a:blip>
          <a:srcRect t="-37684"/>
          <a:stretch/>
        </p:blipFill>
        <p:spPr>
          <a:xfrm>
            <a:off x="1789525" y="3010000"/>
            <a:ext cx="4893900" cy="155850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56275" y="236350"/>
            <a:ext cx="8888700" cy="8697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b="0" i="0" u="none" strike="noStrike" cap="none">
                <a:solidFill>
                  <a:srgbClr val="FF599C"/>
                </a:solidFill>
                <a:latin typeface="Times New Roman"/>
                <a:ea typeface="Times New Roman"/>
                <a:cs typeface="Times New Roman"/>
                <a:sym typeface="Times New Roman"/>
              </a:rPr>
              <a:t>LINK FAILURE</a:t>
            </a:r>
          </a:p>
        </p:txBody>
      </p:sp>
      <p:sp>
        <p:nvSpPr>
          <p:cNvPr id="385" name="Shape 385"/>
          <p:cNvSpPr txBox="1">
            <a:spLocks noGrp="1"/>
          </p:cNvSpPr>
          <p:nvPr>
            <p:ph type="body" idx="1"/>
          </p:nvPr>
        </p:nvSpPr>
        <p:spPr>
          <a:xfrm>
            <a:off x="311700" y="1468825"/>
            <a:ext cx="8520600" cy="3156900"/>
          </a:xfrm>
          <a:prstGeom prst="rect">
            <a:avLst/>
          </a:prstGeom>
          <a:noFill/>
          <a:ln>
            <a:noFill/>
          </a:ln>
        </p:spPr>
        <p:txBody>
          <a:bodyPr lIns="91425" tIns="91425" rIns="91425" bIns="91425" anchor="t" anchorCtr="0">
            <a:noAutofit/>
          </a:bodyPr>
          <a:lstStyle/>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Once the shortest path is calculated, the links along the path are checked if they are up. If not, the current calculated path is neglected and</a:t>
            </a:r>
          </a:p>
          <a:p>
            <a:pPr marL="215901" marR="0" lvl="0" indent="0" algn="l" rtl="0">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a second optimal path is calculated between the source and destination and the process is continued.</a:t>
            </a:r>
          </a:p>
          <a:p>
            <a:pPr marL="448056" marR="0" lvl="0" indent="-232155" algn="l" rtl="0">
              <a:spcBef>
                <a:spcPts val="0"/>
              </a:spcBef>
              <a:spcAft>
                <a:spcPts val="0"/>
              </a:spcAft>
              <a:buClr>
                <a:schemeClr val="accent1"/>
              </a:buClr>
              <a:buSzPct val="133333"/>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311600" y="45025"/>
            <a:ext cx="9144000" cy="10611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600" b="0" i="0" u="none" strike="noStrike" cap="none">
                <a:solidFill>
                  <a:srgbClr val="FF599C"/>
                </a:solidFill>
                <a:latin typeface="Times New Roman"/>
                <a:ea typeface="Times New Roman"/>
                <a:cs typeface="Times New Roman"/>
                <a:sym typeface="Times New Roman"/>
              </a:rPr>
              <a:t>BUFFER SPACE OVERHEAD</a:t>
            </a:r>
          </a:p>
        </p:txBody>
      </p:sp>
      <p:sp>
        <p:nvSpPr>
          <p:cNvPr id="391" name="Shape 391"/>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rgbClr val="F3F3F3"/>
                </a:solidFill>
                <a:latin typeface="Times New Roman"/>
                <a:ea typeface="Times New Roman"/>
                <a:cs typeface="Times New Roman"/>
                <a:sym typeface="Times New Roman"/>
              </a:rPr>
              <a:t> </a:t>
            </a:r>
          </a:p>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rgbClr val="F3F3F3"/>
                </a:solidFill>
                <a:latin typeface="Times New Roman"/>
                <a:ea typeface="Times New Roman"/>
                <a:cs typeface="Times New Roman"/>
                <a:sym typeface="Times New Roman"/>
              </a:rPr>
              <a:t>A threshold, which specifies the maximum number of packets in each switch, is determined when the network is created. For each request, before the switch is loaded up to the buffer limit, the packets already present is compared against the threshold. If it exceeds the threshold,the packets are rerouted through the shortest path.</a:t>
            </a:r>
          </a:p>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rgbClr val="F3F3F3"/>
                </a:solidFill>
                <a:latin typeface="Times New Roman"/>
                <a:ea typeface="Times New Roman"/>
                <a:cs typeface="Times New Roman"/>
                <a:sym typeface="Times New Roman"/>
              </a:rPr>
              <a:t> </a:t>
            </a:r>
          </a:p>
          <a:p>
            <a:pPr marL="215901" marR="0" lvl="0" indent="0" algn="l" rtl="0">
              <a:lnSpc>
                <a:spcPct val="80000"/>
              </a:lnSpc>
              <a:spcBef>
                <a:spcPts val="0"/>
              </a:spcBef>
              <a:spcAft>
                <a:spcPts val="0"/>
              </a:spcAft>
              <a:buClr>
                <a:schemeClr val="accent1"/>
              </a:buClr>
              <a:buSzPct val="25000"/>
              <a:buFont typeface="Noto Sans Symbols"/>
              <a:buNone/>
            </a:pPr>
            <a:r>
              <a:rPr lang="en" sz="1800" b="0" i="0" u="none" strike="noStrike" cap="none">
                <a:solidFill>
                  <a:srgbClr val="F3F3F3"/>
                </a:solidFill>
                <a:latin typeface="Times New Roman"/>
                <a:ea typeface="Times New Roman"/>
                <a:cs typeface="Times New Roman"/>
                <a:sym typeface="Times New Roman"/>
              </a:rPr>
              <a:t> </a:t>
            </a:r>
          </a:p>
          <a:p>
            <a:pPr marL="448056" marR="0" lvl="0" indent="-232155" algn="l" rtl="0">
              <a:lnSpc>
                <a:spcPct val="80000"/>
              </a:lnSpc>
              <a:spcBef>
                <a:spcPts val="0"/>
              </a:spcBef>
              <a:spcAft>
                <a:spcPts val="0"/>
              </a:spcAft>
              <a:buClr>
                <a:schemeClr val="accent1"/>
              </a:buClr>
              <a:buSzPct val="93333"/>
              <a:buFont typeface="Noto Sans Symbols"/>
              <a:buNone/>
            </a:pPr>
            <a:endParaRPr sz="1800" b="0" i="0" u="none" strike="noStrike" cap="none">
              <a:solidFill>
                <a:srgbClr val="F3F3F3"/>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170" name="Shape 170"/>
          <p:cNvSpPr txBox="1">
            <a:spLocks noGrp="1"/>
          </p:cNvSpPr>
          <p:nvPr>
            <p:ph type="body" idx="1"/>
          </p:nvPr>
        </p:nvSpPr>
        <p:spPr>
          <a:xfrm>
            <a:off x="228600" y="285750"/>
            <a:ext cx="8603701" cy="4282974"/>
          </a:xfrm>
          <a:prstGeom prst="rect">
            <a:avLst/>
          </a:prstGeom>
          <a:noFill/>
          <a:ln>
            <a:noFill/>
          </a:ln>
        </p:spPr>
        <p:txBody>
          <a:bodyPr lIns="91425" tIns="91425" rIns="91425" bIns="91425" anchor="t" anchorCtr="0">
            <a:noAutofit/>
          </a:bodyPr>
          <a:lstStyle/>
          <a:p>
            <a:pPr marL="457200" marR="0" lvl="0" indent="-228600" algn="l" rtl="0">
              <a:lnSpc>
                <a:spcPct val="150000"/>
              </a:lnSpc>
              <a:spcBef>
                <a:spcPts val="0"/>
              </a:spcBef>
              <a:spcAft>
                <a:spcPts val="0"/>
              </a:spcAft>
              <a:buClr>
                <a:schemeClr val="accent1"/>
              </a:buClr>
              <a:buSzPct val="25000"/>
              <a:buFont typeface="Noto Sans Symbols"/>
              <a:buNone/>
            </a:pPr>
            <a:r>
              <a:rPr lang="en" sz="1800" b="0" i="0" u="none" strike="noStrike" cap="none">
                <a:solidFill>
                  <a:schemeClr val="lt1"/>
                </a:solidFill>
                <a:latin typeface="Times New Roman"/>
                <a:ea typeface="Times New Roman"/>
                <a:cs typeface="Times New Roman"/>
                <a:sym typeface="Times New Roman"/>
              </a:rPr>
              <a:t> </a:t>
            </a:r>
          </a:p>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And also to provide an alternate path if the main link is broken or damaged and this allows the proposed approach to avoid potential congestion in the post-recovery network by choosing proper backup paths.</a:t>
            </a:r>
          </a:p>
          <a:p>
            <a:pPr marL="457200" marR="0" lvl="0" indent="-228600" algn="l" rtl="0">
              <a:lnSpc>
                <a:spcPct val="150000"/>
              </a:lnSpc>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By coordinating among SDN switches, we  can also explore multiple backup paths for the failure recovery</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0" y="372501"/>
            <a:ext cx="8832301"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REFERENCES</a:t>
            </a:r>
          </a:p>
        </p:txBody>
      </p:sp>
      <p:sp>
        <p:nvSpPr>
          <p:cNvPr id="397" name="Shape 397"/>
          <p:cNvSpPr txBox="1">
            <a:spLocks noGrp="1"/>
          </p:cNvSpPr>
          <p:nvPr>
            <p:ph type="body" idx="1"/>
          </p:nvPr>
        </p:nvSpPr>
        <p:spPr>
          <a:xfrm>
            <a:off x="311702" y="895350"/>
            <a:ext cx="8520599" cy="4248149"/>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Gandhimathi Velusamy, Deniz Gurkan , Sandhya Narayan ,“</a:t>
            </a:r>
            <a:r>
              <a:rPr lang="en" sz="1800" b="1" i="0" u="none" strike="noStrike" cap="none">
                <a:solidFill>
                  <a:schemeClr val="lt1"/>
                </a:solidFill>
                <a:latin typeface="Times New Roman"/>
                <a:ea typeface="Times New Roman"/>
                <a:cs typeface="Times New Roman"/>
                <a:sym typeface="Times New Roman"/>
              </a:rPr>
              <a:t>Fault-Tolerant OpenFlow-based Software Switch Architecture with LINC Switches for a Reliable Network Data Exchange”, </a:t>
            </a:r>
            <a:r>
              <a:rPr lang="en" sz="1800" b="0" i="0" u="none" strike="noStrike" cap="none">
                <a:solidFill>
                  <a:schemeClr val="lt1"/>
                </a:solidFill>
                <a:latin typeface="Times New Roman"/>
                <a:ea typeface="Times New Roman"/>
                <a:cs typeface="Times New Roman"/>
                <a:sym typeface="Times New Roman"/>
              </a:rPr>
              <a:t>Research and Educational Experiment Workshop (GREE), 2014 Third GENI  19-20 March 2014</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Braun W, Menth M , “</a:t>
            </a:r>
            <a:r>
              <a:rPr lang="en" sz="1800" b="1" i="0" u="none" strike="noStrike" cap="none">
                <a:solidFill>
                  <a:schemeClr val="lt1"/>
                </a:solidFill>
                <a:latin typeface="Times New Roman"/>
                <a:ea typeface="Times New Roman"/>
                <a:cs typeface="Times New Roman"/>
                <a:sym typeface="Times New Roman"/>
              </a:rPr>
              <a:t>Scalable Resilience for Software-Defined Networking Using Loop-Free Alternates with Loop Detection”,</a:t>
            </a:r>
            <a:r>
              <a:rPr lang="en" sz="1800" b="0" i="0" u="none" strike="noStrike" cap="none">
                <a:solidFill>
                  <a:schemeClr val="lt1"/>
                </a:solidFill>
                <a:latin typeface="Times New Roman"/>
                <a:ea typeface="Times New Roman"/>
                <a:cs typeface="Times New Roman"/>
                <a:sym typeface="Times New Roman"/>
              </a:rPr>
              <a:t> Network Softwarization (NetSoft), 2015 1st IEEE Conference.</a:t>
            </a:r>
            <a:r>
              <a:rPr lang="en" sz="1800" b="1" i="0" u="none" strike="noStrike" cap="none">
                <a:solidFill>
                  <a:schemeClr val="lt1"/>
                </a:solidFill>
                <a:latin typeface="Times New Roman"/>
                <a:ea typeface="Times New Roman"/>
                <a:cs typeface="Times New Roman"/>
                <a:sym typeface="Times New Roman"/>
              </a:rPr>
              <a:t> </a:t>
            </a:r>
          </a:p>
          <a:p>
            <a:pPr marL="448056" marR="0" lvl="0" indent="-232155" algn="l" rtl="0">
              <a:spcBef>
                <a:spcPts val="0"/>
              </a:spcBef>
              <a:spcAft>
                <a:spcPts val="0"/>
              </a:spcAft>
              <a:buClr>
                <a:schemeClr val="accent1"/>
              </a:buClr>
              <a:buSzPct val="79999"/>
              <a:buFont typeface="Noto Sans Symbols"/>
              <a:buNone/>
            </a:pPr>
            <a:endParaRPr sz="1800" b="1"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Giorgetti A, Cugini F , Paolucci F, Castoldi P,</a:t>
            </a:r>
            <a:r>
              <a:rPr lang="en" sz="1800" b="1" i="1" u="none" strike="noStrike" cap="none">
                <a:solidFill>
                  <a:schemeClr val="lt1"/>
                </a:solidFill>
                <a:latin typeface="Times New Roman"/>
                <a:ea typeface="Times New Roman"/>
                <a:cs typeface="Times New Roman"/>
                <a:sym typeface="Times New Roman"/>
              </a:rPr>
              <a:t>“</a:t>
            </a:r>
            <a:r>
              <a:rPr lang="en" sz="1800" b="1" i="0" u="none" strike="noStrike" cap="none">
                <a:solidFill>
                  <a:schemeClr val="lt1"/>
                </a:solidFill>
                <a:latin typeface="Times New Roman"/>
                <a:ea typeface="Times New Roman"/>
                <a:cs typeface="Times New Roman"/>
                <a:sym typeface="Times New Roman"/>
              </a:rPr>
              <a:t>Optical Communications and Networking, IEEE/OSA Journal</a:t>
            </a:r>
            <a:r>
              <a:rPr lang="en" sz="1800" b="0" i="0" u="none" strike="noStrike" cap="none">
                <a:solidFill>
                  <a:schemeClr val="lt1"/>
                </a:solidFill>
                <a:latin typeface="Times New Roman"/>
                <a:ea typeface="Times New Roman"/>
                <a:cs typeface="Times New Roman"/>
                <a:sym typeface="Times New Roman"/>
              </a:rPr>
              <a:t> </a:t>
            </a:r>
            <a:r>
              <a:rPr lang="en" sz="1800" b="1" i="1" u="none" strike="noStrike" cap="none">
                <a:solidFill>
                  <a:schemeClr val="lt1"/>
                </a:solidFill>
                <a:latin typeface="Times New Roman"/>
                <a:ea typeface="Times New Roman"/>
                <a:cs typeface="Times New Roman"/>
                <a:sym typeface="Times New Roman"/>
              </a:rPr>
              <a:t>” </a:t>
            </a:r>
            <a:r>
              <a:rPr lang="en" sz="1800" b="0" i="0" u="none" strike="noStrike" cap="none">
                <a:solidFill>
                  <a:schemeClr val="lt1"/>
                </a:solidFill>
                <a:latin typeface="Times New Roman"/>
                <a:ea typeface="Times New Roman"/>
                <a:cs typeface="Times New Roman"/>
                <a:sym typeface="Times New Roman"/>
              </a:rPr>
              <a:t> of  Vol. 5 ,No 1, September 2013.</a:t>
            </a:r>
          </a:p>
          <a:p>
            <a:pPr marL="448056" marR="0" lvl="0" indent="-232155" algn="l" rtl="0">
              <a:spcBef>
                <a:spcPts val="0"/>
              </a:spcBef>
              <a:spcAft>
                <a:spcPts val="0"/>
              </a:spcAft>
              <a:buClr>
                <a:schemeClr val="accent1"/>
              </a:buClr>
              <a:buSzPct val="79999"/>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r>
            <a:br>
              <a:rPr lang="en" sz="4200" b="0" i="0" u="none" strike="noStrike" cap="none">
                <a:solidFill>
                  <a:srgbClr val="FF599C"/>
                </a:solidFill>
                <a:latin typeface="Questrial"/>
                <a:ea typeface="Questrial"/>
                <a:cs typeface="Questrial"/>
                <a:sym typeface="Questrial"/>
              </a:rPr>
            </a:br>
            <a:r>
              <a:rPr lang="en" sz="4200" b="0" i="0" u="none" strike="noStrike" cap="none">
                <a:solidFill>
                  <a:srgbClr val="FF599C"/>
                </a:solidFill>
                <a:latin typeface="Questrial"/>
                <a:ea typeface="Questrial"/>
                <a:cs typeface="Questrial"/>
                <a:sym typeface="Questrial"/>
              </a:rPr>
              <a:t>   </a:t>
            </a:r>
          </a:p>
        </p:txBody>
      </p:sp>
      <p:sp>
        <p:nvSpPr>
          <p:cNvPr id="403" name="Shape 403"/>
          <p:cNvSpPr txBox="1">
            <a:spLocks noGrp="1"/>
          </p:cNvSpPr>
          <p:nvPr>
            <p:ph type="body" idx="1"/>
          </p:nvPr>
        </p:nvSpPr>
        <p:spPr>
          <a:xfrm>
            <a:off x="381000" y="361950"/>
            <a:ext cx="8451300" cy="4206774"/>
          </a:xfrm>
          <a:prstGeom prst="rect">
            <a:avLst/>
          </a:prstGeom>
          <a:noFill/>
          <a:ln>
            <a:noFill/>
          </a:ln>
        </p:spPr>
        <p:txBody>
          <a:bodyPr lIns="91425" tIns="91425" rIns="91425" bIns="91425" anchor="t" anchorCtr="0">
            <a:noAutofit/>
          </a:bodyPr>
          <a:lstStyle/>
          <a:p>
            <a:pPr marL="448056" marR="0" lvl="0" indent="-232155" algn="l" rtl="0">
              <a:lnSpc>
                <a:spcPct val="90000"/>
              </a:lnSpc>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Yonghong Fu, Jun Bi, Kai Gao, Ze Chen, Jianping Wu and Bin Hao</a:t>
            </a:r>
            <a:r>
              <a:rPr lang="en" sz="1800" b="1" i="0" u="none" strike="noStrike" cap="none">
                <a:solidFill>
                  <a:schemeClr val="lt1"/>
                </a:solidFill>
                <a:latin typeface="Times New Roman"/>
                <a:ea typeface="Times New Roman"/>
                <a:cs typeface="Times New Roman"/>
                <a:sym typeface="Times New Roman"/>
              </a:rPr>
              <a:t>, “Orion: A Hybrid Hierarchical Control Plane of Software-Defined Networking for Large-Scale Networks</a:t>
            </a:r>
            <a:r>
              <a:rPr lang="en" sz="1800" b="0" i="0" u="none" strike="noStrike" cap="none">
                <a:solidFill>
                  <a:schemeClr val="lt1"/>
                </a:solidFill>
                <a:latin typeface="Times New Roman"/>
                <a:ea typeface="Times New Roman"/>
                <a:cs typeface="Times New Roman"/>
                <a:sym typeface="Times New Roman"/>
              </a:rPr>
              <a:t>” , 2014 IEEE 22nd International Conference on Network Protocols.</a:t>
            </a:r>
          </a:p>
          <a:p>
            <a:pPr marL="448056" marR="0" lvl="0" indent="-232155" algn="l" rtl="0">
              <a:lnSpc>
                <a:spcPct val="9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lnSpc>
                <a:spcPct val="90000"/>
              </a:lnSpc>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N. Kitsuwan, F. Slyne, S. McGettrick, D. B. Payne, and M. Ruffini, </a:t>
            </a:r>
            <a:r>
              <a:rPr lang="en" sz="1800" b="1" i="0" u="none" strike="noStrike" cap="none">
                <a:solidFill>
                  <a:schemeClr val="lt1"/>
                </a:solidFill>
                <a:latin typeface="Times New Roman"/>
                <a:ea typeface="Times New Roman"/>
                <a:cs typeface="Times New Roman"/>
                <a:sym typeface="Times New Roman"/>
              </a:rPr>
              <a:t>“A Europe-wide demonstration of fast network resto- ration with OpenFlow,”</a:t>
            </a:r>
            <a:r>
              <a:rPr lang="en" sz="1800" b="0" i="0" u="none" strike="noStrike" cap="none">
                <a:solidFill>
                  <a:schemeClr val="lt1"/>
                </a:solidFill>
                <a:latin typeface="Times New Roman"/>
                <a:ea typeface="Times New Roman"/>
                <a:cs typeface="Times New Roman"/>
                <a:sym typeface="Times New Roman"/>
              </a:rPr>
              <a:t> IEICE Commun. Express, Vol. 3, no. 9, pp. 275–280, 2014. </a:t>
            </a:r>
          </a:p>
          <a:p>
            <a:pPr marL="448056" marR="0" lvl="0" indent="-232155" algn="l" rtl="0">
              <a:lnSpc>
                <a:spcPct val="9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lnSpc>
                <a:spcPct val="90000"/>
              </a:lnSpc>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Niels L. M. van Adrichem, Benjamin J. van Asten and Fernando A. Kuipers, </a:t>
            </a:r>
            <a:r>
              <a:rPr lang="en" sz="1800" b="1" i="0" u="none" strike="noStrike" cap="none">
                <a:solidFill>
                  <a:schemeClr val="lt1"/>
                </a:solidFill>
                <a:latin typeface="Times New Roman"/>
                <a:ea typeface="Times New Roman"/>
                <a:cs typeface="Times New Roman"/>
                <a:sym typeface="Times New Roman"/>
              </a:rPr>
              <a:t>“Fast Recovery in Software-Defined Networks”</a:t>
            </a:r>
            <a:r>
              <a:rPr lang="en" sz="1800" b="0" i="0" u="none" strike="noStrike" cap="none">
                <a:solidFill>
                  <a:schemeClr val="lt1"/>
                </a:solidFill>
                <a:latin typeface="Times New Roman"/>
                <a:ea typeface="Times New Roman"/>
                <a:cs typeface="Times New Roman"/>
                <a:sym typeface="Times New Roman"/>
              </a:rPr>
              <a:t> in IEEE Software Defined Networks (EWSDN), 2014 Third European Workshop on 1-3 Sept. 2014</a:t>
            </a:r>
          </a:p>
          <a:p>
            <a:pPr marL="448056" marR="0" lvl="0" indent="-232155" algn="l" rtl="0">
              <a:lnSpc>
                <a:spcPct val="9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lnSpc>
                <a:spcPct val="90000"/>
              </a:lnSpc>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Antonio Capone, Carmelo Cascone, Alessandro Q.T. Nguyen , Brunilde Sanso</a:t>
            </a:r>
            <a:r>
              <a:rPr lang="en" sz="1800" b="1" i="1" u="none" strike="noStrike" cap="none">
                <a:solidFill>
                  <a:schemeClr val="lt1"/>
                </a:solidFill>
                <a:latin typeface="Times New Roman"/>
                <a:ea typeface="Times New Roman"/>
                <a:cs typeface="Times New Roman"/>
                <a:sym typeface="Times New Roman"/>
              </a:rPr>
              <a:t>“</a:t>
            </a:r>
            <a:r>
              <a:rPr lang="en" sz="1800" b="1" i="0" u="none" strike="noStrike" cap="none">
                <a:solidFill>
                  <a:schemeClr val="lt1"/>
                </a:solidFill>
                <a:latin typeface="Times New Roman"/>
                <a:ea typeface="Times New Roman"/>
                <a:cs typeface="Times New Roman"/>
                <a:sym typeface="Times New Roman"/>
              </a:rPr>
              <a:t>Detour Planning for Fast and Reliable Failure Recovery in SDN with OpenState</a:t>
            </a:r>
            <a:r>
              <a:rPr lang="en" sz="1800" b="0" i="1" u="none" strike="noStrike" cap="none">
                <a:solidFill>
                  <a:schemeClr val="lt1"/>
                </a:solidFill>
                <a:latin typeface="Times New Roman"/>
                <a:ea typeface="Times New Roman"/>
                <a:cs typeface="Times New Roman"/>
                <a:sym typeface="Times New Roman"/>
              </a:rPr>
              <a:t>” </a:t>
            </a:r>
            <a:r>
              <a:rPr lang="en" sz="1800" b="0" i="0" u="none" strike="noStrike" cap="none">
                <a:solidFill>
                  <a:schemeClr val="lt1"/>
                </a:solidFill>
                <a:latin typeface="Times New Roman"/>
                <a:ea typeface="Times New Roman"/>
                <a:cs typeface="Times New Roman"/>
                <a:sym typeface="Times New Roman"/>
              </a:rPr>
              <a:t>Design of Reliable Communication Networks (DRCN), 2015 11th International Conference on 24-27 March 2015</a:t>
            </a:r>
          </a:p>
          <a:p>
            <a:pPr marL="448056" marR="0" lvl="0" indent="-232155" algn="l" rtl="0">
              <a:lnSpc>
                <a:spcPct val="90000"/>
              </a:lnSpc>
              <a:spcBef>
                <a:spcPts val="0"/>
              </a:spcBef>
              <a:spcAft>
                <a:spcPts val="0"/>
              </a:spcAft>
              <a:buClr>
                <a:schemeClr val="accent1"/>
              </a:buClr>
              <a:buSzPct val="79999"/>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lnSpc>
                <a:spcPct val="90000"/>
              </a:lnSpc>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200" b="0" i="0" u="none" strike="noStrike" cap="none">
                <a:solidFill>
                  <a:srgbClr val="FF599C"/>
                </a:solidFill>
                <a:latin typeface="Questrial"/>
                <a:ea typeface="Questrial"/>
                <a:cs typeface="Questrial"/>
                <a:sym typeface="Questrial"/>
              </a:rPr>
              <a:t> </a:t>
            </a:r>
          </a:p>
        </p:txBody>
      </p:sp>
      <p:sp>
        <p:nvSpPr>
          <p:cNvPr id="409" name="Shape 409"/>
          <p:cNvSpPr txBox="1">
            <a:spLocks noGrp="1"/>
          </p:cNvSpPr>
          <p:nvPr>
            <p:ph type="body" idx="1"/>
          </p:nvPr>
        </p:nvSpPr>
        <p:spPr>
          <a:xfrm>
            <a:off x="228600" y="514350"/>
            <a:ext cx="8915400" cy="4267199"/>
          </a:xfrm>
          <a:prstGeom prst="rect">
            <a:avLst/>
          </a:prstGeom>
          <a:noFill/>
          <a:ln>
            <a:noFill/>
          </a:ln>
        </p:spPr>
        <p:txBody>
          <a:bodyPr lIns="91425" tIns="91425" rIns="91425" bIns="91425" anchor="t" anchorCtr="0">
            <a:noAutofit/>
          </a:bodyPr>
          <a:lstStyle/>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Nor Masri Sahri and Koji Okamura, </a:t>
            </a:r>
            <a:r>
              <a:rPr lang="en" sz="1800" b="1" i="0" u="none" strike="noStrike" cap="none">
                <a:solidFill>
                  <a:schemeClr val="lt1"/>
                </a:solidFill>
                <a:latin typeface="Times New Roman"/>
                <a:ea typeface="Times New Roman"/>
                <a:cs typeface="Times New Roman"/>
                <a:sym typeface="Times New Roman"/>
              </a:rPr>
              <a:t>“Openflow Path Fast Failover Fast Convergence Mechanism” ,</a:t>
            </a:r>
            <a:r>
              <a:rPr lang="en" sz="1800" b="0" i="0" u="none" strike="noStrike" cap="none">
                <a:solidFill>
                  <a:schemeClr val="lt1"/>
                </a:solidFill>
                <a:latin typeface="Times New Roman"/>
                <a:ea typeface="Times New Roman"/>
                <a:cs typeface="Times New Roman"/>
                <a:sym typeface="Times New Roman"/>
              </a:rPr>
              <a:t> Network Research Workshop Proceedings of the Asia-Pacific Advanced Network 2014 Vol. 38, p. 23-28</a:t>
            </a:r>
          </a:p>
          <a:p>
            <a:pPr marL="448056" marR="0" lvl="0" indent="-232155" algn="l" rtl="0">
              <a:spcBef>
                <a:spcPts val="0"/>
              </a:spcBef>
              <a:spcAft>
                <a:spcPts val="0"/>
              </a:spcAft>
              <a:buClr>
                <a:schemeClr val="accent1"/>
              </a:buClr>
              <a:buSzPct val="79999"/>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Sang Min Park, Seungbum Ju, Jaiyong Lee,</a:t>
            </a:r>
            <a:r>
              <a:rPr lang="en" sz="1800" b="1" i="0" u="none" strike="noStrike" cap="none">
                <a:solidFill>
                  <a:schemeClr val="lt1"/>
                </a:solidFill>
                <a:latin typeface="Times New Roman"/>
                <a:ea typeface="Times New Roman"/>
                <a:cs typeface="Times New Roman"/>
                <a:sym typeface="Times New Roman"/>
              </a:rPr>
              <a:t>“Efficient routing for traffic offloading in Software-defined Network” </a:t>
            </a:r>
            <a:r>
              <a:rPr lang="en" sz="1800" b="0" i="0" u="none" strike="noStrike" cap="none">
                <a:solidFill>
                  <a:schemeClr val="lt1"/>
                </a:solidFill>
                <a:latin typeface="Times New Roman"/>
                <a:ea typeface="Times New Roman"/>
                <a:cs typeface="Times New Roman"/>
                <a:sym typeface="Times New Roman"/>
              </a:rPr>
              <a:t>International Workshop on Software Defined Networks for a New Generation of Applications and Services (SDN-NGAS-2014)</a:t>
            </a:r>
          </a:p>
          <a:p>
            <a:pPr marL="448056" marR="0" lvl="0" indent="-232155"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a:p>
            <a:pPr marL="448056" marR="0" lvl="0" indent="-232155" algn="l" rtl="0">
              <a:spcBef>
                <a:spcPts val="0"/>
              </a:spcBef>
              <a:spcAft>
                <a:spcPts val="0"/>
              </a:spcAft>
              <a:buClr>
                <a:schemeClr val="accent1"/>
              </a:buClr>
              <a:buSzPct val="79999"/>
              <a:buFont typeface="Noto Sans Symbols"/>
              <a:buChar char="⦿"/>
            </a:pPr>
            <a:r>
              <a:rPr lang="en" sz="1800" b="0" i="0" u="none" strike="noStrike" cap="none">
                <a:solidFill>
                  <a:schemeClr val="lt1"/>
                </a:solidFill>
                <a:latin typeface="Times New Roman"/>
                <a:ea typeface="Times New Roman"/>
                <a:cs typeface="Times New Roman"/>
                <a:sym typeface="Times New Roman"/>
              </a:rPr>
              <a:t>Tarik , Audun Fosselie Hansen, Amund Kvalbein, Matthias Hartmann, R¨udiger Martin, Michael Menth,Stein Gjessing, and Olav Lysne, </a:t>
            </a:r>
            <a:r>
              <a:rPr lang="en" sz="1800" b="1" i="0" u="none" strike="noStrike" cap="none">
                <a:solidFill>
                  <a:schemeClr val="lt1"/>
                </a:solidFill>
                <a:latin typeface="Times New Roman"/>
                <a:ea typeface="Times New Roman"/>
                <a:cs typeface="Times New Roman"/>
                <a:sym typeface="Times New Roman"/>
              </a:rPr>
              <a:t>”Relaxed Multiple Routing Configurations: IP Fast Reroute for Single and Correlated Failures”</a:t>
            </a:r>
            <a:r>
              <a:rPr lang="en" sz="1800" b="0" i="0" u="none" strike="noStrike" cap="none">
                <a:solidFill>
                  <a:schemeClr val="lt1"/>
                </a:solidFill>
                <a:latin typeface="Times New Roman"/>
                <a:ea typeface="Times New Roman"/>
                <a:cs typeface="Times New Roman"/>
                <a:sym typeface="Times New Roman"/>
              </a:rPr>
              <a:t> , IEEE Transactions on network and service management, Vol.6, no.1,March 2009.</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0" y="372501"/>
            <a:ext cx="8832301"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CONCLUSION</a:t>
            </a:r>
          </a:p>
        </p:txBody>
      </p:sp>
      <p:sp>
        <p:nvSpPr>
          <p:cNvPr id="415" name="Shape 415"/>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Thus the link failures in SDN is handled in an efficient manner by the technique of storing in switch buffers</a:t>
            </a:r>
          </a:p>
          <a:p>
            <a:pPr marL="457200" marR="0" lvl="0" indent="-228600" algn="l" rtl="0">
              <a:spcBef>
                <a:spcPts val="0"/>
              </a:spcBef>
              <a:spcAft>
                <a:spcPts val="0"/>
              </a:spcAft>
              <a:buClr>
                <a:schemeClr val="accent1"/>
              </a:buClr>
              <a:buSzPct val="25000"/>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 Also , the packets are not lost and the network is reliable because the link failure is handled efficiently</a:t>
            </a:r>
          </a:p>
          <a:p>
            <a:pPr marL="448056" marR="0" lvl="0" indent="-384556" algn="l" rtl="0">
              <a:spcBef>
                <a:spcPts val="0"/>
              </a:spcBef>
              <a:spcAft>
                <a:spcPts val="0"/>
              </a:spcAft>
              <a:buClr>
                <a:schemeClr val="accent1"/>
              </a:buClr>
              <a:buSzPct val="25000"/>
              <a:buFont typeface="Noto Sans Symbols"/>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28602" y="-400050"/>
            <a:ext cx="8603698" cy="1142997"/>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LITERATURE SURVEY</a:t>
            </a:r>
          </a:p>
        </p:txBody>
      </p:sp>
      <p:sp>
        <p:nvSpPr>
          <p:cNvPr id="176" name="Shape 176"/>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0" i="0" u="none" strike="noStrike" cap="none">
              <a:solidFill>
                <a:schemeClr val="lt1"/>
              </a:solidFill>
              <a:latin typeface="Questrial"/>
              <a:ea typeface="Questrial"/>
              <a:cs typeface="Questrial"/>
              <a:sym typeface="Questrial"/>
            </a:endParaRPr>
          </a:p>
        </p:txBody>
      </p:sp>
      <p:graphicFrame>
        <p:nvGraphicFramePr>
          <p:cNvPr id="177" name="Shape 177"/>
          <p:cNvGraphicFramePr/>
          <p:nvPr/>
        </p:nvGraphicFramePr>
        <p:xfrm>
          <a:off x="0" y="819150"/>
          <a:ext cx="9144025" cy="5326500"/>
        </p:xfrm>
        <a:graphic>
          <a:graphicData uri="http://schemas.openxmlformats.org/drawingml/2006/table">
            <a:tbl>
              <a:tblPr firstRow="1" bandRow="1">
                <a:gradFill>
                  <a:gsLst>
                    <a:gs pos="0">
                      <a:srgbClr val="FFE9EC"/>
                    </a:gs>
                    <a:gs pos="34000">
                      <a:srgbClr val="FFE5E7"/>
                    </a:gs>
                    <a:gs pos="100000">
                      <a:srgbClr val="FF849A"/>
                    </a:gs>
                  </a:gsLst>
                  <a:path path="circle">
                    <a:fillToRect l="50000" t="50000" r="50000" b="50000"/>
                  </a:path>
                  <a:tileRect/>
                </a:gradFill>
                <a:tableStyleId>{F84C9A57-04A4-488B-A53B-9776E53A9C2A}</a:tableStyleId>
              </a:tblPr>
              <a:tblGrid>
                <a:gridCol w="803425"/>
                <a:gridCol w="2092175"/>
                <a:gridCol w="2177050"/>
                <a:gridCol w="4071375"/>
              </a:tblGrid>
              <a:tr h="580650">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S NO</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REFERENCE PAPERS</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PUBLICATIONS AND YEAR</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EXPLANATION</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Domine"/>
                        <a:buNone/>
                      </a:pPr>
                      <a:r>
                        <a:rPr lang="en" sz="1200" u="none" strike="noStrike" cap="none">
                          <a:solidFill>
                            <a:schemeClr val="dk1"/>
                          </a:solidFill>
                          <a:latin typeface="Times New Roman"/>
                          <a:ea typeface="Times New Roman"/>
                          <a:cs typeface="Times New Roman"/>
                          <a:sym typeface="Times New Roman"/>
                        </a:rPr>
                        <a:t>Detour Planning for Fast and Reliable Failure Recovery in SDN with OpenState</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Domine"/>
                        <a:buNone/>
                      </a:pPr>
                      <a:r>
                        <a:rPr lang="en" sz="1200" i="1" u="none" strike="noStrike" cap="none">
                          <a:latin typeface="Times New Roman"/>
                          <a:ea typeface="Times New Roman"/>
                          <a:cs typeface="Times New Roman"/>
                          <a:sym typeface="Times New Roman"/>
                        </a:rPr>
                        <a:t> </a:t>
                      </a:r>
                      <a:r>
                        <a:rPr lang="en" sz="1200" u="none" strike="noStrike" cap="none">
                          <a:latin typeface="Times New Roman"/>
                          <a:ea typeface="Times New Roman"/>
                          <a:cs typeface="Times New Roman"/>
                          <a:sym typeface="Times New Roman"/>
                        </a:rPr>
                        <a:t>Design of Reliable Communication Networks (DRCN), 2015 11th International Conference on 24-27 March 2015</a:t>
                      </a:r>
                    </a:p>
                  </a:txBody>
                  <a:tcPr marL="91450" marR="91450" marT="45725" marB="45725"/>
                </a:tc>
                <a:tc>
                  <a:txBody>
                    <a:bodyPr/>
                    <a:lstStyle/>
                    <a:p>
                      <a:pPr marL="0" marR="0" lvl="0" indent="0" algn="just"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Provides a secure and a reliable path in case of link failure. Ensures zero packet loss in this mechanism. Routing technique used here is MPLS.</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2</a:t>
                      </a:r>
                    </a:p>
                  </a:txBody>
                  <a:tcPr marL="91450" marR="91450" marT="45725" marB="45725"/>
                </a:tc>
                <a:tc>
                  <a:txBody>
                    <a:bodyPr/>
                    <a:lstStyle/>
                    <a:p>
                      <a:pPr marL="0" marR="0" lvl="0" indent="0" algn="l" rtl="0">
                        <a:spcBef>
                          <a:spcPts val="0"/>
                        </a:spcBef>
                        <a:buClr>
                          <a:schemeClr val="dk1"/>
                        </a:buClr>
                        <a:buSzPct val="25000"/>
                        <a:buFont typeface="Questrial"/>
                        <a:buNone/>
                      </a:pPr>
                      <a:r>
                        <a:rPr lang="en" sz="1200" u="none" strike="noStrike" cap="none">
                          <a:latin typeface="Times New Roman"/>
                          <a:ea typeface="Times New Roman"/>
                          <a:cs typeface="Times New Roman"/>
                          <a:sym typeface="Times New Roman"/>
                        </a:rPr>
                        <a:t>Openflow Path Fast Failover Fast Convergence Mechanism</a:t>
                      </a:r>
                    </a:p>
                  </a:txBody>
                  <a:tcPr marL="91450" marR="91450" marT="45725" marB="45725"/>
                </a:tc>
                <a:tc>
                  <a:txBody>
                    <a:bodyPr/>
                    <a:lstStyle/>
                    <a:p>
                      <a:pPr marL="0" marR="0" lvl="0" indent="0" algn="l"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Network Research Proceedings of the Asia-Pacific Advanced Network 2014 v. 38, p. 23-28</a:t>
                      </a:r>
                    </a:p>
                  </a:txBody>
                  <a:tcPr marL="91450" marR="91450" marT="45725" marB="45725"/>
                </a:tc>
                <a:tc>
                  <a:txBody>
                    <a:bodyPr/>
                    <a:lstStyle/>
                    <a:p>
                      <a:pPr marL="0" marR="0" lvl="0" indent="0" algn="just"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The paper deals with a fast and efficient failover mechanism for redirecting traffic to more optimal backup path when there is a link failure or congestion problem in SDN. It also proposes a local pre-calculated path dataset mechanism in OpenFlow controller to allow fast network convergence.</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3</a:t>
                      </a:r>
                    </a:p>
                  </a:txBody>
                  <a:tcPr marL="91450" marR="91450" marT="45725" marB="45725"/>
                </a:tc>
                <a:tc>
                  <a:txBody>
                    <a:bodyPr/>
                    <a:lstStyle/>
                    <a:p>
                      <a:pPr marL="0" marR="0" lvl="0" indent="0" algn="l" rtl="0">
                        <a:spcBef>
                          <a:spcPts val="0"/>
                        </a:spcBef>
                        <a:buClr>
                          <a:schemeClr val="dk1"/>
                        </a:buClr>
                        <a:buSzPct val="25000"/>
                        <a:buFont typeface="Questrial"/>
                        <a:buNone/>
                      </a:pPr>
                      <a:r>
                        <a:rPr lang="en" sz="1200" u="none" strike="noStrike" cap="none">
                          <a:latin typeface="Times New Roman"/>
                          <a:ea typeface="Times New Roman"/>
                          <a:cs typeface="Times New Roman"/>
                          <a:sym typeface="Times New Roman"/>
                        </a:rPr>
                        <a:t>A Europe-wide demonstration of fast network resto- ration with OpenFlow</a:t>
                      </a:r>
                    </a:p>
                  </a:txBody>
                  <a:tcPr marL="91450" marR="91450" marT="45725" marB="45725"/>
                </a:tc>
                <a:tc>
                  <a:txBody>
                    <a:bodyPr/>
                    <a:lstStyle/>
                    <a:p>
                      <a:pPr marL="0" marR="0" lvl="0" indent="0" algn="l"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IEICE Commun. Express, vol. 3, no. 9, pp. 275–280, 2014. </a:t>
                      </a:r>
                    </a:p>
                  </a:txBody>
                  <a:tcPr marL="91450" marR="91450" marT="45725" marB="45725"/>
                </a:tc>
                <a:tc>
                  <a:txBody>
                    <a:bodyPr/>
                    <a:lstStyle/>
                    <a:p>
                      <a:pPr marL="0" marR="0" lvl="0" indent="0" algn="just"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Segment protection is the key feature used to reroute the data in the secondary route which may or may not be the best or optimal path. Independent Transient Plane (IPL) is designed in this paper which reduces the path complexity and maintains the security of the data.</a:t>
                      </a:r>
                    </a:p>
                  </a:txBody>
                  <a:tcPr marL="91450" marR="91450" marT="45725" marB="45725"/>
                </a:tc>
              </a:tr>
              <a:tr h="87105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4</a:t>
                      </a:r>
                    </a:p>
                  </a:txBody>
                  <a:tcPr marL="91450" marR="91450" marT="45725" marB="45725"/>
                </a:tc>
                <a:tc>
                  <a:txBody>
                    <a:bodyPr/>
                    <a:lstStyle/>
                    <a:p>
                      <a:pPr marL="0" marR="0" lvl="0" indent="0" algn="l" rtl="0">
                        <a:spcBef>
                          <a:spcPts val="0"/>
                        </a:spcBef>
                        <a:spcAft>
                          <a:spcPts val="0"/>
                        </a:spcAft>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OpenFlow-Based Segment Protection in Ethernet Networks</a:t>
                      </a:r>
                    </a:p>
                    <a:p>
                      <a:pPr marL="0" marR="0" lvl="0" indent="0" algn="l" rtl="0">
                        <a:spcBef>
                          <a:spcPts val="0"/>
                        </a:spcBef>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 </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b="1" u="none" strike="noStrike" cap="none">
                          <a:latin typeface="Times New Roman"/>
                          <a:ea typeface="Times New Roman"/>
                          <a:cs typeface="Times New Roman"/>
                          <a:sym typeface="Times New Roman"/>
                        </a:rPr>
                        <a:t> </a:t>
                      </a:r>
                      <a:r>
                        <a:rPr lang="en" sz="1200" b="0" u="none" strike="noStrike" cap="none">
                          <a:latin typeface="Times New Roman"/>
                          <a:ea typeface="Times New Roman"/>
                          <a:cs typeface="Times New Roman"/>
                          <a:sym typeface="Times New Roman"/>
                        </a:rPr>
                        <a:t>IEEE/OSA Journal</a:t>
                      </a:r>
                      <a:r>
                        <a:rPr lang="en" sz="1200" b="1" i="1" u="none" strike="noStrike" cap="none">
                          <a:latin typeface="Times New Roman"/>
                          <a:ea typeface="Times New Roman"/>
                          <a:cs typeface="Times New Roman"/>
                          <a:sym typeface="Times New Roman"/>
                        </a:rPr>
                        <a:t> </a:t>
                      </a:r>
                      <a:r>
                        <a:rPr lang="en" sz="1200" u="none" strike="noStrike" cap="none">
                          <a:latin typeface="Times New Roman"/>
                          <a:ea typeface="Times New Roman"/>
                          <a:cs typeface="Times New Roman"/>
                          <a:sym typeface="Times New Roman"/>
                        </a:rPr>
                        <a:t> of Vol 5 ,No 1, September 2013</a:t>
                      </a:r>
                    </a:p>
                  </a:txBody>
                  <a:tcPr marL="91450" marR="91450" marT="45725" marB="45725"/>
                </a:tc>
                <a:tc>
                  <a:txBody>
                    <a:bodyPr/>
                    <a:lstStyle/>
                    <a:p>
                      <a:pPr marL="0" marR="0" lvl="0" indent="0" algn="just" rtl="0">
                        <a:lnSpc>
                          <a:spcPct val="100000"/>
                        </a:lnSpc>
                        <a:spcBef>
                          <a:spcPts val="0"/>
                        </a:spcBef>
                        <a:spcAft>
                          <a:spcPts val="0"/>
                        </a:spcAft>
                        <a:buClr>
                          <a:schemeClr val="dk1"/>
                        </a:buClr>
                        <a:buSzPct val="25000"/>
                        <a:buFont typeface="Questrial"/>
                        <a:buNone/>
                      </a:pPr>
                      <a:r>
                        <a:rPr lang="en" sz="1200" u="none" strike="noStrike" cap="none">
                          <a:solidFill>
                            <a:schemeClr val="dk1"/>
                          </a:solidFill>
                          <a:latin typeface="Times New Roman"/>
                          <a:ea typeface="Times New Roman"/>
                          <a:cs typeface="Times New Roman"/>
                          <a:sym typeface="Times New Roman"/>
                        </a:rPr>
                        <a:t>This paper is based on providing a segment based rerouting algorithm for efficient transfer of messages in case of link failures.</a:t>
                      </a:r>
                    </a:p>
                  </a:txBody>
                  <a:tcPr marL="91450" marR="91450" marT="45725" marB="457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endParaRPr sz="4200" b="0" i="0" u="none" strike="noStrike" cap="none">
              <a:solidFill>
                <a:srgbClr val="FF599C"/>
              </a:solidFill>
              <a:latin typeface="Questrial"/>
              <a:ea typeface="Questrial"/>
              <a:cs typeface="Questrial"/>
              <a:sym typeface="Questrial"/>
            </a:endParaRPr>
          </a:p>
        </p:txBody>
      </p:sp>
      <p:sp>
        <p:nvSpPr>
          <p:cNvPr id="183" name="Shape 183"/>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0" i="0" u="none" strike="noStrike" cap="none">
              <a:solidFill>
                <a:schemeClr val="lt1"/>
              </a:solidFill>
              <a:latin typeface="Questrial"/>
              <a:ea typeface="Questrial"/>
              <a:cs typeface="Questrial"/>
              <a:sym typeface="Questrial"/>
            </a:endParaRPr>
          </a:p>
        </p:txBody>
      </p:sp>
      <p:graphicFrame>
        <p:nvGraphicFramePr>
          <p:cNvPr id="184" name="Shape 184"/>
          <p:cNvGraphicFramePr/>
          <p:nvPr/>
        </p:nvGraphicFramePr>
        <p:xfrm>
          <a:off x="0" y="230131"/>
          <a:ext cx="9144000" cy="6376475"/>
        </p:xfrm>
        <a:graphic>
          <a:graphicData uri="http://schemas.openxmlformats.org/drawingml/2006/table">
            <a:tbl>
              <a:tblPr firstRow="1" bandRow="1">
                <a:noFill/>
                <a:tableStyleId>{71A805C8-92EC-4D9D-A21A-0F6D588CF45C}</a:tableStyleId>
              </a:tblPr>
              <a:tblGrid>
                <a:gridCol w="677325"/>
                <a:gridCol w="2878675"/>
                <a:gridCol w="3302000"/>
                <a:gridCol w="2286000"/>
              </a:tblGrid>
              <a:tr h="672875">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S NO</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REFERENCE PAPERS</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PUBLICATIONS AND YEAR</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EXPLANATION</a:t>
                      </a:r>
                    </a:p>
                  </a:txBody>
                  <a:tcPr marL="91450" marR="91450" marT="45725" marB="45725"/>
                </a:tc>
              </a:tr>
              <a:tr h="146305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5</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Questrial"/>
                        <a:buNone/>
                      </a:pPr>
                      <a:r>
                        <a:rPr lang="en" sz="1200" u="none" strike="noStrike" cap="none">
                          <a:latin typeface="Times New Roman"/>
                          <a:ea typeface="Times New Roman"/>
                          <a:cs typeface="Times New Roman"/>
                          <a:sym typeface="Times New Roman"/>
                        </a:rPr>
                        <a:t>Orion: A Hybrid Hierarchical Control Plane of Software-Defined Networking for Large-Scale Networks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2014 IEEE 22nd International Conference on Network Protocols.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This paper explains the Orion architecture which overcomes the issues of the flat control plane structure and the centralized abstracted hierarchical structure of the control plane.</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Domine"/>
                        <a:buNone/>
                      </a:pPr>
                      <a:r>
                        <a:rPr lang="en" sz="1200" u="none" strike="noStrike" cap="none">
                          <a:solidFill>
                            <a:schemeClr val="dk1"/>
                          </a:solidFill>
                          <a:latin typeface="Times New Roman"/>
                          <a:ea typeface="Times New Roman"/>
                          <a:cs typeface="Times New Roman"/>
                          <a:sym typeface="Times New Roman"/>
                        </a:rPr>
                        <a:t>Fast Recovery in Software-Defined Networks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IEEE Software Defined Networks (EWSDN), 2014 Third European Workshop on 1-3 Sept. 2014</a:t>
                      </a:r>
                    </a:p>
                  </a:txBody>
                  <a:tcPr marL="91450" marR="91450" marT="45725" marB="45725"/>
                </a:tc>
                <a:tc>
                  <a:txBody>
                    <a:bodyPr/>
                    <a:lstStyle/>
                    <a:p>
                      <a:pPr marL="0" marR="0" lvl="0" indent="0" algn="just" rtl="0">
                        <a:spcBef>
                          <a:spcPts val="0"/>
                        </a:spcBef>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This paper implements a failover scheme with per-link Bidirectional Forwarding Detection sessions and preconfigured primary and secondary paths computed by an OpenFlow controller. Uses two steps- switch-initiated recovery and then controller calculating the optimal paths</a:t>
                      </a:r>
                      <a:r>
                        <a:rPr lang="en" sz="1200" u="none" strike="noStrike" cap="none">
                          <a:latin typeface="Times New Roman"/>
                          <a:ea typeface="Times New Roman"/>
                          <a:cs typeface="Times New Roman"/>
                          <a:sym typeface="Times New Roman"/>
                        </a:rPr>
                        <a:t>.</a:t>
                      </a:r>
                    </a:p>
                  </a:txBody>
                  <a:tcPr marL="91450" marR="91450" marT="45725" marB="45725"/>
                </a:tc>
              </a:tr>
              <a:tr h="23203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7</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Fault-Tolerant OpenFlow-based Software Switch Architecture with LINC Switches for a Reliable Network Data Exchange</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Research and Educational Experiment Workshop (GREE), 2014 Third GENI  19-20 March 2014</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This paper describes the usage of the Erlang Distributed System to replace the hardware switches with  open flow software switches to better the fault-tolerance system.</a:t>
                      </a:r>
                    </a:p>
                  </a:txBody>
                  <a:tcPr marL="91450" marR="91450" marT="45725" marB="457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endParaRPr sz="4200" b="0" i="0" u="none" strike="noStrike" cap="none">
              <a:solidFill>
                <a:srgbClr val="FF599C"/>
              </a:solidFill>
              <a:latin typeface="Questrial"/>
              <a:ea typeface="Questrial"/>
              <a:cs typeface="Questrial"/>
              <a:sym typeface="Questrial"/>
            </a:endParaRPr>
          </a:p>
        </p:txBody>
      </p:sp>
      <p:sp>
        <p:nvSpPr>
          <p:cNvPr id="190" name="Shape 190"/>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0" i="0" u="none" strike="noStrike" cap="none">
              <a:solidFill>
                <a:schemeClr val="lt1"/>
              </a:solidFill>
              <a:latin typeface="Questrial"/>
              <a:ea typeface="Questrial"/>
              <a:cs typeface="Questrial"/>
              <a:sym typeface="Questrial"/>
            </a:endParaRPr>
          </a:p>
        </p:txBody>
      </p:sp>
      <p:graphicFrame>
        <p:nvGraphicFramePr>
          <p:cNvPr id="191" name="Shape 191"/>
          <p:cNvGraphicFramePr/>
          <p:nvPr/>
        </p:nvGraphicFramePr>
        <p:xfrm>
          <a:off x="0" y="-18942"/>
          <a:ext cx="9144000" cy="5518990"/>
        </p:xfrm>
        <a:graphic>
          <a:graphicData uri="http://schemas.openxmlformats.org/drawingml/2006/table">
            <a:tbl>
              <a:tblPr firstRow="1" bandRow="1">
                <a:noFill/>
                <a:tableStyleId>{71A805C8-92EC-4D9D-A21A-0F6D588CF45C}</a:tableStyleId>
              </a:tblPr>
              <a:tblGrid>
                <a:gridCol w="677325"/>
                <a:gridCol w="2878675"/>
                <a:gridCol w="3302000"/>
                <a:gridCol w="2286000"/>
              </a:tblGrid>
              <a:tr h="383250">
                <a:tc>
                  <a:txBody>
                    <a:bodyPr/>
                    <a:lstStyle/>
                    <a:p>
                      <a:pPr marL="0" marR="0" lvl="0" indent="0" algn="ctr" rtl="0">
                        <a:spcBef>
                          <a:spcPts val="0"/>
                        </a:spcBef>
                        <a:buClr>
                          <a:schemeClr val="lt1"/>
                        </a:buClr>
                        <a:buSzPct val="25000"/>
                        <a:buFont typeface="Questrial"/>
                        <a:buNone/>
                      </a:pPr>
                      <a:r>
                        <a:rPr lang="en" sz="1100" u="none" strike="noStrike" cap="none"/>
                        <a:t>S NO</a:t>
                      </a:r>
                    </a:p>
                  </a:txBody>
                  <a:tcPr marL="91450" marR="91450" marT="45725" marB="45725"/>
                </a:tc>
                <a:tc>
                  <a:txBody>
                    <a:bodyPr/>
                    <a:lstStyle/>
                    <a:p>
                      <a:pPr marL="0" marR="0" lvl="0" indent="0" algn="ctr" rtl="0">
                        <a:spcBef>
                          <a:spcPts val="0"/>
                        </a:spcBef>
                        <a:buClr>
                          <a:schemeClr val="lt1"/>
                        </a:buClr>
                        <a:buSzPct val="25000"/>
                        <a:buFont typeface="Questrial"/>
                        <a:buNone/>
                      </a:pPr>
                      <a:r>
                        <a:rPr lang="en" sz="1100" u="none" strike="noStrike" cap="none"/>
                        <a:t>REFERENCE PAPERS</a:t>
                      </a:r>
                    </a:p>
                  </a:txBody>
                  <a:tcPr marL="91450" marR="91450" marT="45725" marB="45725"/>
                </a:tc>
                <a:tc>
                  <a:txBody>
                    <a:bodyPr/>
                    <a:lstStyle/>
                    <a:p>
                      <a:pPr marL="0" marR="0" lvl="0" indent="0" algn="ctr" rtl="0">
                        <a:spcBef>
                          <a:spcPts val="0"/>
                        </a:spcBef>
                        <a:buClr>
                          <a:schemeClr val="lt1"/>
                        </a:buClr>
                        <a:buSzPct val="25000"/>
                        <a:buFont typeface="Questrial"/>
                        <a:buNone/>
                      </a:pPr>
                      <a:r>
                        <a:rPr lang="en" sz="1100" u="none" strike="noStrike" cap="none"/>
                        <a:t>PUBLICATIONS AND YEAR</a:t>
                      </a:r>
                    </a:p>
                  </a:txBody>
                  <a:tcPr marL="91450" marR="91450" marT="45725" marB="45725"/>
                </a:tc>
                <a:tc>
                  <a:txBody>
                    <a:bodyPr/>
                    <a:lstStyle/>
                    <a:p>
                      <a:pPr marL="0" marR="0" lvl="0" indent="0" algn="ctr" rtl="0">
                        <a:spcBef>
                          <a:spcPts val="0"/>
                        </a:spcBef>
                        <a:buClr>
                          <a:schemeClr val="lt1"/>
                        </a:buClr>
                        <a:buSzPct val="25000"/>
                        <a:buFont typeface="Questrial"/>
                        <a:buNone/>
                      </a:pPr>
                      <a:r>
                        <a:rPr lang="en" sz="1100" u="none" strike="noStrike" cap="none"/>
                        <a:t>EXPLANATION</a:t>
                      </a:r>
                    </a:p>
                  </a:txBody>
                  <a:tcPr marL="91450" marR="91450" marT="45725" marB="45725"/>
                </a:tc>
              </a:tr>
              <a:tr h="1345625">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8</a:t>
                      </a:r>
                    </a:p>
                  </a:txBody>
                  <a:tcPr marL="91450" marR="91450" marT="45725" marB="45725"/>
                </a:tc>
                <a:tc>
                  <a:txBody>
                    <a:bodyPr/>
                    <a:lstStyle/>
                    <a:p>
                      <a:pPr marL="0" marR="0" lvl="0" indent="0" algn="l" rtl="0">
                        <a:spcBef>
                          <a:spcPts val="0"/>
                        </a:spcBef>
                        <a:buClr>
                          <a:schemeClr val="dk1"/>
                        </a:buClr>
                        <a:buSzPct val="25000"/>
                        <a:buFont typeface="Questrial"/>
                        <a:buNone/>
                      </a:pPr>
                      <a:r>
                        <a:rPr lang="en" sz="1200" u="none" strike="noStrike" cap="none">
                          <a:latin typeface="Times New Roman"/>
                          <a:ea typeface="Times New Roman"/>
                          <a:cs typeface="Times New Roman"/>
                          <a:sym typeface="Times New Roman"/>
                        </a:rPr>
                        <a:t>Efficient routing for traffic offloading in Software-defined Network </a:t>
                      </a:r>
                    </a:p>
                  </a:txBody>
                  <a:tcPr marL="91450" marR="91450" marT="45725" marB="45725"/>
                </a:tc>
                <a:tc>
                  <a:txBody>
                    <a:bodyPr/>
                    <a:lstStyle/>
                    <a:p>
                      <a:pPr marL="0" marR="0" lvl="0" indent="0" algn="l" rtl="0">
                        <a:spcBef>
                          <a:spcPts val="0"/>
                        </a:spcBef>
                        <a:spcAft>
                          <a:spcPts val="0"/>
                        </a:spcAft>
                        <a:buClr>
                          <a:schemeClr val="lt1"/>
                        </a:buClr>
                        <a:buSzPct val="25000"/>
                        <a:buFont typeface="Times New Roman"/>
                        <a:buNone/>
                      </a:pPr>
                      <a:r>
                        <a:rPr lang="en" sz="1200" u="none" strike="noStrike" cap="none">
                          <a:latin typeface="Times New Roman"/>
                          <a:ea typeface="Times New Roman"/>
                          <a:cs typeface="Times New Roman"/>
                          <a:sym typeface="Times New Roman"/>
                        </a:rPr>
                        <a:t>International Workshop on Software Defined Networks for a New Generation of Applications and Services (SDN-NGAS-2014)</a:t>
                      </a:r>
                    </a:p>
                    <a:p>
                      <a:pPr marL="0" marR="0" lvl="0" indent="0" algn="l" rtl="0">
                        <a:spcBef>
                          <a:spcPts val="0"/>
                        </a:spcBef>
                        <a:buClr>
                          <a:schemeClr val="lt1"/>
                        </a:buClr>
                        <a:buSzPct val="25000"/>
                        <a:buFont typeface="Questrial"/>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In Automatic Re-routing with Loss detection architecture re-routing is done by  by eliminating the node at which the packet loss occurred due to congestion and an alternative route to transmit the packet is found to reduce the packet loss due to congestion.</a:t>
                      </a:r>
                    </a:p>
                  </a:txBody>
                  <a:tcPr marL="91450" marR="91450" marT="45725" marB="45725"/>
                </a:tc>
              </a:tr>
              <a:tr h="16610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9</a:t>
                      </a:r>
                    </a:p>
                  </a:txBody>
                  <a:tcPr marL="91450" marR="91450" marT="45725" marB="45725"/>
                </a:tc>
                <a:tc>
                  <a:txBody>
                    <a:bodyPr/>
                    <a:lstStyle/>
                    <a:p>
                      <a:pPr marL="0" marR="0" lvl="0" indent="0" algn="l" rtl="0">
                        <a:spcBef>
                          <a:spcPts val="0"/>
                        </a:spcBef>
                        <a:spcAft>
                          <a:spcPts val="0"/>
                        </a:spcAft>
                        <a:buClr>
                          <a:schemeClr val="lt1"/>
                        </a:buClr>
                        <a:buSzPct val="25000"/>
                        <a:buFont typeface="Times New Roman"/>
                        <a:buNone/>
                      </a:pPr>
                      <a:r>
                        <a:rPr lang="en" sz="1200" u="none" strike="noStrike" cap="none">
                          <a:latin typeface="Times New Roman"/>
                          <a:ea typeface="Times New Roman"/>
                          <a:cs typeface="Times New Roman"/>
                          <a:sym typeface="Times New Roman"/>
                        </a:rPr>
                        <a:t>Relaxed Multiple Routing Configurations:</a:t>
                      </a:r>
                    </a:p>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IP Fast Reroute for Single and Correlated Failures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IEEE Transactions  on  network and service management, vol 6, no. 1, MARCH 2009.</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The paper puts forth the methodology employed to recover from link failures in a network with the help of Relaxed Multiple Routing Configuration (rMRC). </a:t>
                      </a:r>
                    </a:p>
                  </a:txBody>
                  <a:tcPr marL="91450" marR="91450" marT="45725" marB="45725"/>
                </a:tc>
              </a:tr>
              <a:tr h="16610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10</a:t>
                      </a:r>
                    </a:p>
                  </a:txBody>
                  <a:tcPr marL="91450" marR="91450" marT="45725" marB="45725"/>
                </a:tc>
                <a:tc>
                  <a:txBody>
                    <a:bodyPr/>
                    <a:lstStyle/>
                    <a:p>
                      <a:pPr marL="0" marR="0" lvl="0" indent="0" algn="l" rtl="0">
                        <a:spcBef>
                          <a:spcPts val="0"/>
                        </a:spcBef>
                        <a:spcAft>
                          <a:spcPts val="0"/>
                        </a:spcAft>
                        <a:buClr>
                          <a:schemeClr val="lt1"/>
                        </a:buClr>
                        <a:buSzPct val="25000"/>
                        <a:buFont typeface="Times New Roman"/>
                        <a:buNone/>
                      </a:pPr>
                      <a:r>
                        <a:rPr lang="en" sz="1200" u="none" strike="noStrike" cap="none">
                          <a:latin typeface="Times New Roman"/>
                          <a:ea typeface="Times New Roman"/>
                          <a:cs typeface="Times New Roman"/>
                          <a:sym typeface="Times New Roman"/>
                        </a:rPr>
                        <a:t>Scalable Resilience for Software-Defined</a:t>
                      </a:r>
                    </a:p>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Networking Using Loop-Free Alternates with Loop Detection</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Questrial"/>
                        <a:buNone/>
                      </a:pPr>
                      <a:r>
                        <a:rPr lang="en" sz="1200" u="none" strike="noStrike" cap="none">
                          <a:latin typeface="Times New Roman"/>
                          <a:ea typeface="Times New Roman"/>
                          <a:cs typeface="Times New Roman"/>
                          <a:sym typeface="Times New Roman"/>
                        </a:rPr>
                        <a:t>Network Softwarization (NetSoft), 2015 1st IEEE Conference</a:t>
                      </a:r>
                    </a:p>
                  </a:txBody>
                  <a:tcPr marL="91450" marR="91450" marT="45725" marB="45725"/>
                </a:tc>
                <a:tc>
                  <a:txBody>
                    <a:bodyPr/>
                    <a:lstStyle/>
                    <a:p>
                      <a:pPr marL="0" marR="0" lvl="0" indent="0" algn="just"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This paper explains about the usage of Loop Free Alternatives(LFAs) to prevent single or multilink failures. Depending upon the three condition in which the LFAs occur, loops might be formed in case of node failure. Hence, a loop detection strategy is used to detect and drop those packets. </a:t>
                      </a:r>
                    </a:p>
                  </a:txBody>
                  <a:tcPr marL="91450" marR="91450" marT="45725" marB="457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228600" y="0"/>
            <a:ext cx="9060901" cy="895348"/>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PROPOSED SYSTEM</a:t>
            </a:r>
          </a:p>
        </p:txBody>
      </p:sp>
      <p:sp>
        <p:nvSpPr>
          <p:cNvPr id="197" name="Shape 197"/>
          <p:cNvSpPr txBox="1">
            <a:spLocks noGrp="1"/>
          </p:cNvSpPr>
          <p:nvPr>
            <p:ph type="body" idx="1"/>
          </p:nvPr>
        </p:nvSpPr>
        <p:spPr>
          <a:xfrm>
            <a:off x="-152400" y="590550"/>
            <a:ext cx="9144000" cy="4419599"/>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accent1"/>
              </a:buClr>
              <a:buSzPct val="25000"/>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Our system is based on the process of detecting the link failure in a network and providing a secure path for the packets.</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As in most cases, the re-routing path provided is pre-computed already and is stored in the table.</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Even if it’s being the common trite , the networks in existence today are blindly dependent on this framework.</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The existing system uses a working and a transient plane.</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Working plane is used till the link failure occurs and then the transient plane comes into play when a link is failed.</a:t>
            </a:r>
          </a:p>
          <a:p>
            <a:pPr marL="457200" marR="0" lvl="0" indent="-228600" algn="l" rtl="0">
              <a:spcBef>
                <a:spcPts val="0"/>
              </a:spcBef>
              <a:spcAft>
                <a:spcPts val="0"/>
              </a:spcAft>
              <a:buClr>
                <a:schemeClr val="accent1"/>
              </a:buClr>
              <a:buSzPct val="79999"/>
              <a:buFont typeface="Oswald"/>
              <a:buNone/>
            </a:pPr>
            <a:endParaRPr sz="1800" b="0" i="0" u="none" strike="noStrike" cap="none">
              <a:solidFill>
                <a:schemeClr val="lt1"/>
              </a:solidFill>
              <a:latin typeface="Times New Roman"/>
              <a:ea typeface="Times New Roman"/>
              <a:cs typeface="Times New Roman"/>
              <a:sym typeface="Times New Roman"/>
            </a:endParaRPr>
          </a:p>
          <a:p>
            <a:pPr marL="457200" marR="0" lvl="0" indent="-228600" algn="l" rtl="0">
              <a:spcBef>
                <a:spcPts val="0"/>
              </a:spcBef>
              <a:spcAft>
                <a:spcPts val="0"/>
              </a:spcAft>
              <a:buClr>
                <a:schemeClr val="accent1"/>
              </a:buClr>
              <a:buSzPct val="79999"/>
              <a:buFont typeface="Oswald"/>
              <a:buChar char="❖"/>
            </a:pPr>
            <a:r>
              <a:rPr lang="en" sz="1800" b="0" i="0" u="none" strike="noStrike" cap="none">
                <a:solidFill>
                  <a:schemeClr val="lt1"/>
                </a:solidFill>
                <a:latin typeface="Times New Roman"/>
                <a:ea typeface="Times New Roman"/>
                <a:cs typeface="Times New Roman"/>
                <a:sym typeface="Times New Roman"/>
              </a:rPr>
              <a:t>The transient plane is like a tree in which the failure node is the root.</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81000" y="-933449"/>
            <a:ext cx="9213300" cy="17526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ARCHITECTURE DIAGRAM</a:t>
            </a:r>
          </a:p>
        </p:txBody>
      </p:sp>
      <p:sp>
        <p:nvSpPr>
          <p:cNvPr id="203" name="Shape 203"/>
          <p:cNvSpPr txBox="1">
            <a:spLocks noGrp="1"/>
          </p:cNvSpPr>
          <p:nvPr>
            <p:ph type="body" idx="1"/>
          </p:nvPr>
        </p:nvSpPr>
        <p:spPr>
          <a:xfrm>
            <a:off x="228600" y="1352550"/>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1" i="0" u="none" strike="noStrike" cap="none" dirty="0">
              <a:solidFill>
                <a:schemeClr val="lt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781265"/>
            <a:ext cx="8442788" cy="4160605"/>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2095</Words>
  <Application>Microsoft Office PowerPoint</Application>
  <PresentationFormat>On-screen Show (16:9)</PresentationFormat>
  <Paragraphs>369</Paragraphs>
  <Slides>43</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Domine</vt:lpstr>
      <vt:lpstr>Oswald</vt:lpstr>
      <vt:lpstr>Century Gothic</vt:lpstr>
      <vt:lpstr>Times New Roman</vt:lpstr>
      <vt:lpstr>Questrial</vt:lpstr>
      <vt:lpstr>Source Code Pro</vt:lpstr>
      <vt:lpstr>Verdana</vt:lpstr>
      <vt:lpstr>Noto Sans Symbols</vt:lpstr>
      <vt:lpstr>Arial</vt:lpstr>
      <vt:lpstr>Ion</vt:lpstr>
      <vt:lpstr>Link Error Detection and Failure Recovery in Software Defined Networking  </vt:lpstr>
      <vt:lpstr>INTRODUCTION</vt:lpstr>
      <vt:lpstr>OBJECTIVES</vt:lpstr>
      <vt:lpstr>  </vt:lpstr>
      <vt:lpstr>LITERATURE SURVEY</vt:lpstr>
      <vt:lpstr>PowerPoint Presentation</vt:lpstr>
      <vt:lpstr>PowerPoint Presentation</vt:lpstr>
      <vt:lpstr>PROPOSED SYSTEM</vt:lpstr>
      <vt:lpstr>ARCHITECTURE DIAGRAM</vt:lpstr>
      <vt:lpstr>   </vt:lpstr>
      <vt:lpstr>COMPONENTS OF THE SYSTEM</vt:lpstr>
      <vt:lpstr>COMPONENTS OF THE SYSTEM</vt:lpstr>
      <vt:lpstr>MODULES DESIGN:</vt:lpstr>
      <vt:lpstr>Detection Module : </vt:lpstr>
      <vt:lpstr>   </vt:lpstr>
      <vt:lpstr>Recovery Module :</vt:lpstr>
      <vt:lpstr>   </vt:lpstr>
      <vt:lpstr>CONTROLLER (POX)  </vt:lpstr>
      <vt:lpstr> </vt:lpstr>
      <vt:lpstr>COMPRESSION ALGORITHM : </vt:lpstr>
      <vt:lpstr> </vt:lpstr>
      <vt:lpstr>PowerPoint Presentation</vt:lpstr>
      <vt:lpstr>PATH CALCULATION MODULE: </vt:lpstr>
      <vt:lpstr> SHORTEST PATH ALGORITHM: </vt:lpstr>
      <vt:lpstr>(Contd..)</vt:lpstr>
      <vt:lpstr> PORTS CALCULATION ALGORITHM: </vt:lpstr>
      <vt:lpstr>(Contd..)</vt:lpstr>
      <vt:lpstr>IMPLEMENTATION DETAILS:</vt:lpstr>
      <vt:lpstr>     (Contd..)</vt:lpstr>
      <vt:lpstr>  </vt:lpstr>
      <vt:lpstr>    </vt:lpstr>
      <vt:lpstr>   </vt:lpstr>
      <vt:lpstr>  </vt:lpstr>
      <vt:lpstr>    </vt:lpstr>
      <vt:lpstr>    </vt:lpstr>
      <vt:lpstr>METRICS FOR EVALUATION:</vt:lpstr>
      <vt:lpstr>(Contd..)</vt:lpstr>
      <vt:lpstr>LINK FAILURE</vt:lpstr>
      <vt:lpstr>BUFFER SPACE OVERHEAD</vt:lpstr>
      <vt:lpstr>REFERENCES</vt:lpstr>
      <vt:lpstr>    </vt:lpstr>
      <vt:lpstr>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Error Detection and Failure Recovery in Software Defined Networking  </dc:title>
  <cp:lastModifiedBy>RAJA_pc</cp:lastModifiedBy>
  <cp:revision>1</cp:revision>
  <dcterms:modified xsi:type="dcterms:W3CDTF">2016-04-10T06:03:13Z</dcterms:modified>
</cp:coreProperties>
</file>