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Source Code Pro"/>
      <p:regular r:id="rId17"/>
      <p:bold r:id="rId18"/>
    </p:embeddedFont>
    <p:embeddedFont>
      <p:font typeface="Oswald"/>
      <p:regular r:id="rId19"/>
      <p:bold r:id="rId20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CodePr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>
            <a:off x="4226100" y="2933549"/>
            <a:ext cx="691799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-25" y="0"/>
            <a:ext cx="9144000" cy="3124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11175" y="644300"/>
            <a:ext cx="8282399" cy="2109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11175" y="3398250"/>
            <a:ext cx="8282399" cy="1260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hape 51"/>
          <p:cNvCxnSpPr/>
          <p:nvPr/>
        </p:nvCxnSpPr>
        <p:spPr>
          <a:xfrm>
            <a:off x="413275" y="2988275"/>
            <a:ext cx="9104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2" name="Shape 52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12000"/>
            </a:lvl1pPr>
            <a:lvl2pPr>
              <a:spcBef>
                <a:spcPts val="0"/>
              </a:spcBef>
              <a:buSzPct val="100000"/>
              <a:defRPr sz="12000"/>
            </a:lvl2pPr>
            <a:lvl3pPr>
              <a:spcBef>
                <a:spcPts val="0"/>
              </a:spcBef>
              <a:buSzPct val="100000"/>
              <a:defRPr sz="12000"/>
            </a:lvl3pPr>
            <a:lvl4pPr>
              <a:spcBef>
                <a:spcPts val="0"/>
              </a:spcBef>
              <a:buSzPct val="100000"/>
              <a:defRPr sz="12000"/>
            </a:lvl4pPr>
            <a:lvl5pPr>
              <a:spcBef>
                <a:spcPts val="0"/>
              </a:spcBef>
              <a:buSzPct val="100000"/>
              <a:defRPr sz="12000"/>
            </a:lvl5pPr>
            <a:lvl6pPr>
              <a:spcBef>
                <a:spcPts val="0"/>
              </a:spcBef>
              <a:buSzPct val="100000"/>
              <a:defRPr sz="12000"/>
            </a:lvl6pPr>
            <a:lvl7pPr>
              <a:spcBef>
                <a:spcPts val="0"/>
              </a:spcBef>
              <a:buSzPct val="100000"/>
              <a:defRPr sz="12000"/>
            </a:lvl7pPr>
            <a:lvl8pPr>
              <a:spcBef>
                <a:spcPts val="0"/>
              </a:spcBef>
              <a:buSzPct val="100000"/>
              <a:defRPr sz="12000"/>
            </a:lvl8pPr>
            <a:lvl9pPr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30800" y="1889700"/>
            <a:ext cx="8282399" cy="151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hape 19"/>
          <p:cNvCxnSpPr/>
          <p:nvPr/>
        </p:nvCxnSpPr>
        <p:spPr>
          <a:xfrm>
            <a:off x="429200" y="1275577"/>
            <a:ext cx="6140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429200" y="1275577"/>
            <a:ext cx="6140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468825"/>
            <a:ext cx="3999899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468825"/>
            <a:ext cx="3999899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hape 33"/>
          <p:cNvCxnSpPr/>
          <p:nvPr/>
        </p:nvCxnSpPr>
        <p:spPr>
          <a:xfrm>
            <a:off x="418675" y="1457787"/>
            <a:ext cx="6140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4" name="Shape 34"/>
          <p:cNvSpPr txBox="1"/>
          <p:nvPr>
            <p:ph type="title"/>
          </p:nvPr>
        </p:nvSpPr>
        <p:spPr>
          <a:xfrm>
            <a:off x="311700" y="6318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618203"/>
            <a:ext cx="2807999" cy="295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90250" y="528900"/>
            <a:ext cx="5678099" cy="40856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bg>
      <p:bgPr>
        <a:solidFill>
          <a:schemeClr val="dk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175"/>
            <a:ext cx="45720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577199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3" name="Shape 43"/>
          <p:cNvSpPr txBox="1"/>
          <p:nvPr>
            <p:ph type="title"/>
          </p:nvPr>
        </p:nvSpPr>
        <p:spPr>
          <a:xfrm>
            <a:off x="265500" y="1078750"/>
            <a:ext cx="4045199" cy="1789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subTitle"/>
          </p:nvPr>
        </p:nvSpPr>
        <p:spPr>
          <a:xfrm>
            <a:off x="265500" y="29214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411175" y="644300"/>
            <a:ext cx="8282399" cy="210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/>
              <a:t>Link Error Detection and Failure Recovery in Software Defined Networking</a:t>
            </a:r>
          </a:p>
          <a:p>
            <a:pPr rtl="0" algn="l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algn="l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71250" y="1827450"/>
            <a:ext cx="7801500" cy="320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en" sz="3000"/>
              <a:t>Team members                                         Project Guide</a:t>
            </a:r>
          </a:p>
          <a:p>
            <a:pPr indent="-342900" lvl="0" marL="457200" rtl="0" algn="l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SWETHA V.S.(2012103078)                                                         Dr. V. Mary Anita Rajam</a:t>
            </a:r>
          </a:p>
          <a:p>
            <a:pPr indent="-342900" lvl="0" marL="457200" rtl="0" algn="l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THILLAIRAJA S.T.S.(2012103611)                                       </a:t>
            </a:r>
          </a:p>
          <a:p>
            <a:pPr indent="-342900" lvl="0" marL="457200" algn="l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SUNIL N.K. (2012103602)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Oswald"/>
              <a:buChar char="❖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Nattapong Kitsuwan , Seamos McGettrick , Frank Slyne , David B. Payne , Marco Ruffini , “Independent Transient Plane Design for Protection in openFlow Based Networks”, IEEE/OSA Journal, Vol 7 , March 2015.</a:t>
            </a:r>
          </a:p>
          <a:p>
            <a:pPr indent="-228600" lvl="0" marL="457200" rtl="0">
              <a:spcBef>
                <a:spcPts val="0"/>
              </a:spcBef>
              <a:buFont typeface="Oswald"/>
              <a:buChar char="❖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Niels L. M. van Adrichem, Benjamin J. van Asten and Fernando A. Kuipers, “Fast Recovery in Software Defined Networks” in IEEE Software Defined Networks (EWSDN), 2014 Third European Workshop on 1­3 Sept. 2014.</a:t>
            </a:r>
          </a:p>
          <a:p>
            <a:pPr indent="-228600" lvl="0" marL="457200" rtl="0">
              <a:spcBef>
                <a:spcPts val="0"/>
              </a:spcBef>
              <a:buFont typeface="Oswald"/>
              <a:buChar char="❖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Yonghong Fu, Jun Bi, Kai Gao, Ze Chen, Jianping Wu and Bin Hao, “Orion: A Hybrid Hierarchical Control Plane of Software­Defined Networking for Large­Scale Networks” , 2014 IEEE 22nd International Conference on Network Protocols.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(Continued)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Oswald"/>
              <a:buChar char="❖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Nor Masri Sahri and Koji Okamura, “Openflow Path Fast Failover Fast Convergence Mechanism” , Network Research Workshop Proceedings of the Asia Pacific Advanced Network 2014 v. 38, p. 23­28.</a:t>
            </a:r>
          </a:p>
          <a:p>
            <a:pPr indent="-228600" lvl="0" marL="457200">
              <a:spcBef>
                <a:spcPts val="0"/>
              </a:spcBef>
              <a:buFont typeface="Oswald"/>
              <a:buChar char="❖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Tarik ˇ Ciˇci´c, Audun Fosselie Hansen, Amund Kvalbein, Matthias Hartmann, R¨udiger Martin, Michael Menth,Stein Gjessing, and Olav Lysne, ”Relaxed Multiple Routing Configurations: IP Fast Reroute for Single and Correlated Failures” , IEEE TRANSACTIONS ON NETWORK AND SERVICE MANAGEMENT, VOL. 6, NO. 1, MARCH 2009.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  <a:buFont typeface="Oswald"/>
              <a:buChar char="❖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SDN – Software Defined Networking is termed as the “future of networking field”</a:t>
            </a:r>
          </a:p>
          <a:p>
            <a:pPr indent="-228600" lvl="0" marL="457200" rtl="0" algn="just">
              <a:spcBef>
                <a:spcPts val="0"/>
              </a:spcBef>
              <a:buFont typeface="Oswald"/>
              <a:buChar char="❖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entire network is controlled with the help of a single centralized controller which is considered to be the brain of the network.                                                                                                                         </a:t>
            </a:r>
          </a:p>
          <a:p>
            <a:pPr indent="-228600" lvl="0" marL="457200" rtl="0" algn="just">
              <a:spcBef>
                <a:spcPts val="0"/>
              </a:spcBef>
              <a:buFont typeface="Oswald"/>
              <a:buChar char="❖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Easy access of the network is done with the help of this controller since it is controlled with a programmable software.</a:t>
            </a:r>
          </a:p>
          <a:p>
            <a:pPr indent="-228600" lvl="0" marL="457200" rtl="0" algn="just">
              <a:spcBef>
                <a:spcPts val="0"/>
              </a:spcBef>
              <a:buFont typeface="Oswald"/>
              <a:buChar char="❖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Typical applications include,</a:t>
            </a:r>
          </a:p>
          <a:p>
            <a:pPr indent="-228600" lvl="2" marL="1371600" rtl="0" algn="just">
              <a:spcBef>
                <a:spcPts val="0"/>
              </a:spcBef>
              <a:buFont typeface="Oswald"/>
              <a:buChar char="■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Instruction as a Service (IaaS)</a:t>
            </a:r>
          </a:p>
          <a:p>
            <a:pPr indent="-228600" lvl="2" marL="1371600" rtl="0" algn="just">
              <a:spcBef>
                <a:spcPts val="0"/>
              </a:spcBef>
              <a:buFont typeface="Oswald"/>
              <a:buChar char="■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Formation of New IP</a:t>
            </a:r>
          </a:p>
          <a:p>
            <a:pPr indent="-228600" lvl="2" marL="1371600" rtl="0" algn="just">
              <a:spcBef>
                <a:spcPts val="0"/>
              </a:spcBef>
              <a:buFont typeface="Oswald"/>
              <a:buChar char="■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Used as geo-distributed campus networks.</a:t>
            </a:r>
          </a:p>
          <a:p>
            <a:pPr lvl="0" algn="just"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OBJECTIVE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Oswald"/>
              <a:buChar char="❖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To detect link failures in SDN without any delay.</a:t>
            </a:r>
          </a:p>
          <a:p>
            <a:pPr indent="-228600" lvl="0" marL="457200" rtl="0">
              <a:spcBef>
                <a:spcPts val="0"/>
              </a:spcBef>
              <a:buFont typeface="Oswald"/>
              <a:buChar char="❖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Link between nodes is considered to be the framework for any network and so preserving the link is cardinal.</a:t>
            </a:r>
          </a:p>
          <a:p>
            <a:pPr indent="-228600" lvl="0" marL="457200" rtl="0">
              <a:spcBef>
                <a:spcPts val="0"/>
              </a:spcBef>
              <a:buFont typeface="Oswald"/>
              <a:buChar char="❖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Link breakage causes some serious damage to the network like dropping of packets , unreliable communication , etc.</a:t>
            </a:r>
          </a:p>
          <a:p>
            <a:pPr indent="-228600" lvl="0" marL="457200" rtl="0">
              <a:spcBef>
                <a:spcPts val="0"/>
              </a:spcBef>
              <a:buFont typeface="Oswald"/>
              <a:buChar char="❖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Our objective is to provide a reliable network without any faults. Detecting and recovery of the link is the prime objective. But maintaining the link is a difficult task.</a:t>
            </a:r>
          </a:p>
          <a:p>
            <a:pPr indent="-228600" lvl="0" marL="457200" rtl="0">
              <a:spcBef>
                <a:spcPts val="0"/>
              </a:spcBef>
              <a:buFont typeface="Oswald"/>
              <a:buChar char="❖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Provide an alternate path if the main link is broken or damaged.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LITERATURE SURVEY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PROPOSED SYSTEM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Oswald"/>
              <a:buChar char="❖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existing system is based on the process of detecting the link failure in a network and providing a secure path for the packets.</a:t>
            </a:r>
          </a:p>
          <a:p>
            <a:pPr indent="-228600" lvl="0" marL="457200" rtl="0">
              <a:spcBef>
                <a:spcPts val="0"/>
              </a:spcBef>
              <a:buFont typeface="Oswald"/>
              <a:buChar char="❖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Mostly, the alternate path provided is pre-computed already and is stored in the table.</a:t>
            </a:r>
          </a:p>
          <a:p>
            <a:pPr indent="-228600" lvl="0" marL="457200" rtl="0">
              <a:spcBef>
                <a:spcPts val="0"/>
              </a:spcBef>
              <a:buFont typeface="Oswald"/>
              <a:buChar char="❖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This is a monotonous case , as the networks in existence today are solely dependent on this scenario.</a:t>
            </a:r>
          </a:p>
          <a:p>
            <a:pPr indent="-228600" lvl="0" marL="457200" rtl="0">
              <a:spcBef>
                <a:spcPts val="0"/>
              </a:spcBef>
              <a:buFont typeface="Oswald"/>
              <a:buChar char="❖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existing system uses a working and a transient plane.</a:t>
            </a:r>
          </a:p>
          <a:p>
            <a:pPr indent="-228600" lvl="0" marL="457200" rtl="0">
              <a:spcBef>
                <a:spcPts val="0"/>
              </a:spcBef>
              <a:buFont typeface="Oswald"/>
              <a:buChar char="❖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Working plane is used till the link failure occurs.</a:t>
            </a:r>
          </a:p>
          <a:p>
            <a:pPr indent="-228600" lvl="0" marL="457200" rtl="0">
              <a:spcBef>
                <a:spcPts val="0"/>
              </a:spcBef>
              <a:buFont typeface="Oswald"/>
              <a:buChar char="❖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Transient plane comes into play when a link is failed.</a:t>
            </a:r>
          </a:p>
          <a:p>
            <a:pPr indent="-228600" lvl="0" marL="457200" rtl="0">
              <a:spcBef>
                <a:spcPts val="0"/>
              </a:spcBef>
              <a:buFont typeface="Oswald"/>
              <a:buChar char="❖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transient plane is like a tree in which the failure node is the root.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OVERALL ARCHITECTURE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Oswald"/>
              <a:buChar char="❖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Thus the link failures in SDN is handled in an efficient manner by the technique of storing in switch buffers</a:t>
            </a:r>
          </a:p>
          <a:p>
            <a:pPr indent="-228600" lvl="0" marL="457200" rtl="0">
              <a:spcBef>
                <a:spcPts val="0"/>
              </a:spcBef>
              <a:buFont typeface="Oswald"/>
              <a:buChar char="❖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Also , the packets are not lost and the network is reliable because the link failure is handled efficiently.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MODULES SPLIT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Oswald"/>
              <a:buChar char="❖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Detection of link failure</a:t>
            </a:r>
          </a:p>
          <a:p>
            <a:pPr indent="-228600" lvl="0" marL="457200" rtl="0">
              <a:spcBef>
                <a:spcPts val="0"/>
              </a:spcBef>
              <a:buFont typeface="Oswald"/>
              <a:buChar char="❖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Storing of dropped packets in compression state.</a:t>
            </a:r>
          </a:p>
          <a:p>
            <a:pPr indent="-228600" lvl="0" marL="457200" rtl="0">
              <a:spcBef>
                <a:spcPts val="0"/>
              </a:spcBef>
              <a:buFont typeface="Oswald"/>
              <a:buChar char="❖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Handling the failed link using the alternate back path.</a:t>
            </a:r>
          </a:p>
          <a:p>
            <a:pPr indent="-228600" lvl="0" marL="457200" rtl="0">
              <a:spcBef>
                <a:spcPts val="0"/>
              </a:spcBef>
              <a:buFont typeface="Oswald"/>
              <a:buChar char="❖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Stored packets are sent using fast rerouting technique.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