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8" r:id="rId7"/>
    <p:sldId id="264" r:id="rId8"/>
    <p:sldId id="265" r:id="rId9"/>
    <p:sldId id="266" r:id="rId10"/>
    <p:sldId id="263" r:id="rId11"/>
  </p:sldIdLst>
  <p:sldSz cx="9144000" cy="5143500" type="screen16x9"/>
  <p:notesSz cx="6858000" cy="9144000"/>
  <p:embeddedFontLst>
    <p:embeddedFont>
      <p:font typeface="Century" panose="02040604050505020304" pitchFamily="18" charset="0"/>
      <p:regular r:id="rId13"/>
    </p:embeddedFont>
    <p:embeddedFont>
      <p:font typeface="Oswald" panose="020B0604020202020204" charset="0"/>
      <p:regular r:id="rId14"/>
      <p:bold r:id="rId15"/>
    </p:embeddedFont>
    <p:embeddedFont>
      <p:font typeface="Source Code Pro" panose="020B0604020202020204" charset="0"/>
      <p:regular r:id="rId16"/>
      <p:bold r:id="rId17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37" autoAdjust="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3190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023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424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755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492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11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923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212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152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83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>
            <a:off x="4226100" y="2933549"/>
            <a:ext cx="691799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-25" y="0"/>
            <a:ext cx="9144000" cy="3124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13275" y="2988275"/>
            <a:ext cx="9104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12000"/>
            </a:lvl1pPr>
            <a:lvl2pPr>
              <a:spcBef>
                <a:spcPts val="0"/>
              </a:spcBef>
              <a:buSzPct val="100000"/>
              <a:defRPr sz="12000"/>
            </a:lvl2pPr>
            <a:lvl3pPr>
              <a:spcBef>
                <a:spcPts val="0"/>
              </a:spcBef>
              <a:buSzPct val="100000"/>
              <a:defRPr sz="12000"/>
            </a:lvl3pPr>
            <a:lvl4pPr>
              <a:spcBef>
                <a:spcPts val="0"/>
              </a:spcBef>
              <a:buSzPct val="100000"/>
              <a:defRPr sz="12000"/>
            </a:lvl4pPr>
            <a:lvl5pPr>
              <a:spcBef>
                <a:spcPts val="0"/>
              </a:spcBef>
              <a:buSzPct val="100000"/>
              <a:defRPr sz="12000"/>
            </a:lvl5pPr>
            <a:lvl6pPr>
              <a:spcBef>
                <a:spcPts val="0"/>
              </a:spcBef>
              <a:buSzPct val="100000"/>
              <a:defRPr sz="12000"/>
            </a:lvl6pPr>
            <a:lvl7pPr>
              <a:spcBef>
                <a:spcPts val="0"/>
              </a:spcBef>
              <a:buSzPct val="100000"/>
              <a:defRPr sz="12000"/>
            </a:lvl7pPr>
            <a:lvl8pPr>
              <a:spcBef>
                <a:spcPts val="0"/>
              </a:spcBef>
              <a:buSzPct val="100000"/>
              <a:defRPr sz="12000"/>
            </a:lvl8pPr>
            <a:lvl9pPr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hape 19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899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899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hape 33"/>
          <p:cNvCxnSpPr/>
          <p:nvPr/>
        </p:nvCxnSpPr>
        <p:spPr>
          <a:xfrm>
            <a:off x="418675" y="1457787"/>
            <a:ext cx="6140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618203"/>
            <a:ext cx="2807999" cy="295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099" cy="40856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175"/>
            <a:ext cx="4572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57719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199" cy="1789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pPr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399" cy="23846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 dirty="0" smtClean="0"/>
              <a:t>Error </a:t>
            </a:r>
            <a:r>
              <a:rPr lang="en" sz="3000" dirty="0"/>
              <a:t>Detection and </a:t>
            </a:r>
            <a:r>
              <a:rPr lang="en" sz="3000" dirty="0" smtClean="0"/>
              <a:t>Recovery For Open Flow Links in </a:t>
            </a:r>
            <a:r>
              <a:rPr lang="en" sz="3000" dirty="0"/>
              <a:t>Software Defined Networking</a:t>
            </a:r>
          </a:p>
          <a:p>
            <a:pPr algn="l" rtl="0">
              <a:spcBef>
                <a:spcPts val="0"/>
              </a:spcBef>
              <a:buNone/>
            </a:pPr>
            <a:endParaRPr sz="3000" dirty="0"/>
          </a:p>
          <a:p>
            <a:pPr algn="l">
              <a:spcBef>
                <a:spcPts val="0"/>
              </a:spcBef>
              <a:buNone/>
            </a:pPr>
            <a:endParaRPr sz="3000" dirty="0"/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152400" y="2952750"/>
            <a:ext cx="8320350" cy="208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" sz="3000" dirty="0"/>
              <a:t>Team members   </a:t>
            </a:r>
            <a:r>
              <a:rPr lang="en" sz="3000" dirty="0" smtClean="0"/>
              <a:t>                                      </a:t>
            </a:r>
            <a:r>
              <a:rPr lang="en" sz="3000" dirty="0"/>
              <a:t>Project Guide</a:t>
            </a:r>
          </a:p>
          <a:p>
            <a:pPr marL="457200" lvl="0" indent="-342900" algn="l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SWETHA V.S.(2012103078)                                                         Dr. V. Mary Anita Rajam</a:t>
            </a:r>
          </a:p>
          <a:p>
            <a:pPr marL="457200" lvl="0" indent="-342900" algn="l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THILLAIRAJA S.T.S.(2012103611)                                       </a:t>
            </a:r>
          </a:p>
          <a:p>
            <a:pPr marL="457200" lvl="0" indent="-342900" algn="l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SUNIL N.K. (2012103602)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Thus the link failures in SDN is handled in an efficient manner by the technique of storing in switch buffers</a:t>
            </a:r>
          </a:p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Also , the </a:t>
            </a:r>
            <a:r>
              <a:rPr lang="en" smtClean="0">
                <a:latin typeface="Oswald"/>
                <a:ea typeface="Oswald"/>
                <a:cs typeface="Oswald"/>
                <a:sym typeface="Oswald"/>
              </a:rPr>
              <a:t>packet loss is reduced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and the network is reliable because the link failure is handled efficiently.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599" cy="89644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INTRODUCTION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200150"/>
            <a:ext cx="8520599" cy="38671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  <a:buFont typeface="Oswald"/>
              <a:buChar char="❖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DN </a:t>
            </a:r>
            <a:r>
              <a:rPr lang="en" dirty="0">
                <a:latin typeface="Oswald"/>
                <a:ea typeface="Oswald"/>
                <a:cs typeface="Oswald"/>
                <a:sym typeface="Oswald"/>
              </a:rPr>
              <a:t>– Software Defined Networking is termed as the “future of networking field”</a:t>
            </a:r>
          </a:p>
          <a:p>
            <a:pPr marL="457200" lvl="0" indent="-228600" algn="just" rtl="0">
              <a:spcBef>
                <a:spcPts val="0"/>
              </a:spcBef>
              <a:buFont typeface="Oswald"/>
              <a:buChar char="❖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The entire network is controlled with the help of a single centralized controller which is considered to be the brain of the network.                                                                                                                         </a:t>
            </a:r>
          </a:p>
          <a:p>
            <a:pPr marL="457200" lvl="0" indent="-228600" algn="just" rtl="0">
              <a:spcBef>
                <a:spcPts val="0"/>
              </a:spcBef>
              <a:buFont typeface="Oswald"/>
              <a:buChar char="❖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Easy access of the network is done with the help of this controller since it is controlled with a programmable software.</a:t>
            </a:r>
          </a:p>
          <a:p>
            <a:pPr marL="457200" lvl="0" indent="-228600" algn="just" rtl="0">
              <a:spcBef>
                <a:spcPts val="0"/>
              </a:spcBef>
              <a:buFont typeface="Oswald"/>
              <a:buChar char="❖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Typical applications include,</a:t>
            </a:r>
          </a:p>
          <a:p>
            <a:pPr marL="1371600" lvl="2" indent="-228600" algn="just" rtl="0">
              <a:spcBef>
                <a:spcPts val="0"/>
              </a:spcBef>
              <a:buFont typeface="Oswald"/>
              <a:buChar char="■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Instruction as a Service (IaaS)</a:t>
            </a:r>
          </a:p>
          <a:p>
            <a:pPr marL="1371600" lvl="2" indent="-228600" algn="just" rtl="0">
              <a:spcBef>
                <a:spcPts val="0"/>
              </a:spcBef>
              <a:buFont typeface="Oswald"/>
              <a:buChar char="■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Formation of New IP</a:t>
            </a:r>
          </a:p>
          <a:p>
            <a:pPr marL="1371600" lvl="2" indent="-228600" algn="just" rtl="0">
              <a:spcBef>
                <a:spcPts val="0"/>
              </a:spcBef>
              <a:buFont typeface="Oswald"/>
              <a:buChar char="■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Used as geo-distributed campus networks.</a:t>
            </a:r>
          </a:p>
          <a:p>
            <a:pPr lvl="0" algn="just"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OBJECTIVE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To detect link failures in SDN without any delay</a:t>
            </a: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.</a:t>
            </a:r>
          </a:p>
          <a:p>
            <a:pPr marL="457200" lvl="0" indent="-228600">
              <a:buFont typeface="Oswald"/>
              <a:buChar char="❖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Our objective is to provide a reliable network without any </a:t>
            </a: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faults.</a:t>
            </a:r>
            <a:endParaRPr lang="en" dirty="0" smtClean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Detecting </a:t>
            </a:r>
            <a:r>
              <a:rPr lang="en" dirty="0">
                <a:latin typeface="Oswald"/>
                <a:ea typeface="Oswald"/>
                <a:cs typeface="Oswald"/>
                <a:sym typeface="Oswald"/>
              </a:rPr>
              <a:t>and recovery of the link is the prime objective. But maintaining the link is a difficult </a:t>
            </a: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task.</a:t>
            </a:r>
          </a:p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Storing and compressing the transmitted packets in the switches and provide fast rerouting.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Provide an alternate </a:t>
            </a: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path using Dijkstra’s algorithm.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-400049"/>
            <a:ext cx="8520599" cy="914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LITERATURE SURVEY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-152401" y="514349"/>
          <a:ext cx="9601200" cy="462915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942975"/>
                <a:gridCol w="2143125"/>
                <a:gridCol w="2057400"/>
                <a:gridCol w="4457700"/>
              </a:tblGrid>
              <a:tr h="6298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itchFamily="18" charset="0"/>
                        </a:rPr>
                        <a:t>S NO</a:t>
                      </a:r>
                      <a:endParaRPr lang="en-US" sz="110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itchFamily="18" charset="0"/>
                        </a:rPr>
                        <a:t>REFERENCE PAPERS</a:t>
                      </a:r>
                      <a:endParaRPr lang="en-US" sz="110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itchFamily="18" charset="0"/>
                        </a:rPr>
                        <a:t>PUBLICATIONS AND YEAR</a:t>
                      </a:r>
                      <a:endParaRPr lang="en-US" sz="110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itchFamily="18" charset="0"/>
                        </a:rPr>
                        <a:t>EXPLANATION</a:t>
                      </a:r>
                      <a:endParaRPr lang="en-US" sz="1100" dirty="0">
                        <a:latin typeface="Century" pitchFamily="18" charset="0"/>
                      </a:endParaRPr>
                    </a:p>
                  </a:txBody>
                  <a:tcPr/>
                </a:tc>
              </a:tr>
              <a:tr h="1054702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entury" pitchFamily="18" charset="0"/>
                        </a:rPr>
                        <a:t>1</a:t>
                      </a:r>
                      <a:endParaRPr lang="en-US" sz="110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kern="1200" dirty="0" smtClean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Detour Planning for Fast and Reliable Failure Recovery in SDN with </a:t>
                      </a:r>
                      <a:r>
                        <a:rPr lang="en-IN" sz="1100" kern="1200" dirty="0" err="1" smtClean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OpenState</a:t>
                      </a:r>
                      <a:endParaRPr lang="en-IN" sz="1100" kern="1200" dirty="0" smtClean="0">
                        <a:solidFill>
                          <a:schemeClr val="dk1"/>
                        </a:solidFill>
                        <a:latin typeface="Century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i="1" dirty="0" smtClean="0">
                          <a:latin typeface="Century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100" dirty="0" smtClean="0">
                          <a:latin typeface="Century" pitchFamily="18" charset="0"/>
                          <a:cs typeface="Times New Roman" pitchFamily="18" charset="0"/>
                        </a:rPr>
                        <a:t>Design of Reliable Communication Networks (DRCN), 2015 11th International Conference on 24-27 March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100" baseline="0" dirty="0" smtClean="0">
                          <a:latin typeface="Century" pitchFamily="18" charset="0"/>
                        </a:rPr>
                        <a:t>Provides a secure and a reliable path in case of link failure. Ensures zero packet loss in this mechanism. Routing technique used here is MPLS.</a:t>
                      </a:r>
                      <a:endParaRPr lang="en-IN" sz="1100" dirty="0">
                        <a:latin typeface="Century" pitchFamily="18" charset="0"/>
                      </a:endParaRPr>
                    </a:p>
                  </a:txBody>
                  <a:tcPr/>
                </a:tc>
              </a:tr>
              <a:tr h="1054702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entury" pitchFamily="18" charset="0"/>
                        </a:rPr>
                        <a:t>2</a:t>
                      </a:r>
                      <a:endParaRPr lang="en-US" sz="110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kern="1200" dirty="0" smtClean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Fast Recovery in Software-Defined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>
                          <a:latin typeface="Century" pitchFamily="18" charset="0"/>
                          <a:cs typeface="Times New Roman" pitchFamily="18" charset="0"/>
                        </a:rPr>
                        <a:t>IEEE Software Defined Networks (EWSDN), 2014 Third European Workshop on 1-3 Sept. 2014</a:t>
                      </a:r>
                      <a:endParaRPr lang="en-IN" sz="110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100" kern="1200" dirty="0" smtClean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This paper implements a failover scheme with per-link Bidirectional Forwarding Detection sessions and preconfigured primary and secondary paths computed by an </a:t>
                      </a:r>
                      <a:r>
                        <a:rPr lang="en-IN" sz="1100" kern="1200" dirty="0" err="1" smtClean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OpenFlow</a:t>
                      </a:r>
                      <a:r>
                        <a:rPr lang="en-IN" sz="1100" kern="1200" dirty="0" smtClean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 controller. Uses two steps- switch-initiated</a:t>
                      </a:r>
                      <a:r>
                        <a:rPr lang="en-IN" sz="1100" kern="1200" baseline="0" dirty="0" smtClean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 recovery and then controller calculating the optimal paths</a:t>
                      </a:r>
                      <a:r>
                        <a:rPr lang="en-IN" sz="1100" dirty="0" smtClean="0">
                          <a:latin typeface="Century" pitchFamily="18" charset="0"/>
                        </a:rPr>
                        <a:t>.</a:t>
                      </a:r>
                      <a:endParaRPr lang="en-IN" sz="1100" dirty="0">
                        <a:latin typeface="Century" pitchFamily="18" charset="0"/>
                      </a:endParaRPr>
                    </a:p>
                  </a:txBody>
                  <a:tcPr/>
                </a:tc>
              </a:tr>
              <a:tr h="94492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entury" pitchFamily="18" charset="0"/>
                        </a:rPr>
                        <a:t>3</a:t>
                      </a:r>
                      <a:endParaRPr lang="en-US" sz="110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OpenFlow</a:t>
                      </a:r>
                      <a:r>
                        <a:rPr lang="en-I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-Based Segment Protection in Ethernet Networks</a:t>
                      </a:r>
                    </a:p>
                    <a:p>
                      <a:r>
                        <a:rPr lang="en-I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100" b="0" dirty="0" smtClean="0">
                          <a:latin typeface="Times New Roman" pitchFamily="18" charset="0"/>
                          <a:cs typeface="Times New Roman" pitchFamily="18" charset="0"/>
                        </a:rPr>
                        <a:t>IEEE/OSA Journal</a:t>
                      </a:r>
                      <a:r>
                        <a:rPr lang="en-IN" sz="11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 of </a:t>
                      </a:r>
                      <a:r>
                        <a:rPr lang="en-IN" sz="11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Vol</a:t>
                      </a:r>
                      <a:r>
                        <a:rPr lang="en-IN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 5 ,No 1, September 2013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paper is based on providing a segment based rerouting algorithm for efficient transfer of messages in case of link failures.</a:t>
                      </a:r>
                    </a:p>
                  </a:txBody>
                  <a:tcPr/>
                </a:tc>
              </a:tr>
              <a:tr h="94492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entury" pitchFamily="18" charset="0"/>
                        </a:rPr>
                        <a:t>4</a:t>
                      </a:r>
                      <a:endParaRPr lang="en-US" sz="110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Fault-Tolerant </a:t>
                      </a:r>
                      <a:r>
                        <a:rPr lang="en-IN" sz="1100" dirty="0" err="1" smtClean="0"/>
                        <a:t>OpenFlow</a:t>
                      </a:r>
                      <a:r>
                        <a:rPr lang="en-IN" sz="1100" dirty="0" smtClean="0"/>
                        <a:t>-based Software Switch Architecture with LINC Switches for a Reliable Network Data Exchange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Research and Educational Experiment Workshop (GREE), 2014 Third GENI  </a:t>
                      </a:r>
                      <a:r>
                        <a:rPr lang="en-IN" sz="1100" dirty="0" smtClean="0"/>
                        <a:t>19-20 March 2014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This paper</a:t>
                      </a:r>
                      <a:r>
                        <a:rPr lang="en-IN" sz="1100" baseline="0" dirty="0" smtClean="0"/>
                        <a:t> describes the usage of the </a:t>
                      </a:r>
                      <a:r>
                        <a:rPr lang="en-IN" sz="1100" baseline="0" dirty="0" err="1" smtClean="0"/>
                        <a:t>Erlang</a:t>
                      </a:r>
                      <a:r>
                        <a:rPr lang="en-IN" sz="1100" baseline="0" dirty="0" smtClean="0"/>
                        <a:t> Distributed System to replace the hardware switches with  open flow software switches to better the fault-tolerance system.</a:t>
                      </a:r>
                      <a:endParaRPr lang="en-IN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PROPOSED SYSTEM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The existing system is based on the process of detecting the link failure in a network and providing a secure path for the packets.</a:t>
            </a:r>
          </a:p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Mostly, the alternate path provided is pre-computed already and is stored in the table.</a:t>
            </a:r>
          </a:p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The </a:t>
            </a:r>
            <a:r>
              <a:rPr lang="en" dirty="0">
                <a:latin typeface="Oswald"/>
                <a:ea typeface="Oswald"/>
                <a:cs typeface="Oswald"/>
                <a:sym typeface="Oswald"/>
              </a:rPr>
              <a:t>existing system uses a working and a transient plane.</a:t>
            </a:r>
          </a:p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Working plane is used till the link failure occurs.</a:t>
            </a:r>
          </a:p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Transient plane comes into play when a link is failed.</a:t>
            </a:r>
          </a:p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The transient plane is like a tree in which the failure node is the root.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000" y="28502"/>
            <a:ext cx="8520599" cy="733499"/>
          </a:xfrm>
        </p:spPr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949" y="1047750"/>
            <a:ext cx="8520599" cy="3810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9" y="742950"/>
            <a:ext cx="8375101" cy="44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MODULES SPLIT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699" y="1504950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Detection Module :</a:t>
            </a:r>
          </a:p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Detection </a:t>
            </a:r>
            <a:r>
              <a:rPr lang="en" dirty="0">
                <a:latin typeface="Oswald"/>
                <a:ea typeface="Oswald"/>
                <a:cs typeface="Oswald"/>
                <a:sym typeface="Oswald"/>
              </a:rPr>
              <a:t>of link </a:t>
            </a: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failure</a:t>
            </a:r>
          </a:p>
          <a:p>
            <a:pPr marL="228600" lvl="0" rtl="0">
              <a:spcBef>
                <a:spcPts val="0"/>
              </a:spcBef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Recovery Module :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Storing of dropped packets in compression state.</a:t>
            </a:r>
          </a:p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Handling the failed link using the alternate back </a:t>
            </a: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path (the packets which are not left from the source).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Stored packets are sent using fast rerouting technique.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Nattapong Kitsuwan , Seamos McGettrick , Frank Slyne , David B. Payne , Marco Ruffini , “Independent Transient Plane Design for Protection in openFlow Based Networks”, IEEE/OSA Journal, Vol 7 , March 2015.</a:t>
            </a:r>
          </a:p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Niels L. M. van Adrichem, Benjamin J. van Asten and Fernando A. Kuipers, “Fast Recovery in Software Defined Networks” in IEEE Software Defined Networks (EWSDN), 2014 Third European Workshop on 1­3 Sept. 2014.</a:t>
            </a:r>
          </a:p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Yonghong Fu, Jun Bi, Kai Gao, Ze Chen, Jianping Wu and Bin Hao, “Orion: A Hybrid Hierarchical Control Plane of Software­Defined Networking for Large­Scale Networks” , 2014 IEEE 22nd International Conference on Network Protocols.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(Continued)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Nor Masri Sahri and Koji Okamura, “Openflow Path Fast Failover Fast Convergence Mechanism” , Network Research Workshop Proceedings of the Asia Pacific Advanced Network 2014 v. 38, p. 23­28.</a:t>
            </a:r>
          </a:p>
          <a:p>
            <a:pPr marL="457200" lvl="0" indent="-22860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Tarik ˇ Ciˇci´c, Audun Fosselie Hansen, Amund Kvalbein, Matthias Hartmann, R¨udiger Martin, Michael Menth,Stein Gjessing, and Olav Lysne, ”Relaxed Multiple Routing Configurations: IP Fast Reroute for Single and Correlated Failures” , IEEE TRANSACTIONS ON NETWORK AND SERVICE MANAGEMENT, VOL. 6, NO. 1, MARCH 2009.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824</Words>
  <Application>Microsoft Office PowerPoint</Application>
  <PresentationFormat>On-screen Show (16:9)</PresentationFormat>
  <Paragraphs>66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Century</vt:lpstr>
      <vt:lpstr>Oswald</vt:lpstr>
      <vt:lpstr>Times New Roman</vt:lpstr>
      <vt:lpstr>Source Code Pro</vt:lpstr>
      <vt:lpstr>Arial</vt:lpstr>
      <vt:lpstr>modern-writer</vt:lpstr>
      <vt:lpstr>Error Detection and Recovery For Open Flow Links in Software Defined Networking  </vt:lpstr>
      <vt:lpstr>INTRODUCTION</vt:lpstr>
      <vt:lpstr>OBJECTIVE</vt:lpstr>
      <vt:lpstr>LITERATURE SURVEY</vt:lpstr>
      <vt:lpstr>PROPOSED SYSTEM</vt:lpstr>
      <vt:lpstr>Overall Architecture</vt:lpstr>
      <vt:lpstr>MODULES SPLIT</vt:lpstr>
      <vt:lpstr>REFERENCES</vt:lpstr>
      <vt:lpstr>(Continued)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Error Detection and Failure Recovery in Software Defined Networking</dc:title>
  <dc:creator>Swetha Srikanth</dc:creator>
  <cp:lastModifiedBy>RAJA_pc</cp:lastModifiedBy>
  <cp:revision>11</cp:revision>
  <dcterms:modified xsi:type="dcterms:W3CDTF">2015-10-05T10:23:18Z</dcterms:modified>
</cp:coreProperties>
</file>