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209D18-6ECF-4583-A8C2-31EFB00C72D3}"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207627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09D18-6ECF-4583-A8C2-31EFB00C72D3}"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409110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09D18-6ECF-4583-A8C2-31EFB00C72D3}"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32DB52-DDE2-426A-B902-7B097658F65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0833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D209D18-6ECF-4583-A8C2-31EFB00C72D3}"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2251468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D209D18-6ECF-4583-A8C2-31EFB00C72D3}"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32DB52-DDE2-426A-B902-7B097658F65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4299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D209D18-6ECF-4583-A8C2-31EFB00C72D3}"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1310543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09D18-6ECF-4583-A8C2-31EFB00C72D3}"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118277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09D18-6ECF-4583-A8C2-31EFB00C72D3}"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2215085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09D18-6ECF-4583-A8C2-31EFB00C72D3}"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266019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09D18-6ECF-4583-A8C2-31EFB00C72D3}"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219785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209D18-6ECF-4583-A8C2-31EFB00C72D3}"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412607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209D18-6ECF-4583-A8C2-31EFB00C72D3}"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249163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209D18-6ECF-4583-A8C2-31EFB00C72D3}"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2602186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09D18-6ECF-4583-A8C2-31EFB00C72D3}" type="datetimeFigureOut">
              <a:rPr lang="en-IN" smtClean="0"/>
              <a:t>24-02-2024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183989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209D18-6ECF-4583-A8C2-31EFB00C72D3}"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386866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209D18-6ECF-4583-A8C2-31EFB00C72D3}"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32DB52-DDE2-426A-B902-7B097658F652}" type="slidenum">
              <a:rPr lang="en-IN" smtClean="0"/>
              <a:t>‹#›</a:t>
            </a:fld>
            <a:endParaRPr lang="en-IN"/>
          </a:p>
        </p:txBody>
      </p:sp>
    </p:spTree>
    <p:extLst>
      <p:ext uri="{BB962C8B-B14F-4D97-AF65-F5344CB8AC3E}">
        <p14:creationId xmlns:p14="http://schemas.microsoft.com/office/powerpoint/2010/main" val="2751267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D209D18-6ECF-4583-A8C2-31EFB00C72D3}" type="datetimeFigureOut">
              <a:rPr lang="en-IN" smtClean="0"/>
              <a:t>24-02-2024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E32DB52-DDE2-426A-B902-7B097658F652}" type="slidenum">
              <a:rPr lang="en-IN" smtClean="0"/>
              <a:t>‹#›</a:t>
            </a:fld>
            <a:endParaRPr lang="en-IN"/>
          </a:p>
        </p:txBody>
      </p:sp>
    </p:spTree>
    <p:extLst>
      <p:ext uri="{BB962C8B-B14F-4D97-AF65-F5344CB8AC3E}">
        <p14:creationId xmlns:p14="http://schemas.microsoft.com/office/powerpoint/2010/main" val="18937013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8weeksqlchallenge.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8580-E504-E5BF-2865-333EA7857D80}"/>
              </a:ext>
            </a:extLst>
          </p:cNvPr>
          <p:cNvSpPr>
            <a:spLocks noGrp="1"/>
          </p:cNvSpPr>
          <p:nvPr>
            <p:ph type="title"/>
          </p:nvPr>
        </p:nvSpPr>
        <p:spPr>
          <a:xfrm>
            <a:off x="2061113" y="58993"/>
            <a:ext cx="8911687" cy="1814052"/>
          </a:xfrm>
        </p:spPr>
        <p:txBody>
          <a:bodyPr>
            <a:normAutofit fontScale="90000"/>
          </a:bodyPr>
          <a:lstStyle/>
          <a:p>
            <a:pPr algn="ctr"/>
            <a:br>
              <a:rPr lang="en-IN" b="0" i="0" u="none" strike="noStrike" dirty="0">
                <a:solidFill>
                  <a:srgbClr val="4183C4"/>
                </a:solidFill>
                <a:effectLst/>
                <a:latin typeface="Helvetica Neue"/>
                <a:hlinkClick r:id="rId2"/>
              </a:rPr>
            </a:br>
            <a:r>
              <a:rPr lang="en-IN" sz="6000" b="0" i="0" u="none" strike="noStrike" dirty="0">
                <a:solidFill>
                  <a:srgbClr val="4183C4"/>
                </a:solidFill>
                <a:effectLst/>
                <a:latin typeface="Helvetica Neue"/>
                <a:hlinkClick r:id="rId2"/>
              </a:rPr>
              <a:t>8 Week SQL Challenge</a:t>
            </a:r>
            <a:br>
              <a:rPr lang="en-IN" sz="6000" b="0" i="0" dirty="0">
                <a:solidFill>
                  <a:srgbClr val="333333"/>
                </a:solidFill>
                <a:effectLst/>
                <a:latin typeface="Helvetica Neue"/>
              </a:rPr>
            </a:br>
            <a:r>
              <a:rPr lang="en-US" sz="6000" b="1" i="0" dirty="0">
                <a:solidFill>
                  <a:srgbClr val="222222"/>
                </a:solidFill>
                <a:effectLst/>
                <a:latin typeface="-system-ui"/>
              </a:rPr>
              <a:t>Case Study #2 - Pizza Runner</a:t>
            </a:r>
            <a:br>
              <a:rPr lang="en-US" b="1" i="0" dirty="0">
                <a:solidFill>
                  <a:srgbClr val="222222"/>
                </a:solidFill>
                <a:effectLst/>
                <a:latin typeface="-system-ui"/>
              </a:rPr>
            </a:br>
            <a:endParaRPr lang="en-IN" dirty="0"/>
          </a:p>
        </p:txBody>
      </p:sp>
      <p:pic>
        <p:nvPicPr>
          <p:cNvPr id="5" name="Content Placeholder 4">
            <a:extLst>
              <a:ext uri="{FF2B5EF4-FFF2-40B4-BE49-F238E27FC236}">
                <a16:creationId xmlns:a16="http://schemas.microsoft.com/office/drawing/2014/main" id="{FD33C23C-F308-7BAD-1985-77D156781A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48232" y="2325329"/>
            <a:ext cx="8347587" cy="4326193"/>
          </a:xfrm>
        </p:spPr>
      </p:pic>
    </p:spTree>
    <p:extLst>
      <p:ext uri="{BB962C8B-B14F-4D97-AF65-F5344CB8AC3E}">
        <p14:creationId xmlns:p14="http://schemas.microsoft.com/office/powerpoint/2010/main" val="332099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ABB2-2D53-6486-971F-89D5ED0925B7}"/>
              </a:ext>
            </a:extLst>
          </p:cNvPr>
          <p:cNvSpPr>
            <a:spLocks noGrp="1"/>
          </p:cNvSpPr>
          <p:nvPr>
            <p:ph type="title"/>
          </p:nvPr>
        </p:nvSpPr>
        <p:spPr/>
        <p:txBody>
          <a:bodyPr>
            <a:normAutofit/>
          </a:bodyPr>
          <a:lstStyle/>
          <a:p>
            <a:r>
              <a:rPr lang="en-US" sz="2800" b="1" dirty="0"/>
              <a:t>7.</a:t>
            </a:r>
            <a:r>
              <a:rPr lang="en-US" sz="2800" b="1" i="0" dirty="0">
                <a:solidFill>
                  <a:srgbClr val="404040"/>
                </a:solidFill>
                <a:effectLst/>
                <a:latin typeface="-system-ui"/>
              </a:rPr>
              <a:t> For each customer, how many delivered pizzas had at least 1 change and how many had no changes?</a:t>
            </a:r>
            <a:endParaRPr lang="en-IN" sz="2800" b="1" dirty="0"/>
          </a:p>
        </p:txBody>
      </p:sp>
      <p:pic>
        <p:nvPicPr>
          <p:cNvPr id="5" name="Content Placeholder 4">
            <a:extLst>
              <a:ext uri="{FF2B5EF4-FFF2-40B4-BE49-F238E27FC236}">
                <a16:creationId xmlns:a16="http://schemas.microsoft.com/office/drawing/2014/main" id="{1FAF58AC-D4CD-D5C5-5AAA-883BD63488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9247238" cy="4584290"/>
          </a:xfrm>
        </p:spPr>
      </p:pic>
    </p:spTree>
    <p:extLst>
      <p:ext uri="{BB962C8B-B14F-4D97-AF65-F5344CB8AC3E}">
        <p14:creationId xmlns:p14="http://schemas.microsoft.com/office/powerpoint/2010/main" val="250825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C94A-1439-417E-29B4-D4A8DDE3C129}"/>
              </a:ext>
            </a:extLst>
          </p:cNvPr>
          <p:cNvSpPr>
            <a:spLocks noGrp="1"/>
          </p:cNvSpPr>
          <p:nvPr>
            <p:ph type="title"/>
          </p:nvPr>
        </p:nvSpPr>
        <p:spPr/>
        <p:txBody>
          <a:bodyPr>
            <a:normAutofit/>
          </a:bodyPr>
          <a:lstStyle/>
          <a:p>
            <a:r>
              <a:rPr lang="en-US" b="1" dirty="0"/>
              <a:t>8.</a:t>
            </a:r>
            <a:r>
              <a:rPr lang="en-US" b="1" i="0" dirty="0">
                <a:solidFill>
                  <a:srgbClr val="404040"/>
                </a:solidFill>
                <a:effectLst/>
                <a:latin typeface="-system-ui"/>
              </a:rPr>
              <a:t> How many pizzas were delivered that had both exclusions and extras?</a:t>
            </a:r>
            <a:endParaRPr lang="en-IN" b="1" dirty="0"/>
          </a:p>
        </p:txBody>
      </p:sp>
      <p:pic>
        <p:nvPicPr>
          <p:cNvPr id="5" name="Content Placeholder 4">
            <a:extLst>
              <a:ext uri="{FF2B5EF4-FFF2-40B4-BE49-F238E27FC236}">
                <a16:creationId xmlns:a16="http://schemas.microsoft.com/office/drawing/2014/main" id="{AD94D4AD-5F3B-83A6-7988-B752AF8AA8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882552"/>
            <a:ext cx="8911687" cy="4665732"/>
          </a:xfrm>
        </p:spPr>
      </p:pic>
    </p:spTree>
    <p:extLst>
      <p:ext uri="{BB962C8B-B14F-4D97-AF65-F5344CB8AC3E}">
        <p14:creationId xmlns:p14="http://schemas.microsoft.com/office/powerpoint/2010/main" val="12404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692E-20E7-BC07-1464-7A84DB5C20E6}"/>
              </a:ext>
            </a:extLst>
          </p:cNvPr>
          <p:cNvSpPr>
            <a:spLocks noGrp="1"/>
          </p:cNvSpPr>
          <p:nvPr>
            <p:ph type="title"/>
          </p:nvPr>
        </p:nvSpPr>
        <p:spPr/>
        <p:txBody>
          <a:bodyPr>
            <a:normAutofit/>
          </a:bodyPr>
          <a:lstStyle/>
          <a:p>
            <a:r>
              <a:rPr lang="en-US" b="1" i="0" dirty="0">
                <a:solidFill>
                  <a:srgbClr val="404040"/>
                </a:solidFill>
                <a:effectLst/>
                <a:latin typeface="-system-ui"/>
              </a:rPr>
              <a:t>9.What was the total volume of pizzas ordered for each hour of the day?</a:t>
            </a:r>
            <a:endParaRPr lang="en-IN" b="1" dirty="0"/>
          </a:p>
        </p:txBody>
      </p:sp>
      <p:pic>
        <p:nvPicPr>
          <p:cNvPr id="5" name="Content Placeholder 4">
            <a:extLst>
              <a:ext uri="{FF2B5EF4-FFF2-40B4-BE49-F238E27FC236}">
                <a16:creationId xmlns:a16="http://schemas.microsoft.com/office/drawing/2014/main" id="{ADCDDCA1-7D3B-CA84-8782-11CADA08B1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882552"/>
            <a:ext cx="8642555" cy="4591990"/>
          </a:xfrm>
        </p:spPr>
      </p:pic>
    </p:spTree>
    <p:extLst>
      <p:ext uri="{BB962C8B-B14F-4D97-AF65-F5344CB8AC3E}">
        <p14:creationId xmlns:p14="http://schemas.microsoft.com/office/powerpoint/2010/main" val="44568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DADC-C1A7-55A2-5026-3197C9CF6696}"/>
              </a:ext>
            </a:extLst>
          </p:cNvPr>
          <p:cNvSpPr>
            <a:spLocks noGrp="1"/>
          </p:cNvSpPr>
          <p:nvPr>
            <p:ph type="title"/>
          </p:nvPr>
        </p:nvSpPr>
        <p:spPr/>
        <p:txBody>
          <a:bodyPr>
            <a:normAutofit/>
          </a:bodyPr>
          <a:lstStyle/>
          <a:p>
            <a:r>
              <a:rPr lang="en-US" b="1" i="0" dirty="0">
                <a:solidFill>
                  <a:srgbClr val="404040"/>
                </a:solidFill>
                <a:effectLst/>
                <a:latin typeface="-system-ui"/>
              </a:rPr>
              <a:t>10.What was the volume of orders for each day of the week?</a:t>
            </a:r>
            <a:endParaRPr lang="en-IN" b="1" dirty="0"/>
          </a:p>
        </p:txBody>
      </p:sp>
      <p:pic>
        <p:nvPicPr>
          <p:cNvPr id="5" name="Content Placeholder 4">
            <a:extLst>
              <a:ext uri="{FF2B5EF4-FFF2-40B4-BE49-F238E27FC236}">
                <a16:creationId xmlns:a16="http://schemas.microsoft.com/office/drawing/2014/main" id="{B75FAA50-3981-BF91-D0A1-2395CBDF2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5580" y="1882551"/>
            <a:ext cx="8849032" cy="4650983"/>
          </a:xfrm>
        </p:spPr>
      </p:pic>
    </p:spTree>
    <p:extLst>
      <p:ext uri="{BB962C8B-B14F-4D97-AF65-F5344CB8AC3E}">
        <p14:creationId xmlns:p14="http://schemas.microsoft.com/office/powerpoint/2010/main" val="194674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DEC8-48F2-28DE-6885-9CB6BD4FECD1}"/>
              </a:ext>
            </a:extLst>
          </p:cNvPr>
          <p:cNvSpPr>
            <a:spLocks noGrp="1"/>
          </p:cNvSpPr>
          <p:nvPr>
            <p:ph type="title"/>
          </p:nvPr>
        </p:nvSpPr>
        <p:spPr/>
        <p:txBody>
          <a:bodyPr/>
          <a:lstStyle/>
          <a:p>
            <a:r>
              <a:rPr lang="en-IN" sz="4000" b="1" dirty="0">
                <a:solidFill>
                  <a:srgbClr val="222222"/>
                </a:solidFill>
                <a:latin typeface="-system-ui"/>
              </a:rPr>
              <a:t>Problem</a:t>
            </a:r>
            <a:r>
              <a:rPr lang="en-IN" b="1" i="0" dirty="0">
                <a:solidFill>
                  <a:srgbClr val="F0F3F6"/>
                </a:solidFill>
                <a:effectLst/>
                <a:latin typeface="-apple-system"/>
              </a:rPr>
              <a:t> </a:t>
            </a:r>
            <a:r>
              <a:rPr lang="en-IN" sz="4000" b="1" dirty="0">
                <a:solidFill>
                  <a:srgbClr val="222222"/>
                </a:solidFill>
                <a:latin typeface="-system-ui"/>
              </a:rPr>
              <a:t>Statement</a:t>
            </a:r>
            <a:br>
              <a:rPr lang="en-IN" b="1" i="0" dirty="0">
                <a:solidFill>
                  <a:srgbClr val="F0F3F6"/>
                </a:solidFill>
                <a:effectLst/>
                <a:latin typeface="-apple-system"/>
              </a:rPr>
            </a:br>
            <a:endParaRPr lang="en-IN" dirty="0"/>
          </a:p>
        </p:txBody>
      </p:sp>
      <p:sp>
        <p:nvSpPr>
          <p:cNvPr id="3" name="Content Placeholder 2">
            <a:extLst>
              <a:ext uri="{FF2B5EF4-FFF2-40B4-BE49-F238E27FC236}">
                <a16:creationId xmlns:a16="http://schemas.microsoft.com/office/drawing/2014/main" id="{88346D38-BCFF-B99B-15EE-F5146564F33D}"/>
              </a:ext>
            </a:extLst>
          </p:cNvPr>
          <p:cNvSpPr>
            <a:spLocks noGrp="1"/>
          </p:cNvSpPr>
          <p:nvPr>
            <p:ph idx="1"/>
          </p:nvPr>
        </p:nvSpPr>
        <p:spPr/>
        <p:txBody>
          <a:bodyPr>
            <a:normAutofit lnSpcReduction="10000"/>
          </a:bodyPr>
          <a:lstStyle/>
          <a:p>
            <a:r>
              <a:rPr lang="en-US" dirty="0"/>
              <a:t>Danny was scrolling through his Instagram feed when something really caught his eye - “80s Retro Styling and Pizza Is The Future!”</a:t>
            </a:r>
          </a:p>
          <a:p>
            <a:endParaRPr lang="en-US" dirty="0"/>
          </a:p>
          <a:p>
            <a:r>
              <a:rPr lang="en-US" dirty="0"/>
              <a:t>Danny was sold on the idea, but he knew that pizza alone was not going to help him get seed funding to expand his new Pizza Empire - so he had one more genius idea to combine with it - he was going to Uberize it - and so Pizza Runner was launched!</a:t>
            </a:r>
          </a:p>
          <a:p>
            <a:endParaRPr lang="en-US" dirty="0"/>
          </a:p>
          <a:p>
            <a:r>
              <a:rPr lang="en-US" dirty="0"/>
              <a:t>Danny started by recruiting “runners” to deliver fresh pizza from Pizza Runner Headquarters (otherwise known as Danny’s house) and also maxed out his credit card to pay freelance developers to build a mobile app to accept orders from customers.</a:t>
            </a:r>
            <a:endParaRPr lang="en-IN" dirty="0"/>
          </a:p>
        </p:txBody>
      </p:sp>
    </p:spTree>
    <p:extLst>
      <p:ext uri="{BB962C8B-B14F-4D97-AF65-F5344CB8AC3E}">
        <p14:creationId xmlns:p14="http://schemas.microsoft.com/office/powerpoint/2010/main" val="23661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8ACD-8E21-1C72-8525-76F071344900}"/>
              </a:ext>
            </a:extLst>
          </p:cNvPr>
          <p:cNvSpPr>
            <a:spLocks noGrp="1"/>
          </p:cNvSpPr>
          <p:nvPr>
            <p:ph type="title"/>
          </p:nvPr>
        </p:nvSpPr>
        <p:spPr/>
        <p:txBody>
          <a:bodyPr/>
          <a:lstStyle/>
          <a:p>
            <a:r>
              <a:rPr lang="en-IN" b="1" dirty="0"/>
              <a:t>Table Transformation and Cleaning</a:t>
            </a:r>
          </a:p>
        </p:txBody>
      </p:sp>
      <p:sp>
        <p:nvSpPr>
          <p:cNvPr id="3" name="Content Placeholder 2">
            <a:extLst>
              <a:ext uri="{FF2B5EF4-FFF2-40B4-BE49-F238E27FC236}">
                <a16:creationId xmlns:a16="http://schemas.microsoft.com/office/drawing/2014/main" id="{A2AE047F-DA75-985C-3447-AC2A5076FA83}"/>
              </a:ext>
            </a:extLst>
          </p:cNvPr>
          <p:cNvSpPr>
            <a:spLocks noGrp="1"/>
          </p:cNvSpPr>
          <p:nvPr>
            <p:ph idx="1"/>
          </p:nvPr>
        </p:nvSpPr>
        <p:spPr/>
        <p:txBody>
          <a:bodyPr>
            <a:normAutofit fontScale="92500" lnSpcReduction="20000"/>
          </a:bodyPr>
          <a:lstStyle/>
          <a:p>
            <a:r>
              <a:rPr lang="en-US" sz="5400" dirty="0"/>
              <a:t>Data type check of  tables</a:t>
            </a:r>
          </a:p>
          <a:p>
            <a:r>
              <a:rPr lang="en-US" sz="5400" dirty="0"/>
              <a:t>Updating tables </a:t>
            </a:r>
          </a:p>
          <a:p>
            <a:r>
              <a:rPr lang="en-US" sz="5400" dirty="0"/>
              <a:t>Data type check</a:t>
            </a:r>
          </a:p>
          <a:p>
            <a:r>
              <a:rPr lang="en-US" sz="5400" dirty="0"/>
              <a:t>Updated tables</a:t>
            </a:r>
          </a:p>
          <a:p>
            <a:pPr marL="0" indent="0">
              <a:buNone/>
            </a:pPr>
            <a:endParaRPr lang="en-US" sz="5400" dirty="0"/>
          </a:p>
          <a:p>
            <a:endParaRPr lang="en-US" dirty="0"/>
          </a:p>
        </p:txBody>
      </p:sp>
    </p:spTree>
    <p:extLst>
      <p:ext uri="{BB962C8B-B14F-4D97-AF65-F5344CB8AC3E}">
        <p14:creationId xmlns:p14="http://schemas.microsoft.com/office/powerpoint/2010/main" val="424669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A381-43EB-E37B-26ED-520A72511E78}"/>
              </a:ext>
            </a:extLst>
          </p:cNvPr>
          <p:cNvSpPr>
            <a:spLocks noGrp="1"/>
          </p:cNvSpPr>
          <p:nvPr>
            <p:ph type="title"/>
          </p:nvPr>
        </p:nvSpPr>
        <p:spPr/>
        <p:txBody>
          <a:bodyPr/>
          <a:lstStyle/>
          <a:p>
            <a:pPr algn="ctr"/>
            <a:r>
              <a:rPr lang="en-US" b="1" dirty="0">
                <a:solidFill>
                  <a:srgbClr val="222222"/>
                </a:solidFill>
                <a:latin typeface="-system-ui"/>
              </a:rPr>
              <a:t>Part</a:t>
            </a:r>
            <a:r>
              <a:rPr lang="en-US" dirty="0"/>
              <a:t> </a:t>
            </a:r>
            <a:r>
              <a:rPr lang="en-IN" b="1" i="0" dirty="0">
                <a:solidFill>
                  <a:srgbClr val="222222"/>
                </a:solidFill>
                <a:effectLst/>
                <a:latin typeface="-system-ui"/>
              </a:rPr>
              <a:t>A</a:t>
            </a:r>
            <a:r>
              <a:rPr lang="en-IN" b="1" dirty="0">
                <a:solidFill>
                  <a:srgbClr val="222222"/>
                </a:solidFill>
                <a:latin typeface="-system-ui"/>
              </a:rPr>
              <a:t> :</a:t>
            </a:r>
            <a:r>
              <a:rPr lang="en-IN" b="1" i="0" dirty="0">
                <a:solidFill>
                  <a:srgbClr val="222222"/>
                </a:solidFill>
                <a:effectLst/>
                <a:latin typeface="-system-ui"/>
              </a:rPr>
              <a:t> Pizza Metrics</a:t>
            </a:r>
            <a:br>
              <a:rPr lang="en-IN" b="1" dirty="0">
                <a:solidFill>
                  <a:srgbClr val="222222"/>
                </a:solidFill>
                <a:latin typeface="-system-ui"/>
              </a:rPr>
            </a:br>
            <a:endParaRPr lang="en-IN" b="1" dirty="0">
              <a:solidFill>
                <a:srgbClr val="222222"/>
              </a:solidFill>
              <a:latin typeface="-system-ui"/>
            </a:endParaRPr>
          </a:p>
        </p:txBody>
      </p:sp>
      <p:sp>
        <p:nvSpPr>
          <p:cNvPr id="3" name="Content Placeholder 2">
            <a:extLst>
              <a:ext uri="{FF2B5EF4-FFF2-40B4-BE49-F238E27FC236}">
                <a16:creationId xmlns:a16="http://schemas.microsoft.com/office/drawing/2014/main" id="{866CE06E-0940-2C32-8F67-A636607FD4C6}"/>
              </a:ext>
            </a:extLst>
          </p:cNvPr>
          <p:cNvSpPr>
            <a:spLocks noGrp="1"/>
          </p:cNvSpPr>
          <p:nvPr>
            <p:ph idx="1"/>
          </p:nvPr>
        </p:nvSpPr>
        <p:spPr>
          <a:xfrm>
            <a:off x="2209800" y="1370371"/>
            <a:ext cx="8915400" cy="1048364"/>
          </a:xfrm>
        </p:spPr>
        <p:txBody>
          <a:bodyPr/>
          <a:lstStyle/>
          <a:p>
            <a:r>
              <a:rPr lang="en-US" sz="3600" b="1" i="0" dirty="0">
                <a:solidFill>
                  <a:srgbClr val="404040"/>
                </a:solidFill>
                <a:effectLst/>
                <a:latin typeface="-system-ui"/>
              </a:rPr>
              <a:t>How many pizzas were ordered?</a:t>
            </a:r>
          </a:p>
          <a:p>
            <a:endParaRPr lang="en-IN" dirty="0"/>
          </a:p>
        </p:txBody>
      </p:sp>
      <p:pic>
        <p:nvPicPr>
          <p:cNvPr id="5" name="Picture 4">
            <a:extLst>
              <a:ext uri="{FF2B5EF4-FFF2-40B4-BE49-F238E27FC236}">
                <a16:creationId xmlns:a16="http://schemas.microsoft.com/office/drawing/2014/main" id="{E0611116-BBD9-54CD-CB61-A4BE32BB1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787" y="2094271"/>
            <a:ext cx="8583561" cy="4348163"/>
          </a:xfrm>
          <a:prstGeom prst="rect">
            <a:avLst/>
          </a:prstGeom>
        </p:spPr>
      </p:pic>
    </p:spTree>
    <p:extLst>
      <p:ext uri="{BB962C8B-B14F-4D97-AF65-F5344CB8AC3E}">
        <p14:creationId xmlns:p14="http://schemas.microsoft.com/office/powerpoint/2010/main" val="397589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392F-59A1-B90B-0D62-C7FD8A454E3F}"/>
              </a:ext>
            </a:extLst>
          </p:cNvPr>
          <p:cNvSpPr>
            <a:spLocks noGrp="1"/>
          </p:cNvSpPr>
          <p:nvPr>
            <p:ph type="title"/>
          </p:nvPr>
        </p:nvSpPr>
        <p:spPr>
          <a:xfrm>
            <a:off x="2592925" y="624110"/>
            <a:ext cx="8911687" cy="1066578"/>
          </a:xfrm>
        </p:spPr>
        <p:txBody>
          <a:bodyPr>
            <a:normAutofit fontScale="90000"/>
          </a:bodyPr>
          <a:lstStyle/>
          <a:p>
            <a:r>
              <a:rPr lang="en-US" b="1" i="0" dirty="0">
                <a:solidFill>
                  <a:srgbClr val="404040"/>
                </a:solidFill>
                <a:effectLst/>
                <a:latin typeface="-system-ui"/>
              </a:rPr>
              <a:t>2.How many unique customer orders were made?</a:t>
            </a:r>
            <a:br>
              <a:rPr lang="en-US" b="0" i="0" dirty="0">
                <a:solidFill>
                  <a:srgbClr val="404040"/>
                </a:solidFill>
                <a:effectLst/>
                <a:latin typeface="-system-ui"/>
              </a:rPr>
            </a:br>
            <a:endParaRPr lang="en-IN" dirty="0"/>
          </a:p>
        </p:txBody>
      </p:sp>
      <p:pic>
        <p:nvPicPr>
          <p:cNvPr id="5" name="Content Placeholder 4">
            <a:extLst>
              <a:ext uri="{FF2B5EF4-FFF2-40B4-BE49-F238E27FC236}">
                <a16:creationId xmlns:a16="http://schemas.microsoft.com/office/drawing/2014/main" id="{164B7D27-BA69-AE55-3D67-D9F46C84FC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375840"/>
            <a:ext cx="8642555" cy="4858050"/>
          </a:xfrm>
        </p:spPr>
      </p:pic>
    </p:spTree>
    <p:extLst>
      <p:ext uri="{BB962C8B-B14F-4D97-AF65-F5344CB8AC3E}">
        <p14:creationId xmlns:p14="http://schemas.microsoft.com/office/powerpoint/2010/main" val="150643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6238-5042-A34B-00A1-C09BA1FB9004}"/>
              </a:ext>
            </a:extLst>
          </p:cNvPr>
          <p:cNvSpPr>
            <a:spLocks noGrp="1"/>
          </p:cNvSpPr>
          <p:nvPr>
            <p:ph type="title"/>
          </p:nvPr>
        </p:nvSpPr>
        <p:spPr/>
        <p:txBody>
          <a:bodyPr>
            <a:normAutofit/>
          </a:bodyPr>
          <a:lstStyle/>
          <a:p>
            <a:r>
              <a:rPr lang="en-US" b="1" dirty="0"/>
              <a:t>3.</a:t>
            </a:r>
            <a:r>
              <a:rPr lang="en-US" b="1" i="0" dirty="0">
                <a:solidFill>
                  <a:srgbClr val="404040"/>
                </a:solidFill>
                <a:effectLst/>
                <a:latin typeface="-system-ui"/>
              </a:rPr>
              <a:t> How many successful orders were delivered by each runner?</a:t>
            </a:r>
            <a:endParaRPr lang="en-IN" b="1" dirty="0"/>
          </a:p>
        </p:txBody>
      </p:sp>
      <p:pic>
        <p:nvPicPr>
          <p:cNvPr id="5" name="Content Placeholder 4">
            <a:extLst>
              <a:ext uri="{FF2B5EF4-FFF2-40B4-BE49-F238E27FC236}">
                <a16:creationId xmlns:a16="http://schemas.microsoft.com/office/drawing/2014/main" id="{D3D2BE3B-6FFC-6FF4-170D-963F5FC8C0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4999"/>
            <a:ext cx="8350044" cy="4540045"/>
          </a:xfrm>
        </p:spPr>
      </p:pic>
    </p:spTree>
    <p:extLst>
      <p:ext uri="{BB962C8B-B14F-4D97-AF65-F5344CB8AC3E}">
        <p14:creationId xmlns:p14="http://schemas.microsoft.com/office/powerpoint/2010/main" val="46814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5BE2-799B-5AE0-259B-CB3C4D07883D}"/>
              </a:ext>
            </a:extLst>
          </p:cNvPr>
          <p:cNvSpPr>
            <a:spLocks noGrp="1"/>
          </p:cNvSpPr>
          <p:nvPr>
            <p:ph type="title"/>
          </p:nvPr>
        </p:nvSpPr>
        <p:spPr/>
        <p:txBody>
          <a:bodyPr>
            <a:normAutofit/>
          </a:bodyPr>
          <a:lstStyle/>
          <a:p>
            <a:r>
              <a:rPr lang="en-US" b="1" dirty="0"/>
              <a:t>4.</a:t>
            </a:r>
            <a:r>
              <a:rPr lang="en-US" b="1" i="0" dirty="0">
                <a:solidFill>
                  <a:srgbClr val="404040"/>
                </a:solidFill>
                <a:effectLst/>
                <a:latin typeface="-system-ui"/>
              </a:rPr>
              <a:t> How many of each type of pizza was delivered?</a:t>
            </a:r>
            <a:endParaRPr lang="en-IN" b="1" dirty="0"/>
          </a:p>
        </p:txBody>
      </p:sp>
      <p:pic>
        <p:nvPicPr>
          <p:cNvPr id="5" name="Content Placeholder 4">
            <a:extLst>
              <a:ext uri="{FF2B5EF4-FFF2-40B4-BE49-F238E27FC236}">
                <a16:creationId xmlns:a16="http://schemas.microsoft.com/office/drawing/2014/main" id="{3FB4C499-4225-2D22-4934-47D9AE6C47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882552"/>
            <a:ext cx="8834283" cy="4351338"/>
          </a:xfrm>
        </p:spPr>
      </p:pic>
    </p:spTree>
    <p:extLst>
      <p:ext uri="{BB962C8B-B14F-4D97-AF65-F5344CB8AC3E}">
        <p14:creationId xmlns:p14="http://schemas.microsoft.com/office/powerpoint/2010/main" val="65450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2E28-77A8-7F5E-EB2E-6B2D53989CD5}"/>
              </a:ext>
            </a:extLst>
          </p:cNvPr>
          <p:cNvSpPr>
            <a:spLocks noGrp="1"/>
          </p:cNvSpPr>
          <p:nvPr>
            <p:ph type="title"/>
          </p:nvPr>
        </p:nvSpPr>
        <p:spPr/>
        <p:txBody>
          <a:bodyPr>
            <a:normAutofit/>
          </a:bodyPr>
          <a:lstStyle/>
          <a:p>
            <a:r>
              <a:rPr lang="en-US" b="1" i="0" dirty="0">
                <a:solidFill>
                  <a:srgbClr val="404040"/>
                </a:solidFill>
                <a:effectLst/>
                <a:latin typeface="-system-ui"/>
              </a:rPr>
              <a:t>5.How many Vegetarian and </a:t>
            </a:r>
            <a:r>
              <a:rPr lang="en-US" b="1" i="0" dirty="0" err="1">
                <a:solidFill>
                  <a:srgbClr val="404040"/>
                </a:solidFill>
                <a:effectLst/>
                <a:latin typeface="-system-ui"/>
              </a:rPr>
              <a:t>Meatlovers</a:t>
            </a:r>
            <a:r>
              <a:rPr lang="en-US" b="1" i="0" dirty="0">
                <a:solidFill>
                  <a:srgbClr val="404040"/>
                </a:solidFill>
                <a:effectLst/>
                <a:latin typeface="-system-ui"/>
              </a:rPr>
              <a:t> were ordered by each customer?</a:t>
            </a:r>
            <a:endParaRPr lang="en-IN" b="1" dirty="0"/>
          </a:p>
        </p:txBody>
      </p:sp>
      <p:pic>
        <p:nvPicPr>
          <p:cNvPr id="5" name="Content Placeholder 4">
            <a:extLst>
              <a:ext uri="{FF2B5EF4-FFF2-40B4-BE49-F238E27FC236}">
                <a16:creationId xmlns:a16="http://schemas.microsoft.com/office/drawing/2014/main" id="{449E0484-FD76-8FB7-0C74-1292615720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882551"/>
            <a:ext cx="9601200" cy="4562493"/>
          </a:xfrm>
        </p:spPr>
      </p:pic>
    </p:spTree>
    <p:extLst>
      <p:ext uri="{BB962C8B-B14F-4D97-AF65-F5344CB8AC3E}">
        <p14:creationId xmlns:p14="http://schemas.microsoft.com/office/powerpoint/2010/main" val="169702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6793-23FC-2F20-F40F-B582069A5493}"/>
              </a:ext>
            </a:extLst>
          </p:cNvPr>
          <p:cNvSpPr>
            <a:spLocks noGrp="1"/>
          </p:cNvSpPr>
          <p:nvPr>
            <p:ph type="title"/>
          </p:nvPr>
        </p:nvSpPr>
        <p:spPr/>
        <p:txBody>
          <a:bodyPr>
            <a:normAutofit/>
          </a:bodyPr>
          <a:lstStyle/>
          <a:p>
            <a:r>
              <a:rPr lang="en-US" b="1" dirty="0"/>
              <a:t>6.</a:t>
            </a:r>
            <a:r>
              <a:rPr lang="en-US" b="1" i="0" dirty="0">
                <a:solidFill>
                  <a:srgbClr val="404040"/>
                </a:solidFill>
                <a:effectLst/>
                <a:latin typeface="-system-ui"/>
              </a:rPr>
              <a:t> What was the maximum number of pizzas delivered in a single order?</a:t>
            </a:r>
            <a:endParaRPr lang="en-IN" b="1" dirty="0"/>
          </a:p>
        </p:txBody>
      </p:sp>
      <p:pic>
        <p:nvPicPr>
          <p:cNvPr id="5" name="Content Placeholder 4">
            <a:extLst>
              <a:ext uri="{FF2B5EF4-FFF2-40B4-BE49-F238E27FC236}">
                <a16:creationId xmlns:a16="http://schemas.microsoft.com/office/drawing/2014/main" id="{584605A7-9117-C488-0E87-DF46F57D1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766632"/>
            <a:ext cx="9057968" cy="4796400"/>
          </a:xfrm>
        </p:spPr>
      </p:pic>
    </p:spTree>
    <p:extLst>
      <p:ext uri="{BB962C8B-B14F-4D97-AF65-F5344CB8AC3E}">
        <p14:creationId xmlns:p14="http://schemas.microsoft.com/office/powerpoint/2010/main" val="9259120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TotalTime>
  <Words>299</Words>
  <Application>Microsoft Office PowerPoint</Application>
  <PresentationFormat>Widescreen</PresentationFormat>
  <Paragraphs>23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Century Gothic</vt:lpstr>
      <vt:lpstr>Helvetica Neue</vt:lpstr>
      <vt:lpstr>-system-ui</vt:lpstr>
      <vt:lpstr>Wingdings 3</vt:lpstr>
      <vt:lpstr>Wisp</vt:lpstr>
      <vt:lpstr> 8 Week SQL Challenge Case Study #2 - Pizza Runner </vt:lpstr>
      <vt:lpstr>Problem Statement </vt:lpstr>
      <vt:lpstr>Table Transformation and Cleaning</vt:lpstr>
      <vt:lpstr>Part A : Pizza Metrics </vt:lpstr>
      <vt:lpstr>2.How many unique customer orders were made? </vt:lpstr>
      <vt:lpstr>3. How many successful orders were delivered by each runner?</vt:lpstr>
      <vt:lpstr>4. How many of each type of pizza was delivered?</vt:lpstr>
      <vt:lpstr>5.How many Vegetarian and Meatlovers were ordered by each customer?</vt:lpstr>
      <vt:lpstr>6. What was the maximum number of pizzas delivered in a single order?</vt:lpstr>
      <vt:lpstr>7. For each customer, how many delivered pizzas had at least 1 change and how many had no changes?</vt:lpstr>
      <vt:lpstr>8. How many pizzas were delivered that had both exclusions and extras?</vt:lpstr>
      <vt:lpstr>9.What was the total volume of pizzas ordered for each hour of the day?</vt:lpstr>
      <vt:lpstr>10.What was the volume of orders for each day of the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Week SQL Challenge </dc:title>
  <dc:creator>asdpal170@gmail.com</dc:creator>
  <cp:lastModifiedBy>asdpal170@gmail.com</cp:lastModifiedBy>
  <cp:revision>26</cp:revision>
  <dcterms:created xsi:type="dcterms:W3CDTF">2024-02-24T07:01:09Z</dcterms:created>
  <dcterms:modified xsi:type="dcterms:W3CDTF">2024-02-24T07:39:14Z</dcterms:modified>
</cp:coreProperties>
</file>