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8"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883C84"/>
    <a:srgbClr val="2E44D8"/>
    <a:srgbClr val="A100FF"/>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54" autoAdjust="0"/>
    <p:restoredTop sz="90798" autoAdjust="0"/>
  </p:normalViewPr>
  <p:slideViewPr>
    <p:cSldViewPr>
      <p:cViewPr varScale="1">
        <p:scale>
          <a:sx n="45" d="100"/>
          <a:sy n="45" d="100"/>
        </p:scale>
        <p:origin x="852" y="66"/>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15931019185983"/>
          <c:y val="7.2702108561045434E-2"/>
          <c:w val="0.73993345902184759"/>
          <c:h val="0.79247733046323854"/>
        </c:manualLayout>
      </c:layout>
      <c:barChart>
        <c:barDir val="bar"/>
        <c:grouping val="clustered"/>
        <c:varyColors val="0"/>
        <c:ser>
          <c:idx val="0"/>
          <c:order val="0"/>
          <c:tx>
            <c:strRef>
              <c:f>'Top 5 Categories'!$B$1</c:f>
              <c:strCache>
                <c:ptCount val="1"/>
                <c:pt idx="0">
                  <c:v>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K" sourceLinked="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xmlns:c16r2="http://schemas.microsoft.com/office/drawing/2015/06/chart">
            <c:ext xmlns:c16="http://schemas.microsoft.com/office/drawing/2014/chart" uri="{C3380CC4-5D6E-409C-BE32-E72D297353CC}">
              <c16:uniqueId val="{00000000-DE39-429A-B0BE-557A7EA14ABF}"/>
            </c:ext>
          </c:extLst>
        </c:ser>
        <c:dLbls>
          <c:dLblPos val="inEnd"/>
          <c:showLegendKey val="0"/>
          <c:showVal val="1"/>
          <c:showCatName val="0"/>
          <c:showSerName val="0"/>
          <c:showPercent val="0"/>
          <c:showBubbleSize val="0"/>
        </c:dLbls>
        <c:gapWidth val="115"/>
        <c:overlap val="-20"/>
        <c:axId val="292763616"/>
        <c:axId val="293337672"/>
      </c:barChart>
      <c:catAx>
        <c:axId val="292763616"/>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293337672"/>
        <c:crossesAt val="62000"/>
        <c:auto val="1"/>
        <c:lblAlgn val="ctr"/>
        <c:lblOffset val="100"/>
        <c:noMultiLvlLbl val="0"/>
      </c:catAx>
      <c:valAx>
        <c:axId val="293337672"/>
        <c:scaling>
          <c:orientation val="minMax"/>
        </c:scaling>
        <c:delete val="0"/>
        <c:axPos val="t"/>
        <c:majorGridlines>
          <c:spPr>
            <a:ln w="9525" cap="flat" cmpd="sng" algn="ctr">
              <a:solidFill>
                <a:schemeClr val="lt1">
                  <a:lumMod val="95000"/>
                  <a:alpha val="10000"/>
                </a:schemeClr>
              </a:solidFill>
              <a:round/>
            </a:ln>
            <a:effectLst/>
          </c:spPr>
        </c:majorGridlines>
        <c:numFmt formatCode="#,##0" sourceLinked="0"/>
        <c:majorTickMark val="out"/>
        <c:minorTickMark val="none"/>
        <c:tickLblPos val="high"/>
        <c:spPr>
          <a:noFill/>
          <a:ln>
            <a:noFill/>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29276361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8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'Top 5 Categories'!$B$1</c:f>
              <c:strCache>
                <c:ptCount val="1"/>
                <c:pt idx="0">
                  <c:v>Score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1-14C1-400B-A1A6-7C4EA52A3FC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3-14C1-400B-A1A6-7C4EA52A3FC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5-14C1-400B-A1A6-7C4EA52A3FC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7-14C1-400B-A1A6-7C4EA52A3FC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9-14C1-400B-A1A6-7C4EA52A3FC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xmlns:c16r2="http://schemas.microsoft.com/office/drawing/2015/06/chart">
              <c:ext xmlns:c15="http://schemas.microsoft.com/office/drawing/2012/chart" uri="{CE6537A1-D6FC-4f65-9D91-7224C49458BB}"/>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xmlns:c16r2="http://schemas.microsoft.com/office/drawing/2015/06/chart">
            <c:ext xmlns:c16="http://schemas.microsoft.com/office/drawing/2014/chart" uri="{C3380CC4-5D6E-409C-BE32-E72D297353CC}">
              <c16:uniqueId val="{0000000A-14C1-400B-A1A6-7C4EA52A3FC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extLst>
      <p:ext uri="{BB962C8B-B14F-4D97-AF65-F5344CB8AC3E}">
        <p14:creationId xmlns:p14="http://schemas.microsoft.com/office/powerpoint/2010/main" val="1539956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3056861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3238259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extLst>
      <p:ext uri="{BB962C8B-B14F-4D97-AF65-F5344CB8AC3E}">
        <p14:creationId xmlns:p14="http://schemas.microsoft.com/office/powerpoint/2010/main" val="2174959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extLst>
      <p:ext uri="{BB962C8B-B14F-4D97-AF65-F5344CB8AC3E}">
        <p14:creationId xmlns:p14="http://schemas.microsoft.com/office/powerpoint/2010/main" val="3714382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extLst>
      <p:ext uri="{BB962C8B-B14F-4D97-AF65-F5344CB8AC3E}">
        <p14:creationId xmlns:p14="http://schemas.microsoft.com/office/powerpoint/2010/main" val="15825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extLst>
      <p:ext uri="{BB962C8B-B14F-4D97-AF65-F5344CB8AC3E}">
        <p14:creationId xmlns:p14="http://schemas.microsoft.com/office/powerpoint/2010/main" val="1691975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1755159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3411393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992177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26440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6.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2.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4.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6.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00200" y="3238500"/>
            <a:ext cx="6781800" cy="2846933"/>
          </a:xfrm>
          <a:prstGeom prst="rect">
            <a:avLst/>
          </a:prstGeom>
        </p:spPr>
        <p:txBody>
          <a:bodyPr wrap="square" lIns="0" tIns="0" rIns="0" bIns="0" rtlCol="0" anchor="t">
            <a:spAutoFit/>
          </a:bodyPr>
          <a:lstStyle/>
          <a:p>
            <a:pPr algn="ctr">
              <a:lnSpc>
                <a:spcPts val="11059"/>
              </a:lnSpc>
            </a:pPr>
            <a:r>
              <a:rPr lang="en-US" sz="10533" b="1" spc="-105" dirty="0">
                <a:solidFill>
                  <a:srgbClr val="FFFFFF"/>
                </a:solidFill>
                <a:latin typeface="Arial" panose="020B0604020202020204" pitchFamily="34" charset="0"/>
                <a:cs typeface="Arial" panose="020B0604020202020204" pitchFamily="34" charset="0"/>
              </a:rPr>
              <a:t>Data Analytics</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8" name="Group 27">
            <a:extLst>
              <a:ext uri="{FF2B5EF4-FFF2-40B4-BE49-F238E27FC236}">
                <a16:creationId xmlns:a16="http://schemas.microsoft.com/office/drawing/2014/main" xmlns="" id="{2849F4C5-0D4F-E5CB-9977-A959D6324319}"/>
              </a:ext>
            </a:extLst>
          </p:cNvPr>
          <p:cNvGrpSpPr/>
          <p:nvPr/>
        </p:nvGrpSpPr>
        <p:grpSpPr>
          <a:xfrm>
            <a:off x="10972800" y="1181100"/>
            <a:ext cx="7010400" cy="2388830"/>
            <a:chOff x="10972800" y="952500"/>
            <a:chExt cx="7010400" cy="2388830"/>
          </a:xfrm>
        </p:grpSpPr>
        <p:sp>
          <p:nvSpPr>
            <p:cNvPr id="17" name="Rectangle: Rounded Corners 16">
              <a:extLst>
                <a:ext uri="{FF2B5EF4-FFF2-40B4-BE49-F238E27FC236}">
                  <a16:creationId xmlns:a16="http://schemas.microsoft.com/office/drawing/2014/main" xmlns=""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xmlns="" id="{9B812490-4131-4D3C-96CE-E240EA68619D}"/>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xmlns="" id="{42F7C430-8907-B854-443B-B49BD86942C4}"/>
              </a:ext>
            </a:extLst>
          </p:cNvPr>
          <p:cNvGrpSpPr/>
          <p:nvPr/>
        </p:nvGrpSpPr>
        <p:grpSpPr>
          <a:xfrm>
            <a:off x="10972800" y="3767921"/>
            <a:ext cx="7010400" cy="2804329"/>
            <a:chOff x="10972800" y="4762500"/>
            <a:chExt cx="7010400" cy="2804329"/>
          </a:xfrm>
        </p:grpSpPr>
        <p:sp>
          <p:nvSpPr>
            <p:cNvPr id="26" name="Rectangle: Rounded Corners 25">
              <a:extLst>
                <a:ext uri="{FF2B5EF4-FFF2-40B4-BE49-F238E27FC236}">
                  <a16:creationId xmlns:a16="http://schemas.microsoft.com/office/drawing/2014/main" xmlns=""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7" name="TextBox 26">
              <a:extLst>
                <a:ext uri="{FF2B5EF4-FFF2-40B4-BE49-F238E27FC236}">
                  <a16:creationId xmlns:a16="http://schemas.microsoft.com/office/drawing/2014/main" xmlns="" id="{9300F4D9-E691-59D9-BEFE-C5D8E47BAC59}"/>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30" name="Group 29">
            <a:extLst>
              <a:ext uri="{FF2B5EF4-FFF2-40B4-BE49-F238E27FC236}">
                <a16:creationId xmlns:a16="http://schemas.microsoft.com/office/drawing/2014/main" xmlns="" id="{383D5209-A24C-6263-7DD6-0BBB1B32861D}"/>
              </a:ext>
            </a:extLst>
          </p:cNvPr>
          <p:cNvGrpSpPr/>
          <p:nvPr/>
        </p:nvGrpSpPr>
        <p:grpSpPr>
          <a:xfrm>
            <a:off x="10972800" y="6667500"/>
            <a:ext cx="7010400" cy="3219827"/>
            <a:chOff x="10972800" y="4762500"/>
            <a:chExt cx="7010400" cy="3219827"/>
          </a:xfrm>
        </p:grpSpPr>
        <p:sp>
          <p:nvSpPr>
            <p:cNvPr id="31" name="Rectangle: Rounded Corners 30">
              <a:extLst>
                <a:ext uri="{FF2B5EF4-FFF2-40B4-BE49-F238E27FC236}">
                  <a16:creationId xmlns:a16="http://schemas.microsoft.com/office/drawing/2014/main" xmlns=""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2" name="TextBox 31">
              <a:extLst>
                <a:ext uri="{FF2B5EF4-FFF2-40B4-BE49-F238E27FC236}">
                  <a16:creationId xmlns:a16="http://schemas.microsoft.com/office/drawing/2014/main" xmlns="" id="{B8ED61BC-A00C-AB8D-9CEA-519D631CEF9E}"/>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69076"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xmlns="" id="{EE0A517B-54A6-EE5C-6612-64B4BAA9E460}"/>
              </a:ext>
            </a:extLst>
          </p:cNvPr>
          <p:cNvSpPr txBox="1"/>
          <p:nvPr/>
        </p:nvSpPr>
        <p:spPr>
          <a:xfrm>
            <a:off x="1828800" y="647700"/>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26" name="Rectangle: Top Corners Rounded 25">
            <a:extLst>
              <a:ext uri="{FF2B5EF4-FFF2-40B4-BE49-F238E27FC236}">
                <a16:creationId xmlns:a16="http://schemas.microsoft.com/office/drawing/2014/main" xmlns="" id="{389ACD06-D511-8F22-04AA-7EE68571E2FA}"/>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7" name="Rectangle: Top Corners Rounded 26">
            <a:extLst>
              <a:ext uri="{FF2B5EF4-FFF2-40B4-BE49-F238E27FC236}">
                <a16:creationId xmlns:a16="http://schemas.microsoft.com/office/drawing/2014/main" xmlns="" id="{0FD96A57-A753-227E-BA60-191E8A66964E}"/>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8" name="Rectangle: Top Corners Rounded 27">
            <a:extLst>
              <a:ext uri="{FF2B5EF4-FFF2-40B4-BE49-F238E27FC236}">
                <a16:creationId xmlns:a16="http://schemas.microsoft.com/office/drawing/2014/main" xmlns="" id="{8D616549-BF2D-5A91-1239-116D9D7EFE72}"/>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9" name="Rectangle: Top Corners Rounded 28">
            <a:extLst>
              <a:ext uri="{FF2B5EF4-FFF2-40B4-BE49-F238E27FC236}">
                <a16:creationId xmlns:a16="http://schemas.microsoft.com/office/drawing/2014/main" xmlns="" id="{2AADAB37-3C67-46D0-6146-B35FC0EEB044}"/>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30" name="Rectangle: Top Corners Rounded 29">
            <a:extLst>
              <a:ext uri="{FF2B5EF4-FFF2-40B4-BE49-F238E27FC236}">
                <a16:creationId xmlns:a16="http://schemas.microsoft.com/office/drawing/2014/main" xmlns="" id="{16EA28E4-B166-2BA4-751B-449EF4E70447}"/>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33" name="Rectangle: Top Corners Rounded 32">
            <a:extLst>
              <a:ext uri="{FF2B5EF4-FFF2-40B4-BE49-F238E27FC236}">
                <a16:creationId xmlns:a16="http://schemas.microsoft.com/office/drawing/2014/main" xmlns="" id="{E9371848-07D6-EFE7-FE08-C9853BC7A47C}"/>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Rectangle: Top Corners Rounded 33">
            <a:extLst>
              <a:ext uri="{FF2B5EF4-FFF2-40B4-BE49-F238E27FC236}">
                <a16:creationId xmlns:a16="http://schemas.microsoft.com/office/drawing/2014/main" xmlns="" id="{8A2997B0-3E7D-A3B3-1C92-C311C0818EA4}"/>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Top Corners Rounded 34">
            <a:extLst>
              <a:ext uri="{FF2B5EF4-FFF2-40B4-BE49-F238E27FC236}">
                <a16:creationId xmlns:a16="http://schemas.microsoft.com/office/drawing/2014/main" xmlns="" id="{D49A45B6-6B6C-657F-0108-DA6356FEAC79}"/>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Top Corners Rounded 35">
            <a:extLst>
              <a:ext uri="{FF2B5EF4-FFF2-40B4-BE49-F238E27FC236}">
                <a16:creationId xmlns:a16="http://schemas.microsoft.com/office/drawing/2014/main" xmlns="" id="{9268B980-9972-D5F4-8911-64B1121BCE32}"/>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xmlns="" id="{A15ACC44-6F60-5F52-3D87-52BABB4A9463}"/>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xmlns="" id="{96FC4207-2D6F-AE03-56F9-1BCED8027645}"/>
              </a:ext>
            </a:extLst>
          </p:cNvPr>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8" name="TextBox 37">
            <a:extLst>
              <a:ext uri="{FF2B5EF4-FFF2-40B4-BE49-F238E27FC236}">
                <a16:creationId xmlns:a16="http://schemas.microsoft.com/office/drawing/2014/main" xmlns="" id="{D14B7190-67F6-2C38-B654-A20A7EFE9A84}"/>
              </a:ext>
            </a:extLst>
          </p:cNvPr>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9" name="TextBox 38">
            <a:extLst>
              <a:ext uri="{FF2B5EF4-FFF2-40B4-BE49-F238E27FC236}">
                <a16:creationId xmlns:a16="http://schemas.microsoft.com/office/drawing/2014/main" xmlns="" id="{BD7E8B89-2324-29FC-3906-C3420AF83446}"/>
              </a:ext>
            </a:extLst>
          </p:cNvPr>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40" name="TextBox 39">
            <a:extLst>
              <a:ext uri="{FF2B5EF4-FFF2-40B4-BE49-F238E27FC236}">
                <a16:creationId xmlns:a16="http://schemas.microsoft.com/office/drawing/2014/main" xmlns="" id="{1A3C0630-9C57-1095-54A1-262696FECBC4}"/>
              </a:ext>
            </a:extLst>
          </p:cNvPr>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41" name="TextBox 40">
            <a:extLst>
              <a:ext uri="{FF2B5EF4-FFF2-40B4-BE49-F238E27FC236}">
                <a16:creationId xmlns:a16="http://schemas.microsoft.com/office/drawing/2014/main" xmlns="" id="{1DBDF3A1-27D8-FEC3-098D-725DCADAF92C}"/>
              </a:ext>
            </a:extLst>
          </p:cNvPr>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xmlns="" id="{992CAB0E-2C3A-76CE-521C-E6051D7CC947}"/>
              </a:ext>
            </a:extLst>
          </p:cNvPr>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xmlns="" id="{4E7ED5B8-7D3A-0656-F440-D5F7D00130F2}"/>
              </a:ext>
            </a:extLst>
          </p:cNvPr>
          <p:cNvSpPr txBox="1"/>
          <p:nvPr/>
        </p:nvSpPr>
        <p:spPr>
          <a:xfrm>
            <a:off x="2286000" y="4914900"/>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Determine the specifications that must be fulfilled for this project.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sp>
        <p:nvSpPr>
          <p:cNvPr id="31" name="TextBox 31"/>
          <p:cNvSpPr txBox="1"/>
          <p:nvPr/>
        </p:nvSpPr>
        <p:spPr>
          <a:xfrm>
            <a:off x="1971444" y="3912393"/>
            <a:ext cx="7010400" cy="2462213"/>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Arial" panose="020B0604020202020204" pitchFamily="34" charset="0"/>
                <a:cs typeface="Arial" panose="020B0604020202020204" pitchFamily="34" charset="0"/>
              </a:rPr>
              <a:t>The Analytics Team</a:t>
            </a:r>
          </a:p>
        </p:txBody>
      </p:sp>
      <p:sp>
        <p:nvSpPr>
          <p:cNvPr id="45" name="TextBox 44">
            <a:extLst>
              <a:ext uri="{FF2B5EF4-FFF2-40B4-BE49-F238E27FC236}">
                <a16:creationId xmlns:a16="http://schemas.microsoft.com/office/drawing/2014/main" xmlns="" id="{1D28C51A-6B2E-AB14-C6F7-104BA74AA285}"/>
              </a:ext>
            </a:extLst>
          </p:cNvPr>
          <p:cNvSpPr txBox="1"/>
          <p:nvPr/>
        </p:nvSpPr>
        <p:spPr>
          <a:xfrm>
            <a:off x="13988142" y="1928579"/>
            <a:ext cx="4038600" cy="769441"/>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Jayden Clark</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Sr. Data Analyst</a:t>
            </a:r>
            <a:endParaRPr lang="en-IN" sz="2000" b="1"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xmlns="" id="{EBCC9F75-C176-04DC-90CD-6C3A749F3DAE}"/>
              </a:ext>
            </a:extLst>
          </p:cNvPr>
          <p:cNvSpPr txBox="1"/>
          <p:nvPr/>
        </p:nvSpPr>
        <p:spPr>
          <a:xfrm>
            <a:off x="13988142" y="4879795"/>
            <a:ext cx="4038600" cy="769441"/>
          </a:xfrm>
          <a:prstGeom prst="rect">
            <a:avLst/>
          </a:prstGeom>
          <a:noFill/>
        </p:spPr>
        <p:txBody>
          <a:bodyPr wrap="square" rtlCol="0">
            <a:spAutoFit/>
          </a:bodyPr>
          <a:lstStyle/>
          <a:p>
            <a:r>
              <a:rPr lang="en-US" sz="2400" b="1" dirty="0" err="1" smtClean="0">
                <a:latin typeface="Arial" panose="020B0604020202020204" pitchFamily="34" charset="0"/>
                <a:cs typeface="Arial" panose="020B0604020202020204" pitchFamily="34" charset="0"/>
              </a:rPr>
              <a:t>Elexis</a:t>
            </a:r>
            <a:r>
              <a:rPr lang="en-US" sz="2400" b="1" dirty="0" smtClean="0">
                <a:latin typeface="Arial" panose="020B0604020202020204" pitchFamily="34" charset="0"/>
                <a:cs typeface="Arial" panose="020B0604020202020204" pitchFamily="34" charset="0"/>
              </a:rPr>
              <a:t> James</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Data Analyst</a:t>
            </a:r>
            <a:endParaRPr lang="en-IN" sz="2000" b="1" dirty="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xmlns="" id="{71F3CF53-4840-15DB-631E-6FBB18552525}"/>
              </a:ext>
            </a:extLst>
          </p:cNvPr>
          <p:cNvSpPr txBox="1"/>
          <p:nvPr/>
        </p:nvSpPr>
        <p:spPr>
          <a:xfrm>
            <a:off x="13988142" y="7831011"/>
            <a:ext cx="4038600" cy="769441"/>
          </a:xfrm>
          <a:prstGeom prst="rect">
            <a:avLst/>
          </a:prstGeom>
          <a:noFill/>
        </p:spPr>
        <p:txBody>
          <a:bodyPr wrap="square" rtlCol="0">
            <a:spAutoFit/>
          </a:bodyPr>
          <a:lstStyle/>
          <a:p>
            <a:r>
              <a:rPr lang="en-IN" sz="2400" b="1" smtClean="0">
                <a:latin typeface="Arial" panose="020B0604020202020204" pitchFamily="34" charset="0"/>
                <a:cs typeface="Arial" panose="020B0604020202020204" pitchFamily="34" charset="0"/>
              </a:rPr>
              <a:t>Sunil Kumar Pal</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Jr. Data Analyst</a:t>
            </a:r>
            <a:endParaRPr lang="en-IN" sz="2000" b="1" dirty="0">
              <a:latin typeface="Arial" panose="020B0604020202020204" pitchFamily="34" charset="0"/>
              <a:cs typeface="Arial" panose="020B0604020202020204" pitchFamily="34" charset="0"/>
            </a:endParaRPr>
          </a:p>
        </p:txBody>
      </p:sp>
      <p:pic>
        <p:nvPicPr>
          <p:cNvPr id="18" name="Picture 17"/>
          <p:cNvPicPr>
            <a:picLocks noChangeAspect="1"/>
          </p:cNvPicPr>
          <p:nvPr/>
        </p:nvPicPr>
        <p:blipFill>
          <a:blip r:embed="rId5"/>
          <a:stretch>
            <a:fillRect/>
          </a:stretch>
        </p:blipFill>
        <p:spPr>
          <a:xfrm>
            <a:off x="11341991" y="940511"/>
            <a:ext cx="2127688" cy="2127688"/>
          </a:xfrm>
          <a:prstGeom prst="rect">
            <a:avLst/>
          </a:prstGeom>
        </p:spPr>
      </p:pic>
      <p:pic>
        <p:nvPicPr>
          <p:cNvPr id="19" name="Picture 18"/>
          <p:cNvPicPr>
            <a:picLocks noChangeAspect="1"/>
          </p:cNvPicPr>
          <p:nvPr/>
        </p:nvPicPr>
        <p:blipFill>
          <a:blip r:embed="rId6"/>
          <a:stretch>
            <a:fillRect/>
          </a:stretch>
        </p:blipFill>
        <p:spPr>
          <a:xfrm>
            <a:off x="11439038" y="3949948"/>
            <a:ext cx="2127688" cy="2121592"/>
          </a:xfrm>
          <a:prstGeom prst="rect">
            <a:avLst/>
          </a:prstGeom>
        </p:spPr>
      </p:pic>
      <p:grpSp>
        <p:nvGrpSpPr>
          <p:cNvPr id="34" name="Group 28"/>
          <p:cNvGrpSpPr>
            <a:grpSpLocks noChangeAspect="1"/>
          </p:cNvGrpSpPr>
          <p:nvPr/>
        </p:nvGrpSpPr>
        <p:grpSpPr>
          <a:xfrm>
            <a:off x="11439038" y="6910823"/>
            <a:ext cx="2174041" cy="2165548"/>
            <a:chOff x="0" y="0"/>
            <a:chExt cx="6502400" cy="6477000"/>
          </a:xfrm>
        </p:grpSpPr>
        <p:sp>
          <p:nvSpPr>
            <p:cNvPr id="36"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7"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b="1" spc="-640">
                <a:solidFill>
                  <a:srgbClr val="FFFFFF"/>
                </a:solidFill>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3</a:t>
            </a:r>
          </a:p>
        </p:txBody>
      </p:sp>
      <p:sp>
        <p:nvSpPr>
          <p:cNvPr id="46" name="Rectangle: Rounded Corners 45">
            <a:extLst>
              <a:ext uri="{FF2B5EF4-FFF2-40B4-BE49-F238E27FC236}">
                <a16:creationId xmlns:a16="http://schemas.microsoft.com/office/drawing/2014/main" xmlns="" id="{AB098BB3-7C49-AD72-FDD5-8BCF82FCB868}"/>
              </a:ext>
            </a:extLst>
          </p:cNvPr>
          <p:cNvSpPr/>
          <p:nvPr/>
        </p:nvSpPr>
        <p:spPr>
          <a:xfrm>
            <a:off x="11506200" y="7757268"/>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Uncover Insights</a:t>
            </a:r>
          </a:p>
        </p:txBody>
      </p:sp>
      <p:sp>
        <p:nvSpPr>
          <p:cNvPr id="47" name="Rectangle: Rounded Corners 46">
            <a:extLst>
              <a:ext uri="{FF2B5EF4-FFF2-40B4-BE49-F238E27FC236}">
                <a16:creationId xmlns:a16="http://schemas.microsoft.com/office/drawing/2014/main" xmlns="" id="{61F41796-D63A-4CA1-67EB-A93B7DAB0622}"/>
              </a:ext>
            </a:extLst>
          </p:cNvPr>
          <p:cNvSpPr/>
          <p:nvPr/>
        </p:nvSpPr>
        <p:spPr>
          <a:xfrm>
            <a:off x="9677400" y="6075126"/>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Analysis</a:t>
            </a:r>
          </a:p>
        </p:txBody>
      </p:sp>
      <p:sp>
        <p:nvSpPr>
          <p:cNvPr id="48" name="Rectangle: Rounded Corners 47">
            <a:extLst>
              <a:ext uri="{FF2B5EF4-FFF2-40B4-BE49-F238E27FC236}">
                <a16:creationId xmlns:a16="http://schemas.microsoft.com/office/drawing/2014/main" xmlns="" id="{8E95D8A2-9B20-654A-361F-949326C97C8E}"/>
              </a:ext>
            </a:extLst>
          </p:cNvPr>
          <p:cNvSpPr/>
          <p:nvPr/>
        </p:nvSpPr>
        <p:spPr>
          <a:xfrm>
            <a:off x="7848600" y="439298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Modelling</a:t>
            </a:r>
          </a:p>
        </p:txBody>
      </p:sp>
      <p:sp>
        <p:nvSpPr>
          <p:cNvPr id="49" name="Rectangle: Rounded Corners 48">
            <a:extLst>
              <a:ext uri="{FF2B5EF4-FFF2-40B4-BE49-F238E27FC236}">
                <a16:creationId xmlns:a16="http://schemas.microsoft.com/office/drawing/2014/main" xmlns="" id="{77F03FEA-91CE-6DDA-76A8-10A4BD6E01FD}"/>
              </a:ext>
            </a:extLst>
          </p:cNvPr>
          <p:cNvSpPr/>
          <p:nvPr/>
        </p:nvSpPr>
        <p:spPr>
          <a:xfrm>
            <a:off x="6019800" y="271084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Cleaning</a:t>
            </a:r>
          </a:p>
        </p:txBody>
      </p:sp>
      <p:sp>
        <p:nvSpPr>
          <p:cNvPr id="50" name="Rectangle: Rounded Corners 49">
            <a:extLst>
              <a:ext uri="{FF2B5EF4-FFF2-40B4-BE49-F238E27FC236}">
                <a16:creationId xmlns:a16="http://schemas.microsoft.com/office/drawing/2014/main" xmlns="" id="{5C8192C4-1B2F-ABBE-8AF6-161CD4669A34}"/>
              </a:ext>
            </a:extLst>
          </p:cNvPr>
          <p:cNvSpPr/>
          <p:nvPr/>
        </p:nvSpPr>
        <p:spPr>
          <a:xfrm>
            <a:off x="4191000" y="102870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Understanding Data</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xmlns="" id="{661F0BDC-A601-0B0B-76C8-467C359A6EC4}"/>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p>
        </p:txBody>
      </p:sp>
      <p:sp>
        <p:nvSpPr>
          <p:cNvPr id="15" name="Rectangle: Rounded Corners 14">
            <a:extLst>
              <a:ext uri="{FF2B5EF4-FFF2-40B4-BE49-F238E27FC236}">
                <a16:creationId xmlns:a16="http://schemas.microsoft.com/office/drawing/2014/main" xmlns="" id="{FCC7EA67-F4D0-8081-377E-522E64B76AAB}"/>
              </a:ext>
            </a:extLst>
          </p:cNvPr>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p>
        </p:txBody>
      </p:sp>
      <p:sp>
        <p:nvSpPr>
          <p:cNvPr id="16" name="Rectangle: Rounded Corners 15">
            <a:extLst>
              <a:ext uri="{FF2B5EF4-FFF2-40B4-BE49-F238E27FC236}">
                <a16:creationId xmlns:a16="http://schemas.microsoft.com/office/drawing/2014/main" xmlns="" id="{F602F5C5-18A4-21C2-437D-8F95C28FA6BE}"/>
              </a:ext>
            </a:extLst>
          </p:cNvPr>
          <p:cNvSpPr/>
          <p:nvPr/>
        </p:nvSpPr>
        <p:spPr>
          <a:xfrm>
            <a:off x="129540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Arial" panose="020B0604020202020204" pitchFamily="34" charset="0"/>
                <a:cs typeface="Arial" panose="020B0604020202020204" pitchFamily="34" charset="0"/>
              </a:rPr>
              <a:t>MAY</a:t>
            </a:r>
          </a:p>
        </p:txBody>
      </p:sp>
      <p:sp>
        <p:nvSpPr>
          <p:cNvPr id="17" name="TextBox 16">
            <a:extLst>
              <a:ext uri="{FF2B5EF4-FFF2-40B4-BE49-F238E27FC236}">
                <a16:creationId xmlns:a16="http://schemas.microsoft.com/office/drawing/2014/main" xmlns="" id="{7614677F-E85E-7E41-C2EC-5BB4AFCF20E0}"/>
              </a:ext>
            </a:extLst>
          </p:cNvPr>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p>
        </p:txBody>
      </p:sp>
      <p:sp>
        <p:nvSpPr>
          <p:cNvPr id="18" name="TextBox 17">
            <a:extLst>
              <a:ext uri="{FF2B5EF4-FFF2-40B4-BE49-F238E27FC236}">
                <a16:creationId xmlns:a16="http://schemas.microsoft.com/office/drawing/2014/main" xmlns="" id="{2FFC4134-9801-375D-8F10-B0AA90887EE6}"/>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xmlns="" id="{E5DCFF30-2336-A704-7840-685DB9FC5AD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p>
          <a:p>
            <a:pPr algn="ctr"/>
            <a:r>
              <a:rPr lang="en-US" sz="2800" b="1" i="0" dirty="0">
                <a:effectLst/>
                <a:latin typeface="Arial" panose="020B0604020202020204" pitchFamily="34" charset="0"/>
                <a:cs typeface="Arial" panose="020B0604020202020204" pitchFamily="34" charset="0"/>
              </a:rPr>
              <a:t>Most Posts</a:t>
            </a:r>
          </a:p>
        </p:txBody>
      </p:sp>
      <p:sp>
        <p:nvSpPr>
          <p:cNvPr id="20" name="TextBox 19">
            <a:extLst>
              <a:ext uri="{FF2B5EF4-FFF2-40B4-BE49-F238E27FC236}">
                <a16:creationId xmlns:a16="http://schemas.microsoft.com/office/drawing/2014/main" xmlns="" id="{D0C15546-E72D-8E65-018C-C63DCBF9E95D}"/>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xmlns="" id="{4D4C423E-E2F0-C0F5-2594-12C8280A19E3}"/>
              </a:ext>
            </a:extLst>
          </p:cNvPr>
          <p:cNvGraphicFramePr>
            <a:graphicFrameLocks/>
          </p:cNvGraphicFramePr>
          <p:nvPr>
            <p:extLst>
              <p:ext uri="{D42A27DB-BD31-4B8C-83A1-F6EECF244321}">
                <p14:modId xmlns:p14="http://schemas.microsoft.com/office/powerpoint/2010/main" val="1978332637"/>
              </p:ext>
            </p:extLst>
          </p:nvPr>
        </p:nvGraphicFramePr>
        <p:xfrm>
          <a:off x="4572000" y="2476500"/>
          <a:ext cx="10820400" cy="6400800"/>
        </p:xfrm>
        <a:graphic>
          <a:graphicData uri="http://schemas.openxmlformats.org/drawingml/2006/chart">
            <c:chart xmlns:c="http://schemas.openxmlformats.org/drawingml/2006/chart" xmlns:r="http://schemas.openxmlformats.org/officeDocument/2006/relationships" r:id="rId7"/>
          </a:graphicData>
        </a:graphic>
      </p:graphicFrame>
      <p:sp>
        <p:nvSpPr>
          <p:cNvPr id="28" name="Rectangle: Top Corners Rounded 27">
            <a:extLst>
              <a:ext uri="{FF2B5EF4-FFF2-40B4-BE49-F238E27FC236}">
                <a16:creationId xmlns:a16="http://schemas.microsoft.com/office/drawing/2014/main" xmlns=""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Top 5 Categories by Aggregated “Popularity” Score</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a:extLst>
              <a:ext uri="{FF2B5EF4-FFF2-40B4-BE49-F238E27FC236}">
                <a16:creationId xmlns:a16="http://schemas.microsoft.com/office/drawing/2014/main" xmlns="" id="{708BA825-06B9-CA01-5C5A-9A67296A8005}"/>
              </a:ext>
            </a:extLst>
          </p:cNvPr>
          <p:cNvGraphicFramePr>
            <a:graphicFrameLocks/>
          </p:cNvGraphicFramePr>
          <p:nvPr>
            <p:extLst>
              <p:ext uri="{D42A27DB-BD31-4B8C-83A1-F6EECF244321}">
                <p14:modId xmlns:p14="http://schemas.microsoft.com/office/powerpoint/2010/main" val="328116710"/>
              </p:ext>
            </p:extLst>
          </p:nvPr>
        </p:nvGraphicFramePr>
        <p:xfrm>
          <a:off x="4572000" y="2552700"/>
          <a:ext cx="10820400" cy="63246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xmlns=""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Popularity % Share from Top 5 Categories</a:t>
            </a:r>
          </a:p>
        </p:txBody>
      </p:sp>
    </p:spTree>
    <p:extLst>
      <p:ext uri="{BB962C8B-B14F-4D97-AF65-F5344CB8AC3E}">
        <p14:creationId xmlns:p14="http://schemas.microsoft.com/office/powerpoint/2010/main" val="4036977125"/>
      </p:ext>
    </p:extLst>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554</Words>
  <Application>Microsoft Office PowerPoint</Application>
  <PresentationFormat>Custom</PresentationFormat>
  <Paragraphs>84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Courier New</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Sunil K Pal</cp:lastModifiedBy>
  <cp:revision>16</cp:revision>
  <dcterms:created xsi:type="dcterms:W3CDTF">2006-08-16T00:00:00Z</dcterms:created>
  <dcterms:modified xsi:type="dcterms:W3CDTF">2024-01-09T06:12:16Z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ies>
</file>