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250673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391362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511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3515123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009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802651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195614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261858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220003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11FFC-990A-4E6F-9474-7BD2AE33E64A}"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176385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511FFC-990A-4E6F-9474-7BD2AE33E64A}"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321199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511FFC-990A-4E6F-9474-7BD2AE33E64A}"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24626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511FFC-990A-4E6F-9474-7BD2AE33E64A}"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328532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11FFC-990A-4E6F-9474-7BD2AE33E64A}"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234639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511FFC-990A-4E6F-9474-7BD2AE33E64A}"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352606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11FFC-990A-4E6F-9474-7BD2AE33E64A}"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81C06-EBFE-4DA3-879F-FB1DD0E64DCF}" type="slidenum">
              <a:rPr lang="en-IN" smtClean="0"/>
              <a:t>‹#›</a:t>
            </a:fld>
            <a:endParaRPr lang="en-IN"/>
          </a:p>
        </p:txBody>
      </p:sp>
    </p:spTree>
    <p:extLst>
      <p:ext uri="{BB962C8B-B14F-4D97-AF65-F5344CB8AC3E}">
        <p14:creationId xmlns:p14="http://schemas.microsoft.com/office/powerpoint/2010/main" val="16318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511FFC-990A-4E6F-9474-7BD2AE33E64A}" type="datetimeFigureOut">
              <a:rPr lang="en-IN" smtClean="0"/>
              <a:t>08-02-2024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181C06-EBFE-4DA3-879F-FB1DD0E64DCF}" type="slidenum">
              <a:rPr lang="en-IN" smtClean="0"/>
              <a:t>‹#›</a:t>
            </a:fld>
            <a:endParaRPr lang="en-IN"/>
          </a:p>
        </p:txBody>
      </p:sp>
    </p:spTree>
    <p:extLst>
      <p:ext uri="{BB962C8B-B14F-4D97-AF65-F5344CB8AC3E}">
        <p14:creationId xmlns:p14="http://schemas.microsoft.com/office/powerpoint/2010/main" val="7530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0D99-102E-974B-65D9-8981E8A7B217}"/>
              </a:ext>
            </a:extLst>
          </p:cNvPr>
          <p:cNvSpPr>
            <a:spLocks noGrp="1"/>
          </p:cNvSpPr>
          <p:nvPr>
            <p:ph type="ctrTitle"/>
          </p:nvPr>
        </p:nvSpPr>
        <p:spPr/>
        <p:txBody>
          <a:bodyPr>
            <a:normAutofit fontScale="90000"/>
          </a:bodyPr>
          <a:lstStyle/>
          <a:p>
            <a:r>
              <a:rPr lang="en-US" b="1" dirty="0">
                <a:solidFill>
                  <a:srgbClr val="1F2328"/>
                </a:solidFill>
                <a:latin typeface="-apple-system"/>
              </a:rPr>
              <a:t>Data Coach | Steel Data</a:t>
            </a:r>
            <a:br>
              <a:rPr lang="en-US" dirty="0"/>
            </a:br>
            <a:r>
              <a:rPr lang="en-IN" b="1" i="0" dirty="0">
                <a:solidFill>
                  <a:srgbClr val="1F2328"/>
                </a:solidFill>
                <a:effectLst/>
                <a:latin typeface="-apple-system"/>
              </a:rPr>
              <a:t>Challenge 4 - Financial Analysis</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0EBFFB33-7AF5-3D63-4EF2-E882404A4664}"/>
              </a:ext>
            </a:extLst>
          </p:cNvPr>
          <p:cNvSpPr>
            <a:spLocks noGrp="1"/>
          </p:cNvSpPr>
          <p:nvPr>
            <p:ph type="subTitle" idx="1"/>
          </p:nvPr>
        </p:nvSpPr>
        <p:spPr/>
        <p:txBody>
          <a:bodyPr>
            <a:noAutofit/>
          </a:bodyPr>
          <a:lstStyle/>
          <a:p>
            <a:r>
              <a:rPr lang="en-US" sz="1600" b="1" i="0" dirty="0">
                <a:solidFill>
                  <a:srgbClr val="1F2328"/>
                </a:solidFill>
                <a:effectLst/>
                <a:latin typeface="-apple-system"/>
              </a:rPr>
              <a:t>In my capacity as a Finance Analyst at 'The Big Bank', I am embarking on a comprehensive analysis of our customers' banking behaviors. My objective is to meticulously scrutinize the diverse range of accounts they hold and the specific types of transactions they engage in. This deep dive into our banking data is aimed at developing a profound understanding of our customer base, which will be pivotal in enhancing our financial services and tailoring them to meet the evolving needs of our clients.</a:t>
            </a:r>
            <a:br>
              <a:rPr lang="en-US" sz="1600" b="0" i="0" dirty="0">
                <a:solidFill>
                  <a:srgbClr val="1F2328"/>
                </a:solidFill>
                <a:effectLst/>
                <a:latin typeface="-apple-system"/>
              </a:rPr>
            </a:br>
            <a:br>
              <a:rPr lang="en-US" sz="1600" b="0" i="0" dirty="0">
                <a:solidFill>
                  <a:srgbClr val="1F2328"/>
                </a:solidFill>
                <a:effectLst/>
                <a:latin typeface="-apple-system"/>
              </a:rPr>
            </a:br>
            <a:r>
              <a:rPr lang="en-US" sz="1600" b="0" i="0" dirty="0">
                <a:solidFill>
                  <a:srgbClr val="1F2328"/>
                </a:solidFill>
                <a:effectLst/>
                <a:latin typeface="-apple-system"/>
              </a:rPr>
              <a:t>                                                                                                                                Presented by : Sunil Kumar Pal</a:t>
            </a:r>
            <a:endParaRPr lang="en-IN" sz="1600" dirty="0"/>
          </a:p>
        </p:txBody>
      </p:sp>
    </p:spTree>
    <p:extLst>
      <p:ext uri="{BB962C8B-B14F-4D97-AF65-F5344CB8AC3E}">
        <p14:creationId xmlns:p14="http://schemas.microsoft.com/office/powerpoint/2010/main" val="361497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4514-2D20-E389-C71B-D22E7D005F7F}"/>
              </a:ext>
            </a:extLst>
          </p:cNvPr>
          <p:cNvSpPr>
            <a:spLocks noGrp="1"/>
          </p:cNvSpPr>
          <p:nvPr>
            <p:ph type="title"/>
          </p:nvPr>
        </p:nvSpPr>
        <p:spPr/>
        <p:txBody>
          <a:bodyPr/>
          <a:lstStyle/>
          <a:p>
            <a:r>
              <a:rPr lang="en-US" dirty="0"/>
              <a:t>What are the names of all the customers who live in New York?</a:t>
            </a:r>
            <a:endParaRPr lang="en-IN" dirty="0"/>
          </a:p>
        </p:txBody>
      </p:sp>
      <p:pic>
        <p:nvPicPr>
          <p:cNvPr id="5" name="Content Placeholder 4">
            <a:extLst>
              <a:ext uri="{FF2B5EF4-FFF2-40B4-BE49-F238E27FC236}">
                <a16:creationId xmlns:a16="http://schemas.microsoft.com/office/drawing/2014/main" id="{236E7176-20A9-9850-4E81-F2CEE3FD3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776382" cy="4573639"/>
          </a:xfrm>
        </p:spPr>
      </p:pic>
    </p:spTree>
    <p:extLst>
      <p:ext uri="{BB962C8B-B14F-4D97-AF65-F5344CB8AC3E}">
        <p14:creationId xmlns:p14="http://schemas.microsoft.com/office/powerpoint/2010/main" val="33900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0769-3EFB-FC27-3BAA-668FF4D1333C}"/>
              </a:ext>
            </a:extLst>
          </p:cNvPr>
          <p:cNvSpPr>
            <a:spLocks noGrp="1"/>
          </p:cNvSpPr>
          <p:nvPr>
            <p:ph type="title"/>
          </p:nvPr>
        </p:nvSpPr>
        <p:spPr/>
        <p:txBody>
          <a:bodyPr/>
          <a:lstStyle/>
          <a:p>
            <a:r>
              <a:rPr lang="en-US" dirty="0"/>
              <a:t>What is the total number of accounts in the Accounts table?</a:t>
            </a:r>
            <a:endParaRPr lang="en-IN" dirty="0"/>
          </a:p>
        </p:txBody>
      </p:sp>
      <p:pic>
        <p:nvPicPr>
          <p:cNvPr id="5" name="Content Placeholder 4">
            <a:extLst>
              <a:ext uri="{FF2B5EF4-FFF2-40B4-BE49-F238E27FC236}">
                <a16:creationId xmlns:a16="http://schemas.microsoft.com/office/drawing/2014/main" id="{079A91A8-8F72-17C0-AF90-950E95CF4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457" y="1930400"/>
            <a:ext cx="8107813" cy="4750619"/>
          </a:xfrm>
        </p:spPr>
      </p:pic>
    </p:spTree>
    <p:extLst>
      <p:ext uri="{BB962C8B-B14F-4D97-AF65-F5344CB8AC3E}">
        <p14:creationId xmlns:p14="http://schemas.microsoft.com/office/powerpoint/2010/main" val="23948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A5F0-A3A1-95B2-67F7-B4C3054E0FA9}"/>
              </a:ext>
            </a:extLst>
          </p:cNvPr>
          <p:cNvSpPr>
            <a:spLocks noGrp="1"/>
          </p:cNvSpPr>
          <p:nvPr>
            <p:ph type="title"/>
          </p:nvPr>
        </p:nvSpPr>
        <p:spPr/>
        <p:txBody>
          <a:bodyPr/>
          <a:lstStyle/>
          <a:p>
            <a:r>
              <a:rPr lang="en-US" dirty="0"/>
              <a:t>What is the total balance of all checking accounts?</a:t>
            </a:r>
            <a:endParaRPr lang="en-IN" dirty="0"/>
          </a:p>
        </p:txBody>
      </p:sp>
      <p:pic>
        <p:nvPicPr>
          <p:cNvPr id="5" name="Content Placeholder 4">
            <a:extLst>
              <a:ext uri="{FF2B5EF4-FFF2-40B4-BE49-F238E27FC236}">
                <a16:creationId xmlns:a16="http://schemas.microsoft.com/office/drawing/2014/main" id="{64A47D06-18C6-7471-CF24-A8EE7F34E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784" y="2131092"/>
            <a:ext cx="8195222" cy="4594173"/>
          </a:xfrm>
        </p:spPr>
      </p:pic>
    </p:spTree>
    <p:extLst>
      <p:ext uri="{BB962C8B-B14F-4D97-AF65-F5344CB8AC3E}">
        <p14:creationId xmlns:p14="http://schemas.microsoft.com/office/powerpoint/2010/main" val="352080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7454-83EB-D58F-B0DE-3D3A87D732AE}"/>
              </a:ext>
            </a:extLst>
          </p:cNvPr>
          <p:cNvSpPr>
            <a:spLocks noGrp="1"/>
          </p:cNvSpPr>
          <p:nvPr>
            <p:ph type="title"/>
          </p:nvPr>
        </p:nvSpPr>
        <p:spPr/>
        <p:txBody>
          <a:bodyPr>
            <a:normAutofit fontScale="90000"/>
          </a:bodyPr>
          <a:lstStyle/>
          <a:p>
            <a:r>
              <a:rPr lang="en-US" dirty="0"/>
              <a:t>What is the total balance of all accounts associated with customers who live in Los Angeles?</a:t>
            </a:r>
            <a:endParaRPr lang="en-IN" dirty="0"/>
          </a:p>
        </p:txBody>
      </p:sp>
      <p:pic>
        <p:nvPicPr>
          <p:cNvPr id="5" name="Content Placeholder 4">
            <a:extLst>
              <a:ext uri="{FF2B5EF4-FFF2-40B4-BE49-F238E27FC236}">
                <a16:creationId xmlns:a16="http://schemas.microsoft.com/office/drawing/2014/main" id="{068FC90F-9069-0C37-FBF3-594D48973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943" y="2190085"/>
            <a:ext cx="8491059" cy="4520431"/>
          </a:xfrm>
        </p:spPr>
      </p:pic>
    </p:spTree>
    <p:extLst>
      <p:ext uri="{BB962C8B-B14F-4D97-AF65-F5344CB8AC3E}">
        <p14:creationId xmlns:p14="http://schemas.microsoft.com/office/powerpoint/2010/main" val="198467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DDC0-42E6-9AC2-C1E0-28B7CA105DD1}"/>
              </a:ext>
            </a:extLst>
          </p:cNvPr>
          <p:cNvSpPr>
            <a:spLocks noGrp="1"/>
          </p:cNvSpPr>
          <p:nvPr>
            <p:ph type="title"/>
          </p:nvPr>
        </p:nvSpPr>
        <p:spPr/>
        <p:txBody>
          <a:bodyPr/>
          <a:lstStyle/>
          <a:p>
            <a:r>
              <a:rPr lang="en-US" dirty="0"/>
              <a:t>Which customer has made the most transactions in the Transactions table?</a:t>
            </a:r>
            <a:endParaRPr lang="en-IN" dirty="0"/>
          </a:p>
        </p:txBody>
      </p:sp>
      <p:pic>
        <p:nvPicPr>
          <p:cNvPr id="5" name="Content Placeholder 4">
            <a:extLst>
              <a:ext uri="{FF2B5EF4-FFF2-40B4-BE49-F238E27FC236}">
                <a16:creationId xmlns:a16="http://schemas.microsoft.com/office/drawing/2014/main" id="{B8000914-C1CC-7BEC-8466-DDF01950B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582" y="1930400"/>
            <a:ext cx="8596668" cy="4794865"/>
          </a:xfrm>
        </p:spPr>
      </p:pic>
    </p:spTree>
    <p:extLst>
      <p:ext uri="{BB962C8B-B14F-4D97-AF65-F5344CB8AC3E}">
        <p14:creationId xmlns:p14="http://schemas.microsoft.com/office/powerpoint/2010/main" val="15999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EF9F-FC8F-617B-3D01-DF9DA546BAF2}"/>
              </a:ext>
            </a:extLst>
          </p:cNvPr>
          <p:cNvSpPr>
            <a:spLocks noGrp="1"/>
          </p:cNvSpPr>
          <p:nvPr>
            <p:ph type="title"/>
          </p:nvPr>
        </p:nvSpPr>
        <p:spPr/>
        <p:txBody>
          <a:bodyPr/>
          <a:lstStyle/>
          <a:p>
            <a:r>
              <a:rPr lang="en-US" dirty="0"/>
              <a:t>Which branch has the highest total balance across all of its accounts?</a:t>
            </a:r>
            <a:endParaRPr lang="en-IN" dirty="0"/>
          </a:p>
        </p:txBody>
      </p:sp>
      <p:pic>
        <p:nvPicPr>
          <p:cNvPr id="5" name="Content Placeholder 4">
            <a:extLst>
              <a:ext uri="{FF2B5EF4-FFF2-40B4-BE49-F238E27FC236}">
                <a16:creationId xmlns:a16="http://schemas.microsoft.com/office/drawing/2014/main" id="{A45F5F8C-5A3A-264F-773D-53736DD639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790" y="1930400"/>
            <a:ext cx="8596667" cy="4794865"/>
          </a:xfrm>
        </p:spPr>
      </p:pic>
    </p:spTree>
    <p:extLst>
      <p:ext uri="{BB962C8B-B14F-4D97-AF65-F5344CB8AC3E}">
        <p14:creationId xmlns:p14="http://schemas.microsoft.com/office/powerpoint/2010/main" val="316724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17CD-8D03-4F7A-5BC3-AF1A8BB58207}"/>
              </a:ext>
            </a:extLst>
          </p:cNvPr>
          <p:cNvSpPr>
            <a:spLocks noGrp="1"/>
          </p:cNvSpPr>
          <p:nvPr>
            <p:ph type="title"/>
          </p:nvPr>
        </p:nvSpPr>
        <p:spPr/>
        <p:txBody>
          <a:bodyPr>
            <a:normAutofit fontScale="90000"/>
          </a:bodyPr>
          <a:lstStyle/>
          <a:p>
            <a:r>
              <a:rPr lang="en-US" dirty="0"/>
              <a:t>Which customer has the highest total balance across all of their accounts, including savings and checking accounts?</a:t>
            </a:r>
            <a:endParaRPr lang="en-IN" dirty="0"/>
          </a:p>
        </p:txBody>
      </p:sp>
      <p:pic>
        <p:nvPicPr>
          <p:cNvPr id="5" name="Content Placeholder 4">
            <a:extLst>
              <a:ext uri="{FF2B5EF4-FFF2-40B4-BE49-F238E27FC236}">
                <a16:creationId xmlns:a16="http://schemas.microsoft.com/office/drawing/2014/main" id="{0E29C65C-17E1-C277-E055-CAB51B404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184" y="2204833"/>
            <a:ext cx="8720022" cy="4490935"/>
          </a:xfrm>
        </p:spPr>
      </p:pic>
    </p:spTree>
    <p:extLst>
      <p:ext uri="{BB962C8B-B14F-4D97-AF65-F5344CB8AC3E}">
        <p14:creationId xmlns:p14="http://schemas.microsoft.com/office/powerpoint/2010/main" val="350681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38D9-299A-6344-EAB9-407F890D045B}"/>
              </a:ext>
            </a:extLst>
          </p:cNvPr>
          <p:cNvSpPr>
            <a:spLocks noGrp="1"/>
          </p:cNvSpPr>
          <p:nvPr>
            <p:ph type="title"/>
          </p:nvPr>
        </p:nvSpPr>
        <p:spPr/>
        <p:txBody>
          <a:bodyPr>
            <a:normAutofit fontScale="90000"/>
          </a:bodyPr>
          <a:lstStyle/>
          <a:p>
            <a:r>
              <a:rPr lang="en-US" dirty="0"/>
              <a:t>Which branch has the highest number of transactions in the Transactions table?</a:t>
            </a:r>
            <a:br>
              <a:rPr lang="en-US" dirty="0"/>
            </a:br>
            <a:endParaRPr lang="en-IN" dirty="0"/>
          </a:p>
        </p:txBody>
      </p:sp>
      <p:pic>
        <p:nvPicPr>
          <p:cNvPr id="5" name="Content Placeholder 4">
            <a:extLst>
              <a:ext uri="{FF2B5EF4-FFF2-40B4-BE49-F238E27FC236}">
                <a16:creationId xmlns:a16="http://schemas.microsoft.com/office/drawing/2014/main" id="{DD183CD1-A9B2-A067-A66D-7DDFA50A0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538" y="1777130"/>
            <a:ext cx="8596667" cy="5080870"/>
          </a:xfrm>
        </p:spPr>
      </p:pic>
    </p:spTree>
    <p:extLst>
      <p:ext uri="{BB962C8B-B14F-4D97-AF65-F5344CB8AC3E}">
        <p14:creationId xmlns:p14="http://schemas.microsoft.com/office/powerpoint/2010/main" val="32360227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221</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Trebuchet MS</vt:lpstr>
      <vt:lpstr>Wingdings 3</vt:lpstr>
      <vt:lpstr>Facet</vt:lpstr>
      <vt:lpstr>Data Coach | Steel Data Challenge 4 - Financial Analysis </vt:lpstr>
      <vt:lpstr>What are the names of all the customers who live in New York?</vt:lpstr>
      <vt:lpstr>What is the total number of accounts in the Accounts table?</vt:lpstr>
      <vt:lpstr>What is the total balance of all checking accounts?</vt:lpstr>
      <vt:lpstr>What is the total balance of all accounts associated with customers who live in Los Angeles?</vt:lpstr>
      <vt:lpstr>Which customer has made the most transactions in the Transactions table?</vt:lpstr>
      <vt:lpstr>Which branch has the highest total balance across all of its accounts?</vt:lpstr>
      <vt:lpstr>Which customer has the highest total balance across all of their accounts, including savings and checking accounts?</vt:lpstr>
      <vt:lpstr>Which branch has the highest number of transactions in the Transactions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Coach | Steel Data Challenge 4 - Financial Analysis </dc:title>
  <dc:creator>asdpal170@gmail.com</dc:creator>
  <cp:lastModifiedBy>asdpal170@gmail.com</cp:lastModifiedBy>
  <cp:revision>3</cp:revision>
  <dcterms:created xsi:type="dcterms:W3CDTF">2024-02-08T09:45:26Z</dcterms:created>
  <dcterms:modified xsi:type="dcterms:W3CDTF">2024-02-08T11:18:41Z</dcterms:modified>
</cp:coreProperties>
</file>