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7" r:id="rId6"/>
    <p:sldId id="262" r:id="rId7"/>
    <p:sldId id="263" r:id="rId8"/>
    <p:sldId id="264" r:id="rId9"/>
    <p:sldId id="265" r:id="rId10"/>
    <p:sldId id="266" r:id="rId11"/>
    <p:sldId id="267" r:id="rId12"/>
    <p:sldId id="261" r:id="rId13"/>
    <p:sldId id="271" r:id="rId14"/>
    <p:sldId id="276" r:id="rId15"/>
    <p:sldId id="275" r:id="rId16"/>
    <p:sldId id="274" r:id="rId17"/>
    <p:sldId id="258"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DC744-498D-4FE2-9A8C-8F851212FCE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4900BED-C090-4201-A81A-09E59CAF5EFE}">
      <dgm:prSet/>
      <dgm:spPr/>
      <dgm:t>
        <a:bodyPr/>
        <a:lstStyle/>
        <a:p>
          <a:r>
            <a:rPr lang="en-US" b="0" i="0"/>
            <a:t>Both are sequence data types.</a:t>
          </a:r>
          <a:endParaRPr lang="en-US"/>
        </a:p>
      </dgm:t>
    </dgm:pt>
    <dgm:pt modelId="{68283593-4CD7-4436-AEAF-9CC5903FFA6F}" type="parTrans" cxnId="{60155EC5-2098-4388-A1CC-F93B0573B142}">
      <dgm:prSet/>
      <dgm:spPr/>
      <dgm:t>
        <a:bodyPr/>
        <a:lstStyle/>
        <a:p>
          <a:endParaRPr lang="en-US"/>
        </a:p>
      </dgm:t>
    </dgm:pt>
    <dgm:pt modelId="{318A1E4B-FB77-471A-9118-667DF932C4C8}" type="sibTrans" cxnId="{60155EC5-2098-4388-A1CC-F93B0573B142}">
      <dgm:prSet/>
      <dgm:spPr/>
      <dgm:t>
        <a:bodyPr/>
        <a:lstStyle/>
        <a:p>
          <a:endParaRPr lang="en-US"/>
        </a:p>
      </dgm:t>
    </dgm:pt>
    <dgm:pt modelId="{96D7AD95-684B-4ADF-BB97-9F34CB7CAB53}">
      <dgm:prSet/>
      <dgm:spPr/>
      <dgm:t>
        <a:bodyPr/>
        <a:lstStyle/>
        <a:p>
          <a:r>
            <a:rPr lang="en-US" b="0" i="0"/>
            <a:t>Each item stored in a list can be of any data type.</a:t>
          </a:r>
          <a:endParaRPr lang="en-US"/>
        </a:p>
      </dgm:t>
    </dgm:pt>
    <dgm:pt modelId="{F07DE86E-3441-4296-AC71-9C371DF3708C}" type="parTrans" cxnId="{B6950662-9C01-4FEB-9CED-ADEC7A254023}">
      <dgm:prSet/>
      <dgm:spPr/>
      <dgm:t>
        <a:bodyPr/>
        <a:lstStyle/>
        <a:p>
          <a:endParaRPr lang="en-US"/>
        </a:p>
      </dgm:t>
    </dgm:pt>
    <dgm:pt modelId="{99599CA2-C8B9-4AB2-8398-D3BD90D75651}" type="sibTrans" cxnId="{B6950662-9C01-4FEB-9CED-ADEC7A254023}">
      <dgm:prSet/>
      <dgm:spPr/>
      <dgm:t>
        <a:bodyPr/>
        <a:lstStyle/>
        <a:p>
          <a:endParaRPr lang="en-US"/>
        </a:p>
      </dgm:t>
    </dgm:pt>
    <dgm:pt modelId="{CD5E6FEF-AB1C-40D4-8317-F6278B117CFC}">
      <dgm:prSet/>
      <dgm:spPr/>
      <dgm:t>
        <a:bodyPr/>
        <a:lstStyle/>
        <a:p>
          <a:r>
            <a:rPr lang="en-US" b="0" i="0"/>
            <a:t>Elements can be accessed by indexing and slicing.</a:t>
          </a:r>
          <a:endParaRPr lang="en-US"/>
        </a:p>
      </dgm:t>
    </dgm:pt>
    <dgm:pt modelId="{92F07CB0-AD84-46EE-9CF2-68BAA4EE01E7}" type="parTrans" cxnId="{74B1B6D4-23F7-4EF4-8A09-876641194EB8}">
      <dgm:prSet/>
      <dgm:spPr/>
      <dgm:t>
        <a:bodyPr/>
        <a:lstStyle/>
        <a:p>
          <a:endParaRPr lang="en-US"/>
        </a:p>
      </dgm:t>
    </dgm:pt>
    <dgm:pt modelId="{E2B2562A-F99E-4052-911B-892B90E2980D}" type="sibTrans" cxnId="{74B1B6D4-23F7-4EF4-8A09-876641194EB8}">
      <dgm:prSet/>
      <dgm:spPr/>
      <dgm:t>
        <a:bodyPr/>
        <a:lstStyle/>
        <a:p>
          <a:endParaRPr lang="en-US"/>
        </a:p>
      </dgm:t>
    </dgm:pt>
    <dgm:pt modelId="{F1B99D8D-B21E-49D6-BA93-975DE3B5272D}">
      <dgm:prSet/>
      <dgm:spPr/>
      <dgm:t>
        <a:bodyPr/>
        <a:lstStyle/>
        <a:p>
          <a:r>
            <a:rPr lang="en-US" b="0" i="0"/>
            <a:t>Both allow duplicates.</a:t>
          </a:r>
          <a:endParaRPr lang="en-US"/>
        </a:p>
      </dgm:t>
    </dgm:pt>
    <dgm:pt modelId="{9119A6D9-E9F5-4854-A252-2CDCB8F00D55}" type="parTrans" cxnId="{6EF5ED1C-10FF-477F-9DCE-3554E31093B9}">
      <dgm:prSet/>
      <dgm:spPr/>
      <dgm:t>
        <a:bodyPr/>
        <a:lstStyle/>
        <a:p>
          <a:endParaRPr lang="en-US"/>
        </a:p>
      </dgm:t>
    </dgm:pt>
    <dgm:pt modelId="{4922098D-CCFC-455B-B72E-762474DB7827}" type="sibTrans" cxnId="{6EF5ED1C-10FF-477F-9DCE-3554E31093B9}">
      <dgm:prSet/>
      <dgm:spPr/>
      <dgm:t>
        <a:bodyPr/>
        <a:lstStyle/>
        <a:p>
          <a:endParaRPr lang="en-US"/>
        </a:p>
      </dgm:t>
    </dgm:pt>
    <dgm:pt modelId="{19E97280-C5AD-4901-BF36-C07FA79E64A8}" type="pres">
      <dgm:prSet presAssocID="{90CDC744-498D-4FE2-9A8C-8F851212FCEB}" presName="hierChild1" presStyleCnt="0">
        <dgm:presLayoutVars>
          <dgm:chPref val="1"/>
          <dgm:dir/>
          <dgm:animOne val="branch"/>
          <dgm:animLvl val="lvl"/>
          <dgm:resizeHandles/>
        </dgm:presLayoutVars>
      </dgm:prSet>
      <dgm:spPr/>
    </dgm:pt>
    <dgm:pt modelId="{21138DB8-4FCD-4D65-87D4-2DE402F048B6}" type="pres">
      <dgm:prSet presAssocID="{04900BED-C090-4201-A81A-09E59CAF5EFE}" presName="hierRoot1" presStyleCnt="0"/>
      <dgm:spPr/>
    </dgm:pt>
    <dgm:pt modelId="{9610D93D-5C35-4520-B910-99846F5FBC32}" type="pres">
      <dgm:prSet presAssocID="{04900BED-C090-4201-A81A-09E59CAF5EFE}" presName="composite" presStyleCnt="0"/>
      <dgm:spPr/>
    </dgm:pt>
    <dgm:pt modelId="{FBEDFB95-40CB-43CF-81AC-883181CFC71D}" type="pres">
      <dgm:prSet presAssocID="{04900BED-C090-4201-A81A-09E59CAF5EFE}" presName="background" presStyleLbl="node0" presStyleIdx="0" presStyleCnt="4"/>
      <dgm:spPr/>
    </dgm:pt>
    <dgm:pt modelId="{FCAEBEC8-8FA7-4A86-A818-C6A3682AC74B}" type="pres">
      <dgm:prSet presAssocID="{04900BED-C090-4201-A81A-09E59CAF5EFE}" presName="text" presStyleLbl="fgAcc0" presStyleIdx="0" presStyleCnt="4">
        <dgm:presLayoutVars>
          <dgm:chPref val="3"/>
        </dgm:presLayoutVars>
      </dgm:prSet>
      <dgm:spPr/>
    </dgm:pt>
    <dgm:pt modelId="{9837C596-8078-4EFA-A52D-8EBA15F7012F}" type="pres">
      <dgm:prSet presAssocID="{04900BED-C090-4201-A81A-09E59CAF5EFE}" presName="hierChild2" presStyleCnt="0"/>
      <dgm:spPr/>
    </dgm:pt>
    <dgm:pt modelId="{86A6D8B3-E8BD-44F1-BE2F-00164F59C70B}" type="pres">
      <dgm:prSet presAssocID="{96D7AD95-684B-4ADF-BB97-9F34CB7CAB53}" presName="hierRoot1" presStyleCnt="0"/>
      <dgm:spPr/>
    </dgm:pt>
    <dgm:pt modelId="{6B1A80AC-CEFE-429B-BFCB-8E835F0E0C5D}" type="pres">
      <dgm:prSet presAssocID="{96D7AD95-684B-4ADF-BB97-9F34CB7CAB53}" presName="composite" presStyleCnt="0"/>
      <dgm:spPr/>
    </dgm:pt>
    <dgm:pt modelId="{90EE1FAD-A50B-4B62-BC91-0355016B5076}" type="pres">
      <dgm:prSet presAssocID="{96D7AD95-684B-4ADF-BB97-9F34CB7CAB53}" presName="background" presStyleLbl="node0" presStyleIdx="1" presStyleCnt="4"/>
      <dgm:spPr/>
    </dgm:pt>
    <dgm:pt modelId="{3E8A22DB-D5EB-403D-BF13-CD4225744CF4}" type="pres">
      <dgm:prSet presAssocID="{96D7AD95-684B-4ADF-BB97-9F34CB7CAB53}" presName="text" presStyleLbl="fgAcc0" presStyleIdx="1" presStyleCnt="4">
        <dgm:presLayoutVars>
          <dgm:chPref val="3"/>
        </dgm:presLayoutVars>
      </dgm:prSet>
      <dgm:spPr/>
    </dgm:pt>
    <dgm:pt modelId="{E3DA850C-57E4-41A5-AC6D-4C448AF7513C}" type="pres">
      <dgm:prSet presAssocID="{96D7AD95-684B-4ADF-BB97-9F34CB7CAB53}" presName="hierChild2" presStyleCnt="0"/>
      <dgm:spPr/>
    </dgm:pt>
    <dgm:pt modelId="{572D2950-F291-4551-A022-6DBA8BF046B3}" type="pres">
      <dgm:prSet presAssocID="{CD5E6FEF-AB1C-40D4-8317-F6278B117CFC}" presName="hierRoot1" presStyleCnt="0"/>
      <dgm:spPr/>
    </dgm:pt>
    <dgm:pt modelId="{8C74230B-0140-4650-A491-8D7D4B5EB7BA}" type="pres">
      <dgm:prSet presAssocID="{CD5E6FEF-AB1C-40D4-8317-F6278B117CFC}" presName="composite" presStyleCnt="0"/>
      <dgm:spPr/>
    </dgm:pt>
    <dgm:pt modelId="{46CA92B9-2459-4E02-8D64-69CBA25679D5}" type="pres">
      <dgm:prSet presAssocID="{CD5E6FEF-AB1C-40D4-8317-F6278B117CFC}" presName="background" presStyleLbl="node0" presStyleIdx="2" presStyleCnt="4"/>
      <dgm:spPr/>
    </dgm:pt>
    <dgm:pt modelId="{CD49CEDE-503B-4D20-AAAA-CE9247A004B1}" type="pres">
      <dgm:prSet presAssocID="{CD5E6FEF-AB1C-40D4-8317-F6278B117CFC}" presName="text" presStyleLbl="fgAcc0" presStyleIdx="2" presStyleCnt="4">
        <dgm:presLayoutVars>
          <dgm:chPref val="3"/>
        </dgm:presLayoutVars>
      </dgm:prSet>
      <dgm:spPr/>
    </dgm:pt>
    <dgm:pt modelId="{EC2D502A-4651-46CD-8614-126F60CE6960}" type="pres">
      <dgm:prSet presAssocID="{CD5E6FEF-AB1C-40D4-8317-F6278B117CFC}" presName="hierChild2" presStyleCnt="0"/>
      <dgm:spPr/>
    </dgm:pt>
    <dgm:pt modelId="{3E60D0D2-7986-4EF7-B9F6-207210B2BAF4}" type="pres">
      <dgm:prSet presAssocID="{F1B99D8D-B21E-49D6-BA93-975DE3B5272D}" presName="hierRoot1" presStyleCnt="0"/>
      <dgm:spPr/>
    </dgm:pt>
    <dgm:pt modelId="{D3E23021-C6D9-455E-9FFD-0855817CAD46}" type="pres">
      <dgm:prSet presAssocID="{F1B99D8D-B21E-49D6-BA93-975DE3B5272D}" presName="composite" presStyleCnt="0"/>
      <dgm:spPr/>
    </dgm:pt>
    <dgm:pt modelId="{B6AD1F38-ACD0-4037-B127-34648E7ED434}" type="pres">
      <dgm:prSet presAssocID="{F1B99D8D-B21E-49D6-BA93-975DE3B5272D}" presName="background" presStyleLbl="node0" presStyleIdx="3" presStyleCnt="4"/>
      <dgm:spPr/>
    </dgm:pt>
    <dgm:pt modelId="{68B53119-ABFB-4552-9A4A-D63C9C35A8A8}" type="pres">
      <dgm:prSet presAssocID="{F1B99D8D-B21E-49D6-BA93-975DE3B5272D}" presName="text" presStyleLbl="fgAcc0" presStyleIdx="3" presStyleCnt="4">
        <dgm:presLayoutVars>
          <dgm:chPref val="3"/>
        </dgm:presLayoutVars>
      </dgm:prSet>
      <dgm:spPr/>
    </dgm:pt>
    <dgm:pt modelId="{62749AA1-BC1C-4D84-8303-844B0F669289}" type="pres">
      <dgm:prSet presAssocID="{F1B99D8D-B21E-49D6-BA93-975DE3B5272D}" presName="hierChild2" presStyleCnt="0"/>
      <dgm:spPr/>
    </dgm:pt>
  </dgm:ptLst>
  <dgm:cxnLst>
    <dgm:cxn modelId="{F0FF6F0E-BB46-49E6-9FD2-771DAFA50212}" type="presOf" srcId="{90CDC744-498D-4FE2-9A8C-8F851212FCEB}" destId="{19E97280-C5AD-4901-BF36-C07FA79E64A8}" srcOrd="0" destOrd="0" presId="urn:microsoft.com/office/officeart/2005/8/layout/hierarchy1"/>
    <dgm:cxn modelId="{6EF5ED1C-10FF-477F-9DCE-3554E31093B9}" srcId="{90CDC744-498D-4FE2-9A8C-8F851212FCEB}" destId="{F1B99D8D-B21E-49D6-BA93-975DE3B5272D}" srcOrd="3" destOrd="0" parTransId="{9119A6D9-E9F5-4854-A252-2CDCB8F00D55}" sibTransId="{4922098D-CCFC-455B-B72E-762474DB7827}"/>
    <dgm:cxn modelId="{D5FE673E-50EB-4BD6-985F-A62F0D3716F2}" type="presOf" srcId="{96D7AD95-684B-4ADF-BB97-9F34CB7CAB53}" destId="{3E8A22DB-D5EB-403D-BF13-CD4225744CF4}" srcOrd="0" destOrd="0" presId="urn:microsoft.com/office/officeart/2005/8/layout/hierarchy1"/>
    <dgm:cxn modelId="{B6950662-9C01-4FEB-9CED-ADEC7A254023}" srcId="{90CDC744-498D-4FE2-9A8C-8F851212FCEB}" destId="{96D7AD95-684B-4ADF-BB97-9F34CB7CAB53}" srcOrd="1" destOrd="0" parTransId="{F07DE86E-3441-4296-AC71-9C371DF3708C}" sibTransId="{99599CA2-C8B9-4AB2-8398-D3BD90D75651}"/>
    <dgm:cxn modelId="{DC3C6947-F097-4034-BAD4-2CB50FBEF3E6}" type="presOf" srcId="{04900BED-C090-4201-A81A-09E59CAF5EFE}" destId="{FCAEBEC8-8FA7-4A86-A818-C6A3682AC74B}" srcOrd="0" destOrd="0" presId="urn:microsoft.com/office/officeart/2005/8/layout/hierarchy1"/>
    <dgm:cxn modelId="{8A4416AA-E802-42B7-AC03-79DF11073D04}" type="presOf" srcId="{F1B99D8D-B21E-49D6-BA93-975DE3B5272D}" destId="{68B53119-ABFB-4552-9A4A-D63C9C35A8A8}" srcOrd="0" destOrd="0" presId="urn:microsoft.com/office/officeart/2005/8/layout/hierarchy1"/>
    <dgm:cxn modelId="{60155EC5-2098-4388-A1CC-F93B0573B142}" srcId="{90CDC744-498D-4FE2-9A8C-8F851212FCEB}" destId="{04900BED-C090-4201-A81A-09E59CAF5EFE}" srcOrd="0" destOrd="0" parTransId="{68283593-4CD7-4436-AEAF-9CC5903FFA6F}" sibTransId="{318A1E4B-FB77-471A-9118-667DF932C4C8}"/>
    <dgm:cxn modelId="{74B1B6D4-23F7-4EF4-8A09-876641194EB8}" srcId="{90CDC744-498D-4FE2-9A8C-8F851212FCEB}" destId="{CD5E6FEF-AB1C-40D4-8317-F6278B117CFC}" srcOrd="2" destOrd="0" parTransId="{92F07CB0-AD84-46EE-9CF2-68BAA4EE01E7}" sibTransId="{E2B2562A-F99E-4052-911B-892B90E2980D}"/>
    <dgm:cxn modelId="{289C69FA-00B0-40F6-A820-8BD4DFC2650F}" type="presOf" srcId="{CD5E6FEF-AB1C-40D4-8317-F6278B117CFC}" destId="{CD49CEDE-503B-4D20-AAAA-CE9247A004B1}" srcOrd="0" destOrd="0" presId="urn:microsoft.com/office/officeart/2005/8/layout/hierarchy1"/>
    <dgm:cxn modelId="{3FDB3E08-A7DB-4084-BA1F-CE06D57BB7AA}" type="presParOf" srcId="{19E97280-C5AD-4901-BF36-C07FA79E64A8}" destId="{21138DB8-4FCD-4D65-87D4-2DE402F048B6}" srcOrd="0" destOrd="0" presId="urn:microsoft.com/office/officeart/2005/8/layout/hierarchy1"/>
    <dgm:cxn modelId="{2BD4D4F6-E94D-42B9-A82D-9C1E09FA099A}" type="presParOf" srcId="{21138DB8-4FCD-4D65-87D4-2DE402F048B6}" destId="{9610D93D-5C35-4520-B910-99846F5FBC32}" srcOrd="0" destOrd="0" presId="urn:microsoft.com/office/officeart/2005/8/layout/hierarchy1"/>
    <dgm:cxn modelId="{45CEC36D-CCEA-476F-A52D-1D68A655FF80}" type="presParOf" srcId="{9610D93D-5C35-4520-B910-99846F5FBC32}" destId="{FBEDFB95-40CB-43CF-81AC-883181CFC71D}" srcOrd="0" destOrd="0" presId="urn:microsoft.com/office/officeart/2005/8/layout/hierarchy1"/>
    <dgm:cxn modelId="{C2CAD5E5-C802-42DE-A1B0-816A2A2EAE5F}" type="presParOf" srcId="{9610D93D-5C35-4520-B910-99846F5FBC32}" destId="{FCAEBEC8-8FA7-4A86-A818-C6A3682AC74B}" srcOrd="1" destOrd="0" presId="urn:microsoft.com/office/officeart/2005/8/layout/hierarchy1"/>
    <dgm:cxn modelId="{D772C0EA-AE23-4A72-8DA0-C6C0E2C85994}" type="presParOf" srcId="{21138DB8-4FCD-4D65-87D4-2DE402F048B6}" destId="{9837C596-8078-4EFA-A52D-8EBA15F7012F}" srcOrd="1" destOrd="0" presId="urn:microsoft.com/office/officeart/2005/8/layout/hierarchy1"/>
    <dgm:cxn modelId="{BEC19E92-3D39-4AC6-AE8A-7D01A3FAF9F4}" type="presParOf" srcId="{19E97280-C5AD-4901-BF36-C07FA79E64A8}" destId="{86A6D8B3-E8BD-44F1-BE2F-00164F59C70B}" srcOrd="1" destOrd="0" presId="urn:microsoft.com/office/officeart/2005/8/layout/hierarchy1"/>
    <dgm:cxn modelId="{EA543083-3480-4470-AF95-311854577835}" type="presParOf" srcId="{86A6D8B3-E8BD-44F1-BE2F-00164F59C70B}" destId="{6B1A80AC-CEFE-429B-BFCB-8E835F0E0C5D}" srcOrd="0" destOrd="0" presId="urn:microsoft.com/office/officeart/2005/8/layout/hierarchy1"/>
    <dgm:cxn modelId="{A92A0E61-81AE-496B-B621-92D79A422E6A}" type="presParOf" srcId="{6B1A80AC-CEFE-429B-BFCB-8E835F0E0C5D}" destId="{90EE1FAD-A50B-4B62-BC91-0355016B5076}" srcOrd="0" destOrd="0" presId="urn:microsoft.com/office/officeart/2005/8/layout/hierarchy1"/>
    <dgm:cxn modelId="{9312DC80-73A8-4414-B023-25A83F5CFC94}" type="presParOf" srcId="{6B1A80AC-CEFE-429B-BFCB-8E835F0E0C5D}" destId="{3E8A22DB-D5EB-403D-BF13-CD4225744CF4}" srcOrd="1" destOrd="0" presId="urn:microsoft.com/office/officeart/2005/8/layout/hierarchy1"/>
    <dgm:cxn modelId="{1756CB1E-FE3B-4EB1-AF4A-13D5FD0707C5}" type="presParOf" srcId="{86A6D8B3-E8BD-44F1-BE2F-00164F59C70B}" destId="{E3DA850C-57E4-41A5-AC6D-4C448AF7513C}" srcOrd="1" destOrd="0" presId="urn:microsoft.com/office/officeart/2005/8/layout/hierarchy1"/>
    <dgm:cxn modelId="{39B23B7F-34F5-4CED-881F-DA9DF0E66EDD}" type="presParOf" srcId="{19E97280-C5AD-4901-BF36-C07FA79E64A8}" destId="{572D2950-F291-4551-A022-6DBA8BF046B3}" srcOrd="2" destOrd="0" presId="urn:microsoft.com/office/officeart/2005/8/layout/hierarchy1"/>
    <dgm:cxn modelId="{C7730698-7453-4EA8-92A4-FB593308C156}" type="presParOf" srcId="{572D2950-F291-4551-A022-6DBA8BF046B3}" destId="{8C74230B-0140-4650-A491-8D7D4B5EB7BA}" srcOrd="0" destOrd="0" presId="urn:microsoft.com/office/officeart/2005/8/layout/hierarchy1"/>
    <dgm:cxn modelId="{C499A8F0-B8DF-42BB-9764-3C56D7C09640}" type="presParOf" srcId="{8C74230B-0140-4650-A491-8D7D4B5EB7BA}" destId="{46CA92B9-2459-4E02-8D64-69CBA25679D5}" srcOrd="0" destOrd="0" presId="urn:microsoft.com/office/officeart/2005/8/layout/hierarchy1"/>
    <dgm:cxn modelId="{CEB02D3F-3C29-42B6-BEB5-F7B52BA61AFD}" type="presParOf" srcId="{8C74230B-0140-4650-A491-8D7D4B5EB7BA}" destId="{CD49CEDE-503B-4D20-AAAA-CE9247A004B1}" srcOrd="1" destOrd="0" presId="urn:microsoft.com/office/officeart/2005/8/layout/hierarchy1"/>
    <dgm:cxn modelId="{684CA5DD-E451-4687-93AC-65D07F7793BD}" type="presParOf" srcId="{572D2950-F291-4551-A022-6DBA8BF046B3}" destId="{EC2D502A-4651-46CD-8614-126F60CE6960}" srcOrd="1" destOrd="0" presId="urn:microsoft.com/office/officeart/2005/8/layout/hierarchy1"/>
    <dgm:cxn modelId="{3C6A5379-3A99-44DA-ADB3-C883D97FB92E}" type="presParOf" srcId="{19E97280-C5AD-4901-BF36-C07FA79E64A8}" destId="{3E60D0D2-7986-4EF7-B9F6-207210B2BAF4}" srcOrd="3" destOrd="0" presId="urn:microsoft.com/office/officeart/2005/8/layout/hierarchy1"/>
    <dgm:cxn modelId="{EE3A9934-4F16-4D2A-8D7A-6A997AA6B72B}" type="presParOf" srcId="{3E60D0D2-7986-4EF7-B9F6-207210B2BAF4}" destId="{D3E23021-C6D9-455E-9FFD-0855817CAD46}" srcOrd="0" destOrd="0" presId="urn:microsoft.com/office/officeart/2005/8/layout/hierarchy1"/>
    <dgm:cxn modelId="{8F066118-E6AD-4A23-A9F1-70DD5CE65412}" type="presParOf" srcId="{D3E23021-C6D9-455E-9FFD-0855817CAD46}" destId="{B6AD1F38-ACD0-4037-B127-34648E7ED434}" srcOrd="0" destOrd="0" presId="urn:microsoft.com/office/officeart/2005/8/layout/hierarchy1"/>
    <dgm:cxn modelId="{56E4A8E9-6EE6-44D4-BD08-23EA46C3E053}" type="presParOf" srcId="{D3E23021-C6D9-455E-9FFD-0855817CAD46}" destId="{68B53119-ABFB-4552-9A4A-D63C9C35A8A8}" srcOrd="1" destOrd="0" presId="urn:microsoft.com/office/officeart/2005/8/layout/hierarchy1"/>
    <dgm:cxn modelId="{6F545FDA-5620-4AFD-B647-E17E7768894C}" type="presParOf" srcId="{3E60D0D2-7986-4EF7-B9F6-207210B2BAF4}" destId="{62749AA1-BC1C-4D84-8303-844B0F6692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DFB95-40CB-43CF-81AC-883181CFC71D}">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EBEC8-8FA7-4A86-A818-C6A3682AC74B}">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Both are sequence data types.</a:t>
          </a:r>
          <a:endParaRPr lang="en-US" sz="2100" kern="1200"/>
        </a:p>
      </dsp:txBody>
      <dsp:txXfrm>
        <a:off x="299702" y="1282093"/>
        <a:ext cx="2200851" cy="1366505"/>
      </dsp:txXfrm>
    </dsp:sp>
    <dsp:sp modelId="{90EE1FAD-A50B-4B62-BC91-0355016B5076}">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8A22DB-D5EB-403D-BF13-CD4225744CF4}">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Each item stored in a list can be of any data type.</a:t>
          </a:r>
          <a:endParaRPr lang="en-US" sz="2100" kern="1200"/>
        </a:p>
      </dsp:txBody>
      <dsp:txXfrm>
        <a:off x="3093555" y="1282093"/>
        <a:ext cx="2200851" cy="1366505"/>
      </dsp:txXfrm>
    </dsp:sp>
    <dsp:sp modelId="{46CA92B9-2459-4E02-8D64-69CBA25679D5}">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49CEDE-503B-4D20-AAAA-CE9247A004B1}">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Elements can be accessed by indexing and slicing.</a:t>
          </a:r>
          <a:endParaRPr lang="en-US" sz="2100" kern="1200"/>
        </a:p>
      </dsp:txBody>
      <dsp:txXfrm>
        <a:off x="5887408" y="1282093"/>
        <a:ext cx="2200851" cy="1366505"/>
      </dsp:txXfrm>
    </dsp:sp>
    <dsp:sp modelId="{B6AD1F38-ACD0-4037-B127-34648E7ED434}">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B53119-ABFB-4552-9A4A-D63C9C35A8A8}">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Both allow duplicates.</a:t>
          </a:r>
          <a:endParaRPr lang="en-US" sz="2100" kern="1200"/>
        </a:p>
      </dsp:txBody>
      <dsp:txXfrm>
        <a:off x="8681261" y="1282093"/>
        <a:ext cx="2200851" cy="13665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7D35-7B92-4456-84FE-74DB465A7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504537-A538-45CE-854B-36F9C7AC2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E701EF-8EA9-4C67-8C36-19A4927B3E50}"/>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5" name="Footer Placeholder 4">
            <a:extLst>
              <a:ext uri="{FF2B5EF4-FFF2-40B4-BE49-F238E27FC236}">
                <a16:creationId xmlns:a16="http://schemas.microsoft.com/office/drawing/2014/main" id="{12F27867-D0C0-4806-83C0-72D93E358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3A8E3-A22D-4B71-B656-0AC9C9D6C90D}"/>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3455773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9C19-9831-46F4-9B64-4D34461E27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994277-D033-4042-A25A-B342EDEBF4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5422B-9508-43EE-89AE-B099E1A8344F}"/>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5" name="Footer Placeholder 4">
            <a:extLst>
              <a:ext uri="{FF2B5EF4-FFF2-40B4-BE49-F238E27FC236}">
                <a16:creationId xmlns:a16="http://schemas.microsoft.com/office/drawing/2014/main" id="{DFB8A65F-EB0A-4556-BC91-1AFAEF092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65E1A-B80E-4C41-A38B-35CAF3655502}"/>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245311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AFB20-F2C0-4607-931B-F1B3E67D8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F60693-F24E-47C9-A24B-A7F8EF416E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1B3DE-7562-4BBF-BFE1-08E02CDACA9C}"/>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5" name="Footer Placeholder 4">
            <a:extLst>
              <a:ext uri="{FF2B5EF4-FFF2-40B4-BE49-F238E27FC236}">
                <a16:creationId xmlns:a16="http://schemas.microsoft.com/office/drawing/2014/main" id="{93877EF3-0C59-4B98-B218-7E4949808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A11AC-9161-4619-A515-2FB29AD24E0F}"/>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220272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720F-2BEE-4FE3-BEA1-116F4A0A4F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DF1268-4A24-49E9-ACEF-3752E4C3E45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BB429-5B2C-4A7A-A7F7-06BF736985E4}"/>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5" name="Footer Placeholder 4">
            <a:extLst>
              <a:ext uri="{FF2B5EF4-FFF2-40B4-BE49-F238E27FC236}">
                <a16:creationId xmlns:a16="http://schemas.microsoft.com/office/drawing/2014/main" id="{39ACBC16-9F72-492F-8493-D70A33C45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BFFA5-D997-4910-9CB8-3C4F2A068214}"/>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124195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3CAE-3DFC-4091-B697-D6021A198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240C27-E1B0-4F66-B098-CB4356D4E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5A9DB6-28C9-4FBC-9761-725EE27D683E}"/>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5" name="Footer Placeholder 4">
            <a:extLst>
              <a:ext uri="{FF2B5EF4-FFF2-40B4-BE49-F238E27FC236}">
                <a16:creationId xmlns:a16="http://schemas.microsoft.com/office/drawing/2014/main" id="{450118DE-266D-42E8-A022-3747DDD4A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0AD6A-005F-4312-B5DC-9FB45E475AC0}"/>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113354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51CD-50C7-42DA-8FB8-26FC0F74B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DE981E-8245-43F8-8208-B85E47476A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D002C2-1DBF-42FD-9BAB-79FD969D97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8D1E2-3905-4456-AD4F-2955486967A0}"/>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6" name="Footer Placeholder 5">
            <a:extLst>
              <a:ext uri="{FF2B5EF4-FFF2-40B4-BE49-F238E27FC236}">
                <a16:creationId xmlns:a16="http://schemas.microsoft.com/office/drawing/2014/main" id="{943CE851-28A8-44EF-B734-8068DF1D9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5370C-9501-4BFB-A7E8-86534033004F}"/>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41069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FE49-9532-4E4F-BE0E-8502A0D3B6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D9AAF-EE06-41B5-85E6-6FCD5A03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2B9342-0515-4CF2-B333-AFD4BD682A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00B4BA-92FE-4031-90A8-799B6CCB4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065D99-DB04-4150-BE28-88DD8301A2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A935C-F26A-443F-BD8F-12A0F40FC3D3}"/>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8" name="Footer Placeholder 7">
            <a:extLst>
              <a:ext uri="{FF2B5EF4-FFF2-40B4-BE49-F238E27FC236}">
                <a16:creationId xmlns:a16="http://schemas.microsoft.com/office/drawing/2014/main" id="{122307D3-6B69-4787-8391-827B7F36C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838561-289B-4064-9173-3E6D85A100BA}"/>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172256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C40F-D6C6-4C99-8CA0-18518B3B4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00CB6-065D-48CE-9A68-E41710D1A872}"/>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4" name="Footer Placeholder 3">
            <a:extLst>
              <a:ext uri="{FF2B5EF4-FFF2-40B4-BE49-F238E27FC236}">
                <a16:creationId xmlns:a16="http://schemas.microsoft.com/office/drawing/2014/main" id="{60ACABED-F164-4EF0-B5DB-00DCBBDDDA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EB4B45-4CFA-4DA0-A87C-5FB38A725E10}"/>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135435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8A372-E568-4F37-9E53-461E5E0E177E}"/>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3" name="Footer Placeholder 2">
            <a:extLst>
              <a:ext uri="{FF2B5EF4-FFF2-40B4-BE49-F238E27FC236}">
                <a16:creationId xmlns:a16="http://schemas.microsoft.com/office/drawing/2014/main" id="{DD2E76A0-1189-4422-9ACF-6DCF84878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6DB540-BD44-4E7C-88E6-0D4A0C84C05A}"/>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188562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EAC0-C759-405F-982D-FDA7839A7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5A1B2-70D3-4E69-99A5-F5DD3CAD1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F40DFF-F6D0-4B3A-BB93-613DC44EF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F89FEE-7786-4B48-B48A-891ADF590E0E}"/>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6" name="Footer Placeholder 5">
            <a:extLst>
              <a:ext uri="{FF2B5EF4-FFF2-40B4-BE49-F238E27FC236}">
                <a16:creationId xmlns:a16="http://schemas.microsoft.com/office/drawing/2014/main" id="{3B74CF75-38B1-4D69-B856-5016AC107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5E7FD-1AE5-4503-8F4B-F3565946104F}"/>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220369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E1A5-E705-4F4A-B8B5-E00751749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78F183-051F-4DCB-96F0-CFEC3494C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6382E9-0E81-411C-A2B1-CA2FA7CF3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1B6790-F6C8-4C43-9D7B-5781582BDF93}"/>
              </a:ext>
            </a:extLst>
          </p:cNvPr>
          <p:cNvSpPr>
            <a:spLocks noGrp="1"/>
          </p:cNvSpPr>
          <p:nvPr>
            <p:ph type="dt" sz="half" idx="10"/>
          </p:nvPr>
        </p:nvSpPr>
        <p:spPr/>
        <p:txBody>
          <a:bodyPr/>
          <a:lstStyle/>
          <a:p>
            <a:fld id="{A2654A84-2D2A-4082-B3A3-B3B8BB982BCF}" type="datetimeFigureOut">
              <a:rPr lang="en-US" smtClean="0"/>
              <a:t>7/22/2024</a:t>
            </a:fld>
            <a:endParaRPr lang="en-US"/>
          </a:p>
        </p:txBody>
      </p:sp>
      <p:sp>
        <p:nvSpPr>
          <p:cNvPr id="6" name="Footer Placeholder 5">
            <a:extLst>
              <a:ext uri="{FF2B5EF4-FFF2-40B4-BE49-F238E27FC236}">
                <a16:creationId xmlns:a16="http://schemas.microsoft.com/office/drawing/2014/main" id="{FBE666C4-0C08-4B5C-93E0-F865E9615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7705C-A63F-4BF6-B908-05C9F192DAE1}"/>
              </a:ext>
            </a:extLst>
          </p:cNvPr>
          <p:cNvSpPr>
            <a:spLocks noGrp="1"/>
          </p:cNvSpPr>
          <p:nvPr>
            <p:ph type="sldNum" sz="quarter" idx="12"/>
          </p:nvPr>
        </p:nvSpPr>
        <p:spPr/>
        <p:txBody>
          <a:bodyPr/>
          <a:lstStyle/>
          <a:p>
            <a:fld id="{77E7CD8B-11E0-4663-9F51-2853CF76E236}" type="slidenum">
              <a:rPr lang="en-US" smtClean="0"/>
              <a:t>‹#›</a:t>
            </a:fld>
            <a:endParaRPr lang="en-US"/>
          </a:p>
        </p:txBody>
      </p:sp>
    </p:spTree>
    <p:extLst>
      <p:ext uri="{BB962C8B-B14F-4D97-AF65-F5344CB8AC3E}">
        <p14:creationId xmlns:p14="http://schemas.microsoft.com/office/powerpoint/2010/main" val="235604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7A005E-AD82-49A4-828B-D231750EB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3F671-E5FD-4792-BF97-EF9E18269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69F00-C418-4FA3-86B8-74AEA63E3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54A84-2D2A-4082-B3A3-B3B8BB982BCF}" type="datetimeFigureOut">
              <a:rPr lang="en-US" smtClean="0"/>
              <a:t>7/22/2024</a:t>
            </a:fld>
            <a:endParaRPr lang="en-US"/>
          </a:p>
        </p:txBody>
      </p:sp>
      <p:sp>
        <p:nvSpPr>
          <p:cNvPr id="5" name="Footer Placeholder 4">
            <a:extLst>
              <a:ext uri="{FF2B5EF4-FFF2-40B4-BE49-F238E27FC236}">
                <a16:creationId xmlns:a16="http://schemas.microsoft.com/office/drawing/2014/main" id="{7DB284B6-4900-4F73-916F-1AC004EA5A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F48F55-DA02-4841-8499-C109A3F97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7CD8B-11E0-4663-9F51-2853CF76E236}" type="slidenum">
              <a:rPr lang="en-US" smtClean="0"/>
              <a:t>‹#›</a:t>
            </a:fld>
            <a:endParaRPr lang="en-US"/>
          </a:p>
        </p:txBody>
      </p:sp>
    </p:spTree>
    <p:extLst>
      <p:ext uri="{BB962C8B-B14F-4D97-AF65-F5344CB8AC3E}">
        <p14:creationId xmlns:p14="http://schemas.microsoft.com/office/powerpoint/2010/main" val="1272532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hyperlink" Target="https://www.w3schools.com/python/python_lists.asp" TargetMode="Externa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hyperlink" Target="https://www.w3schools.com/python/python_dictionaries.asp" TargetMode="Externa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Classroom">
            <a:extLst>
              <a:ext uri="{FF2B5EF4-FFF2-40B4-BE49-F238E27FC236}">
                <a16:creationId xmlns:a16="http://schemas.microsoft.com/office/drawing/2014/main" id="{01F14A44-B55E-C77C-AE31-A4C14488EC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72C1E856-D104-4E54-94A7-8626B574E0DA}"/>
              </a:ext>
            </a:extLst>
          </p:cNvPr>
          <p:cNvSpPr>
            <a:spLocks noGrp="1"/>
          </p:cNvSpPr>
          <p:nvPr>
            <p:ph idx="1"/>
          </p:nvPr>
        </p:nvSpPr>
        <p:spPr>
          <a:xfrm>
            <a:off x="6096000" y="2497882"/>
            <a:ext cx="4977578" cy="3639289"/>
          </a:xfrm>
        </p:spPr>
        <p:txBody>
          <a:bodyPr anchor="ctr">
            <a:normAutofit fontScale="92500" lnSpcReduction="10000"/>
          </a:bodyPr>
          <a:lstStyle/>
          <a:p>
            <a:pPr marL="0" lvl="0" indent="0">
              <a:spcAft>
                <a:spcPts val="800"/>
              </a:spcAft>
              <a:buNone/>
            </a:pPr>
            <a:r>
              <a:rPr lang="en-US" sz="2600"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*Python Overview (Introduction) *</a:t>
            </a:r>
            <a:endParaRPr lang="de-CH" sz="26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indent="0">
              <a:spcAft>
                <a:spcPts val="800"/>
              </a:spcAft>
              <a:buNone/>
            </a:pPr>
            <a:r>
              <a:rPr lang="en-US" sz="1400" kern="100" dirty="0">
                <a:solidFill>
                  <a:schemeClr val="tx2"/>
                </a:solidFill>
                <a:effectLst/>
                <a:latin typeface="Verdana" panose="020B0604030504040204" pitchFamily="34" charset="0"/>
                <a:ea typeface="Aptos" panose="020B0004020202020204" pitchFamily="34" charset="0"/>
                <a:cs typeface="Times New Roman" panose="02020603050405020304" pitchFamily="18" charset="0"/>
              </a:rPr>
              <a:t>Python was created by Guido van Rossum, and released in 1991 and It is one of the most popular programming languages.it is used in various areas of applications such as Machine Learning, Artificial Intelligence, web development, IoT, and more. Python works on different platforms (Windows, Mac, Linux, Raspberry Pi, </a:t>
            </a:r>
            <a:r>
              <a:rPr lang="en-US" sz="1400" kern="100" dirty="0" err="1">
                <a:solidFill>
                  <a:schemeClr val="tx2"/>
                </a:solidFill>
                <a:effectLst/>
                <a:latin typeface="Verdana" panose="020B0604030504040204" pitchFamily="34" charset="0"/>
                <a:ea typeface="Aptos" panose="020B0004020202020204" pitchFamily="34" charset="0"/>
                <a:cs typeface="Times New Roman" panose="02020603050405020304" pitchFamily="18" charset="0"/>
              </a:rPr>
              <a:t>etc</a:t>
            </a:r>
            <a:r>
              <a:rPr lang="en-US" sz="1400" kern="100" dirty="0">
                <a:solidFill>
                  <a:schemeClr val="tx2"/>
                </a:solidFill>
                <a:effectLst/>
                <a:latin typeface="Verdana" panose="020B0604030504040204" pitchFamily="34" charset="0"/>
                <a:ea typeface="Aptos" panose="020B0004020202020204" pitchFamily="34" charset="0"/>
                <a:cs typeface="Times New Roman" panose="02020603050405020304" pitchFamily="18" charset="0"/>
              </a:rPr>
              <a:t>). </a:t>
            </a:r>
            <a:r>
              <a:rPr lang="de-CH" sz="1400" kern="100" dirty="0">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The </a:t>
            </a:r>
            <a:r>
              <a:rPr lang="de-CH" sz="1400" kern="100" dirty="0" err="1">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most</a:t>
            </a:r>
            <a:r>
              <a:rPr lang="de-CH" sz="1400" kern="100" dirty="0">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 </a:t>
            </a:r>
            <a:r>
              <a:rPr lang="de-CH" sz="1400" kern="100" dirty="0" err="1">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recent</a:t>
            </a:r>
            <a:r>
              <a:rPr lang="de-CH" sz="1400" kern="100" dirty="0">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 </a:t>
            </a:r>
            <a:r>
              <a:rPr lang="de-CH" sz="1400" kern="100" dirty="0" err="1">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major</a:t>
            </a:r>
            <a:r>
              <a:rPr lang="de-CH" sz="1400" kern="100" dirty="0">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 </a:t>
            </a:r>
            <a:r>
              <a:rPr lang="de-CH" sz="1400" kern="100" dirty="0" err="1">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version</a:t>
            </a:r>
            <a:r>
              <a:rPr lang="de-CH" sz="1400" kern="100" dirty="0">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 </a:t>
            </a:r>
            <a:r>
              <a:rPr lang="de-CH" sz="1400" kern="100" dirty="0" err="1">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of</a:t>
            </a:r>
            <a:r>
              <a:rPr lang="de-CH" sz="1400" kern="100" dirty="0">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 Python </a:t>
            </a:r>
            <a:r>
              <a:rPr lang="de-CH" sz="1400" kern="100" dirty="0" err="1">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is</a:t>
            </a:r>
            <a:r>
              <a:rPr lang="de-CH" sz="1400" kern="100" dirty="0">
                <a:solidFill>
                  <a:schemeClr val="tx2"/>
                </a:solidFill>
                <a:effectLst/>
                <a:highlight>
                  <a:srgbClr val="FFFFFF"/>
                </a:highlight>
                <a:latin typeface="Verdana" panose="020B0604030504040204" pitchFamily="34" charset="0"/>
                <a:ea typeface="Aptos" panose="020B0004020202020204" pitchFamily="34" charset="0"/>
                <a:cs typeface="Times New Roman" panose="02020603050405020304" pitchFamily="18" charset="0"/>
              </a:rPr>
              <a:t> Python 3. </a:t>
            </a:r>
          </a:p>
          <a:p>
            <a:pPr>
              <a:buFont typeface="+mj-lt"/>
              <a:buAutoNum type="arabicPeriod"/>
            </a:pPr>
            <a:r>
              <a:rPr lang="en-US" sz="1400" b="1" i="0" dirty="0">
                <a:solidFill>
                  <a:schemeClr val="tx2"/>
                </a:solidFill>
                <a:effectLst/>
                <a:latin typeface="unset"/>
              </a:rPr>
              <a:t>Easy to Learn and Use</a:t>
            </a:r>
          </a:p>
          <a:p>
            <a:pPr>
              <a:buFont typeface="+mj-lt"/>
              <a:buAutoNum type="arabicPeriod"/>
            </a:pPr>
            <a:r>
              <a:rPr lang="en-US" sz="1400" b="1" i="0" dirty="0">
                <a:solidFill>
                  <a:schemeClr val="tx2"/>
                </a:solidFill>
                <a:effectLst/>
                <a:latin typeface="unset"/>
              </a:rPr>
              <a:t>Mature and Supportive Python Community</a:t>
            </a:r>
          </a:p>
          <a:p>
            <a:pPr>
              <a:buFont typeface="+mj-lt"/>
              <a:buAutoNum type="arabicPeriod"/>
            </a:pPr>
            <a:r>
              <a:rPr lang="en-US" sz="1400" b="1" i="0" dirty="0">
                <a:solidFill>
                  <a:schemeClr val="tx2"/>
                </a:solidFill>
                <a:effectLst/>
                <a:latin typeface="unset"/>
              </a:rPr>
              <a:t>Support from Renowned Corporate Sponsors</a:t>
            </a:r>
          </a:p>
          <a:p>
            <a:pPr>
              <a:buFont typeface="+mj-lt"/>
              <a:buAutoNum type="arabicPeriod"/>
            </a:pPr>
            <a:r>
              <a:rPr lang="en-US" sz="1400" b="1" i="0" dirty="0">
                <a:solidFill>
                  <a:schemeClr val="tx2"/>
                </a:solidFill>
                <a:effectLst/>
                <a:latin typeface="unset"/>
              </a:rPr>
              <a:t>Hundreds of Python Libraries and Frameworks</a:t>
            </a:r>
          </a:p>
          <a:p>
            <a:pPr>
              <a:buFont typeface="+mj-lt"/>
              <a:buAutoNum type="arabicPeriod"/>
            </a:pPr>
            <a:r>
              <a:rPr lang="en-US" sz="1400" b="1" i="0" dirty="0">
                <a:solidFill>
                  <a:schemeClr val="tx2"/>
                </a:solidFill>
                <a:effectLst/>
                <a:latin typeface="unset"/>
              </a:rPr>
              <a:t>Versatility, Efficiency, Reliability, and Speed</a:t>
            </a:r>
          </a:p>
          <a:p>
            <a:pPr>
              <a:buFont typeface="+mj-lt"/>
              <a:buAutoNum type="arabicPeriod"/>
            </a:pPr>
            <a:r>
              <a:rPr lang="en-US" sz="1400" b="1" i="0" dirty="0">
                <a:solidFill>
                  <a:schemeClr val="tx2"/>
                </a:solidFill>
                <a:effectLst/>
                <a:latin typeface="unset"/>
              </a:rPr>
              <a:t>Big data, Machine Learning and Cloud Computing</a:t>
            </a:r>
          </a:p>
          <a:p>
            <a:pPr marL="0" indent="0">
              <a:spcAft>
                <a:spcPts val="800"/>
              </a:spcAft>
              <a:buNone/>
            </a:pPr>
            <a:endParaRPr lang="de-CH" sz="11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pPr marL="0" indent="0">
              <a:buNone/>
            </a:pPr>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a:p>
            <a:endParaRPr lang="en-US" sz="1100" dirty="0">
              <a:solidFill>
                <a:schemeClr val="tx2"/>
              </a:solidFill>
            </a:endParaRPr>
          </a:p>
        </p:txBody>
      </p:sp>
      <p:grpSp>
        <p:nvGrpSpPr>
          <p:cNvPr id="22" name="Group 21">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3" name="Freeform: Shape 22">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8256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83DF-A5F0-064B-3D7E-FD211A52F89E}"/>
              </a:ext>
            </a:extLst>
          </p:cNvPr>
          <p:cNvSpPr>
            <a:spLocks noGrp="1"/>
          </p:cNvSpPr>
          <p:nvPr>
            <p:ph type="title"/>
          </p:nvPr>
        </p:nvSpPr>
        <p:spPr>
          <a:xfrm>
            <a:off x="2943618" y="210850"/>
            <a:ext cx="5219307" cy="1152526"/>
          </a:xfrm>
        </p:spPr>
        <p:txBody>
          <a:bodyPr anchor="b">
            <a:normAutofit/>
          </a:bodyPr>
          <a:lstStyle/>
          <a:p>
            <a:r>
              <a:rPr lang="en-US" sz="2800" b="1" i="0" dirty="0">
                <a:solidFill>
                  <a:srgbClr val="0070C0"/>
                </a:solidFill>
                <a:effectLst/>
                <a:highlight>
                  <a:srgbClr val="FFFFFF"/>
                </a:highlight>
                <a:latin typeface="Segoe UI" panose="020B0502040204020203" pitchFamily="34" charset="0"/>
              </a:rPr>
              <a:t>Python Collections (Arrays)</a:t>
            </a:r>
            <a:br>
              <a:rPr lang="en-US" sz="3200" b="0" i="0" dirty="0">
                <a:effectLst/>
                <a:highlight>
                  <a:srgbClr val="FFFFFF"/>
                </a:highlight>
                <a:latin typeface="Segoe UI" panose="020B0502040204020203" pitchFamily="34" charset="0"/>
              </a:rPr>
            </a:br>
            <a:endParaRPr lang="de-CH" sz="3200" dirty="0"/>
          </a:p>
        </p:txBody>
      </p:sp>
      <p:sp>
        <p:nvSpPr>
          <p:cNvPr id="56" name="Content Placeholder 2">
            <a:extLst>
              <a:ext uri="{FF2B5EF4-FFF2-40B4-BE49-F238E27FC236}">
                <a16:creationId xmlns:a16="http://schemas.microsoft.com/office/drawing/2014/main" id="{7DC71786-75CF-032F-C2D5-D7E7C2605A01}"/>
              </a:ext>
            </a:extLst>
          </p:cNvPr>
          <p:cNvSpPr>
            <a:spLocks noGrp="1"/>
          </p:cNvSpPr>
          <p:nvPr>
            <p:ph idx="1"/>
          </p:nvPr>
        </p:nvSpPr>
        <p:spPr>
          <a:xfrm>
            <a:off x="876692" y="1038225"/>
            <a:ext cx="6990958" cy="5032661"/>
          </a:xfrm>
        </p:spPr>
        <p:txBody>
          <a:bodyPr anchor="t">
            <a:normAutofit/>
          </a:bodyPr>
          <a:lstStyle/>
          <a:p>
            <a:r>
              <a:rPr lang="en-US" sz="1700" b="0" i="0" dirty="0">
                <a:effectLst/>
                <a:highlight>
                  <a:srgbClr val="FFFFFF"/>
                </a:highlight>
                <a:latin typeface="Verdana" panose="020B0604030504040204" pitchFamily="34" charset="0"/>
              </a:rPr>
              <a:t>There are four collection data types in the Python programming language:</a:t>
            </a:r>
          </a:p>
          <a:p>
            <a:pPr>
              <a:buFont typeface="Arial" panose="020B0604020202020204" pitchFamily="34" charset="0"/>
              <a:buChar char="•"/>
            </a:pPr>
            <a:r>
              <a:rPr lang="en-US" sz="1700" b="1" i="0" dirty="0">
                <a:effectLst/>
                <a:highlight>
                  <a:srgbClr val="FFFFFF"/>
                </a:highlight>
                <a:latin typeface="Verdana" panose="020B0604030504040204" pitchFamily="34" charset="0"/>
                <a:hlinkClick r:id="rId2"/>
              </a:rPr>
              <a:t>List</a:t>
            </a:r>
            <a:r>
              <a:rPr lang="en-US" sz="1700" b="0" i="0" dirty="0">
                <a:effectLst/>
                <a:highlight>
                  <a:srgbClr val="FFFFFF"/>
                </a:highlight>
                <a:latin typeface="Verdana" panose="020B0604030504040204" pitchFamily="34" charset="0"/>
              </a:rPr>
              <a:t> is a collection which is ordered and changeable. Allows duplicate members.</a:t>
            </a:r>
          </a:p>
          <a:p>
            <a:pPr>
              <a:buFont typeface="Arial" panose="020B0604020202020204" pitchFamily="34" charset="0"/>
              <a:buChar char="•"/>
            </a:pPr>
            <a:r>
              <a:rPr lang="en-US" sz="1700" b="1" i="0" dirty="0">
                <a:solidFill>
                  <a:srgbClr val="0070C0"/>
                </a:solidFill>
                <a:effectLst/>
                <a:highlight>
                  <a:srgbClr val="FFFFFF"/>
                </a:highlight>
                <a:latin typeface="Verdana" panose="020B0604030504040204" pitchFamily="34" charset="0"/>
              </a:rPr>
              <a:t>Tuple</a:t>
            </a:r>
            <a:r>
              <a:rPr lang="en-US" sz="1700" b="0" i="0" dirty="0">
                <a:effectLst/>
                <a:highlight>
                  <a:srgbClr val="FFFFFF"/>
                </a:highlight>
                <a:latin typeface="Verdana" panose="020B0604030504040204" pitchFamily="34" charset="0"/>
              </a:rPr>
              <a:t> is a collection which is ordered and unchangeable. Allows duplicate members.</a:t>
            </a:r>
          </a:p>
          <a:p>
            <a:pPr>
              <a:buFont typeface="Arial" panose="020B0604020202020204" pitchFamily="34" charset="0"/>
              <a:buChar char="•"/>
            </a:pPr>
            <a:r>
              <a:rPr lang="en-US" sz="1700" b="1" i="0" dirty="0">
                <a:effectLst/>
                <a:highlight>
                  <a:srgbClr val="FFFFFF"/>
                </a:highlight>
                <a:latin typeface="Verdana" panose="020B0604030504040204" pitchFamily="34" charset="0"/>
                <a:hlinkClick r:id="rId3"/>
              </a:rPr>
              <a:t>Set</a:t>
            </a:r>
            <a:r>
              <a:rPr lang="en-US" sz="1700" b="0" i="0" dirty="0">
                <a:effectLst/>
                <a:highlight>
                  <a:srgbClr val="FFFFFF"/>
                </a:highlight>
                <a:latin typeface="Verdana" panose="020B0604030504040204" pitchFamily="34" charset="0"/>
              </a:rPr>
              <a:t> is a collection which is unordered, unchangeable*, and unindexed. No duplicate members.</a:t>
            </a:r>
          </a:p>
          <a:p>
            <a:pPr>
              <a:buFont typeface="Arial" panose="020B0604020202020204" pitchFamily="34" charset="0"/>
              <a:buChar char="•"/>
            </a:pPr>
            <a:r>
              <a:rPr lang="en-US" sz="1700" b="1" i="0" dirty="0">
                <a:effectLst/>
                <a:highlight>
                  <a:srgbClr val="FFFFFF"/>
                </a:highlight>
                <a:latin typeface="Verdana" panose="020B0604030504040204" pitchFamily="34" charset="0"/>
                <a:hlinkClick r:id="rId4"/>
              </a:rPr>
              <a:t>Dictionary</a:t>
            </a:r>
            <a:r>
              <a:rPr lang="en-US" sz="1700" b="0" i="0" dirty="0">
                <a:effectLst/>
                <a:highlight>
                  <a:srgbClr val="FFFFFF"/>
                </a:highlight>
                <a:latin typeface="Verdana" panose="020B0604030504040204" pitchFamily="34" charset="0"/>
              </a:rPr>
              <a:t> is a collection which is ordered** and changeable. No duplicate members.</a:t>
            </a:r>
          </a:p>
          <a:p>
            <a:endParaRPr lang="de-CH" sz="1700" dirty="0"/>
          </a:p>
        </p:txBody>
      </p:sp>
      <p:pic>
        <p:nvPicPr>
          <p:cNvPr id="7" name="Graphic 6" descr="Database">
            <a:extLst>
              <a:ext uri="{FF2B5EF4-FFF2-40B4-BE49-F238E27FC236}">
                <a16:creationId xmlns:a16="http://schemas.microsoft.com/office/drawing/2014/main" id="{C9116B3D-64B0-EC95-11D0-D42BB477D0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8019" y="1292268"/>
            <a:ext cx="4273463" cy="4273463"/>
          </a:xfrm>
          <a:prstGeom prst="rect">
            <a:avLst/>
          </a:prstGeom>
        </p:spPr>
      </p:pic>
      <p:grpSp>
        <p:nvGrpSpPr>
          <p:cNvPr id="57" name="Group 56">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4" name="Rectangle 23">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5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8C021F-1AB7-1C17-5490-1D2352CE520A}"/>
              </a:ext>
            </a:extLst>
          </p:cNvPr>
          <p:cNvSpPr>
            <a:spLocks noGrp="1"/>
          </p:cNvSpPr>
          <p:nvPr>
            <p:ph type="title"/>
          </p:nvPr>
        </p:nvSpPr>
        <p:spPr>
          <a:xfrm>
            <a:off x="1383564" y="348865"/>
            <a:ext cx="9718111" cy="1576446"/>
          </a:xfrm>
        </p:spPr>
        <p:txBody>
          <a:bodyPr anchor="ctr">
            <a:normAutofit/>
          </a:bodyPr>
          <a:lstStyle/>
          <a:p>
            <a:r>
              <a:rPr lang="en-US" sz="3700" b="0" i="0">
                <a:solidFill>
                  <a:srgbClr val="FFFFFF"/>
                </a:solidFill>
              </a:rPr>
              <a:t>The commonalities between lists and tuples are:</a:t>
            </a:r>
            <a:br>
              <a:rPr lang="en-US" sz="3700">
                <a:solidFill>
                  <a:srgbClr val="FFFFFF"/>
                </a:solidFill>
              </a:rPr>
            </a:br>
            <a:r>
              <a:rPr lang="en-US" sz="3700">
                <a:solidFill>
                  <a:srgbClr val="FFFFFF"/>
                </a:solidFill>
              </a:rPr>
              <a:t>List [] vs Tuple()</a:t>
            </a:r>
            <a:endParaRPr lang="de-CH" sz="3700">
              <a:solidFill>
                <a:srgbClr val="FFFFFF"/>
              </a:solidFill>
            </a:endParaRPr>
          </a:p>
        </p:txBody>
      </p:sp>
      <p:graphicFrame>
        <p:nvGraphicFramePr>
          <p:cNvPr id="5" name="Content Placeholder 2">
            <a:extLst>
              <a:ext uri="{FF2B5EF4-FFF2-40B4-BE49-F238E27FC236}">
                <a16:creationId xmlns:a16="http://schemas.microsoft.com/office/drawing/2014/main" id="{0202CF93-AB54-909B-8CD1-AA0FF4D517B4}"/>
              </a:ext>
            </a:extLst>
          </p:cNvPr>
          <p:cNvGraphicFramePr>
            <a:graphicFrameLocks noGrp="1"/>
          </p:cNvGraphicFramePr>
          <p:nvPr>
            <p:ph idx="1"/>
            <p:extLst>
              <p:ext uri="{D42A27DB-BD31-4B8C-83A1-F6EECF244321}">
                <p14:modId xmlns:p14="http://schemas.microsoft.com/office/powerpoint/2010/main" val="138947332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496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771E7-E7A0-DF46-23CF-634A84F429E7}"/>
              </a:ext>
            </a:extLst>
          </p:cNvPr>
          <p:cNvSpPr>
            <a:spLocks noGrp="1"/>
          </p:cNvSpPr>
          <p:nvPr>
            <p:ph type="title"/>
          </p:nvPr>
        </p:nvSpPr>
        <p:spPr>
          <a:xfrm>
            <a:off x="630936" y="639520"/>
            <a:ext cx="3429000" cy="1719072"/>
          </a:xfrm>
        </p:spPr>
        <p:txBody>
          <a:bodyPr anchor="b">
            <a:normAutofit/>
          </a:bodyPr>
          <a:lstStyle/>
          <a:p>
            <a:r>
              <a:rPr lang="en-US" sz="2600" b="1" i="0">
                <a:effectLst/>
                <a:highlight>
                  <a:srgbClr val="FFFFFF"/>
                </a:highlight>
                <a:latin typeface="Nunito" panose="020F0502020204030204" pitchFamily="2" charset="0"/>
              </a:rPr>
              <a:t>Differences between List[ ] and Tuple( ) in Python</a:t>
            </a:r>
            <a:br>
              <a:rPr lang="en-US" sz="2600" b="1" i="0">
                <a:effectLst/>
                <a:highlight>
                  <a:srgbClr val="FFFFFF"/>
                </a:highlight>
                <a:latin typeface="Nunito" panose="020F0502020204030204" pitchFamily="2" charset="0"/>
              </a:rPr>
            </a:br>
            <a:endParaRPr lang="de-CH" sz="2600"/>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9E5DA2F-2F66-DDE3-3530-F25EFD38159E}"/>
              </a:ext>
            </a:extLst>
          </p:cNvPr>
          <p:cNvPicPr>
            <a:picLocks noChangeAspect="1"/>
          </p:cNvPicPr>
          <p:nvPr/>
        </p:nvPicPr>
        <p:blipFill>
          <a:blip r:embed="rId2"/>
          <a:stretch>
            <a:fillRect/>
          </a:stretch>
        </p:blipFill>
        <p:spPr>
          <a:xfrm>
            <a:off x="4654296" y="1202550"/>
            <a:ext cx="6903720" cy="4452899"/>
          </a:xfrm>
          <a:prstGeom prst="rect">
            <a:avLst/>
          </a:prstGeom>
        </p:spPr>
      </p:pic>
      <p:sp>
        <p:nvSpPr>
          <p:cNvPr id="6" name="Rectangle 1">
            <a:extLst>
              <a:ext uri="{FF2B5EF4-FFF2-40B4-BE49-F238E27FC236}">
                <a16:creationId xmlns:a16="http://schemas.microsoft.com/office/drawing/2014/main" id="{AB45C2F4-805F-59F5-3271-0EDCEED0E5F6}"/>
              </a:ext>
            </a:extLst>
          </p:cNvPr>
          <p:cNvSpPr>
            <a:spLocks noGrp="1" noChangeArrowheads="1"/>
          </p:cNvSpPr>
          <p:nvPr>
            <p:ph idx="1"/>
          </p:nvPr>
        </p:nvSpPr>
        <p:spPr bwMode="auto">
          <a:xfrm>
            <a:off x="323850" y="2387274"/>
            <a:ext cx="4095750" cy="425039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de-DE"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de-DE"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400" b="1" dirty="0">
                <a:latin typeface="Arial" panose="020B0604020202020204" pitchFamily="34" charset="0"/>
              </a:rPr>
              <a:t> #List can be modified:-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de-DE"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400" b="1" dirty="0">
                <a:latin typeface="Arial" panose="020B0604020202020204" pitchFamily="34" charset="0"/>
              </a:rPr>
              <a:t>List = [1, 2, 4, 4, 3, 3, 3, 6, 5]</a:t>
            </a: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400" b="1" dirty="0">
                <a:latin typeface="Arial" panose="020B0604020202020204" pitchFamily="34" charset="0"/>
              </a:rPr>
              <a:t>print("Original list ", List)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de-DE"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400" b="1" dirty="0">
                <a:latin typeface="Arial" panose="020B0604020202020204" pitchFamily="34" charset="0"/>
              </a:rPr>
              <a:t>List[3] = 77</a:t>
            </a: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400" b="1" dirty="0">
                <a:latin typeface="Arial" panose="020B0604020202020204" pitchFamily="34" charset="0"/>
              </a:rPr>
              <a:t>print("Example to show mutability ", List)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de-DE"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400" b="1" dirty="0">
                <a:latin typeface="Arial" panose="020B0604020202020204" pitchFamily="34" charset="0"/>
              </a:rPr>
              <a:t>#Tuple cannot be modified.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de-DE"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400" b="1" dirty="0">
                <a:latin typeface="Arial" panose="020B0604020202020204" pitchFamily="34" charset="0"/>
              </a:rPr>
              <a:t>tuple1 = (0, 1, 2,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400" b="1" dirty="0">
                <a:latin typeface="Arial" panose="020B0604020202020204" pitchFamily="34" charset="0"/>
              </a:rPr>
              <a:t>tuple1[0] = 4</a:t>
            </a:r>
          </a:p>
          <a:p>
            <a:pPr marL="0" marR="0" lvl="0" indent="0" algn="l" defTabSz="914400" rtl="0" eaLnBrk="0" fontAlgn="base" latinLnBrk="0" hangingPunct="0">
              <a:lnSpc>
                <a:spcPct val="100000"/>
              </a:lnSpc>
              <a:spcBef>
                <a:spcPct val="0"/>
              </a:spcBef>
              <a:spcAft>
                <a:spcPct val="0"/>
              </a:spcAft>
              <a:buClrTx/>
              <a:buSzTx/>
              <a:buFontTx/>
              <a:buNone/>
              <a:tabLst/>
            </a:pPr>
            <a:r>
              <a:rPr lang="en-US" altLang="de-DE" sz="1400" b="1" dirty="0">
                <a:latin typeface="Arial" panose="020B0604020202020204" pitchFamily="34" charset="0"/>
              </a:rPr>
              <a:t>print(tuple1)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de-DE"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800"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de-DE" altLang="de-DE"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de-DE" altLang="de-DE" sz="800"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389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3AC08E-B674-4E52-831A-08E1CF55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7BBBE-AB6B-4C6E-A306-B2E036C0E2DC}"/>
              </a:ext>
            </a:extLst>
          </p:cNvPr>
          <p:cNvSpPr>
            <a:spLocks noGrp="1"/>
          </p:cNvSpPr>
          <p:nvPr>
            <p:ph type="title"/>
          </p:nvPr>
        </p:nvSpPr>
        <p:spPr>
          <a:xfrm>
            <a:off x="754179" y="1183759"/>
            <a:ext cx="3527117" cy="2347992"/>
          </a:xfrm>
        </p:spPr>
        <p:txBody>
          <a:bodyPr vert="horz" lIns="91440" tIns="45720" rIns="91440" bIns="45720" rtlCol="0" anchor="b">
            <a:normAutofit/>
          </a:bodyPr>
          <a:lstStyle/>
          <a:p>
            <a:r>
              <a:rPr lang="en-US" sz="2000" b="1" i="0" dirty="0">
                <a:effectLst/>
                <a:highlight>
                  <a:srgbClr val="F9FAFC"/>
                </a:highlight>
              </a:rPr>
              <a:t>Python if...else Statement</a:t>
            </a:r>
            <a:br>
              <a:rPr lang="en-US" sz="2000" b="1" i="0" dirty="0">
                <a:effectLst/>
                <a:highlight>
                  <a:srgbClr val="F9FAFC"/>
                </a:highlight>
              </a:rPr>
            </a:br>
            <a:r>
              <a:rPr lang="en-US" sz="2000" b="1" i="0" dirty="0">
                <a:effectLst/>
                <a:highlight>
                  <a:srgbClr val="F9FAFC"/>
                </a:highlight>
              </a:rPr>
              <a:t>1. Python if Statement</a:t>
            </a:r>
            <a:br>
              <a:rPr lang="en-US" sz="2000" b="1" i="0" dirty="0">
                <a:effectLst/>
                <a:highlight>
                  <a:srgbClr val="F9FAFC"/>
                </a:highlight>
              </a:rPr>
            </a:br>
            <a:r>
              <a:rPr lang="en-US" sz="2000" b="1" i="0" dirty="0">
                <a:effectLst/>
                <a:highlight>
                  <a:srgbClr val="F9FAFC"/>
                </a:highlight>
              </a:rPr>
              <a:t>2. Python if...else Statement</a:t>
            </a:r>
            <a:br>
              <a:rPr lang="en-US" sz="2000" b="1" i="0" dirty="0">
                <a:effectLst/>
                <a:highlight>
                  <a:srgbClr val="F9FAFC"/>
                </a:highlight>
              </a:rPr>
            </a:br>
            <a:r>
              <a:rPr lang="en-US" sz="2000" b="1" i="0" dirty="0">
                <a:effectLst/>
                <a:highlight>
                  <a:srgbClr val="F9FAFC"/>
                </a:highlight>
              </a:rPr>
              <a:t>3. Python if…</a:t>
            </a:r>
            <a:r>
              <a:rPr lang="en-US" sz="2000" b="1" i="0" dirty="0" err="1">
                <a:effectLst/>
                <a:highlight>
                  <a:srgbClr val="F9FAFC"/>
                </a:highlight>
              </a:rPr>
              <a:t>elif</a:t>
            </a:r>
            <a:r>
              <a:rPr lang="en-US" sz="2000" b="1" i="0" dirty="0">
                <a:effectLst/>
                <a:highlight>
                  <a:srgbClr val="F9FAFC"/>
                </a:highlight>
              </a:rPr>
              <a:t>…else Statement</a:t>
            </a:r>
            <a:br>
              <a:rPr lang="en-US" sz="2000" b="1" i="0" dirty="0">
                <a:effectLst/>
                <a:highlight>
                  <a:srgbClr val="F9FAFC"/>
                </a:highlight>
              </a:rPr>
            </a:br>
            <a:r>
              <a:rPr lang="en-US" sz="2000" b="1" i="0" dirty="0">
                <a:effectLst/>
                <a:highlight>
                  <a:srgbClr val="F9FAFC"/>
                </a:highlight>
              </a:rPr>
              <a:t>4. Python Nested if Statements</a:t>
            </a:r>
            <a:br>
              <a:rPr lang="en-US" sz="2000" b="1" i="0" dirty="0">
                <a:effectLst/>
                <a:highlight>
                  <a:srgbClr val="F9FAFC"/>
                </a:highlight>
              </a:rPr>
            </a:br>
            <a:endParaRPr lang="en-US" sz="2000" dirty="0">
              <a:highlight>
                <a:srgbClr val="808000"/>
              </a:highlight>
            </a:endParaRPr>
          </a:p>
        </p:txBody>
      </p:sp>
      <p:sp>
        <p:nvSpPr>
          <p:cNvPr id="30" name="Rectangle 29">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0" y="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69B80C7-2B0D-4C19-AF01-91BFC4EBC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05" y="-2"/>
            <a:ext cx="7154095"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16" name="Picture 15" descr="A black rectangle with white border&#10;&#10;Description automatically generated">
            <a:extLst>
              <a:ext uri="{FF2B5EF4-FFF2-40B4-BE49-F238E27FC236}">
                <a16:creationId xmlns:a16="http://schemas.microsoft.com/office/drawing/2014/main" id="{58045F18-80DA-D619-CAEF-6645924E29A3}"/>
              </a:ext>
            </a:extLst>
          </p:cNvPr>
          <p:cNvPicPr>
            <a:picLocks noChangeAspect="1"/>
          </p:cNvPicPr>
          <p:nvPr/>
        </p:nvPicPr>
        <p:blipFill>
          <a:blip r:embed="rId2"/>
          <a:stretch>
            <a:fillRect/>
          </a:stretch>
        </p:blipFill>
        <p:spPr>
          <a:xfrm>
            <a:off x="5938499" y="2734670"/>
            <a:ext cx="5672476" cy="1801011"/>
          </a:xfrm>
          <a:prstGeom prst="rect">
            <a:avLst/>
          </a:prstGeom>
        </p:spPr>
      </p:pic>
      <p:pic>
        <p:nvPicPr>
          <p:cNvPr id="14" name="Picture 13" descr="A black rectangular object with a white border&#10;&#10;Description automatically generated">
            <a:extLst>
              <a:ext uri="{FF2B5EF4-FFF2-40B4-BE49-F238E27FC236}">
                <a16:creationId xmlns:a16="http://schemas.microsoft.com/office/drawing/2014/main" id="{38173E42-58C9-3370-40CB-B6F5AA7CDE5F}"/>
              </a:ext>
            </a:extLst>
          </p:cNvPr>
          <p:cNvPicPr>
            <a:picLocks noChangeAspect="1"/>
          </p:cNvPicPr>
          <p:nvPr/>
        </p:nvPicPr>
        <p:blipFill>
          <a:blip r:embed="rId3"/>
          <a:stretch>
            <a:fillRect/>
          </a:stretch>
        </p:blipFill>
        <p:spPr>
          <a:xfrm>
            <a:off x="5938499" y="1299789"/>
            <a:ext cx="5672476" cy="1318851"/>
          </a:xfrm>
          <a:prstGeom prst="rect">
            <a:avLst/>
          </a:prstGeom>
        </p:spPr>
      </p:pic>
      <p:pic>
        <p:nvPicPr>
          <p:cNvPr id="12" name="Picture 11" descr="A black and white rectangle&#10;&#10;Description automatically generated">
            <a:extLst>
              <a:ext uri="{FF2B5EF4-FFF2-40B4-BE49-F238E27FC236}">
                <a16:creationId xmlns:a16="http://schemas.microsoft.com/office/drawing/2014/main" id="{E2782194-BEF5-CF10-6CD9-BB502281719A}"/>
              </a:ext>
            </a:extLst>
          </p:cNvPr>
          <p:cNvPicPr>
            <a:picLocks noChangeAspect="1"/>
          </p:cNvPicPr>
          <p:nvPr/>
        </p:nvPicPr>
        <p:blipFill>
          <a:blip r:embed="rId4"/>
          <a:stretch>
            <a:fillRect/>
          </a:stretch>
        </p:blipFill>
        <p:spPr>
          <a:xfrm>
            <a:off x="5938499" y="233620"/>
            <a:ext cx="5672476" cy="950139"/>
          </a:xfrm>
          <a:prstGeom prst="rect">
            <a:avLst/>
          </a:prstGeom>
        </p:spPr>
      </p:pic>
      <p:sp>
        <p:nvSpPr>
          <p:cNvPr id="34" name="Rectangle 33">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79757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36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F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712D5-BF1B-A7D3-7EDF-B0419DBCD40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Loop in Python</a:t>
            </a:r>
          </a:p>
        </p:txBody>
      </p:sp>
      <p:pic>
        <p:nvPicPr>
          <p:cNvPr id="5" name="Content Placeholder 4" descr="Several boxes with words&#10;&#10;Description automatically generated">
            <a:extLst>
              <a:ext uri="{FF2B5EF4-FFF2-40B4-BE49-F238E27FC236}">
                <a16:creationId xmlns:a16="http://schemas.microsoft.com/office/drawing/2014/main" id="{2069B4CD-C66F-622F-B06C-8B008B52E928}"/>
              </a:ext>
            </a:extLst>
          </p:cNvPr>
          <p:cNvPicPr>
            <a:picLocks noGrp="1" noChangeAspect="1"/>
          </p:cNvPicPr>
          <p:nvPr>
            <p:ph idx="1"/>
          </p:nvPr>
        </p:nvPicPr>
        <p:blipFill>
          <a:blip r:embed="rId2"/>
          <a:stretch>
            <a:fillRect/>
          </a:stretch>
        </p:blipFill>
        <p:spPr>
          <a:xfrm>
            <a:off x="4038600" y="1531418"/>
            <a:ext cx="7188199" cy="3791774"/>
          </a:xfrm>
          <a:prstGeom prst="rect">
            <a:avLst/>
          </a:prstGeom>
        </p:spPr>
      </p:pic>
    </p:spTree>
    <p:extLst>
      <p:ext uri="{BB962C8B-B14F-4D97-AF65-F5344CB8AC3E}">
        <p14:creationId xmlns:p14="http://schemas.microsoft.com/office/powerpoint/2010/main" val="400685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17963-7D50-7EAB-4D9C-224B9D8264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Function in Python</a:t>
            </a:r>
          </a:p>
        </p:txBody>
      </p:sp>
      <p:pic>
        <p:nvPicPr>
          <p:cNvPr id="4" name="Content Placeholder 3" descr="A diagram of a function&#10;&#10;Description automatically generated">
            <a:extLst>
              <a:ext uri="{FF2B5EF4-FFF2-40B4-BE49-F238E27FC236}">
                <a16:creationId xmlns:a16="http://schemas.microsoft.com/office/drawing/2014/main" id="{F0B3337E-DF63-31E2-0374-C84BB8F1B127}"/>
              </a:ext>
            </a:extLst>
          </p:cNvPr>
          <p:cNvPicPr>
            <a:picLocks noGrp="1" noChangeAspect="1"/>
          </p:cNvPicPr>
          <p:nvPr>
            <p:ph idx="1"/>
          </p:nvPr>
        </p:nvPicPr>
        <p:blipFill>
          <a:blip r:embed="rId2"/>
          <a:stretch>
            <a:fillRect/>
          </a:stretch>
        </p:blipFill>
        <p:spPr>
          <a:xfrm>
            <a:off x="4777316" y="1783516"/>
            <a:ext cx="6780700" cy="3288639"/>
          </a:xfrm>
          <a:prstGeom prst="rect">
            <a:avLst/>
          </a:prstGeom>
        </p:spPr>
      </p:pic>
    </p:spTree>
    <p:extLst>
      <p:ext uri="{BB962C8B-B14F-4D97-AF65-F5344CB8AC3E}">
        <p14:creationId xmlns:p14="http://schemas.microsoft.com/office/powerpoint/2010/main" val="298553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a:extLst>
              <a:ext uri="{FF2B5EF4-FFF2-40B4-BE49-F238E27FC236}">
                <a16:creationId xmlns:a16="http://schemas.microsoft.com/office/drawing/2014/main" id="{88A7A02B-1D27-C5C5-D5EE-1429FFF04E47}"/>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de-DE" sz="2200" b="1" i="0" u="none" strike="noStrike" cap="none" normalizeH="0" baseline="0">
                <a:ln>
                  <a:noFill/>
                </a:ln>
                <a:effectLst/>
              </a:rPr>
              <a:t>Python Installation (Environment Setup) :- </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de-DE" sz="22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de-DE" sz="2200" b="0" i="0" u="none" strike="noStrike" cap="none" normalizeH="0" baseline="0">
                <a:ln>
                  <a:noFill/>
                </a:ln>
                <a:effectLst/>
              </a:rPr>
              <a:t>It can be downloaded from its official website </a:t>
            </a:r>
            <a:r>
              <a:rPr kumimoji="0" lang="en-US" altLang="de-DE" sz="2200" b="0" i="0" u="none" strike="noStrike" cap="none" normalizeH="0" baseline="0">
                <a:ln>
                  <a:noFill/>
                </a:ln>
                <a:effectLst/>
                <a:hlinkClick r:id="rId2"/>
              </a:rPr>
              <a:t>Download Python | Python.org</a:t>
            </a:r>
            <a:endParaRPr kumimoji="0" lang="en-US" altLang="de-DE" sz="22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de-DE" sz="2200" b="0" i="0" u="none" strike="noStrike" cap="none" normalizeH="0" baseline="0">
              <a:ln>
                <a:noFill/>
              </a:ln>
              <a:effectLst/>
            </a:endParaRPr>
          </a:p>
        </p:txBody>
      </p:sp>
      <p:pic>
        <p:nvPicPr>
          <p:cNvPr id="2052" name="Picture 1" descr="A screenshot of a computer&#10;&#10;Description automatically generated">
            <a:extLst>
              <a:ext uri="{FF2B5EF4-FFF2-40B4-BE49-F238E27FC236}">
                <a16:creationId xmlns:a16="http://schemas.microsoft.com/office/drawing/2014/main" id="{6385CA3F-BFD2-7F77-6867-6FAF5A1B51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935031"/>
            <a:ext cx="6903720" cy="498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9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29C50-DEF4-4471-9693-AB2663B9E0E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Python Syllabus</a:t>
            </a:r>
          </a:p>
        </p:txBody>
      </p:sp>
      <p:pic>
        <p:nvPicPr>
          <p:cNvPr id="8" name="Picture 7" descr="A screenshot of a computer program&#10;&#10;Description automatically generated">
            <a:extLst>
              <a:ext uri="{FF2B5EF4-FFF2-40B4-BE49-F238E27FC236}">
                <a16:creationId xmlns:a16="http://schemas.microsoft.com/office/drawing/2014/main" id="{E55E2C2F-E306-10E1-9B53-7F0556BA0223}"/>
              </a:ext>
            </a:extLst>
          </p:cNvPr>
          <p:cNvPicPr>
            <a:picLocks noChangeAspect="1"/>
          </p:cNvPicPr>
          <p:nvPr/>
        </p:nvPicPr>
        <p:blipFill>
          <a:blip r:embed="rId2"/>
          <a:stretch>
            <a:fillRect/>
          </a:stretch>
        </p:blipFill>
        <p:spPr>
          <a:xfrm>
            <a:off x="4207933" y="903772"/>
            <a:ext cx="7347537" cy="5051432"/>
          </a:xfrm>
          <a:prstGeom prst="rect">
            <a:avLst/>
          </a:prstGeom>
        </p:spPr>
      </p:pic>
    </p:spTree>
    <p:extLst>
      <p:ext uri="{BB962C8B-B14F-4D97-AF65-F5344CB8AC3E}">
        <p14:creationId xmlns:p14="http://schemas.microsoft.com/office/powerpoint/2010/main" val="276146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825E67-5F86-473E-8DD3-A4ADA57C72DA}"/>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spcAft>
                <a:spcPts val="800"/>
              </a:spcAft>
            </a:pPr>
            <a:r>
              <a:rPr lang="en-US" sz="5100" kern="1200">
                <a:solidFill>
                  <a:srgbClr val="FFFFFF"/>
                </a:solidFill>
                <a:effectLst/>
                <a:latin typeface="+mj-lt"/>
                <a:ea typeface="+mj-ea"/>
                <a:cs typeface="+mj-cs"/>
              </a:rPr>
              <a:t>Python IDE &amp; Code Editors:- (Integrated Development Editors)</a:t>
            </a:r>
          </a:p>
        </p:txBody>
      </p:sp>
      <p:sp>
        <p:nvSpPr>
          <p:cNvPr id="2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02B2B48-E815-8D57-8EAD-0207E6B1096E}"/>
              </a:ext>
            </a:extLst>
          </p:cNvPr>
          <p:cNvPicPr>
            <a:picLocks noChangeAspect="1"/>
          </p:cNvPicPr>
          <p:nvPr/>
        </p:nvPicPr>
        <p:blipFill>
          <a:blip r:embed="rId2"/>
          <a:stretch>
            <a:fillRect/>
          </a:stretch>
        </p:blipFill>
        <p:spPr>
          <a:xfrm>
            <a:off x="1035177" y="3362586"/>
            <a:ext cx="10118598" cy="2428464"/>
          </a:xfrm>
          <a:prstGeom prst="rect">
            <a:avLst/>
          </a:prstGeom>
        </p:spPr>
      </p:pic>
    </p:spTree>
    <p:extLst>
      <p:ext uri="{BB962C8B-B14F-4D97-AF65-F5344CB8AC3E}">
        <p14:creationId xmlns:p14="http://schemas.microsoft.com/office/powerpoint/2010/main" val="116599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DEBC20-9B45-42C5-91AE-43C9B0CD9285}"/>
              </a:ext>
            </a:extLst>
          </p:cNvPr>
          <p:cNvSpPr>
            <a:spLocks noGrp="1"/>
          </p:cNvSpPr>
          <p:nvPr>
            <p:ph type="title"/>
          </p:nvPr>
        </p:nvSpPr>
        <p:spPr>
          <a:xfrm>
            <a:off x="838200" y="365125"/>
            <a:ext cx="10515600" cy="1017905"/>
          </a:xfrm>
        </p:spPr>
        <p:txBody>
          <a:bodyPr>
            <a:normAutofit fontScale="90000"/>
          </a:bodyPr>
          <a:lstStyle/>
          <a:p>
            <a:r>
              <a:rPr lang="en-US" dirty="0"/>
              <a:t>                             </a:t>
            </a:r>
            <a:r>
              <a:rPr lang="en-US" sz="2000" b="1" kern="100" dirty="0">
                <a:effectLst/>
                <a:latin typeface="Aptos" panose="020B0004020202020204" pitchFamily="34" charset="0"/>
                <a:ea typeface="Aptos" panose="020B0004020202020204" pitchFamily="34" charset="0"/>
                <a:cs typeface="Times New Roman" panose="02020603050405020304" pitchFamily="18" charset="0"/>
              </a:rPr>
              <a:t>*Python Libraries/Frameworks *</a:t>
            </a:r>
            <a:br>
              <a:rPr lang="de-CH"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highlight>
                <a:srgbClr val="808000"/>
              </a:highlight>
            </a:endParaRPr>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0F18DEE8-44A7-4089-B4DF-4642EC5CAC0A}"/>
                  </a:ext>
                </a:extLst>
              </p:cNvPr>
              <p:cNvGraphicFramePr>
                <a:graphicFrameLocks noChangeAspect="1"/>
              </p:cNvGraphicFramePr>
              <p:nvPr>
                <p:extLst>
                  <p:ext uri="{D42A27DB-BD31-4B8C-83A1-F6EECF244321}">
                    <p14:modId xmlns:p14="http://schemas.microsoft.com/office/powerpoint/2010/main" val="4180988895"/>
                  </p:ext>
                </p:extLst>
              </p:nvPr>
            </p:nvGraphicFramePr>
            <p:xfrm>
              <a:off x="-4221480" y="1383030"/>
              <a:ext cx="3048000" cy="1714500"/>
            </p:xfrm>
            <a:graphic>
              <a:graphicData uri="http://schemas.microsoft.com/office/powerpoint/2016/slidezoom">
                <pslz:sldZm>
                  <pslz:sldZmObj sldId="264" cId="1165994269">
                    <pslz:zmPr id="{5A359848-791D-4005-B349-E3A49FA88CF7}"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3" action="ppaction://hlinksldjump"/>
                <a:extLst>
                  <a:ext uri="{FF2B5EF4-FFF2-40B4-BE49-F238E27FC236}">
                    <a16:creationId xmlns:a16="http://schemas.microsoft.com/office/drawing/2014/main" id="{0F18DEE8-44A7-4089-B4DF-4642EC5CAC0A}"/>
                  </a:ext>
                </a:extLst>
              </p:cNvPr>
              <p:cNvPicPr>
                <a:picLocks noGrp="1" noRot="1" noChangeAspect="1" noMove="1" noResize="1" noEditPoints="1" noAdjustHandles="1" noChangeArrowheads="1" noChangeShapeType="1"/>
              </p:cNvPicPr>
              <p:nvPr/>
            </p:nvPicPr>
            <p:blipFill>
              <a:blip r:embed="rId4"/>
              <a:stretch>
                <a:fillRect/>
              </a:stretch>
            </p:blipFill>
            <p:spPr>
              <a:xfrm>
                <a:off x="-4221480" y="1383030"/>
                <a:ext cx="3048000" cy="1714500"/>
              </a:xfrm>
              <a:prstGeom prst="rect">
                <a:avLst/>
              </a:prstGeom>
              <a:ln w="3175">
                <a:solidFill>
                  <a:prstClr val="ltGray"/>
                </a:solidFill>
              </a:ln>
            </p:spPr>
          </p:pic>
        </mc:Fallback>
      </mc:AlternateContent>
      <p:pic>
        <p:nvPicPr>
          <p:cNvPr id="6" name="Picture 5">
            <a:extLst>
              <a:ext uri="{FF2B5EF4-FFF2-40B4-BE49-F238E27FC236}">
                <a16:creationId xmlns:a16="http://schemas.microsoft.com/office/drawing/2014/main" id="{942092FB-4A3F-D4EC-AF1E-587AE1751E8F}"/>
              </a:ext>
            </a:extLst>
          </p:cNvPr>
          <p:cNvPicPr>
            <a:picLocks noChangeAspect="1"/>
          </p:cNvPicPr>
          <p:nvPr/>
        </p:nvPicPr>
        <p:blipFill>
          <a:blip r:embed="rId5"/>
          <a:stretch>
            <a:fillRect/>
          </a:stretch>
        </p:blipFill>
        <p:spPr>
          <a:xfrm>
            <a:off x="2258874" y="1206610"/>
            <a:ext cx="7058025" cy="3219450"/>
          </a:xfrm>
          <a:prstGeom prst="rect">
            <a:avLst/>
          </a:prstGeom>
        </p:spPr>
      </p:pic>
    </p:spTree>
    <p:extLst>
      <p:ext uri="{BB962C8B-B14F-4D97-AF65-F5344CB8AC3E}">
        <p14:creationId xmlns:p14="http://schemas.microsoft.com/office/powerpoint/2010/main" val="307999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446B7BA-4F8A-9D76-40C2-BA8FF835709D}"/>
              </a:ext>
            </a:extLst>
          </p:cNvPr>
          <p:cNvPicPr>
            <a:picLocks noChangeAspect="1"/>
          </p:cNvPicPr>
          <p:nvPr/>
        </p:nvPicPr>
        <p:blipFill>
          <a:blip r:embed="rId2"/>
          <a:stretch>
            <a:fillRect/>
          </a:stretch>
        </p:blipFill>
        <p:spPr>
          <a:xfrm>
            <a:off x="1289303" y="1661147"/>
            <a:ext cx="9613397" cy="1129572"/>
          </a:xfrm>
          <a:prstGeom prst="rect">
            <a:avLst/>
          </a:prstGeom>
        </p:spPr>
      </p:pic>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AA4FAF-2751-41DE-9C4B-BBB94A614461}"/>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3800" kern="1200">
                <a:solidFill>
                  <a:schemeClr val="tx1"/>
                </a:solidFill>
                <a:latin typeface="+mj-lt"/>
                <a:ea typeface="+mj-ea"/>
                <a:cs typeface="+mj-cs"/>
              </a:rPr>
              <a:t>                        </a:t>
            </a:r>
            <a:r>
              <a:rPr lang="en-US" sz="3800" b="1" kern="1200">
                <a:solidFill>
                  <a:schemeClr val="tx1"/>
                </a:solidFill>
                <a:effectLst/>
                <a:latin typeface="+mj-lt"/>
                <a:ea typeface="+mj-ea"/>
                <a:cs typeface="+mj-cs"/>
              </a:rPr>
              <a:t>*Career options in Python* </a:t>
            </a:r>
            <a:br>
              <a:rPr lang="en-US" sz="3800" kern="1200">
                <a:solidFill>
                  <a:schemeClr val="tx1"/>
                </a:solidFill>
                <a:latin typeface="+mj-lt"/>
                <a:ea typeface="+mj-ea"/>
                <a:cs typeface="+mj-cs"/>
              </a:rPr>
            </a:br>
            <a:endParaRPr lang="en-US" sz="3800" kern="1200">
              <a:solidFill>
                <a:schemeClr val="tx1"/>
              </a:solidFill>
              <a:latin typeface="+mj-lt"/>
              <a:ea typeface="+mj-ea"/>
              <a:cs typeface="+mj-cs"/>
            </a:endParaRPr>
          </a:p>
        </p:txBody>
      </p:sp>
    </p:spTree>
    <p:extLst>
      <p:ext uri="{BB962C8B-B14F-4D97-AF65-F5344CB8AC3E}">
        <p14:creationId xmlns:p14="http://schemas.microsoft.com/office/powerpoint/2010/main" val="290028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F3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1683F-7F69-44F4-B476-F90061F66BF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Reserved Keyword in Python</a:t>
            </a:r>
            <a:endParaRPr lang="en-US" sz="3200" b="1" i="0" kern="1200">
              <a:solidFill>
                <a:srgbClr val="FFFFFF"/>
              </a:solidFill>
              <a:effectLst/>
              <a:latin typeface="+mj-lt"/>
              <a:ea typeface="+mj-ea"/>
              <a:cs typeface="+mj-cs"/>
            </a:endParaRPr>
          </a:p>
        </p:txBody>
      </p:sp>
      <p:pic>
        <p:nvPicPr>
          <p:cNvPr id="7" name="Picture 6" descr="A black screen with white text&#10;&#10;Description automatically generated">
            <a:extLst>
              <a:ext uri="{FF2B5EF4-FFF2-40B4-BE49-F238E27FC236}">
                <a16:creationId xmlns:a16="http://schemas.microsoft.com/office/drawing/2014/main" id="{C0EF1D67-7DB6-1646-4375-B52E7B1F4F2F}"/>
              </a:ext>
            </a:extLst>
          </p:cNvPr>
          <p:cNvPicPr>
            <a:picLocks noChangeAspect="1"/>
          </p:cNvPicPr>
          <p:nvPr/>
        </p:nvPicPr>
        <p:blipFill>
          <a:blip r:embed="rId2"/>
          <a:stretch>
            <a:fillRect/>
          </a:stretch>
        </p:blipFill>
        <p:spPr>
          <a:xfrm>
            <a:off x="4207933" y="1326256"/>
            <a:ext cx="7347537" cy="4206463"/>
          </a:xfrm>
          <a:prstGeom prst="rect">
            <a:avLst/>
          </a:prstGeom>
        </p:spPr>
      </p:pic>
    </p:spTree>
    <p:extLst>
      <p:ext uri="{BB962C8B-B14F-4D97-AF65-F5344CB8AC3E}">
        <p14:creationId xmlns:p14="http://schemas.microsoft.com/office/powerpoint/2010/main" val="220999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46163D3-B666-4446-84C6-9902EB936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D9A591-C8FE-4E56-8D82-1E0DDD9C9703}"/>
              </a:ext>
            </a:extLst>
          </p:cNvPr>
          <p:cNvSpPr>
            <a:spLocks noGrp="1"/>
          </p:cNvSpPr>
          <p:nvPr>
            <p:ph type="title"/>
          </p:nvPr>
        </p:nvSpPr>
        <p:spPr>
          <a:xfrm>
            <a:off x="7331384" y="679731"/>
            <a:ext cx="4171994" cy="3736540"/>
          </a:xfrm>
        </p:spPr>
        <p:txBody>
          <a:bodyPr vert="horz" lIns="91440" tIns="45720" rIns="91440" bIns="45720" rtlCol="0" anchor="b">
            <a:normAutofit/>
          </a:bodyPr>
          <a:lstStyle/>
          <a:p>
            <a:r>
              <a:rPr lang="en-US" sz="2400" b="1" i="0" kern="1200" dirty="0">
                <a:solidFill>
                  <a:schemeClr val="tx1"/>
                </a:solidFill>
                <a:effectLst/>
                <a:highlight>
                  <a:srgbClr val="FFFF00"/>
                </a:highlight>
                <a:latin typeface="+mj-lt"/>
                <a:ea typeface="+mj-ea"/>
                <a:cs typeface="+mj-cs"/>
              </a:rPr>
              <a:t>Precedence and Associativity</a:t>
            </a:r>
            <a:br>
              <a:rPr lang="en-US" sz="2900" b="1" i="0" kern="1200" dirty="0">
                <a:solidFill>
                  <a:schemeClr val="tx1"/>
                </a:solidFill>
                <a:effectLst/>
                <a:highlight>
                  <a:srgbClr val="F9FAFC"/>
                </a:highlight>
                <a:latin typeface="+mj-lt"/>
                <a:ea typeface="+mj-ea"/>
                <a:cs typeface="+mj-cs"/>
              </a:rPr>
            </a:br>
            <a:r>
              <a:rPr lang="en-US" sz="2000" b="1" i="0" kern="1200" dirty="0">
                <a:solidFill>
                  <a:schemeClr val="tx1"/>
                </a:solidFill>
                <a:effectLst/>
                <a:highlight>
                  <a:srgbClr val="F9FAFC"/>
                </a:highlight>
                <a:latin typeface="+mj-lt"/>
                <a:ea typeface="+mj-ea"/>
                <a:cs typeface="+mj-cs"/>
              </a:rPr>
              <a:t>The operator precedence in Python is listed in the following table. It is in descending order (upper group has higher precedence than the lower ones).</a:t>
            </a:r>
            <a:endParaRPr lang="en-US" sz="2000" b="1" kern="1200" dirty="0">
              <a:solidFill>
                <a:schemeClr val="tx1"/>
              </a:solidFill>
              <a:highlight>
                <a:srgbClr val="008080"/>
              </a:highlight>
              <a:latin typeface="+mj-lt"/>
              <a:ea typeface="+mj-ea"/>
              <a:cs typeface="+mj-cs"/>
            </a:endParaRPr>
          </a:p>
        </p:txBody>
      </p:sp>
      <p:grpSp>
        <p:nvGrpSpPr>
          <p:cNvPr id="34" name="Group 3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184" y="1"/>
            <a:ext cx="2446384" cy="5777808"/>
            <a:chOff x="329184" y="1"/>
            <a:chExt cx="524256" cy="5777808"/>
          </a:xfrm>
        </p:grpSpPr>
        <p:cxnSp>
          <p:nvCxnSpPr>
            <p:cNvPr id="45" name="Straight Connector 4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269325"/>
            <a:ext cx="6116779" cy="620629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183E3D6-9E2F-CB6C-5104-97DB0D59216F}"/>
              </a:ext>
            </a:extLst>
          </p:cNvPr>
          <p:cNvPicPr>
            <a:picLocks noChangeAspect="1"/>
          </p:cNvPicPr>
          <p:nvPr/>
        </p:nvPicPr>
        <p:blipFill>
          <a:blip r:embed="rId2"/>
          <a:stretch>
            <a:fillRect/>
          </a:stretch>
        </p:blipFill>
        <p:spPr>
          <a:xfrm>
            <a:off x="942597" y="666210"/>
            <a:ext cx="5608830" cy="5412520"/>
          </a:xfrm>
          <a:prstGeom prst="rect">
            <a:avLst/>
          </a:prstGeom>
        </p:spPr>
      </p:pic>
    </p:spTree>
    <p:extLst>
      <p:ext uri="{BB962C8B-B14F-4D97-AF65-F5344CB8AC3E}">
        <p14:creationId xmlns:p14="http://schemas.microsoft.com/office/powerpoint/2010/main" val="176651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3A5093-3E21-4872-AE55-685CA177232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                   Data Type in Python</a:t>
            </a:r>
          </a:p>
        </p:txBody>
      </p:sp>
      <p:pic>
        <p:nvPicPr>
          <p:cNvPr id="6" name="Picture 5" descr="A screenshot of a computer&#10;&#10;Description automatically generated">
            <a:extLst>
              <a:ext uri="{FF2B5EF4-FFF2-40B4-BE49-F238E27FC236}">
                <a16:creationId xmlns:a16="http://schemas.microsoft.com/office/drawing/2014/main" id="{226E4692-6CB6-9B8A-B760-A7C1532E20AB}"/>
              </a:ext>
            </a:extLst>
          </p:cNvPr>
          <p:cNvPicPr>
            <a:picLocks noChangeAspect="1"/>
          </p:cNvPicPr>
          <p:nvPr/>
        </p:nvPicPr>
        <p:blipFill>
          <a:blip r:embed="rId2"/>
          <a:stretch>
            <a:fillRect/>
          </a:stretch>
        </p:blipFill>
        <p:spPr>
          <a:xfrm>
            <a:off x="5046087" y="467208"/>
            <a:ext cx="6138429" cy="5923584"/>
          </a:xfrm>
          <a:prstGeom prst="rect">
            <a:avLst/>
          </a:prstGeom>
        </p:spPr>
      </p:pic>
    </p:spTree>
    <p:extLst>
      <p:ext uri="{BB962C8B-B14F-4D97-AF65-F5344CB8AC3E}">
        <p14:creationId xmlns:p14="http://schemas.microsoft.com/office/powerpoint/2010/main" val="3823020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30844DA079CB44B5526ACC39F72F4C" ma:contentTypeVersion="22" ma:contentTypeDescription="Create a new document." ma:contentTypeScope="" ma:versionID="be2a024506789b5e40b9633642566d84">
  <xsd:schema xmlns:xsd="http://www.w3.org/2001/XMLSchema" xmlns:xs="http://www.w3.org/2001/XMLSchema" xmlns:p="http://schemas.microsoft.com/office/2006/metadata/properties" xmlns:ns1="http://schemas.microsoft.com/sharepoint/v3" xmlns:ns2="bfed95a6-6e38-42d9-823b-46e4134d7513" xmlns:ns3="ff6c4e83-a0c0-4d72-bcd8-6e4167c049ba" targetNamespace="http://schemas.microsoft.com/office/2006/metadata/properties" ma:root="true" ma:fieldsID="928cbe6b2f98fc618245c06184a68d18" ns1:_="" ns2:_="" ns3:_="">
    <xsd:import namespace="http://schemas.microsoft.com/sharepoint/v3"/>
    <xsd:import namespace="bfed95a6-6e38-42d9-823b-46e4134d7513"/>
    <xsd:import namespace="ff6c4e83-a0c0-4d72-bcd8-6e4167c049ba"/>
    <xsd:element name="properties">
      <xsd:complexType>
        <xsd:sequence>
          <xsd:element name="documentManagement">
            <xsd:complexType>
              <xsd:all>
                <xsd:element ref="ns2:_dlc_DocId" minOccurs="0"/>
                <xsd:element ref="ns2:_dlc_DocIdUrl" minOccurs="0"/>
                <xsd:element ref="ns2:_dlc_DocIdPersistId" minOccurs="0"/>
                <xsd:element ref="ns1:PublishingExpirationDate" minOccurs="0"/>
                <xsd:element ref="ns1:PublishingStartDat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2:SharedWithUsers" minOccurs="0"/>
                <xsd:element ref="ns2:SharedWithDetails" minOccurs="0"/>
                <xsd:element ref="ns3:MediaLengthInSeconds" minOccurs="0"/>
                <xsd:element ref="ns3:lcf76f155ced4ddcb4097134ff3c332f" minOccurs="0"/>
                <xsd:element ref="ns2:TaxCatchAll"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StartDate" ma:index="12"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ed95a6-6e38-42d9-823b-46e4134d751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element name="TaxCatchAll" ma:index="30" nillable="true" ma:displayName="Taxonomy Catch All Column" ma:hidden="true" ma:list="{4dc10918-669d-4da6-9e85-e99608d52e42}" ma:internalName="TaxCatchAll" ma:showField="CatchAllData" ma:web="bfed95a6-6e38-42d9-823b-46e4134d7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f6c4e83-a0c0-4d72-bcd8-6e4167c049ba"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360d9dfe-5618-4a1d-be93-97257415764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bfed95a6-6e38-42d9-823b-46e4134d7513">A4AR4QMH4ZJT-1694579313-411</_dlc_DocId>
    <_dlc_DocIdUrl xmlns="bfed95a6-6e38-42d9-823b-46e4134d7513">
      <Url>https://swissre.sharepoint.com/sites/wwwswissrecom/_layouts/15/DocIdRedir.aspx?ID=A4AR4QMH4ZJT-1694579313-411</Url>
      <Description>A4AR4QMH4ZJT-1694579313-411</Description>
    </_dlc_DocIdUrl>
    <_ip_UnifiedCompliancePolicyUIAction xmlns="http://schemas.microsoft.com/sharepoint/v3">0</_ip_UnifiedCompliancePolicyUIAction>
    <_ip_UnifiedCompliancePolicyProperties xmlns="http://schemas.microsoft.com/sharepoint/v3" xsi:nil="true"/>
    <TaxCatchAll xmlns="bfed95a6-6e38-42d9-823b-46e4134d7513" xsi:nil="true"/>
    <lcf76f155ced4ddcb4097134ff3c332f xmlns="ff6c4e83-a0c0-4d72-bcd8-6e4167c049b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D8973F3-1D9C-4B11-96F3-72EA3B9966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fed95a6-6e38-42d9-823b-46e4134d7513"/>
    <ds:schemaRef ds:uri="ff6c4e83-a0c0-4d72-bcd8-6e4167c049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D9C5F6-A345-41BF-A930-65E9260CBF29}">
  <ds:schemaRefs>
    <ds:schemaRef ds:uri="http://schemas.microsoft.com/sharepoint/v3/contenttype/forms"/>
  </ds:schemaRefs>
</ds:datastoreItem>
</file>

<file path=customXml/itemProps3.xml><?xml version="1.0" encoding="utf-8"?>
<ds:datastoreItem xmlns:ds="http://schemas.openxmlformats.org/officeDocument/2006/customXml" ds:itemID="{781DA19F-CD09-40A9-8BD6-893D4C2CDB90}">
  <ds:schemaRefs>
    <ds:schemaRef ds:uri="http://schemas.microsoft.com/sharepoint/events"/>
  </ds:schemaRefs>
</ds:datastoreItem>
</file>

<file path=customXml/itemProps4.xml><?xml version="1.0" encoding="utf-8"?>
<ds:datastoreItem xmlns:ds="http://schemas.openxmlformats.org/officeDocument/2006/customXml" ds:itemID="{8B370C86-ABB5-443F-B516-7C64393CE9AD}">
  <ds:schemaRefs>
    <ds:schemaRef ds:uri="http://www.w3.org/XML/1998/namespace"/>
    <ds:schemaRef ds:uri="http://purl.org/dc/dcmitype/"/>
    <ds:schemaRef ds:uri="http://schemas.microsoft.com/office/infopath/2007/PartnerControls"/>
    <ds:schemaRef ds:uri="http://purl.org/dc/terms/"/>
    <ds:schemaRef ds:uri="http://schemas.openxmlformats.org/package/2006/metadata/core-properties"/>
    <ds:schemaRef ds:uri="bfed95a6-6e38-42d9-823b-46e4134d7513"/>
    <ds:schemaRef ds:uri="http://purl.org/dc/elements/1.1/"/>
    <ds:schemaRef ds:uri="http://schemas.microsoft.com/office/2006/metadata/properties"/>
    <ds:schemaRef ds:uri="http://schemas.microsoft.com/office/2006/documentManagement/types"/>
    <ds:schemaRef ds:uri="ff6c4e83-a0c0-4d72-bcd8-6e4167c049b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Arial</vt:lpstr>
      <vt:lpstr>Calibri</vt:lpstr>
      <vt:lpstr>Calibri Light</vt:lpstr>
      <vt:lpstr>Consolas</vt:lpstr>
      <vt:lpstr>Nunito</vt:lpstr>
      <vt:lpstr>Segoe UI</vt:lpstr>
      <vt:lpstr>unset</vt:lpstr>
      <vt:lpstr>Verdana</vt:lpstr>
      <vt:lpstr>Office Theme</vt:lpstr>
      <vt:lpstr>PowerPoint Presentation</vt:lpstr>
      <vt:lpstr>PowerPoint Presentation</vt:lpstr>
      <vt:lpstr>Python Syllabus</vt:lpstr>
      <vt:lpstr>Python IDE &amp; Code Editors:- (Integrated Development Editors)</vt:lpstr>
      <vt:lpstr>                             *Python Libraries/Frameworks * </vt:lpstr>
      <vt:lpstr>                        *Career options in Python*  </vt:lpstr>
      <vt:lpstr>Reserved Keyword in Python</vt:lpstr>
      <vt:lpstr>Precedence and Associativity The operator precedence in Python is listed in the following table. It is in descending order (upper group has higher precedence than the lower ones).</vt:lpstr>
      <vt:lpstr>                   Data Type in Python</vt:lpstr>
      <vt:lpstr>Python Collections (Arrays) </vt:lpstr>
      <vt:lpstr>The commonalities between lists and tuples are: List [] vs Tuple()</vt:lpstr>
      <vt:lpstr>Differences between List[ ] and Tuple( ) in Python </vt:lpstr>
      <vt:lpstr>Python if...else Statement 1. Python if Statement 2. Python if...else Statement 3. Python if…elif…else Statement 4. Python Nested if Statements </vt:lpstr>
      <vt:lpstr>Loop in Python</vt:lpstr>
      <vt:lpstr>Function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Sivanaveenkumar Chamarthi</dc:creator>
  <cp:lastModifiedBy>Sunil Kumar Sharma (external)</cp:lastModifiedBy>
  <cp:revision>84</cp:revision>
  <dcterms:created xsi:type="dcterms:W3CDTF">2020-01-18T11:36:21Z</dcterms:created>
  <dcterms:modified xsi:type="dcterms:W3CDTF">2024-07-22T10:54:52Z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0x010100EE30844DA079CB44B5526ACC39F72F4C</vt:lpwstr>
  </property>
  <property fmtid="{D5CDD505-2E9C-101B-9397-08002B2CF9AE}" pid="3" name="_dlc_DocIdItemGuid">
    <vt:lpwstr>da13be95-4303-4dc2-a203-230432d3fb3c</vt:lpwstr>
  </property>
  <property fmtid="{D5CDD505-2E9C-101B-9397-08002B2CF9AE}" pid="4" name="MSIP_Label_90c2fedb-0da6-4717-8531-d16a1b9930f4_Enabled">
    <vt:lpwstr>true</vt:lpwstr>
  </property>
  <property fmtid="{D5CDD505-2E9C-101B-9397-08002B2CF9AE}" pid="5" name="MSIP_Label_90c2fedb-0da6-4717-8531-d16a1b9930f4_SetDate">
    <vt:lpwstr>2021-03-23T16:01:29Z</vt:lpwstr>
  </property>
  <property fmtid="{D5CDD505-2E9C-101B-9397-08002B2CF9AE}" pid="6" name="MSIP_Label_90c2fedb-0da6-4717-8531-d16a1b9930f4_Method">
    <vt:lpwstr>Standard</vt:lpwstr>
  </property>
  <property fmtid="{D5CDD505-2E9C-101B-9397-08002B2CF9AE}" pid="7" name="MSIP_Label_90c2fedb-0da6-4717-8531-d16a1b9930f4_Name">
    <vt:lpwstr>90c2fedb-0da6-4717-8531-d16a1b9930f4</vt:lpwstr>
  </property>
  <property fmtid="{D5CDD505-2E9C-101B-9397-08002B2CF9AE}" pid="8" name="MSIP_Label_90c2fedb-0da6-4717-8531-d16a1b9930f4_SiteId">
    <vt:lpwstr>45597f60-6e37-4be7-acfb-4c9e23b261ea</vt:lpwstr>
  </property>
  <property fmtid="{D5CDD505-2E9C-101B-9397-08002B2CF9AE}" pid="9" name="MSIP_Label_90c2fedb-0da6-4717-8531-d16a1b9930f4_ActionId">
    <vt:lpwstr/>
  </property>
  <property fmtid="{D5CDD505-2E9C-101B-9397-08002B2CF9AE}" pid="10" name="MSIP_Label_90c2fedb-0da6-4717-8531-d16a1b9930f4_ContentBits">
    <vt:lpwstr>0</vt:lpwstr>
  </property>
</Properties>
</file>