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9" r:id="rId4"/>
    <p:sldId id="258" r:id="rId5"/>
    <p:sldId id="275" r:id="rId6"/>
    <p:sldId id="276" r:id="rId7"/>
    <p:sldId id="281" r:id="rId8"/>
    <p:sldId id="277" r:id="rId9"/>
    <p:sldId id="270" r:id="rId10"/>
    <p:sldId id="278" r:id="rId11"/>
    <p:sldId id="279" r:id="rId12"/>
    <p:sldId id="265" r:id="rId13"/>
    <p:sldId id="280" r:id="rId14"/>
    <p:sldId id="283" r:id="rId15"/>
    <p:sldId id="28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706" autoAdjust="0"/>
  </p:normalViewPr>
  <p:slideViewPr>
    <p:cSldViewPr snapToGrid="0">
      <p:cViewPr varScale="1">
        <p:scale>
          <a:sx n="98" d="100"/>
          <a:sy n="98" d="100"/>
        </p:scale>
        <p:origin x="82"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0785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61323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65AAFF2C-652C-04EA-F3BF-B1FD4EBFDDD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CFF67D6B-99C2-4B80-CFFF-12BC9722E1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30CECC8B-D571-11E3-56AE-8782AE5EBE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07766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a:extLst>
            <a:ext uri="{FF2B5EF4-FFF2-40B4-BE49-F238E27FC236}">
              <a16:creationId xmlns:a16="http://schemas.microsoft.com/office/drawing/2014/main" id="{3C441B6B-DB29-AAF9-35C5-EB9D183FB123}"/>
            </a:ext>
          </a:extLst>
        </p:cNvPr>
        <p:cNvGrpSpPr/>
        <p:nvPr/>
      </p:nvGrpSpPr>
      <p:grpSpPr>
        <a:xfrm>
          <a:off x="0" y="0"/>
          <a:ext cx="0" cy="0"/>
          <a:chOff x="0" y="0"/>
          <a:chExt cx="0" cy="0"/>
        </a:xfrm>
      </p:grpSpPr>
      <p:sp>
        <p:nvSpPr>
          <p:cNvPr id="147" name="Google Shape;147;p11:notes">
            <a:extLst>
              <a:ext uri="{FF2B5EF4-FFF2-40B4-BE49-F238E27FC236}">
                <a16:creationId xmlns:a16="http://schemas.microsoft.com/office/drawing/2014/main" id="{1B2C5B61-77B3-0501-454D-1B1F59A3F0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a:extLst>
              <a:ext uri="{FF2B5EF4-FFF2-40B4-BE49-F238E27FC236}">
                <a16:creationId xmlns:a16="http://schemas.microsoft.com/office/drawing/2014/main" id="{064D5886-F998-C1B0-98AA-6EB8BE0ABC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3256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982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71854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294CFA86-BB0F-8ADF-FEB7-5BC6DAA3E9E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C7C4957-28BC-90EF-12B3-0C3BA9551C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DDEA2EA6-005D-C760-2D88-7C4CD59D5F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8696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427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7798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43980800_Customer_Support_Chatbot_Using_Machine_Learn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papers.ssrn.com/sol3/papers.cfm?abstract_id=4649539" TargetMode="External"/><Relationship Id="rId5" Type="http://schemas.openxmlformats.org/officeDocument/2006/relationships/hyperlink" Target="https://www.iiis.org/CDs2024/CD2024Spring/papers/ZA198JE.pdf" TargetMode="External"/><Relationship Id="rId4" Type="http://schemas.openxmlformats.org/officeDocument/2006/relationships/hyperlink" Target="https://www.irjet.net/archives/V10/i12/IRJET-V10I12101.pd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ijmerr.com/uploadfile/2020/0312/20200312023706525.pd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irejournals.com/formatedpaper/17048601.pdf" TargetMode="External"/><Relationship Id="rId5" Type="http://schemas.openxmlformats.org/officeDocument/2006/relationships/hyperlink" Target="https://dlabi.org/index.php/journal/article/view/106" TargetMode="External"/><Relationship Id="rId4" Type="http://schemas.openxmlformats.org/officeDocument/2006/relationships/hyperlink" Target="https://www.researchberg.com/index.php/eqme/article/view/46"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unilt939/chatbot-project"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ciencedirect.com/journal/computer-speech-and-language" TargetMode="External"/><Relationship Id="rId2" Type="http://schemas.openxmlformats.org/officeDocument/2006/relationships/hyperlink" Target="https://ieeexplore.ieee.org/xpl/RecentIssue.jsp?punumber=657065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b="1" dirty="0">
                <a:latin typeface="Times New Roman" panose="02020603050405020304" pitchFamily="18" charset="0"/>
                <a:cs typeface="Times New Roman" panose="02020603050405020304" pitchFamily="18" charset="0"/>
              </a:rPr>
              <a:t>Customer Support Chatbot with Machine Learning</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 </a:t>
            </a:r>
            <a:r>
              <a:rPr lang="en-US" sz="1800" dirty="0">
                <a:latin typeface="Times New Roman" panose="02020603050405020304" pitchFamily="18" charset="0"/>
                <a:ea typeface="Calibri" panose="020F0502020204030204" pitchFamily="34" charset="0"/>
                <a:cs typeface="Times New Roman" panose="02020603050405020304" pitchFamily="18" charset="0"/>
              </a:rPr>
              <a:t>CAI-G21</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graphicFrame>
        <p:nvGraphicFramePr>
          <p:cNvPr id="89" name="Google Shape;89;p13"/>
          <p:cNvGraphicFramePr/>
          <p:nvPr>
            <p:extLst>
              <p:ext uri="{D42A27DB-BD31-4B8C-83A1-F6EECF244321}">
                <p14:modId xmlns:p14="http://schemas.microsoft.com/office/powerpoint/2010/main" val="3349872389"/>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284914">
                <a:tc>
                  <a:txBody>
                    <a:bodyPr/>
                    <a:lstStyle/>
                    <a:p>
                      <a:pPr marL="0" marR="0" lvl="1" indent="0" algn="ctr" rtl="0">
                        <a:spcBef>
                          <a:spcPts val="0"/>
                        </a:spcBef>
                        <a:spcAft>
                          <a:spcPts val="0"/>
                        </a:spcAft>
                        <a:buNone/>
                      </a:pP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84914">
                <a:tc>
                  <a:txBody>
                    <a:bodyPr/>
                    <a:lstStyle/>
                    <a:p>
                      <a:pPr marL="0" marR="0" lvl="0" indent="0" algn="ctr" rtl="0">
                        <a:spcBef>
                          <a:spcPts val="0"/>
                        </a:spcBef>
                        <a:spcAft>
                          <a:spcPts val="0"/>
                        </a:spcAft>
                        <a:buFont typeface="+mj-lt"/>
                        <a:buNone/>
                      </a:pP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US"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84914">
                <a:tc>
                  <a:txBody>
                    <a:bodyPr/>
                    <a:lstStyle/>
                    <a:p>
                      <a:pPr marL="0" marR="0" lvl="0" indent="0" algn="ctr" rtl="0">
                        <a:spcBef>
                          <a:spcPts val="0"/>
                        </a:spcBef>
                        <a:spcAft>
                          <a:spcPts val="0"/>
                        </a:spcAft>
                        <a:buNone/>
                      </a:pP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US"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84914">
                <a:tc>
                  <a:txBody>
                    <a:bodyPr/>
                    <a:lstStyle/>
                    <a:p>
                      <a:pPr marL="0" marR="0" lvl="0" indent="0" algn="ctr" rtl="0">
                        <a:spcBef>
                          <a:spcPts val="0"/>
                        </a:spcBef>
                        <a:spcAft>
                          <a:spcPts val="0"/>
                        </a:spcAft>
                        <a:buNone/>
                      </a:pP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84914">
                <a:tc>
                  <a:txBody>
                    <a:bodyPr/>
                    <a:lstStyle/>
                    <a:p>
                      <a:pPr marL="0" marR="0" lvl="0" indent="0" algn="ctr" rtl="0">
                        <a:spcBef>
                          <a:spcPts val="0"/>
                        </a:spcBef>
                        <a:spcAft>
                          <a:spcPts val="0"/>
                        </a:spcAft>
                        <a:buNone/>
                      </a:pP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84914">
                <a:tc>
                  <a:txBody>
                    <a:bodyPr/>
                    <a:lstStyle/>
                    <a:p>
                      <a:pPr marL="0" marR="0" lvl="0" indent="0" algn="ctr" rtl="0">
                        <a:spcBef>
                          <a:spcPts val="0"/>
                        </a:spcBef>
                        <a:spcAft>
                          <a:spcPts val="0"/>
                        </a:spcAft>
                        <a:buNone/>
                      </a:pP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ctr" rtl="0">
              <a:spcBef>
                <a:spcPts val="340"/>
              </a:spcBef>
              <a:spcAft>
                <a:spcPts val="0"/>
              </a:spcAft>
              <a:buClr>
                <a:srgbClr val="17365D"/>
              </a:buClr>
              <a:buSzPts val="1700"/>
              <a:buFont typeface="Arial"/>
              <a:buNone/>
            </a:pP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Dr.Afroz Pasha</a:t>
            </a:r>
            <a:endParaRPr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Capstone Project</a:t>
            </a:r>
            <a:endPar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pt-BR" sz="2000" b="1"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sym typeface="Verdana"/>
              </a:rPr>
              <a:t>Dr.Zafar Ali Khan </a:t>
            </a:r>
            <a:endPar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buClr>
                <a:srgbClr val="17365D"/>
              </a:buClr>
              <a:buSzPct val="100000"/>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GB"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Dr.Afroz Pasha</a:t>
            </a:r>
            <a:endPar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2" name="Table 1">
            <a:extLst>
              <a:ext uri="{FF2B5EF4-FFF2-40B4-BE49-F238E27FC236}">
                <a16:creationId xmlns:a16="http://schemas.microsoft.com/office/drawing/2014/main" id="{448710A0-A210-90E4-63A2-3BCB492D97A8}"/>
              </a:ext>
            </a:extLst>
          </p:cNvPr>
          <p:cNvGraphicFramePr>
            <a:graphicFrameLocks noGrp="1"/>
          </p:cNvGraphicFramePr>
          <p:nvPr>
            <p:extLst>
              <p:ext uri="{D42A27DB-BD31-4B8C-83A1-F6EECF244321}">
                <p14:modId xmlns:p14="http://schemas.microsoft.com/office/powerpoint/2010/main" val="1236615736"/>
              </p:ext>
            </p:extLst>
          </p:nvPr>
        </p:nvGraphicFramePr>
        <p:xfrm>
          <a:off x="190419" y="2578548"/>
          <a:ext cx="6034356" cy="1951788"/>
        </p:xfrm>
        <a:graphic>
          <a:graphicData uri="http://schemas.openxmlformats.org/drawingml/2006/table">
            <a:tbl>
              <a:tblPr firstRow="1" firstCol="1" lastCol="1" bandRow="1" bandCol="1">
                <a:tableStyleId>{3B4B98B0-60AC-42C2-AFA5-B58CD77FA1E5}</a:tableStyleId>
              </a:tblPr>
              <a:tblGrid>
                <a:gridCol w="3017178">
                  <a:extLst>
                    <a:ext uri="{9D8B030D-6E8A-4147-A177-3AD203B41FA5}">
                      <a16:colId xmlns:a16="http://schemas.microsoft.com/office/drawing/2014/main" val="3840866877"/>
                    </a:ext>
                  </a:extLst>
                </a:gridCol>
                <a:gridCol w="3017178">
                  <a:extLst>
                    <a:ext uri="{9D8B030D-6E8A-4147-A177-3AD203B41FA5}">
                      <a16:colId xmlns:a16="http://schemas.microsoft.com/office/drawing/2014/main" val="4152608757"/>
                    </a:ext>
                  </a:extLst>
                </a:gridCol>
              </a:tblGrid>
              <a:tr h="325298">
                <a:tc>
                  <a:txBody>
                    <a:bodyPr/>
                    <a:lstStyle/>
                    <a:p>
                      <a:pPr algn="ctr"/>
                      <a:r>
                        <a:rPr lang="en-IN" dirty="0">
                          <a:latin typeface="Times New Roman" panose="02020603050405020304" pitchFamily="18" charset="0"/>
                          <a:cs typeface="Times New Roman" panose="02020603050405020304" pitchFamily="18" charset="0"/>
                        </a:rPr>
                        <a:t>NAME</a:t>
                      </a:r>
                    </a:p>
                  </a:txBody>
                  <a:tcPr/>
                </a:tc>
                <a:tc>
                  <a:txBody>
                    <a:bodyPr/>
                    <a:lstStyle/>
                    <a:p>
                      <a:pPr algn="ctr"/>
                      <a:r>
                        <a:rPr lang="en-IN" dirty="0">
                          <a:latin typeface="Times New Roman" panose="02020603050405020304" pitchFamily="18" charset="0"/>
                          <a:cs typeface="Times New Roman" panose="02020603050405020304" pitchFamily="18" charset="0"/>
                        </a:rPr>
                        <a:t>ROLL NO</a:t>
                      </a:r>
                    </a:p>
                  </a:txBody>
                  <a:tcPr/>
                </a:tc>
                <a:extLst>
                  <a:ext uri="{0D108BD9-81ED-4DB2-BD59-A6C34878D82A}">
                    <a16:rowId xmlns:a16="http://schemas.microsoft.com/office/drawing/2014/main" val="3982125658"/>
                  </a:ext>
                </a:extLst>
              </a:tr>
              <a:tr h="325298">
                <a:tc>
                  <a:txBody>
                    <a:bodyPr/>
                    <a:lstStyle/>
                    <a:p>
                      <a:pPr algn="ctr"/>
                      <a:r>
                        <a:rPr lang="en-IN" dirty="0">
                          <a:latin typeface="Times New Roman" panose="02020603050405020304" pitchFamily="18" charset="0"/>
                          <a:cs typeface="Times New Roman" panose="02020603050405020304" pitchFamily="18" charset="0"/>
                        </a:rPr>
                        <a:t>VIDHYA SHREE V</a:t>
                      </a:r>
                    </a:p>
                  </a:txBody>
                  <a:tcPr/>
                </a:tc>
                <a:tc>
                  <a:txBody>
                    <a:bodyPr/>
                    <a:lstStyle/>
                    <a:p>
                      <a:pPr algn="ctr"/>
                      <a:r>
                        <a:rPr lang="en-IN" dirty="0">
                          <a:latin typeface="Times New Roman" panose="02020603050405020304" pitchFamily="18" charset="0"/>
                          <a:cs typeface="Times New Roman" panose="02020603050405020304" pitchFamily="18" charset="0"/>
                        </a:rPr>
                        <a:t>20211CAI0081</a:t>
                      </a:r>
                    </a:p>
                  </a:txBody>
                  <a:tcPr/>
                </a:tc>
                <a:extLst>
                  <a:ext uri="{0D108BD9-81ED-4DB2-BD59-A6C34878D82A}">
                    <a16:rowId xmlns:a16="http://schemas.microsoft.com/office/drawing/2014/main" val="3610161298"/>
                  </a:ext>
                </a:extLst>
              </a:tr>
              <a:tr h="325298">
                <a:tc>
                  <a:txBody>
                    <a:bodyPr/>
                    <a:lstStyle/>
                    <a:p>
                      <a:pPr algn="ctr"/>
                      <a:r>
                        <a:rPr lang="en-IN" dirty="0">
                          <a:latin typeface="Times New Roman" panose="02020603050405020304" pitchFamily="18" charset="0"/>
                          <a:cs typeface="Times New Roman" panose="02020603050405020304" pitchFamily="18" charset="0"/>
                        </a:rPr>
                        <a:t>SALAPAKSHI SAGAR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20211CAI0094</a:t>
                      </a:r>
                    </a:p>
                  </a:txBody>
                  <a:tcPr/>
                </a:tc>
                <a:extLst>
                  <a:ext uri="{0D108BD9-81ED-4DB2-BD59-A6C34878D82A}">
                    <a16:rowId xmlns:a16="http://schemas.microsoft.com/office/drawing/2014/main" val="754626005"/>
                  </a:ext>
                </a:extLst>
              </a:tr>
              <a:tr h="325298">
                <a:tc>
                  <a:txBody>
                    <a:bodyPr/>
                    <a:lstStyle/>
                    <a:p>
                      <a:pPr algn="ctr"/>
                      <a:r>
                        <a:rPr lang="en-IN" dirty="0">
                          <a:latin typeface="Times New Roman" panose="02020603050405020304" pitchFamily="18" charset="0"/>
                          <a:cs typeface="Times New Roman" panose="02020603050405020304" pitchFamily="18" charset="0"/>
                        </a:rPr>
                        <a:t>CHALLA YOGESH</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20211CAI0162</a:t>
                      </a:r>
                    </a:p>
                  </a:txBody>
                  <a:tcPr/>
                </a:tc>
                <a:extLst>
                  <a:ext uri="{0D108BD9-81ED-4DB2-BD59-A6C34878D82A}">
                    <a16:rowId xmlns:a16="http://schemas.microsoft.com/office/drawing/2014/main" val="3447360228"/>
                  </a:ext>
                </a:extLst>
              </a:tr>
              <a:tr h="325298">
                <a:tc>
                  <a:txBody>
                    <a:bodyPr/>
                    <a:lstStyle/>
                    <a:p>
                      <a:pPr algn="ctr"/>
                      <a:r>
                        <a:rPr lang="en-IN" dirty="0">
                          <a:latin typeface="Times New Roman" panose="02020603050405020304" pitchFamily="18" charset="0"/>
                          <a:cs typeface="Times New Roman" panose="02020603050405020304" pitchFamily="18" charset="0"/>
                        </a:rPr>
                        <a:t>TALLA SUNIL KUMAR</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20211CAI0198</a:t>
                      </a:r>
                    </a:p>
                  </a:txBody>
                  <a:tcPr/>
                </a:tc>
                <a:extLst>
                  <a:ext uri="{0D108BD9-81ED-4DB2-BD59-A6C34878D82A}">
                    <a16:rowId xmlns:a16="http://schemas.microsoft.com/office/drawing/2014/main" val="367814037"/>
                  </a:ext>
                </a:extLst>
              </a:tr>
              <a:tr h="325298">
                <a:tc>
                  <a:txBody>
                    <a:bodyPr/>
                    <a:lstStyle/>
                    <a:p>
                      <a:pPr algn="ctr"/>
                      <a:r>
                        <a:rPr lang="en-IN" dirty="0">
                          <a:latin typeface="Times New Roman" panose="02020603050405020304" pitchFamily="18" charset="0"/>
                          <a:cs typeface="Times New Roman" panose="02020603050405020304" pitchFamily="18" charset="0"/>
                        </a:rPr>
                        <a:t>GADE PRATHYUSHA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20211CAI0200</a:t>
                      </a:r>
                    </a:p>
                  </a:txBody>
                  <a:tcPr/>
                </a:tc>
                <a:extLst>
                  <a:ext uri="{0D108BD9-81ED-4DB2-BD59-A6C34878D82A}">
                    <a16:rowId xmlns:a16="http://schemas.microsoft.com/office/drawing/2014/main" val="4111954438"/>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76200" indent="0">
              <a:buNone/>
            </a:pPr>
            <a:r>
              <a:rPr lang="en-US" sz="2800" b="1" dirty="0">
                <a:latin typeface="Times New Roman" panose="02020603050405020304" pitchFamily="18" charset="0"/>
                <a:cs typeface="Times New Roman" panose="02020603050405020304" pitchFamily="18" charset="0"/>
              </a:rPr>
              <a:t>Expected Outcomes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endParaRPr lang="en-US" sz="2200" b="1" dirty="0">
              <a:latin typeface="Times New Roman" panose="02020603050405020304" pitchFamily="18" charset="0"/>
              <a:cs typeface="Times New Roman" panose="02020603050405020304" pitchFamily="18" charset="0"/>
            </a:endParaRPr>
          </a:p>
          <a:p>
            <a:pPr>
              <a:buFont typeface="+mj-lt"/>
              <a:buAutoNum type="arabicPeriod"/>
            </a:pPr>
            <a:r>
              <a:rPr lang="en-US" sz="1800" b="1" dirty="0">
                <a:latin typeface="Times New Roman" panose="02020603050405020304" pitchFamily="18" charset="0"/>
                <a:cs typeface="Times New Roman" panose="02020603050405020304" pitchFamily="18" charset="0"/>
              </a:rPr>
              <a:t>Efficient Query Resolution</a:t>
            </a:r>
            <a:r>
              <a:rPr lang="en-US" sz="1800" dirty="0">
                <a:latin typeface="Times New Roman" panose="02020603050405020304" pitchFamily="18" charset="0"/>
                <a:cs typeface="Times New Roman" panose="02020603050405020304" pitchFamily="18" charset="0"/>
              </a:rPr>
              <a:t>: The chatbot will resolve common customer queries quickly using NLP and machine learning, reducing the workload on human agents.</a:t>
            </a:r>
          </a:p>
          <a:p>
            <a:pPr>
              <a:buFont typeface="+mj-lt"/>
              <a:buAutoNum type="arabicPeriod"/>
            </a:pPr>
            <a:r>
              <a:rPr lang="en-US" sz="1800" b="1" dirty="0">
                <a:latin typeface="Times New Roman" panose="02020603050405020304" pitchFamily="18" charset="0"/>
                <a:cs typeface="Times New Roman" panose="02020603050405020304" pitchFamily="18" charset="0"/>
              </a:rPr>
              <a:t>Multi-Language Support</a:t>
            </a:r>
            <a:r>
              <a:rPr lang="en-US" sz="1800" dirty="0">
                <a:latin typeface="Times New Roman" panose="02020603050405020304" pitchFamily="18" charset="0"/>
                <a:cs typeface="Times New Roman" panose="02020603050405020304" pitchFamily="18" charset="0"/>
              </a:rPr>
              <a:t>: Customers will be able to interact with the chatbot in multiple languages, improving global accessibility.</a:t>
            </a:r>
          </a:p>
          <a:p>
            <a:pPr>
              <a:buFont typeface="+mj-lt"/>
              <a:buAutoNum type="arabicPeriod"/>
            </a:pPr>
            <a:r>
              <a:rPr lang="en-US" sz="1800" b="1" dirty="0">
                <a:latin typeface="Times New Roman" panose="02020603050405020304" pitchFamily="18" charset="0"/>
                <a:cs typeface="Times New Roman" panose="02020603050405020304" pitchFamily="18" charset="0"/>
              </a:rPr>
              <a:t>Speech-to-Text Functionality</a:t>
            </a:r>
            <a:r>
              <a:rPr lang="en-US" sz="1800" dirty="0">
                <a:latin typeface="Times New Roman" panose="02020603050405020304" pitchFamily="18" charset="0"/>
                <a:cs typeface="Times New Roman" panose="02020603050405020304" pitchFamily="18" charset="0"/>
              </a:rPr>
              <a:t>: Customers can input queries via voice, enhancing user experience and accessibility.</a:t>
            </a:r>
          </a:p>
          <a:p>
            <a:pPr>
              <a:buFont typeface="+mj-lt"/>
              <a:buAutoNum type="arabicPeriod"/>
            </a:pPr>
            <a:r>
              <a:rPr lang="en-US" sz="1800" b="1" dirty="0">
                <a:latin typeface="Times New Roman" panose="02020603050405020304" pitchFamily="18" charset="0"/>
                <a:cs typeface="Times New Roman" panose="02020603050405020304" pitchFamily="18" charset="0"/>
              </a:rPr>
              <a:t>AI-Driven FAQs</a:t>
            </a:r>
            <a:r>
              <a:rPr lang="en-US" sz="1800" dirty="0">
                <a:latin typeface="Times New Roman" panose="02020603050405020304" pitchFamily="18" charset="0"/>
                <a:cs typeface="Times New Roman" panose="02020603050405020304" pitchFamily="18" charset="0"/>
              </a:rPr>
              <a:t>: A dynamic section for frequently asked questions will provide instant solutions, streamlining user interactions.</a:t>
            </a:r>
          </a:p>
          <a:p>
            <a:pPr>
              <a:buFont typeface="+mj-lt"/>
              <a:buAutoNum type="arabicPeriod"/>
            </a:pPr>
            <a:r>
              <a:rPr lang="en-US" sz="1800" b="1" dirty="0">
                <a:latin typeface="Times New Roman" panose="02020603050405020304" pitchFamily="18" charset="0"/>
                <a:cs typeface="Times New Roman" panose="02020603050405020304" pitchFamily="18" charset="0"/>
              </a:rPr>
              <a:t>Escalation of Complex Issues</a:t>
            </a:r>
            <a:r>
              <a:rPr lang="en-US" sz="1800" dirty="0">
                <a:latin typeface="Times New Roman" panose="02020603050405020304" pitchFamily="18" charset="0"/>
                <a:cs typeface="Times New Roman" panose="02020603050405020304" pitchFamily="18" charset="0"/>
              </a:rPr>
              <a:t>: Unresolved queries will be automatically escalated to human support agents, ensuring comprehensive customer service.</a:t>
            </a:r>
          </a:p>
          <a:p>
            <a:pPr>
              <a:buFont typeface="+mj-lt"/>
              <a:buAutoNum type="arabicPeriod"/>
            </a:pPr>
            <a:r>
              <a:rPr lang="en-US" sz="1800" b="1" dirty="0">
                <a:latin typeface="Times New Roman" panose="02020603050405020304" pitchFamily="18" charset="0"/>
                <a:cs typeface="Times New Roman" panose="02020603050405020304" pitchFamily="18" charset="0"/>
              </a:rPr>
              <a:t>Continuous Improvement</a:t>
            </a:r>
            <a:r>
              <a:rPr lang="en-US" sz="1800" dirty="0">
                <a:latin typeface="Times New Roman" panose="02020603050405020304" pitchFamily="18" charset="0"/>
                <a:cs typeface="Times New Roman" panose="02020603050405020304" pitchFamily="18" charset="0"/>
              </a:rPr>
              <a:t>: Machine learning algorithms will enable the chatbot to improve over time, learning from interactions to deliver more accurate responses.</a:t>
            </a:r>
          </a:p>
          <a:p>
            <a:pPr marL="609600" lvl="0" indent="-457200" algn="just" rtl="0">
              <a:spcBef>
                <a:spcPts val="0"/>
              </a:spcBef>
              <a:spcAft>
                <a:spcPts val="0"/>
              </a:spcAft>
              <a:buClr>
                <a:schemeClr val="dk1"/>
              </a:buClr>
              <a:buSzPct val="100000"/>
              <a:buAutoNum type="arabicPeriod"/>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749736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GB" dirty="0">
                <a:latin typeface="Times New Roman" panose="02020603050405020304" pitchFamily="18" charset="0"/>
                <a:cs typeface="Times New Roman" panose="02020603050405020304" pitchFamily="18" charset="0"/>
              </a:rPr>
              <a:t>Conclusion</a:t>
            </a:r>
          </a:p>
        </p:txBody>
      </p:sp>
      <p:sp>
        <p:nvSpPr>
          <p:cNvPr id="115" name="Google Shape;115;p17"/>
          <p:cNvSpPr txBox="1">
            <a:spLocks noGrp="1"/>
          </p:cNvSpPr>
          <p:nvPr>
            <p:ph type="body" idx="1"/>
          </p:nvPr>
        </p:nvSpPr>
        <p:spPr>
          <a:xfrm>
            <a:off x="812800" y="1456267"/>
            <a:ext cx="9753600" cy="4953000"/>
          </a:xfrm>
          <a:prstGeom prst="rect">
            <a:avLst/>
          </a:prstGeom>
          <a:noFill/>
          <a:ln>
            <a:noFill/>
          </a:ln>
        </p:spPr>
        <p:txBody>
          <a:bodyPr spcFirstLastPara="1" wrap="square" lIns="91425" tIns="45700" rIns="91425" bIns="45700" anchor="t" anchorCtr="0">
            <a:normAutofit/>
          </a:bodyPr>
          <a:lstStyle/>
          <a:p>
            <a:pPr marL="152400" lvl="0" indent="0" algn="just" rtl="0">
              <a:spcBef>
                <a:spcPts val="0"/>
              </a:spcBef>
              <a:spcAft>
                <a:spcPts val="0"/>
              </a:spcAft>
              <a:buClr>
                <a:schemeClr val="dk1"/>
              </a:buClr>
              <a:buSzPct val="100000"/>
              <a:buNone/>
            </a:pPr>
            <a:r>
              <a:rPr lang="en-US" sz="2000" dirty="0">
                <a:latin typeface="Times New Roman" panose="02020603050405020304" pitchFamily="18" charset="0"/>
                <a:cs typeface="Times New Roman" panose="02020603050405020304" pitchFamily="18" charset="0"/>
              </a:rPr>
              <a:t>The "Customer Chatbot using Machine Learning" aims to automate customer support, leveraging AI to improve query resolution, accessibility, and language support. By combining machine learning, NLP, and voice recognition, the chatbot will reduce the burden on human support agents and provide real-time, efficient customer service. Continuous learning from customer interactions will ensure that the chatbot adapts and improves over time, leading to better service quality and higher customer satisfaction.</a:t>
            </a: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880143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2"/>
          <p:cNvSpPr txBox="1">
            <a:spLocks noGrp="1"/>
          </p:cNvSpPr>
          <p:nvPr>
            <p:ph type="body" idx="1"/>
          </p:nvPr>
        </p:nvSpPr>
        <p:spPr>
          <a:xfrm>
            <a:off x="812799" y="1070517"/>
            <a:ext cx="10684107" cy="5174166"/>
          </a:xfrm>
          <a:prstGeom prst="rect">
            <a:avLst/>
          </a:prstGeom>
          <a:noFill/>
          <a:ln>
            <a:noFill/>
          </a:ln>
        </p:spPr>
        <p:txBody>
          <a:bodyPr spcFirstLastPara="1" wrap="square" lIns="91425" tIns="45700" rIns="91425" bIns="45700" anchor="t" anchorCtr="0">
            <a:normAutofit fontScale="77500" lnSpcReduction="20000"/>
          </a:bodyPr>
          <a:lstStyle/>
          <a:p>
            <a:pPr marL="152400" indent="0">
              <a:spcBef>
                <a:spcPts val="0"/>
              </a:spcBef>
              <a:buNone/>
            </a:pPr>
            <a:r>
              <a:rPr lang="en-GB" sz="3300" b="1" dirty="0">
                <a:latin typeface="Cambria" panose="02040503050406030204" pitchFamily="18" charset="0"/>
                <a:ea typeface="Cambria" panose="02040503050406030204" pitchFamily="18" charset="0"/>
              </a:rPr>
              <a:t>References : </a:t>
            </a:r>
            <a:endParaRPr lang="en-US" sz="3300" b="1"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endParaRPr lang="en-US" dirty="0">
              <a:latin typeface="Times New Roman" panose="02020603050405020304" pitchFamily="18" charset="0"/>
              <a:cs typeface="Times New Roman" panose="02020603050405020304" pitchFamily="18" charset="0"/>
            </a:endParaRPr>
          </a:p>
          <a:p>
            <a:pPr marL="152400" indent="0">
              <a:spcBef>
                <a:spcPts val="0"/>
              </a:spcBef>
              <a:buNone/>
            </a:pPr>
            <a:r>
              <a:rPr lang="en-US" sz="2500" b="1" dirty="0">
                <a:latin typeface="Times New Roman" panose="02020603050405020304" pitchFamily="18" charset="0"/>
                <a:cs typeface="Times New Roman" panose="02020603050405020304" pitchFamily="18" charset="0"/>
              </a:rPr>
              <a:t>1.  ResearchGate. (2020). Customer Support Chatbot Using Machine Learning. </a:t>
            </a:r>
          </a:p>
          <a:p>
            <a:pPr marL="152400" indent="0">
              <a:spcBef>
                <a:spcPts val="0"/>
              </a:spcBef>
              <a:buNone/>
            </a:pPr>
            <a:r>
              <a:rPr lang="en-US" sz="2500" b="1" dirty="0">
                <a:latin typeface="Times New Roman" panose="02020603050405020304" pitchFamily="18" charset="0"/>
                <a:cs typeface="Times New Roman" panose="02020603050405020304" pitchFamily="18" charset="0"/>
              </a:rPr>
              <a:t> </a:t>
            </a:r>
          </a:p>
          <a:p>
            <a:pPr marL="495300" indent="-342900">
              <a:spcBef>
                <a:spcPts val="0"/>
              </a:spcBef>
            </a:pPr>
            <a:r>
              <a:rPr lang="en-US" dirty="0">
                <a:latin typeface="Times New Roman" panose="02020603050405020304" pitchFamily="18" charset="0"/>
                <a:cs typeface="Times New Roman" panose="02020603050405020304" pitchFamily="18" charset="0"/>
                <a:hlinkClick r:id="rId3"/>
              </a:rPr>
              <a:t>https://www.researchgate.net/publication/343980800_Customer_Support_Chatbot_Using_Machine_Learning</a:t>
            </a:r>
            <a:endParaRPr lang="en-US" dirty="0">
              <a:latin typeface="Times New Roman" panose="02020603050405020304" pitchFamily="18" charset="0"/>
              <a:cs typeface="Times New Roman" panose="02020603050405020304" pitchFamily="18" charset="0"/>
            </a:endParaRPr>
          </a:p>
          <a:p>
            <a:pPr marL="152400" indent="0">
              <a:spcBef>
                <a:spcPts val="0"/>
              </a:spcBef>
              <a:buNone/>
            </a:pPr>
            <a:endParaRPr lang="en-US" dirty="0">
              <a:latin typeface="Times New Roman" panose="02020603050405020304" pitchFamily="18" charset="0"/>
              <a:cs typeface="Times New Roman" panose="02020603050405020304" pitchFamily="18" charset="0"/>
            </a:endParaRPr>
          </a:p>
          <a:p>
            <a:pPr marL="152400" indent="0">
              <a:spcBef>
                <a:spcPts val="0"/>
              </a:spcBef>
              <a:buNone/>
            </a:pPr>
            <a:r>
              <a:rPr lang="en-US" sz="2900" b="1" dirty="0">
                <a:latin typeface="Times New Roman" panose="02020603050405020304" pitchFamily="18" charset="0"/>
                <a:cs typeface="Times New Roman" panose="02020603050405020304" pitchFamily="18" charset="0"/>
              </a:rPr>
              <a:t>2. </a:t>
            </a:r>
            <a:r>
              <a:rPr lang="en-US" sz="2500" b="1" dirty="0">
                <a:latin typeface="Times New Roman" panose="02020603050405020304" pitchFamily="18" charset="0"/>
                <a:cs typeface="Times New Roman" panose="02020603050405020304" pitchFamily="18" charset="0"/>
              </a:rPr>
              <a:t>IRJET. (2023). A Comprehensive Study on Decision-Tree-Based Customer Support Chatbot Systems.  </a:t>
            </a:r>
          </a:p>
          <a:p>
            <a:pPr marL="152400" indent="0">
              <a:spcBef>
                <a:spcPts val="0"/>
              </a:spcBef>
              <a:buNone/>
            </a:pPr>
            <a:endParaRPr lang="en-US" sz="2900" b="1"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hlinkClick r:id="rId4"/>
              </a:rPr>
              <a:t>        https://www.irjet.net/archives/V10/i12/IRJET-V10I12101.pdf</a:t>
            </a:r>
            <a:endParaRPr lang="en-US" dirty="0">
              <a:latin typeface="Times New Roman" panose="02020603050405020304" pitchFamily="18" charset="0"/>
              <a:cs typeface="Times New Roman" panose="02020603050405020304" pitchFamily="18" charset="0"/>
            </a:endParaRPr>
          </a:p>
          <a:p>
            <a:pPr marL="152400" indent="0">
              <a:spcBef>
                <a:spcPts val="0"/>
              </a:spcBef>
              <a:buNone/>
            </a:pPr>
            <a:endParaRPr lang="en-US" dirty="0">
              <a:latin typeface="Times New Roman" panose="02020603050405020304" pitchFamily="18" charset="0"/>
              <a:cs typeface="Times New Roman" panose="02020603050405020304" pitchFamily="18" charset="0"/>
            </a:endParaRPr>
          </a:p>
          <a:p>
            <a:pPr marL="152400" indent="0">
              <a:spcBef>
                <a:spcPts val="0"/>
              </a:spcBef>
              <a:buNone/>
            </a:pPr>
            <a:r>
              <a:rPr lang="en-US" sz="2500" b="1" dirty="0">
                <a:latin typeface="Times New Roman" panose="02020603050405020304" pitchFamily="18" charset="0"/>
                <a:cs typeface="Times New Roman" panose="02020603050405020304" pitchFamily="18" charset="0"/>
              </a:rPr>
              <a:t>3.  IIIS. (2024). Enhancing Multi-Language Chatbots for Global Customer Support. </a:t>
            </a:r>
          </a:p>
          <a:p>
            <a:pPr marL="152400" indent="0">
              <a:spcBef>
                <a:spcPts val="0"/>
              </a:spcBef>
              <a:buNone/>
            </a:pPr>
            <a:r>
              <a:rPr lang="en-US" sz="2500" b="1" dirty="0">
                <a:latin typeface="Times New Roman" panose="02020603050405020304" pitchFamily="18" charset="0"/>
                <a:cs typeface="Times New Roman" panose="02020603050405020304" pitchFamily="18" charset="0"/>
              </a:rPr>
              <a:t> </a:t>
            </a:r>
          </a:p>
          <a:p>
            <a:pPr marL="495300" indent="-342900">
              <a:spcBef>
                <a:spcPts val="0"/>
              </a:spcBef>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5"/>
              </a:rPr>
              <a:t>https://www.iiis.org/CDs2024/CD2024Spring//papers/ZA198JE.pdf</a:t>
            </a:r>
            <a:endParaRPr lang="en-US" dirty="0">
              <a:latin typeface="Times New Roman" panose="02020603050405020304" pitchFamily="18" charset="0"/>
              <a:cs typeface="Times New Roman" panose="02020603050405020304" pitchFamily="18" charset="0"/>
            </a:endParaRPr>
          </a:p>
          <a:p>
            <a:pPr marL="152400" indent="0">
              <a:spcBef>
                <a:spcPts val="0"/>
              </a:spcBef>
              <a:buNone/>
            </a:pPr>
            <a:endParaRPr lang="en-US" dirty="0">
              <a:latin typeface="Times New Roman" panose="02020603050405020304" pitchFamily="18" charset="0"/>
              <a:cs typeface="Times New Roman" panose="02020603050405020304" pitchFamily="18" charset="0"/>
            </a:endParaRPr>
          </a:p>
          <a:p>
            <a:pPr marL="152400" indent="0">
              <a:spcBef>
                <a:spcPts val="0"/>
              </a:spcBef>
              <a:buNone/>
            </a:pPr>
            <a:r>
              <a:rPr lang="en-US" sz="2500" b="1" dirty="0">
                <a:latin typeface="Times New Roman" panose="02020603050405020304" pitchFamily="18" charset="0"/>
                <a:cs typeface="Times New Roman" panose="02020603050405020304" pitchFamily="18" charset="0"/>
              </a:rPr>
              <a:t>4.  SSRN. (2023). Continuous Learning and Reinforcement Models in Customer Service Chatbots.  </a:t>
            </a:r>
          </a:p>
          <a:p>
            <a:pPr marL="152400" indent="0">
              <a:spcBef>
                <a:spcPts val="0"/>
              </a:spcBef>
              <a:buNone/>
            </a:pPr>
            <a:endParaRPr lang="en-US" sz="2500" b="1"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6"/>
              </a:rPr>
              <a:t>https://papers.ssrn.com/sol3/papers.cfm?abstract_id=4649539</a:t>
            </a:r>
            <a:endParaRPr lang="en-US" dirty="0">
              <a:latin typeface="Times New Roman" panose="02020603050405020304" pitchFamily="18" charset="0"/>
              <a:cs typeface="Times New Roman" panose="02020603050405020304" pitchFamily="18" charset="0"/>
            </a:endParaRPr>
          </a:p>
          <a:p>
            <a:pPr marL="152400" indent="0">
              <a:spcBef>
                <a:spcPts val="0"/>
              </a:spcBef>
              <a:buNone/>
            </a:pPr>
            <a:endParaRPr lang="en-US" dirty="0">
              <a:latin typeface="Times New Roman" panose="02020603050405020304" pitchFamily="18" charset="0"/>
              <a:cs typeface="Times New Roman" panose="02020603050405020304" pitchFamily="18" charset="0"/>
            </a:endParaRPr>
          </a:p>
          <a:p>
            <a:pPr marL="495300" indent="-342900">
              <a:spcBef>
                <a:spcPts val="0"/>
              </a:spcBef>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152400" indent="0">
              <a:spcBef>
                <a:spcPts val="0"/>
              </a:spcBef>
              <a:buNone/>
            </a:pPr>
            <a:r>
              <a:rPr lang="en-IN" dirty="0">
                <a:latin typeface="Times New Roman" panose="02020603050405020304" pitchFamily="18" charset="0"/>
                <a:ea typeface="Cambria" panose="02040503050406030204" pitchFamily="18" charset="0"/>
                <a:cs typeface="Times New Roman" panose="02020603050405020304" pitchFamily="18" charset="0"/>
              </a:rPr>
              <a:t>References:</a:t>
            </a:r>
          </a:p>
          <a:p>
            <a:pPr marL="152400" indent="0">
              <a:spcBef>
                <a:spcPts val="0"/>
              </a:spcBef>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b="1" dirty="0">
                <a:latin typeface="Times New Roman" panose="02020603050405020304" pitchFamily="18" charset="0"/>
                <a:cs typeface="Times New Roman" panose="02020603050405020304" pitchFamily="18" charset="0"/>
              </a:rPr>
              <a:t>5.</a:t>
            </a:r>
            <a:r>
              <a:rPr lang="en-US" sz="2400" b="1" dirty="0">
                <a:latin typeface="Times New Roman" panose="02020603050405020304" pitchFamily="18" charset="0"/>
                <a:cs typeface="Times New Roman" panose="02020603050405020304" pitchFamily="18" charset="0"/>
              </a:rPr>
              <a:t>   IJMERR. (2020). Clustering Algorithms for Optimizing Chatbot FAQ Modules.  </a:t>
            </a:r>
          </a:p>
          <a:p>
            <a:pPr marL="609600" indent="-457200">
              <a:spcBef>
                <a:spcPts val="0"/>
              </a:spcBef>
              <a:buAutoNum type="arabicPeriod" startAt="5"/>
            </a:pPr>
            <a:endParaRPr lang="en-US" sz="2400" b="1"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3"/>
              </a:rPr>
              <a:t>https://www.ijmerr.com/uploadfile/2020/0312/20200312023706525.pdf</a:t>
            </a:r>
            <a:endParaRPr lang="en-US" dirty="0">
              <a:latin typeface="Times New Roman" panose="02020603050405020304" pitchFamily="18" charset="0"/>
              <a:cs typeface="Times New Roman" panose="02020603050405020304" pitchFamily="18" charset="0"/>
            </a:endParaRPr>
          </a:p>
          <a:p>
            <a:pPr marL="152400" indent="0">
              <a:spcBef>
                <a:spcPts val="0"/>
              </a:spcBef>
              <a:buNone/>
            </a:pPr>
            <a:endParaRPr lang="en-US" sz="2400" b="1" dirty="0">
              <a:latin typeface="Times New Roman" panose="02020603050405020304" pitchFamily="18" charset="0"/>
              <a:cs typeface="Times New Roman" panose="02020603050405020304" pitchFamily="18" charset="0"/>
            </a:endParaRPr>
          </a:p>
          <a:p>
            <a:pPr marL="152400" indent="0">
              <a:spcBef>
                <a:spcPts val="0"/>
              </a:spcBef>
              <a:buNone/>
            </a:pPr>
            <a:r>
              <a:rPr lang="en-US" sz="2400" b="1" dirty="0">
                <a:latin typeface="Times New Roman" panose="02020603050405020304" pitchFamily="18" charset="0"/>
                <a:cs typeface="Times New Roman" panose="02020603050405020304" pitchFamily="18" charset="0"/>
              </a:rPr>
              <a:t>6.   ResearchBerg. (2021). Data Preprocessing for NLP in Customer Support Chatbots.  </a:t>
            </a:r>
          </a:p>
          <a:p>
            <a:pPr marL="152400" indent="0">
              <a:spcBef>
                <a:spcPts val="0"/>
              </a:spcBef>
              <a:buNone/>
            </a:pPr>
            <a:endParaRPr lang="en-US" sz="2400" b="1"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https://www.researchberg.com/index.php/eqme/article/view/46</a:t>
            </a:r>
            <a:endParaRPr lang="en-US" dirty="0">
              <a:latin typeface="Times New Roman" panose="02020603050405020304" pitchFamily="18" charset="0"/>
              <a:cs typeface="Times New Roman" panose="02020603050405020304" pitchFamily="18" charset="0"/>
            </a:endParaRPr>
          </a:p>
          <a:p>
            <a:pPr marL="152400" indent="0">
              <a:spcBef>
                <a:spcPts val="0"/>
              </a:spcBef>
              <a:buNone/>
            </a:pPr>
            <a:endParaRPr lang="en-US" dirty="0">
              <a:latin typeface="Times New Roman" panose="02020603050405020304" pitchFamily="18" charset="0"/>
              <a:cs typeface="Times New Roman" panose="02020603050405020304" pitchFamily="18" charset="0"/>
            </a:endParaRPr>
          </a:p>
          <a:p>
            <a:pPr marL="152400" indent="0">
              <a:spcBef>
                <a:spcPts val="0"/>
              </a:spcBef>
              <a:buNone/>
            </a:pPr>
            <a:r>
              <a:rPr lang="en-US" sz="2400" b="1" dirty="0">
                <a:latin typeface="Times New Roman" panose="02020603050405020304" pitchFamily="18" charset="0"/>
                <a:cs typeface="Times New Roman" panose="02020603050405020304" pitchFamily="18" charset="0"/>
              </a:rPr>
              <a:t>7.   DLABI. (2021). Integration of Speech-to-Text in Chatbots Using Google APIs</a:t>
            </a:r>
            <a:r>
              <a:rPr lang="en-US" dirty="0">
                <a:latin typeface="Times New Roman" panose="02020603050405020304" pitchFamily="18" charset="0"/>
                <a:cs typeface="Times New Roman" panose="02020603050405020304" pitchFamily="18" charset="0"/>
              </a:rPr>
              <a:t>.  </a:t>
            </a:r>
          </a:p>
          <a:p>
            <a:pPr marL="609600" indent="-457200">
              <a:spcBef>
                <a:spcPts val="0"/>
              </a:spcBef>
              <a:buAutoNum type="arabicPeriod" startAt="7"/>
            </a:pPr>
            <a:endParaRPr lang="en-US"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5"/>
              </a:rPr>
              <a:t>https://dlabi.org/index.php/journal/article/view/106</a:t>
            </a:r>
            <a:endParaRPr lang="en-US" dirty="0">
              <a:latin typeface="Times New Roman" panose="02020603050405020304" pitchFamily="18" charset="0"/>
              <a:cs typeface="Times New Roman" panose="02020603050405020304" pitchFamily="18" charset="0"/>
            </a:endParaRPr>
          </a:p>
          <a:p>
            <a:pPr marL="152400" indent="0">
              <a:spcBef>
                <a:spcPts val="0"/>
              </a:spcBef>
              <a:buNone/>
            </a:pPr>
            <a:endParaRPr lang="en-US" dirty="0">
              <a:latin typeface="Times New Roman" panose="02020603050405020304" pitchFamily="18" charset="0"/>
              <a:cs typeface="Times New Roman" panose="02020603050405020304" pitchFamily="18" charset="0"/>
            </a:endParaRPr>
          </a:p>
          <a:p>
            <a:pPr marL="152400" indent="0">
              <a:spcBef>
                <a:spcPts val="0"/>
              </a:spcBef>
              <a:buNone/>
            </a:pPr>
            <a:r>
              <a:rPr lang="en-US" sz="2400" b="1" dirty="0">
                <a:latin typeface="Times New Roman" panose="02020603050405020304" pitchFamily="18" charset="0"/>
                <a:cs typeface="Times New Roman" panose="02020603050405020304" pitchFamily="18" charset="0"/>
              </a:rPr>
              <a:t>8.   IRE Journals. (2021). Performance Evaluation Metrics for Chatbots Post- Deployment.  </a:t>
            </a:r>
          </a:p>
          <a:p>
            <a:pPr marL="152400" indent="0">
              <a:spcBef>
                <a:spcPts val="0"/>
              </a:spcBef>
              <a:buNone/>
            </a:pPr>
            <a:endParaRPr lang="en-US" sz="2400" b="1" dirty="0">
              <a:latin typeface="Times New Roman" panose="02020603050405020304" pitchFamily="18" charset="0"/>
              <a:cs typeface="Times New Roman" panose="02020603050405020304" pitchFamily="18" charset="0"/>
            </a:endParaRPr>
          </a:p>
          <a:p>
            <a:pPr marL="495300" indent="-342900">
              <a:spcBef>
                <a:spcPts val="0"/>
              </a:spcBef>
            </a:pP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6"/>
              </a:rPr>
              <a:t>https://www.irejournals.com/formatedpaper/17048601.pdf</a:t>
            </a:r>
            <a:endParaRPr lang="en-US" dirty="0">
              <a:latin typeface="Times New Roman" panose="02020603050405020304" pitchFamily="18" charset="0"/>
              <a:cs typeface="Times New Roman" panose="02020603050405020304" pitchFamily="18" charset="0"/>
            </a:endParaRPr>
          </a:p>
          <a:p>
            <a:pPr marL="152400" indent="0">
              <a:spcBef>
                <a:spcPts val="0"/>
              </a:spcBef>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791269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2CAEC854-7F79-5573-75DD-CCF882F2CB52}"/>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48F71B5C-0C40-9095-F2E9-6FEE9D49EABB}"/>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GB" dirty="0">
                <a:latin typeface="Times New Roman" panose="02020603050405020304" pitchFamily="18" charset="0"/>
                <a:cs typeface="Times New Roman" panose="02020603050405020304" pitchFamily="18" charset="0"/>
              </a:rPr>
              <a:t>GITHUB LINKS</a:t>
            </a:r>
          </a:p>
        </p:txBody>
      </p:sp>
      <p:sp>
        <p:nvSpPr>
          <p:cNvPr id="115" name="Google Shape;115;p17">
            <a:extLst>
              <a:ext uri="{FF2B5EF4-FFF2-40B4-BE49-F238E27FC236}">
                <a16:creationId xmlns:a16="http://schemas.microsoft.com/office/drawing/2014/main" id="{E934A093-7DC9-789B-0283-CE7C4145BB4F}"/>
              </a:ext>
            </a:extLst>
          </p:cNvPr>
          <p:cNvSpPr txBox="1">
            <a:spLocks noGrp="1"/>
          </p:cNvSpPr>
          <p:nvPr>
            <p:ph type="body" idx="1"/>
          </p:nvPr>
        </p:nvSpPr>
        <p:spPr>
          <a:xfrm>
            <a:off x="812800" y="1456267"/>
            <a:ext cx="9753600" cy="4953000"/>
          </a:xfrm>
          <a:prstGeom prst="rect">
            <a:avLst/>
          </a:prstGeom>
          <a:noFill/>
          <a:ln>
            <a:noFill/>
          </a:ln>
        </p:spPr>
        <p:txBody>
          <a:bodyPr spcFirstLastPara="1" wrap="square" lIns="91425" tIns="45700" rIns="91425" bIns="45700" anchor="t" anchorCtr="0">
            <a:normAutofit/>
          </a:bodyPr>
          <a:lstStyle/>
          <a:p>
            <a:pPr marL="495300" lvl="0" indent="-342900" algn="just" rtl="0">
              <a:lnSpc>
                <a:spcPct val="200000"/>
              </a:lnSpc>
              <a:spcBef>
                <a:spcPts val="0"/>
              </a:spcBef>
              <a:spcAft>
                <a:spcPts val="0"/>
              </a:spcAft>
              <a:buClr>
                <a:schemeClr val="dk1"/>
              </a:buClr>
              <a:buSzPct val="100000"/>
              <a:buFont typeface="Wingdings" panose="05000000000000000000" pitchFamily="2" charset="2"/>
              <a:buChar char="Ø"/>
            </a:pPr>
            <a:r>
              <a:rPr lang="en-IN" sz="2000" dirty="0">
                <a:latin typeface="Times New Roman" panose="02020603050405020304" pitchFamily="18" charset="0"/>
                <a:ea typeface="Cambria" panose="02040503050406030204" pitchFamily="18" charset="0"/>
                <a:cs typeface="Times New Roman" panose="02020603050405020304" pitchFamily="18" charset="0"/>
                <a:hlinkClick r:id="rId3"/>
              </a:rPr>
              <a:t>https://github.com/Sunilt939/chatbot-project</a:t>
            </a: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ct val="100000"/>
              <a:buFont typeface="Wingdings" panose="05000000000000000000" pitchFamily="2" charset="2"/>
              <a:buChar char="Ø"/>
            </a:pPr>
            <a:endParaRPr lang="en-IN" sz="2000" dirty="0">
              <a:latin typeface="Times New Roman" panose="02020603050405020304" pitchFamily="18" charset="0"/>
              <a:ea typeface="Cambria" panose="02040503050406030204" pitchFamily="18" charset="0"/>
              <a:cs typeface="Times New Roman" panose="02020603050405020304" pitchFamily="18" charset="0"/>
            </a:endParaRPr>
          </a:p>
          <a:p>
            <a:pPr marL="152400" lvl="0" indent="0" algn="just" rtl="0">
              <a:lnSpc>
                <a:spcPct val="200000"/>
              </a:lnSpc>
              <a:spcBef>
                <a:spcPts val="0"/>
              </a:spcBef>
              <a:spcAft>
                <a:spcPts val="0"/>
              </a:spcAft>
              <a:buClr>
                <a:schemeClr val="dk1"/>
              </a:buClr>
              <a:buSzPct val="100000"/>
              <a:buNone/>
            </a:pP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0C243D1-8BB5-D3A0-41FF-4C7692603E5D}"/>
              </a:ext>
            </a:extLst>
          </p:cNvPr>
          <p:cNvPicPr>
            <a:picLocks noChangeAspect="1"/>
          </p:cNvPicPr>
          <p:nvPr/>
        </p:nvPicPr>
        <p:blipFill>
          <a:blip r:embed="rId4"/>
          <a:stretch>
            <a:fillRect/>
          </a:stretch>
        </p:blipFill>
        <p:spPr>
          <a:xfrm>
            <a:off x="1114600" y="2391735"/>
            <a:ext cx="8278380" cy="3840623"/>
          </a:xfrm>
          <a:prstGeom prst="rect">
            <a:avLst/>
          </a:prstGeom>
        </p:spPr>
      </p:pic>
    </p:spTree>
    <p:extLst>
      <p:ext uri="{BB962C8B-B14F-4D97-AF65-F5344CB8AC3E}">
        <p14:creationId xmlns:p14="http://schemas.microsoft.com/office/powerpoint/2010/main" val="3837731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a:extLst>
            <a:ext uri="{FF2B5EF4-FFF2-40B4-BE49-F238E27FC236}">
              <a16:creationId xmlns:a16="http://schemas.microsoft.com/office/drawing/2014/main" id="{D450CA33-67D8-7F06-2A11-EACC717D8DD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DD48226-8CFA-F54B-23B2-FAAF059A97A0}"/>
              </a:ext>
            </a:extLst>
          </p:cNvPr>
          <p:cNvPicPr>
            <a:picLocks noChangeAspect="1"/>
          </p:cNvPicPr>
          <p:nvPr/>
        </p:nvPicPr>
        <p:blipFill>
          <a:blip r:embed="rId3"/>
          <a:stretch>
            <a:fillRect/>
          </a:stretch>
        </p:blipFill>
        <p:spPr>
          <a:xfrm>
            <a:off x="4082811" y="1441315"/>
            <a:ext cx="3893305" cy="3935471"/>
          </a:xfrm>
          <a:prstGeom prst="rect">
            <a:avLst/>
          </a:prstGeom>
        </p:spPr>
      </p:pic>
    </p:spTree>
    <p:extLst>
      <p:ext uri="{BB962C8B-B14F-4D97-AF65-F5344CB8AC3E}">
        <p14:creationId xmlns:p14="http://schemas.microsoft.com/office/powerpoint/2010/main" val="2432691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Literature Review</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Objectives</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Timeline of the project</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Expected Outcomes</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dirty="0">
                <a:latin typeface="Times New Roman" panose="02020603050405020304" pitchFamily="18" charset="0"/>
                <a:cs typeface="Times New Roman" panose="02020603050405020304" pitchFamily="18" charset="0"/>
              </a:rPr>
              <a:t>Introduction</a:t>
            </a:r>
          </a:p>
        </p:txBody>
      </p:sp>
      <p:sp>
        <p:nvSpPr>
          <p:cNvPr id="97" name="Google Shape;97;p14"/>
          <p:cNvSpPr txBox="1">
            <a:spLocks noGrp="1"/>
          </p:cNvSpPr>
          <p:nvPr>
            <p:ph type="body" idx="1"/>
          </p:nvPr>
        </p:nvSpPr>
        <p:spPr>
          <a:xfrm>
            <a:off x="812800" y="1143001"/>
            <a:ext cx="10066867"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GB" b="1" dirty="0">
                <a:latin typeface="Times New Roman" panose="02020603050405020304" pitchFamily="18" charset="0"/>
                <a:ea typeface="Cambria" panose="02040503050406030204" pitchFamily="18" charset="0"/>
                <a:cs typeface="Times New Roman" panose="02020603050405020304" pitchFamily="18" charset="0"/>
              </a:rPr>
              <a:t>Problem Statement :</a:t>
            </a:r>
          </a:p>
          <a:p>
            <a:pPr marL="342900" lvl="0" indent="-190500" algn="just">
              <a:spcBef>
                <a:spcPts val="0"/>
              </a:spcBef>
              <a:buNone/>
            </a:pPr>
            <a:r>
              <a:rPr lang="en-US" dirty="0">
                <a:latin typeface="Times New Roman" panose="02020603050405020304" pitchFamily="18" charset="0"/>
                <a:cs typeface="Times New Roman" panose="02020603050405020304" pitchFamily="18" charset="0"/>
              </a:rPr>
              <a:t>	In this project, we aim to develop a machine learning-based customer support chatbot that can interpret customer queries, search databases for solutions, and escalate unresolved issues to human agents. The chatbot will incorporate speech-to-text functionality, multi-language support, and AI to answer simple questions without database searches. Additionally, it will feature a section dedicated to the seven most frequently asked questions (FAQs). Over time, the chatbot will learn from customer interactions, updating its knowledge base to provide more efficient and personalized support, ultimately enhancing customer satisfaction.</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F43A83C9-93D0-E1BD-9AFC-C5FB9CDD53E7}"/>
              </a:ext>
            </a:extLst>
          </p:cNvPr>
          <p:cNvGraphicFramePr>
            <a:graphicFrameLocks noGrp="1"/>
          </p:cNvGraphicFramePr>
          <p:nvPr>
            <p:ph idx="1"/>
            <p:extLst>
              <p:ext uri="{D42A27DB-BD31-4B8C-83A1-F6EECF244321}">
                <p14:modId xmlns:p14="http://schemas.microsoft.com/office/powerpoint/2010/main" val="504392259"/>
              </p:ext>
            </p:extLst>
          </p:nvPr>
        </p:nvGraphicFramePr>
        <p:xfrm>
          <a:off x="128337" y="1002633"/>
          <a:ext cx="11726780" cy="6156037"/>
        </p:xfrm>
        <a:graphic>
          <a:graphicData uri="http://schemas.openxmlformats.org/drawingml/2006/table">
            <a:tbl>
              <a:tblPr firstRow="1" bandRow="1">
                <a:tableStyleId>{E8B1032C-EA38-4F05-BA0D-38AFFFC7BED3}</a:tableStyleId>
              </a:tblPr>
              <a:tblGrid>
                <a:gridCol w="2319688">
                  <a:extLst>
                    <a:ext uri="{9D8B030D-6E8A-4147-A177-3AD203B41FA5}">
                      <a16:colId xmlns:a16="http://schemas.microsoft.com/office/drawing/2014/main" val="2796902779"/>
                    </a:ext>
                  </a:extLst>
                </a:gridCol>
                <a:gridCol w="2351773">
                  <a:extLst>
                    <a:ext uri="{9D8B030D-6E8A-4147-A177-3AD203B41FA5}">
                      <a16:colId xmlns:a16="http://schemas.microsoft.com/office/drawing/2014/main" val="1309087579"/>
                    </a:ext>
                  </a:extLst>
                </a:gridCol>
                <a:gridCol w="2351773">
                  <a:extLst>
                    <a:ext uri="{9D8B030D-6E8A-4147-A177-3AD203B41FA5}">
                      <a16:colId xmlns:a16="http://schemas.microsoft.com/office/drawing/2014/main" val="1015933522"/>
                    </a:ext>
                  </a:extLst>
                </a:gridCol>
                <a:gridCol w="2351773">
                  <a:extLst>
                    <a:ext uri="{9D8B030D-6E8A-4147-A177-3AD203B41FA5}">
                      <a16:colId xmlns:a16="http://schemas.microsoft.com/office/drawing/2014/main" val="4166180689"/>
                    </a:ext>
                  </a:extLst>
                </a:gridCol>
                <a:gridCol w="2351773">
                  <a:extLst>
                    <a:ext uri="{9D8B030D-6E8A-4147-A177-3AD203B41FA5}">
                      <a16:colId xmlns:a16="http://schemas.microsoft.com/office/drawing/2014/main" val="1061696986"/>
                    </a:ext>
                  </a:extLst>
                </a:gridCol>
              </a:tblGrid>
              <a:tr h="395317">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Author(s)</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Year </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Title</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Journal/Conference</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Key Findings/Contributions</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2980288"/>
                  </a:ext>
                </a:extLst>
              </a:tr>
              <a:tr h="10897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rPr>
                        <a:t>Windiatmoko</a:t>
                      </a:r>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 et al.</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2024</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Development of Facebook-based Chatbot Using RASA Framework</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fr-FR" sz="1200" b="0" dirty="0">
                          <a:solidFill>
                            <a:schemeClr val="tx1">
                              <a:lumMod val="95000"/>
                              <a:lumOff val="5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IEEE/ACM Transactions on Audi...</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Developed a chatbot for university students using deep learning (LSTM). Provided 24/7 responses but faced challenges in personalization and handling complex conversations.</a:t>
                      </a:r>
                      <a:endParaRPr lang="en-US" sz="1200" b="0" i="0" kern="1200" dirty="0">
                        <a:solidFill>
                          <a:schemeClr val="tx1">
                            <a:lumMod val="95000"/>
                            <a:lumOff val="5000"/>
                          </a:schemeClr>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552474280"/>
                  </a:ext>
                </a:extLst>
              </a:tr>
              <a:tr h="1089761">
                <a:tc>
                  <a:txBody>
                    <a:bodyPr/>
                    <a:lstStyle/>
                    <a:p>
                      <a:r>
                        <a:rPr lang="en-IN" sz="1200" b="0" dirty="0">
                          <a:solidFill>
                            <a:schemeClr val="tx1">
                              <a:lumMod val="95000"/>
                              <a:lumOff val="5000"/>
                            </a:schemeClr>
                          </a:solidFill>
                          <a:effectLst/>
                          <a:latin typeface="Times New Roman" panose="02020603050405020304" pitchFamily="18" charset="0"/>
                          <a:cs typeface="Times New Roman" panose="02020603050405020304" pitchFamily="18" charset="0"/>
                        </a:rPr>
                        <a:t>Katragadda</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2023</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chemeClr val="tx1">
                              <a:lumMod val="95000"/>
                              <a:lumOff val="5000"/>
                            </a:schemeClr>
                          </a:solidFill>
                          <a:latin typeface="Times New Roman" panose="02020603050405020304" pitchFamily="18" charset="0"/>
                          <a:cs typeface="Times New Roman" panose="02020603050405020304" pitchFamily="18" charset="0"/>
                        </a:rPr>
                        <a:t>Efficacy of Machine Learning-driven Chatbots and Virtual Assistants in Customer Support</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u="none" strike="noStrike" kern="1200" dirty="0">
                          <a:solidFill>
                            <a:schemeClr val="tx1">
                              <a:lumMod val="95000"/>
                              <a:lumOff val="5000"/>
                            </a:schemeClr>
                          </a:solidFill>
                          <a:effectLst/>
                          <a:latin typeface="Times New Roman" panose="02020603050405020304" pitchFamily="18" charset="0"/>
                          <a:cs typeface="Times New Roman" panose="02020603050405020304" pitchFamily="18" charset="0"/>
                          <a:hlinkClick r:id="rId3" tooltip="Go to Computer Speech &amp; Language on ScienceDirect">
                            <a:extLst>
                              <a:ext uri="{A12FA001-AC4F-418D-AE19-62706E023703}">
                                <ahyp:hlinkClr xmlns:ahyp="http://schemas.microsoft.com/office/drawing/2018/hyperlinkcolor" val="tx"/>
                              </a:ext>
                            </a:extLst>
                          </a:hlinkClick>
                        </a:rPr>
                        <a:t>Computer Speech &amp; Language</a:t>
                      </a:r>
                      <a:endParaRPr lang="en-IN"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Highlighted the role of machine learning (NLP and deep learning) in improving response accuracy and customer satisfaction. Noted the need for continuous model training for complex queries.</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48349245"/>
                  </a:ext>
                </a:extLst>
              </a:tr>
              <a:tr h="1089761">
                <a:tc>
                  <a:txBody>
                    <a:bodyPr/>
                    <a:lstStyle/>
                    <a:p>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rPr>
                        <a:t>Iyambo</a:t>
                      </a:r>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 and </a:t>
                      </a:r>
                      <a:r>
                        <a:rPr lang="en-IN" sz="1200" b="0" dirty="0" err="1">
                          <a:solidFill>
                            <a:schemeClr val="tx1">
                              <a:lumMod val="95000"/>
                              <a:lumOff val="5000"/>
                            </a:schemeClr>
                          </a:solidFill>
                          <a:latin typeface="Times New Roman" panose="02020603050405020304" pitchFamily="18" charset="0"/>
                          <a:cs typeface="Times New Roman" panose="02020603050405020304" pitchFamily="18" charset="0"/>
                        </a:rPr>
                        <a:t>Iyawa</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2023</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AI-powered Customer Support Chatbots in the Insurance Sector</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10.21437/Interspeech.2022-10729</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Examined AI-driven chatbots' role in legal and compensation guidance. AI improved efficiency, but challenges like ambiguous queries and data privacy concerns remain.</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8655848"/>
                  </a:ext>
                </a:extLst>
              </a:tr>
              <a:tr h="754450">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Patel and Trivedi</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2022</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Integration of AI, ML, and NLP in Customer Service to Enhance Customer Loyalty</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nsf.gov</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Compared machine learning algorithms (Logistic Regression, KNN, SVM, Decision Tree, Random Forest). </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3659614"/>
                  </a:ext>
                </a:extLst>
              </a:tr>
              <a:tr h="1257416">
                <a:tc>
                  <a:txBody>
                    <a:bodyPr/>
                    <a:lstStyle/>
                    <a:p>
                      <a:r>
                        <a:rPr lang="en-IN" sz="1200" b="0" u="sng" kern="1200" dirty="0">
                          <a:solidFill>
                            <a:schemeClr val="tx1">
                              <a:lumMod val="95000"/>
                              <a:lumOff val="5000"/>
                            </a:schemeClr>
                          </a:solidFill>
                          <a:effectLst/>
                          <a:latin typeface="Times New Roman" panose="02020603050405020304" pitchFamily="18" charset="0"/>
                          <a:cs typeface="Times New Roman" panose="02020603050405020304" pitchFamily="18" charset="0"/>
                        </a:rPr>
                        <a:t>Ebsen et al.</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2022</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Customer Service Chatbot Development Using Python and OpenAI API</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IN" sz="1200" b="0" dirty="0">
                          <a:solidFill>
                            <a:schemeClr val="tx1">
                              <a:lumMod val="95000"/>
                              <a:lumOff val="5000"/>
                            </a:schemeClr>
                          </a:solidFill>
                          <a:latin typeface="Times New Roman" panose="02020603050405020304" pitchFamily="18" charset="0"/>
                          <a:cs typeface="Times New Roman" panose="02020603050405020304" pitchFamily="18" charset="0"/>
                        </a:rPr>
                        <a:t>https://arxiv.org/abs/2112.08352v2</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tc>
                  <a:txBody>
                    <a:bodyPr/>
                    <a:lstStyle/>
                    <a:p>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Compared OpenAI API and </a:t>
                      </a:r>
                      <a:r>
                        <a:rPr lang="en-US" sz="1200" b="0" dirty="0" err="1">
                          <a:solidFill>
                            <a:schemeClr val="tx1">
                              <a:lumMod val="95000"/>
                              <a:lumOff val="5000"/>
                            </a:schemeClr>
                          </a:solidFill>
                          <a:latin typeface="Times New Roman" panose="02020603050405020304" pitchFamily="18" charset="0"/>
                          <a:cs typeface="Times New Roman" panose="02020603050405020304" pitchFamily="18" charset="0"/>
                        </a:rPr>
                        <a:t>LangChain</a:t>
                      </a:r>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 framework for chatbot development. </a:t>
                      </a:r>
                      <a:r>
                        <a:rPr lang="en-US" sz="1200" b="0" dirty="0" err="1">
                          <a:solidFill>
                            <a:schemeClr val="tx1">
                              <a:lumMod val="95000"/>
                              <a:lumOff val="5000"/>
                            </a:schemeClr>
                          </a:solidFill>
                          <a:latin typeface="Times New Roman" panose="02020603050405020304" pitchFamily="18" charset="0"/>
                          <a:cs typeface="Times New Roman" panose="02020603050405020304" pitchFamily="18" charset="0"/>
                        </a:rPr>
                        <a:t>LangChain</a:t>
                      </a:r>
                      <a:r>
                        <a:rPr lang="en-US" sz="1200" b="0" dirty="0">
                          <a:solidFill>
                            <a:schemeClr val="tx1">
                              <a:lumMod val="95000"/>
                              <a:lumOff val="5000"/>
                            </a:schemeClr>
                          </a:solidFill>
                          <a:latin typeface="Times New Roman" panose="02020603050405020304" pitchFamily="18" charset="0"/>
                          <a:cs typeface="Times New Roman" panose="02020603050405020304" pitchFamily="18" charset="0"/>
                        </a:rPr>
                        <a:t> offered concise code, while OpenAI provided detailed responses, showing trade-offs between simplicity and depth.</a:t>
                      </a:r>
                      <a:endParaRPr lang="en-IN" sz="1200" b="0" i="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817377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GB" dirty="0">
                <a:latin typeface="Times New Roman" panose="02020603050405020304" pitchFamily="18" charset="0"/>
                <a:cs typeface="Times New Roman" panose="02020603050405020304" pitchFamily="18" charset="0"/>
              </a:rPr>
              <a:t>Objectives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609600" lvl="0" indent="-457200" algn="just" rtl="0">
              <a:spcBef>
                <a:spcPts val="0"/>
              </a:spcBef>
              <a:spcAft>
                <a:spcPts val="0"/>
              </a:spcAft>
              <a:buClr>
                <a:schemeClr val="dk1"/>
              </a:buClr>
              <a:buSzPct val="100000"/>
              <a:buAutoNum type="arabicPeriod"/>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8F7F6B61-5D84-263A-1CC5-1C362A62E25D}"/>
              </a:ext>
            </a:extLst>
          </p:cNvPr>
          <p:cNvSpPr>
            <a:spLocks noChangeArrowheads="1"/>
          </p:cNvSpPr>
          <p:nvPr/>
        </p:nvSpPr>
        <p:spPr bwMode="auto">
          <a:xfrm>
            <a:off x="762000" y="951051"/>
            <a:ext cx="1040553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customer support chatbot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can understand and respond to customer queries using</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Processing (NLP) and machine learning techniques.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speech-to-text functionality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allow customers to interact with the chatbot using voice commands, enhancing accessibility.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multi-language support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cater to a diverse global audience, making the chatbot useful across different regions and languages.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AI-driven responses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simple, frequently asked questions without querying the database, improving response efficiency.</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dedicated section for the seven most frequently asked questions (FAQs)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provide quick and easy access to common solutions.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Escalate unresolved or complex issues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human support agents when necessary, ensuring comprehensive customer care.</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b="1" dirty="0">
                <a:latin typeface="Times New Roman" panose="02020603050405020304" pitchFamily="18" charset="0"/>
                <a:cs typeface="Times New Roman" panose="02020603050405020304" pitchFamily="18" charset="0"/>
              </a:rPr>
              <a:t>Continuously improve the chatbot's performance</a:t>
            </a:r>
            <a:r>
              <a:rPr lang="en-US" sz="1800" dirty="0">
                <a:latin typeface="Times New Roman" panose="02020603050405020304" pitchFamily="18" charset="0"/>
                <a:cs typeface="Times New Roman" panose="02020603050405020304" pitchFamily="18" charset="0"/>
              </a:rPr>
              <a:t> by using machine learning to learn from customer interactions and update the database for future use.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837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GB" dirty="0">
                <a:latin typeface="Times New Roman" panose="02020603050405020304" pitchFamily="18" charset="0"/>
                <a:cs typeface="Times New Roman" panose="02020603050405020304" pitchFamily="18" charset="0"/>
              </a:rPr>
              <a:t>Methodology</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799" y="-3549445"/>
            <a:ext cx="11103897" cy="9645445"/>
          </a:xfrm>
          <a:prstGeom prst="rect">
            <a:avLst/>
          </a:prstGeom>
          <a:noFill/>
          <a:ln>
            <a:noFill/>
          </a:ln>
        </p:spPr>
        <p:txBody>
          <a:bodyPr spcFirstLastPara="1" wrap="square" lIns="91425" tIns="45700" rIns="91425" bIns="45700" anchor="t" anchorCtr="0">
            <a:normAutofit/>
          </a:bodyPr>
          <a:lstStyle/>
          <a:p>
            <a:pPr marL="609600" lvl="0" indent="-457200" algn="just" rtl="0">
              <a:spcBef>
                <a:spcPts val="0"/>
              </a:spcBef>
              <a:spcAft>
                <a:spcPts val="0"/>
              </a:spcAft>
              <a:buClr>
                <a:schemeClr val="dk1"/>
              </a:buClr>
              <a:buSzPct val="100000"/>
              <a:buAutoNum type="arabicPeriod"/>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D7C3F12-2153-E42D-9A78-C22D82F10097}"/>
              </a:ext>
            </a:extLst>
          </p:cNvPr>
          <p:cNvSpPr>
            <a:spLocks noChangeArrowheads="1"/>
          </p:cNvSpPr>
          <p:nvPr/>
        </p:nvSpPr>
        <p:spPr bwMode="auto">
          <a:xfrm flipH="1">
            <a:off x="527901" y="973571"/>
            <a:ext cx="10737130" cy="2372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mj-lt"/>
              <a:buAutoNum type="arabicPeriod"/>
            </a:pPr>
            <a:r>
              <a:rPr lang="en-US" sz="1800" b="1" dirty="0"/>
              <a:t>Requirement Analysis</a:t>
            </a:r>
            <a:r>
              <a:rPr lang="en-US" sz="1800" dirty="0"/>
              <a:t>:</a:t>
            </a:r>
          </a:p>
          <a:p>
            <a:pPr marL="285750" indent="-285750">
              <a:buFont typeface="Wingdings" panose="05000000000000000000" pitchFamily="2" charset="2"/>
              <a:buChar char="§"/>
            </a:pPr>
            <a:r>
              <a:rPr lang="en-US" sz="1800" dirty="0"/>
              <a:t>Identify key functionalities such as </a:t>
            </a:r>
            <a:r>
              <a:rPr lang="en-US" sz="1800" b="1" dirty="0"/>
              <a:t>speech-to-text</a:t>
            </a:r>
            <a:r>
              <a:rPr lang="en-US" sz="1800" dirty="0"/>
              <a:t> integration, </a:t>
            </a:r>
            <a:r>
              <a:rPr lang="en-US" sz="1800" b="1" dirty="0"/>
              <a:t>multi-language</a:t>
            </a:r>
            <a:r>
              <a:rPr lang="en-US" sz="1800" dirty="0"/>
              <a:t> support, </a:t>
            </a:r>
            <a:r>
              <a:rPr lang="en-US" sz="1800" b="1" dirty="0"/>
              <a:t>FAQ module</a:t>
            </a:r>
            <a:r>
              <a:rPr lang="en-US" sz="1800" dirty="0"/>
              <a:t>, and </a:t>
            </a:r>
            <a:r>
              <a:rPr lang="en-US" sz="1800" b="1" dirty="0"/>
              <a:t>issue escalation</a:t>
            </a:r>
            <a:r>
              <a:rPr lang="en-US" sz="1800" dirty="0"/>
              <a:t>.</a:t>
            </a:r>
          </a:p>
          <a:p>
            <a:pPr marL="285750" indent="-285750">
              <a:buFont typeface="Wingdings" panose="05000000000000000000" pitchFamily="2" charset="2"/>
              <a:buChar char="§"/>
            </a:pPr>
            <a:r>
              <a:rPr lang="en-US" sz="1800" dirty="0"/>
              <a:t>Determine the necessary APIs and frameworks like Google Speech-to-Text API and multilingual Natural Language Processing (NLP) libraries.</a:t>
            </a:r>
          </a:p>
          <a:p>
            <a:endParaRPr lang="en-US" sz="1800" dirty="0"/>
          </a:p>
          <a:p>
            <a:pPr marL="285750" indent="-285750">
              <a:buFont typeface="Wingdings" panose="05000000000000000000" pitchFamily="2" charset="2"/>
              <a:buChar char="§"/>
            </a:pPr>
            <a:endParaRPr lang="en-US" sz="1800" dirty="0"/>
          </a:p>
          <a:p>
            <a:endParaRPr lang="en-US" sz="1800" dirty="0"/>
          </a:p>
        </p:txBody>
      </p:sp>
      <p:sp>
        <p:nvSpPr>
          <p:cNvPr id="5" name="Rectangle 1">
            <a:extLst>
              <a:ext uri="{FF2B5EF4-FFF2-40B4-BE49-F238E27FC236}">
                <a16:creationId xmlns:a16="http://schemas.microsoft.com/office/drawing/2014/main" id="{8746ECFB-5E92-E1FD-7C10-DEBAA21450DD}"/>
              </a:ext>
            </a:extLst>
          </p:cNvPr>
          <p:cNvSpPr>
            <a:spLocks noChangeArrowheads="1"/>
          </p:cNvSpPr>
          <p:nvPr/>
        </p:nvSpPr>
        <p:spPr bwMode="auto">
          <a:xfrm flipH="1">
            <a:off x="1718821" y="1609567"/>
            <a:ext cx="6947554" cy="4313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04FB8B98-B458-5655-19E8-71AD5C5A4DF5}"/>
              </a:ext>
            </a:extLst>
          </p:cNvPr>
          <p:cNvSpPr>
            <a:spLocks noChangeArrowheads="1"/>
          </p:cNvSpPr>
          <p:nvPr/>
        </p:nvSpPr>
        <p:spPr bwMode="auto">
          <a:xfrm>
            <a:off x="631595" y="2611121"/>
            <a:ext cx="1025636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Data Collection &amp; 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Collect data from previous customer interactions for training.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Preprocess the text data by </a:t>
            </a:r>
            <a:r>
              <a:rPr kumimoji="0" lang="en-US" altLang="en-US" sz="1800" b="1" i="0" u="none" strike="noStrike" cap="none" normalizeH="0" baseline="0" dirty="0">
                <a:ln>
                  <a:noFill/>
                </a:ln>
                <a:solidFill>
                  <a:schemeClr val="tx1"/>
                </a:solidFill>
                <a:effectLst/>
                <a:latin typeface="Arial" panose="020B0604020202020204" pitchFamily="34" charset="0"/>
              </a:rPr>
              <a:t>tokenization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removing stop words</a:t>
            </a:r>
            <a:r>
              <a:rPr kumimoji="0" lang="en-US" altLang="en-US" sz="1800" b="0" i="0" u="none" strike="noStrike" cap="none" normalizeH="0" baseline="0" dirty="0">
                <a:ln>
                  <a:noFill/>
                </a:ln>
                <a:solidFill>
                  <a:schemeClr val="tx1"/>
                </a:solidFill>
                <a:effectLst/>
                <a:latin typeface="Arial" panose="020B0604020202020204" pitchFamily="34" charset="0"/>
              </a:rPr>
              <a:t>, and applying </a:t>
            </a:r>
            <a:r>
              <a:rPr kumimoji="0" lang="en-US" altLang="en-US" sz="1800" b="1" i="0" u="none" strike="noStrike" cap="none" normalizeH="0" baseline="0" dirty="0">
                <a:ln>
                  <a:noFill/>
                </a:ln>
                <a:solidFill>
                  <a:schemeClr val="tx1"/>
                </a:solidFill>
                <a:effectLst/>
                <a:latin typeface="Arial" panose="020B0604020202020204" pitchFamily="34" charset="0"/>
              </a:rPr>
              <a:t>stemming</a:t>
            </a:r>
            <a:r>
              <a:rPr kumimoji="0" lang="en-US" altLang="en-US" sz="1800" b="0" i="0" u="none" strike="noStrike" cap="none" normalizeH="0" baseline="0" dirty="0">
                <a:ln>
                  <a:noFill/>
                </a:ln>
                <a:solidFill>
                  <a:schemeClr val="tx1"/>
                </a:solidFill>
                <a:effectLst/>
                <a:latin typeface="Arial" panose="020B0604020202020204" pitchFamily="34" charset="0"/>
              </a:rPr>
              <a:t> to prepare for NLP model training.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1800" dirty="0">
              <a:solidFill>
                <a:schemeClr val="tx1"/>
              </a:solidFill>
              <a:latin typeface="Arial" panose="020B0604020202020204" pitchFamily="34" charset="0"/>
            </a:endParaRPr>
          </a:p>
          <a:p>
            <a:r>
              <a:rPr lang="en-IN" sz="1800" b="1" dirty="0"/>
              <a:t>3. Model Development</a:t>
            </a:r>
            <a:r>
              <a:rPr lang="en-IN" dirty="0"/>
              <a:t>:</a:t>
            </a:r>
          </a:p>
          <a:p>
            <a:pPr marL="285750" indent="-285750">
              <a:buFont typeface="Wingdings" panose="05000000000000000000" pitchFamily="2" charset="2"/>
              <a:buChar char="§"/>
            </a:pPr>
            <a:r>
              <a:rPr lang="en-IN" sz="1800" b="1" dirty="0"/>
              <a:t>Natural Language Processing (NLP)</a:t>
            </a:r>
            <a:r>
              <a:rPr lang="en-IN" sz="1800" dirty="0"/>
              <a:t>: Implement </a:t>
            </a:r>
            <a:r>
              <a:rPr lang="en-IN" sz="1800" b="1" dirty="0"/>
              <a:t>OpenAI’s GPT</a:t>
            </a:r>
            <a:r>
              <a:rPr lang="en-IN" sz="1800" dirty="0"/>
              <a:t> for natural language understanding and query resolution.</a:t>
            </a:r>
          </a:p>
          <a:p>
            <a:pPr marL="285750" indent="-285750">
              <a:buFont typeface="Wingdings" panose="05000000000000000000" pitchFamily="2" charset="2"/>
              <a:buChar char="§"/>
            </a:pPr>
            <a:r>
              <a:rPr lang="en-IN" sz="1800" b="1" dirty="0"/>
              <a:t>LangChain Framework</a:t>
            </a:r>
            <a:r>
              <a:rPr lang="en-IN" sz="1800" dirty="0"/>
              <a:t>: Utilize this to streamline interaction flow and ensure efficient API management.</a:t>
            </a:r>
          </a:p>
          <a:p>
            <a:pPr marL="285750" indent="-285750">
              <a:buFont typeface="Wingdings" panose="05000000000000000000" pitchFamily="2" charset="2"/>
              <a:buChar char="§"/>
            </a:pPr>
            <a:r>
              <a:rPr lang="en-US" sz="1800" b="1" dirty="0"/>
              <a:t>Speech Recognition</a:t>
            </a:r>
            <a:r>
              <a:rPr lang="en-US" sz="1800" dirty="0"/>
              <a:t>: Integrate </a:t>
            </a:r>
            <a:r>
              <a:rPr lang="en-US" sz="1800" b="1" dirty="0"/>
              <a:t>Google’s Speech-to-Text API</a:t>
            </a:r>
            <a:r>
              <a:rPr lang="en-US" sz="1800" dirty="0"/>
              <a:t> to enable voice-based queries.</a:t>
            </a:r>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endParaRPr lang="en-US" sz="1800" dirty="0"/>
          </a:p>
          <a:p>
            <a:endParaRPr lang="en-IN" sz="18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72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99A701BA-2298-5D51-0D65-B792F4E53C98}"/>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81A5101D-B024-062A-285C-A9AB4ED470ED}"/>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GB" dirty="0">
                <a:latin typeface="Times New Roman" panose="02020603050405020304" pitchFamily="18" charset="0"/>
                <a:cs typeface="Times New Roman" panose="02020603050405020304" pitchFamily="18" charset="0"/>
              </a:rPr>
              <a:t>Methodology</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2F6E50E3-D0CA-A84A-F6FE-473F078F2A5A}"/>
              </a:ext>
            </a:extLst>
          </p:cNvPr>
          <p:cNvSpPr txBox="1">
            <a:spLocks noGrp="1"/>
          </p:cNvSpPr>
          <p:nvPr>
            <p:ph type="body" idx="1"/>
          </p:nvPr>
        </p:nvSpPr>
        <p:spPr>
          <a:xfrm>
            <a:off x="812799" y="-3549445"/>
            <a:ext cx="11103897" cy="9645445"/>
          </a:xfrm>
          <a:prstGeom prst="rect">
            <a:avLst/>
          </a:prstGeom>
          <a:noFill/>
          <a:ln>
            <a:noFill/>
          </a:ln>
        </p:spPr>
        <p:txBody>
          <a:bodyPr spcFirstLastPara="1" wrap="square" lIns="91425" tIns="45700" rIns="91425" bIns="45700" anchor="t" anchorCtr="0">
            <a:normAutofit/>
          </a:bodyPr>
          <a:lstStyle/>
          <a:p>
            <a:pPr marL="609600" lvl="0" indent="-457200" algn="just" rtl="0">
              <a:spcBef>
                <a:spcPts val="0"/>
              </a:spcBef>
              <a:spcAft>
                <a:spcPts val="0"/>
              </a:spcAft>
              <a:buClr>
                <a:schemeClr val="dk1"/>
              </a:buClr>
              <a:buSzPct val="100000"/>
              <a:buAutoNum type="arabicPeriod"/>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72037DEC-FCCB-832B-684E-DB57747306D2}"/>
              </a:ext>
            </a:extLst>
          </p:cNvPr>
          <p:cNvSpPr>
            <a:spLocks noChangeArrowheads="1"/>
          </p:cNvSpPr>
          <p:nvPr/>
        </p:nvSpPr>
        <p:spPr bwMode="auto">
          <a:xfrm flipH="1" flipV="1">
            <a:off x="2030387" y="1573133"/>
            <a:ext cx="584454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31ACB0E4-A4CA-2665-31BB-041565D81A2E}"/>
              </a:ext>
            </a:extLst>
          </p:cNvPr>
          <p:cNvSpPr>
            <a:spLocks noChangeArrowheads="1"/>
          </p:cNvSpPr>
          <p:nvPr/>
        </p:nvSpPr>
        <p:spPr bwMode="auto">
          <a:xfrm>
            <a:off x="631595" y="4273114"/>
            <a:ext cx="1025636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lang="en-US" sz="1800" dirty="0"/>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endParaRPr lang="en-US" sz="1800" dirty="0"/>
          </a:p>
          <a:p>
            <a:pPr marL="285750" indent="-285750">
              <a:buFont typeface="Wingdings" panose="05000000000000000000" pitchFamily="2" charset="2"/>
              <a:buChar char="§"/>
            </a:pPr>
            <a:endParaRPr lang="en-US" sz="1800" dirty="0"/>
          </a:p>
          <a:p>
            <a:endParaRPr lang="en-IN" sz="1800" dirty="0"/>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C582991D-5AE8-7C21-E826-4E440DBCC5B5}"/>
              </a:ext>
            </a:extLst>
          </p:cNvPr>
          <p:cNvSpPr>
            <a:spLocks noChangeArrowheads="1"/>
          </p:cNvSpPr>
          <p:nvPr/>
        </p:nvSpPr>
        <p:spPr bwMode="auto">
          <a:xfrm>
            <a:off x="631594" y="1055965"/>
            <a:ext cx="1017152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Multi-Language Support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800" b="1" i="0" u="none" strike="noStrike" cap="none" normalizeH="0" baseline="0" dirty="0">
                <a:ln>
                  <a:noFill/>
                </a:ln>
                <a:solidFill>
                  <a:schemeClr val="tx1"/>
                </a:solidFill>
                <a:effectLst/>
                <a:latin typeface="Arial" panose="020B0604020202020204" pitchFamily="34" charset="0"/>
              </a:rPr>
              <a:t>Google Translate API</a:t>
            </a:r>
            <a:r>
              <a:rPr kumimoji="0" lang="en-US" altLang="en-US" sz="1800" b="0" i="0" u="none" strike="noStrike" cap="none" normalizeH="0" baseline="0" dirty="0">
                <a:ln>
                  <a:noFill/>
                </a:ln>
                <a:solidFill>
                  <a:schemeClr val="tx1"/>
                </a:solidFill>
                <a:effectLst/>
                <a:latin typeface="Arial" panose="020B0604020202020204" pitchFamily="34" charset="0"/>
              </a:rPr>
              <a:t> or similar translation services to offer real-time multilingual responses.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a:t>
            </a:r>
            <a:r>
              <a:rPr kumimoji="0" lang="en-US" altLang="en-US" sz="1800" b="1" i="0" u="none" strike="noStrike" cap="none" normalizeH="0" baseline="0" dirty="0">
                <a:ln>
                  <a:noFill/>
                </a:ln>
                <a:solidFill>
                  <a:schemeClr val="tx1"/>
                </a:solidFill>
                <a:effectLst/>
                <a:latin typeface="Arial" panose="020B0604020202020204" pitchFamily="34" charset="0"/>
              </a:rPr>
              <a:t>multilingual NLP techniques</a:t>
            </a:r>
            <a:r>
              <a:rPr kumimoji="0" lang="en-US" altLang="en-US" sz="1800" b="0" i="0" u="none" strike="noStrike" cap="none" normalizeH="0" baseline="0" dirty="0">
                <a:ln>
                  <a:noFill/>
                </a:ln>
                <a:solidFill>
                  <a:schemeClr val="tx1"/>
                </a:solidFill>
                <a:effectLst/>
                <a:latin typeface="Arial" panose="020B0604020202020204" pitchFamily="34" charset="0"/>
              </a:rPr>
              <a:t> such as </a:t>
            </a:r>
            <a:r>
              <a:rPr kumimoji="0" lang="en-US" altLang="en-US" sz="1800" b="1" i="0" u="none" strike="noStrike" cap="none" normalizeH="0" baseline="0" dirty="0">
                <a:ln>
                  <a:noFill/>
                </a:ln>
                <a:solidFill>
                  <a:schemeClr val="tx1"/>
                </a:solidFill>
                <a:effectLst/>
                <a:latin typeface="Arial" panose="020B0604020202020204" pitchFamily="34" charset="0"/>
              </a:rPr>
              <a:t>word embeddings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tokenization</a:t>
            </a:r>
            <a:r>
              <a:rPr kumimoji="0" lang="en-US" altLang="en-US" sz="1800" b="0" i="0" u="none" strike="noStrike" cap="none" normalizeH="0" baseline="0" dirty="0">
                <a:ln>
                  <a:noFill/>
                </a:ln>
                <a:solidFill>
                  <a:schemeClr val="tx1"/>
                </a:solidFill>
                <a:effectLst/>
                <a:latin typeface="Arial" panose="020B0604020202020204" pitchFamily="34" charset="0"/>
              </a:rPr>
              <a:t> to enhance language understanding.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FAQs Module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800" b="1" i="0" u="none" strike="noStrike" cap="none" normalizeH="0" baseline="0" dirty="0">
                <a:ln>
                  <a:noFill/>
                </a:ln>
                <a:solidFill>
                  <a:schemeClr val="tx1"/>
                </a:solidFill>
                <a:effectLst/>
                <a:latin typeface="Arial" panose="020B0604020202020204" pitchFamily="34" charset="0"/>
              </a:rPr>
              <a:t>clustering algorithms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frequency analysis</a:t>
            </a:r>
            <a:r>
              <a:rPr kumimoji="0" lang="en-US" altLang="en-US" sz="1800" b="0" i="0" u="none" strike="noStrike" cap="none" normalizeH="0" baseline="0" dirty="0">
                <a:ln>
                  <a:noFill/>
                </a:ln>
                <a:solidFill>
                  <a:schemeClr val="tx1"/>
                </a:solidFill>
                <a:effectLst/>
                <a:latin typeface="Arial" panose="020B0604020202020204" pitchFamily="34" charset="0"/>
              </a:rPr>
              <a:t> to dynamically identify and store the most frequently asked questions.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Regularly update the FAQ section by monitoring user interactions and emerging queries.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6.  Escalation Mechanism</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a </a:t>
            </a:r>
            <a:r>
              <a:rPr kumimoji="0" lang="en-US" altLang="en-US" sz="1800" b="1" i="0" u="none" strike="noStrike" cap="none" normalizeH="0" baseline="0" dirty="0">
                <a:ln>
                  <a:noFill/>
                </a:ln>
                <a:solidFill>
                  <a:schemeClr val="tx1"/>
                </a:solidFill>
                <a:effectLst/>
                <a:latin typeface="Arial" panose="020B0604020202020204" pitchFamily="34" charset="0"/>
              </a:rPr>
              <a:t>decision-tree model</a:t>
            </a:r>
            <a:r>
              <a:rPr kumimoji="0" lang="en-US" altLang="en-US" sz="1800" b="0" i="0" u="none" strike="noStrike" cap="none" normalizeH="0" baseline="0" dirty="0">
                <a:ln>
                  <a:noFill/>
                </a:ln>
                <a:solidFill>
                  <a:schemeClr val="tx1"/>
                </a:solidFill>
                <a:effectLst/>
                <a:latin typeface="Arial" panose="020B0604020202020204" pitchFamily="34" charset="0"/>
              </a:rPr>
              <a:t> to detect complex or unresolved issues and trigger an automated ticketing system for human escalation.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 seamless integration with human agents through the system for enhanced customer support.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6481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GB" dirty="0">
                <a:latin typeface="Times New Roman" panose="02020603050405020304" pitchFamily="18" charset="0"/>
                <a:cs typeface="Times New Roman" panose="02020603050405020304" pitchFamily="18" charset="0"/>
              </a:rPr>
              <a:t>Methodology</a:t>
            </a:r>
          </a:p>
        </p:txBody>
      </p:sp>
      <p:sp>
        <p:nvSpPr>
          <p:cNvPr id="115" name="Google Shape;115;p17"/>
          <p:cNvSpPr txBox="1">
            <a:spLocks noGrp="1"/>
          </p:cNvSpPr>
          <p:nvPr>
            <p:ph type="body" idx="1"/>
          </p:nvPr>
        </p:nvSpPr>
        <p:spPr>
          <a:xfrm flipV="1">
            <a:off x="1625600" y="3230881"/>
            <a:ext cx="8602980" cy="45719"/>
          </a:xfrm>
          <a:prstGeom prst="rect">
            <a:avLst/>
          </a:prstGeom>
          <a:noFill/>
          <a:ln>
            <a:noFill/>
          </a:ln>
        </p:spPr>
        <p:txBody>
          <a:bodyPr spcFirstLastPara="1" wrap="square" lIns="91425" tIns="45700" rIns="91425" bIns="45700" anchor="t" anchorCtr="0">
            <a:normAutofit fontScale="25000" lnSpcReduction="20000"/>
          </a:bodyPr>
          <a:lstStyle/>
          <a:p>
            <a:pPr marL="609600" lvl="0" indent="-457200" algn="just" rtl="0">
              <a:spcBef>
                <a:spcPts val="0"/>
              </a:spcBef>
              <a:spcAft>
                <a:spcPts val="0"/>
              </a:spcAft>
              <a:buClr>
                <a:schemeClr val="dk1"/>
              </a:buClr>
              <a:buSzPct val="100000"/>
              <a:buAutoNum type="arabicPeriod"/>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F63A518C-7D8A-4178-BC20-8384687E7791}"/>
              </a:ext>
            </a:extLst>
          </p:cNvPr>
          <p:cNvSpPr>
            <a:spLocks noChangeArrowheads="1"/>
          </p:cNvSpPr>
          <p:nvPr/>
        </p:nvSpPr>
        <p:spPr bwMode="auto">
          <a:xfrm>
            <a:off x="711200" y="1273611"/>
            <a:ext cx="976197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7.  Learning and Improvement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a:t>
            </a:r>
            <a:r>
              <a:rPr kumimoji="0" lang="en-US" altLang="en-US" sz="1800" b="1" i="0" u="none" strike="noStrike" cap="none" normalizeH="0" baseline="0" dirty="0">
                <a:ln>
                  <a:noFill/>
                </a:ln>
                <a:solidFill>
                  <a:schemeClr val="tx1"/>
                </a:solidFill>
                <a:effectLst/>
                <a:latin typeface="Arial" panose="020B0604020202020204" pitchFamily="34" charset="0"/>
              </a:rPr>
              <a:t>supervised learning</a:t>
            </a:r>
            <a:r>
              <a:rPr kumimoji="0" lang="en-US" altLang="en-US" sz="1800" b="0" i="0" u="none" strike="noStrike" cap="none" normalizeH="0" baseline="0" dirty="0">
                <a:ln>
                  <a:noFill/>
                </a:ln>
                <a:solidFill>
                  <a:schemeClr val="tx1"/>
                </a:solidFill>
                <a:effectLst/>
                <a:latin typeface="Arial" panose="020B0604020202020204" pitchFamily="34" charset="0"/>
              </a:rPr>
              <a:t> techniques to enhance the chatbot's response accuracy.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a:t>
            </a:r>
            <a:r>
              <a:rPr kumimoji="0" lang="en-US" altLang="en-US" sz="1800" b="1" i="0" u="none" strike="noStrike" cap="none" normalizeH="0" baseline="0" dirty="0">
                <a:ln>
                  <a:noFill/>
                </a:ln>
                <a:solidFill>
                  <a:schemeClr val="tx1"/>
                </a:solidFill>
                <a:effectLst/>
                <a:latin typeface="Arial" panose="020B0604020202020204" pitchFamily="34" charset="0"/>
              </a:rPr>
              <a:t>reinforcement learning</a:t>
            </a:r>
            <a:r>
              <a:rPr kumimoji="0" lang="en-US" altLang="en-US" sz="1800" b="0" i="0" u="none" strike="noStrike" cap="none" normalizeH="0" baseline="0" dirty="0">
                <a:ln>
                  <a:noFill/>
                </a:ln>
                <a:solidFill>
                  <a:schemeClr val="tx1"/>
                </a:solidFill>
                <a:effectLst/>
                <a:latin typeface="Arial" panose="020B0604020202020204" pitchFamily="34" charset="0"/>
              </a:rPr>
              <a:t> to allow the chatbot to improve from user feedback, optimizing its performance over time.</a:t>
            </a: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8.  Testing and Deployment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Test the chatbot for </a:t>
            </a:r>
            <a:r>
              <a:rPr kumimoji="0" lang="en-US" altLang="en-US" sz="1800" b="1" i="0" u="none" strike="noStrike" cap="none" normalizeH="0" baseline="0" dirty="0">
                <a:ln>
                  <a:noFill/>
                </a:ln>
                <a:solidFill>
                  <a:schemeClr val="tx1"/>
                </a:solidFill>
                <a:effectLst/>
                <a:latin typeface="Arial" panose="020B0604020202020204" pitchFamily="34" charset="0"/>
              </a:rPr>
              <a:t>response accuracy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multi-language capabilities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speech recognition</a:t>
            </a:r>
            <a:r>
              <a:rPr kumimoji="0" lang="en-US" altLang="en-US" sz="1800" b="0" i="0" u="none" strike="noStrike" cap="none" normalizeH="0" baseline="0" dirty="0">
                <a:ln>
                  <a:noFill/>
                </a:ln>
                <a:solidFill>
                  <a:schemeClr val="tx1"/>
                </a:solidFill>
                <a:effectLst/>
                <a:latin typeface="Arial" panose="020B0604020202020204" pitchFamily="34" charset="0"/>
              </a:rPr>
              <a:t> efficiency.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Deploy the system across platforms (web, mobile) and monitor its performance through </a:t>
            </a:r>
            <a:r>
              <a:rPr kumimoji="0" lang="en-US" altLang="en-US" sz="1800" b="1" i="0" u="none" strike="noStrike" cap="none" normalizeH="0" baseline="0" dirty="0">
                <a:ln>
                  <a:noFill/>
                </a:ln>
                <a:solidFill>
                  <a:schemeClr val="tx1"/>
                </a:solidFill>
                <a:effectLst/>
                <a:latin typeface="Arial" panose="020B0604020202020204" pitchFamily="34" charset="0"/>
              </a:rPr>
              <a:t>metrics</a:t>
            </a:r>
            <a:r>
              <a:rPr kumimoji="0" lang="en-US" altLang="en-US" sz="1800" b="0" i="0" u="none" strike="noStrike" cap="none" normalizeH="0" baseline="0" dirty="0">
                <a:ln>
                  <a:noFill/>
                </a:ln>
                <a:solidFill>
                  <a:schemeClr val="tx1"/>
                </a:solidFill>
                <a:effectLst/>
                <a:latin typeface="Arial" panose="020B0604020202020204" pitchFamily="34" charset="0"/>
              </a:rPr>
              <a:t> like user satisfaction and response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75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312333"/>
            <a:ext cx="8322733" cy="3234267"/>
          </a:xfrm>
          <a:prstGeom prst="rect">
            <a:avLst/>
          </a:prstGeom>
          <a:noFill/>
          <a:ln>
            <a:noFill/>
          </a:ln>
        </p:spPr>
        <p:txBody>
          <a:bodyPr spcFirstLastPara="1" wrap="square" lIns="91425" tIns="45700" rIns="91425" bIns="45700" anchor="t" anchorCtr="0">
            <a:normAutofit/>
          </a:bodyPr>
          <a:lstStyle/>
          <a:p>
            <a:pPr marL="609600" lvl="0" indent="-457200" algn="just" rtl="0">
              <a:spcBef>
                <a:spcPts val="0"/>
              </a:spcBef>
              <a:spcAft>
                <a:spcPts val="0"/>
              </a:spcAft>
              <a:buClr>
                <a:schemeClr val="dk1"/>
              </a:buClr>
              <a:buSzPct val="100000"/>
              <a:buAutoNum type="arabicPeriod"/>
            </a:pPr>
            <a:r>
              <a:rPr lang="en-US" dirty="0">
                <a:latin typeface="Times New Roman" panose="02020603050405020304" pitchFamily="18" charset="0"/>
                <a:ea typeface="Cambria" panose="02040503050406030204" pitchFamily="18" charset="0"/>
                <a:cs typeface="Times New Roman" panose="02020603050405020304" pitchFamily="18" charset="0"/>
              </a:rPr>
              <a:t>Project Planning and Requirement Gathering (Ongoing)</a:t>
            </a:r>
          </a:p>
          <a:p>
            <a:pPr marL="609600" lvl="0" indent="-457200" algn="just" rtl="0">
              <a:spcBef>
                <a:spcPts val="0"/>
              </a:spcBef>
              <a:spcAft>
                <a:spcPts val="0"/>
              </a:spcAft>
              <a:buClr>
                <a:schemeClr val="dk1"/>
              </a:buClr>
              <a:buSzPct val="100000"/>
              <a:buAutoNum type="arabicPeriod"/>
            </a:pPr>
            <a:r>
              <a:rPr lang="en-US" dirty="0">
                <a:latin typeface="Times New Roman" panose="02020603050405020304" pitchFamily="18" charset="0"/>
                <a:ea typeface="Cambria" panose="02040503050406030204" pitchFamily="18" charset="0"/>
                <a:cs typeface="Times New Roman" panose="02020603050405020304" pitchFamily="18" charset="0"/>
              </a:rPr>
              <a:t>Design Phase </a:t>
            </a:r>
          </a:p>
          <a:p>
            <a:pPr marL="609600" lvl="0" indent="-457200" algn="just" rtl="0">
              <a:spcBef>
                <a:spcPts val="0"/>
              </a:spcBef>
              <a:spcAft>
                <a:spcPts val="0"/>
              </a:spcAft>
              <a:buClr>
                <a:schemeClr val="dk1"/>
              </a:buClr>
              <a:buSzPct val="100000"/>
              <a:buAutoNum type="arabicPeriod"/>
            </a:pPr>
            <a:r>
              <a:rPr lang="en-US" dirty="0">
                <a:latin typeface="Times New Roman" panose="02020603050405020304" pitchFamily="18" charset="0"/>
                <a:ea typeface="Cambria" panose="02040503050406030204" pitchFamily="18" charset="0"/>
                <a:cs typeface="Times New Roman" panose="02020603050405020304" pitchFamily="18" charset="0"/>
              </a:rPr>
              <a:t>Development Phase </a:t>
            </a:r>
          </a:p>
          <a:p>
            <a:pPr marL="609600" lvl="0" indent="-457200" algn="just" rtl="0">
              <a:spcBef>
                <a:spcPts val="0"/>
              </a:spcBef>
              <a:spcAft>
                <a:spcPts val="0"/>
              </a:spcAft>
              <a:buClr>
                <a:schemeClr val="dk1"/>
              </a:buClr>
              <a:buSzPct val="100000"/>
              <a:buAutoNum type="arabicPeriod"/>
            </a:pPr>
            <a:r>
              <a:rPr lang="en-US" dirty="0">
                <a:latin typeface="Times New Roman" panose="02020603050405020304" pitchFamily="18" charset="0"/>
                <a:ea typeface="Cambria" panose="02040503050406030204" pitchFamily="18" charset="0"/>
                <a:cs typeface="Times New Roman" panose="02020603050405020304" pitchFamily="18" charset="0"/>
              </a:rPr>
              <a:t>Integration &amp; Testing </a:t>
            </a:r>
          </a:p>
          <a:p>
            <a:pPr marL="609600" lvl="0" indent="-457200" algn="just" rtl="0">
              <a:spcBef>
                <a:spcPts val="0"/>
              </a:spcBef>
              <a:spcAft>
                <a:spcPts val="0"/>
              </a:spcAft>
              <a:buClr>
                <a:schemeClr val="dk1"/>
              </a:buClr>
              <a:buSzPct val="100000"/>
              <a:buAutoNum type="arabicPeriod"/>
            </a:pPr>
            <a:r>
              <a:rPr lang="en-US" dirty="0">
                <a:latin typeface="Times New Roman" panose="02020603050405020304" pitchFamily="18" charset="0"/>
                <a:ea typeface="Cambria" panose="02040503050406030204" pitchFamily="18" charset="0"/>
                <a:cs typeface="Times New Roman" panose="02020603050405020304" pitchFamily="18" charset="0"/>
              </a:rPr>
              <a:t>Pilot Deployment and Feedback </a:t>
            </a:r>
          </a:p>
          <a:p>
            <a:pPr marL="609600" lvl="0" indent="-457200" algn="just" rtl="0">
              <a:spcBef>
                <a:spcPts val="0"/>
              </a:spcBef>
              <a:spcAft>
                <a:spcPts val="0"/>
              </a:spcAft>
              <a:buClr>
                <a:schemeClr val="dk1"/>
              </a:buClr>
              <a:buSzPct val="100000"/>
              <a:buAutoNum type="arabicPeriod"/>
            </a:pPr>
            <a:r>
              <a:rPr lang="en-US" dirty="0">
                <a:latin typeface="Times New Roman" panose="02020603050405020304" pitchFamily="18" charset="0"/>
                <a:ea typeface="Cambria" panose="02040503050406030204" pitchFamily="18" charset="0"/>
                <a:cs typeface="Times New Roman" panose="02020603050405020304" pitchFamily="18" charset="0"/>
              </a:rPr>
              <a:t>Final Deployment and Training </a:t>
            </a:r>
          </a:p>
          <a:p>
            <a:pPr marL="609600" lvl="0" indent="-457200" algn="just" rtl="0">
              <a:spcBef>
                <a:spcPts val="0"/>
              </a:spcBef>
              <a:spcAft>
                <a:spcPts val="0"/>
              </a:spcAft>
              <a:buClr>
                <a:schemeClr val="dk1"/>
              </a:buClr>
              <a:buSzPct val="100000"/>
              <a:buAutoNum type="arabicPeriod"/>
            </a:pPr>
            <a:r>
              <a:rPr lang="en-US" dirty="0">
                <a:latin typeface="Times New Roman" panose="02020603050405020304" pitchFamily="18" charset="0"/>
                <a:ea typeface="Cambria" panose="02040503050406030204" pitchFamily="18" charset="0"/>
                <a:cs typeface="Times New Roman" panose="02020603050405020304" pitchFamily="18" charset="0"/>
              </a:rPr>
              <a:t>Maintenance and Support</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9EBF2BEF-E52E-7FEC-F8B2-3DDEA4927526}"/>
              </a:ext>
            </a:extLst>
          </p:cNvPr>
          <p:cNvPicPr>
            <a:picLocks noChangeAspect="1"/>
          </p:cNvPicPr>
          <p:nvPr/>
        </p:nvPicPr>
        <p:blipFill>
          <a:blip r:embed="rId3"/>
          <a:stretch>
            <a:fillRect/>
          </a:stretch>
        </p:blipFill>
        <p:spPr>
          <a:xfrm>
            <a:off x="533400" y="990600"/>
            <a:ext cx="9558867" cy="5063067"/>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415</TotalTime>
  <Words>1462</Words>
  <Application>Microsoft Office PowerPoint</Application>
  <PresentationFormat>Widescreen</PresentationFormat>
  <Paragraphs>198</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Cambria</vt:lpstr>
      <vt:lpstr>Times New Roman</vt:lpstr>
      <vt:lpstr>Verdana</vt:lpstr>
      <vt:lpstr>Wingdings</vt:lpstr>
      <vt:lpstr>Bioinformatics</vt:lpstr>
      <vt:lpstr>Customer Support Chatbot with Machine Learning</vt:lpstr>
      <vt:lpstr>Content</vt:lpstr>
      <vt:lpstr>Introduction</vt:lpstr>
      <vt:lpstr>Literature Review</vt:lpstr>
      <vt:lpstr>Objectives</vt:lpstr>
      <vt:lpstr>Methodology</vt:lpstr>
      <vt:lpstr>Methodology</vt:lpstr>
      <vt:lpstr>Methodology</vt:lpstr>
      <vt:lpstr>Timeline of the Project (Gantt Chart)</vt:lpstr>
      <vt:lpstr>Expected Outcomes</vt:lpstr>
      <vt:lpstr>Conclusion</vt:lpstr>
      <vt:lpstr>PowerPoint Presentation</vt:lpstr>
      <vt:lpstr>PowerPoint Presentation</vt:lpstr>
      <vt:lpstr>GITHUB 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Sunil Sunil</cp:lastModifiedBy>
  <cp:revision>52</cp:revision>
  <dcterms:modified xsi:type="dcterms:W3CDTF">2025-01-09T05:24:06Z</dcterms:modified>
</cp:coreProperties>
</file>