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3" r:id="rId1"/>
  </p:sldMasterIdLst>
  <p:notesMasterIdLst>
    <p:notesMasterId r:id="rId8"/>
  </p:notesMasterIdLst>
  <p:handoutMasterIdLst>
    <p:handoutMasterId r:id="rId9"/>
  </p:handoutMasterIdLst>
  <p:sldIdLst>
    <p:sldId id="258" r:id="rId2"/>
    <p:sldId id="401" r:id="rId3"/>
    <p:sldId id="375" r:id="rId4"/>
    <p:sldId id="472" r:id="rId5"/>
    <p:sldId id="483" r:id="rId6"/>
    <p:sldId id="267" r:id="rId7"/>
  </p:sldIdLst>
  <p:sldSz cx="12192000" cy="6858000"/>
  <p:notesSz cx="6858000" cy="9144000"/>
  <p:defaultText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777FF"/>
    <a:srgbClr val="20AB38"/>
    <a:srgbClr val="00213E"/>
    <a:srgbClr val="28C840"/>
    <a:srgbClr val="FDBC2B"/>
    <a:srgbClr val="FF6058"/>
    <a:srgbClr val="F80000"/>
    <a:srgbClr val="EB4036"/>
    <a:srgbClr val="FF0010"/>
    <a:srgbClr val="C9364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46F890A9-2807-4EBB-B81D-B2AA78EC7F39}" styleName="深色样式 2 - 强调 5/强调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682" autoAdjust="0"/>
    <p:restoredTop sz="88656" autoAdjust="0"/>
  </p:normalViewPr>
  <p:slideViewPr>
    <p:cSldViewPr snapToGrid="0">
      <p:cViewPr varScale="1">
        <p:scale>
          <a:sx n="87" d="100"/>
          <a:sy n="87" d="100"/>
        </p:scale>
        <p:origin x="586" y="77"/>
      </p:cViewPr>
      <p:guideLst/>
    </p:cSldViewPr>
  </p:slideViewPr>
  <p:notesTextViewPr>
    <p:cViewPr>
      <p:scale>
        <a:sx n="1" d="1"/>
        <a:sy n="1" d="1"/>
      </p:scale>
      <p:origin x="0" y="0"/>
    </p:cViewPr>
  </p:notesTextViewPr>
  <p:sorterViewPr>
    <p:cViewPr>
      <p:scale>
        <a:sx n="100" d="100"/>
        <a:sy n="100" d="100"/>
      </p:scale>
      <p:origin x="0" y="-4613"/>
    </p:cViewPr>
  </p:sorterViewPr>
  <p:notesViewPr>
    <p:cSldViewPr snapToGrid="0">
      <p:cViewPr varScale="1">
        <p:scale>
          <a:sx n="65" d="100"/>
          <a:sy n="65" d="100"/>
        </p:scale>
        <p:origin x="3154" y="6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02584221-7EF0-48EB-BBFE-CC7C37E4584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2897125D-C813-4E5F-B9AB-1257A2B5825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942D784-8544-4E9A-9B86-61EA94F7651C}" type="datetimeFigureOut">
              <a:rPr lang="zh-CN" altLang="en-US" smtClean="0"/>
              <a:t>2022/10/5</a:t>
            </a:fld>
            <a:endParaRPr lang="zh-CN" altLang="en-US"/>
          </a:p>
        </p:txBody>
      </p:sp>
      <p:sp>
        <p:nvSpPr>
          <p:cNvPr id="4" name="页脚占位符 3">
            <a:extLst>
              <a:ext uri="{FF2B5EF4-FFF2-40B4-BE49-F238E27FC236}">
                <a16:creationId xmlns:a16="http://schemas.microsoft.com/office/drawing/2014/main" id="{B8EE2B27-B49F-4FEB-B4E2-6F33BDC7714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29B96711-DC54-4A2C-89B0-28686924812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33438D9-BE1E-47C4-BB81-9DD88CC1A2EF}" type="slidenum">
              <a:rPr lang="zh-CN" altLang="en-US" smtClean="0"/>
              <a:t>‹#›</a:t>
            </a:fld>
            <a:endParaRPr lang="zh-CN" altLang="en-US"/>
          </a:p>
        </p:txBody>
      </p:sp>
    </p:spTree>
    <p:extLst>
      <p:ext uri="{BB962C8B-B14F-4D97-AF65-F5344CB8AC3E}">
        <p14:creationId xmlns:p14="http://schemas.microsoft.com/office/powerpoint/2010/main" val="8628421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550289-8174-41FB-90A5-C94B7195BB6B}" type="datetimeFigureOut">
              <a:rPr lang="zh-CN" altLang="en-US" smtClean="0"/>
              <a:t>2022/10/9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16E4CE-3632-40F6-8BB6-9A932A98FF12}" type="slidenum">
              <a:rPr lang="zh-CN" altLang="en-US" smtClean="0"/>
              <a:t>‹#›</a:t>
            </a:fld>
            <a:endParaRPr lang="zh-CN" altLang="en-US"/>
          </a:p>
        </p:txBody>
      </p:sp>
    </p:spTree>
    <p:extLst>
      <p:ext uri="{BB962C8B-B14F-4D97-AF65-F5344CB8AC3E}">
        <p14:creationId xmlns:p14="http://schemas.microsoft.com/office/powerpoint/2010/main" val="42421588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baike.baidu.com/item/%E9%BA%BB%E7%9C%81%E7%90%86%E5%B7%A5%E5%AD%A6%E9%99%A2/117999?fromModule=lemma_inlink" TargetMode="External"/><Relationship Id="rId2" Type="http://schemas.openxmlformats.org/officeDocument/2006/relationships/slide" Target="../slides/slide5.xml"/><Relationship Id="rId1" Type="http://schemas.openxmlformats.org/officeDocument/2006/relationships/notesMaster" Target="../notesMasters/notesMaster1.xml"/><Relationship Id="rId5" Type="http://schemas.openxmlformats.org/officeDocument/2006/relationships/hyperlink" Target="https://baike.baidu.com/item/%E7%BD%91%E7%BB%9C%E6%8B%93%E6%89%91/4804125?fromModule=lemma_inlink" TargetMode="External"/><Relationship Id="rId4" Type="http://schemas.openxmlformats.org/officeDocument/2006/relationships/hyperlink" Target="https://baike.baidu.com/item/%E5%93%88%E5%B8%8C%E8%A1%A8/5981869?fromModule=lemma_inlink"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indent="0">
              <a:buNone/>
            </a:pPr>
            <a:endParaRPr lang="en-US" altLang="zh-CN" sz="1400"/>
          </a:p>
        </p:txBody>
      </p:sp>
      <p:sp>
        <p:nvSpPr>
          <p:cNvPr id="4" name="灯片编号占位符 3"/>
          <p:cNvSpPr>
            <a:spLocks noGrp="1"/>
          </p:cNvSpPr>
          <p:nvPr>
            <p:ph type="sldNum" sz="quarter" idx="5"/>
          </p:nvPr>
        </p:nvSpPr>
        <p:spPr/>
        <p:txBody>
          <a:bodyPr/>
          <a:lstStyle/>
          <a:p>
            <a:fld id="{0A16E4CE-3632-40F6-8BB6-9A932A98FF12}" type="slidenum">
              <a:rPr lang="zh-CN" altLang="en-US" smtClean="0"/>
              <a:t>3</a:t>
            </a:fld>
            <a:endParaRPr lang="zh-CN" altLang="en-US"/>
          </a:p>
        </p:txBody>
      </p:sp>
    </p:spTree>
    <p:extLst>
      <p:ext uri="{BB962C8B-B14F-4D97-AF65-F5344CB8AC3E}">
        <p14:creationId xmlns:p14="http://schemas.microsoft.com/office/powerpoint/2010/main" val="6838792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indent="0">
              <a:buNone/>
            </a:pPr>
            <a:r>
              <a:rPr lang="zh-CN" altLang="en-US" sz="2400" b="0" i="0">
                <a:solidFill>
                  <a:srgbClr val="333333"/>
                </a:solidFill>
                <a:effectLst/>
                <a:latin typeface="Helvetica Neue"/>
              </a:rPr>
              <a:t>在移除或者添加一个服务器时，此算法能够尽可能小地改变已存在的服务请求与处理请求服务器之间的映射关系，尽可能满足单调性的要求</a:t>
            </a:r>
            <a:endParaRPr lang="en-US" altLang="zh-CN" sz="1400"/>
          </a:p>
        </p:txBody>
      </p:sp>
      <p:sp>
        <p:nvSpPr>
          <p:cNvPr id="4" name="灯片编号占位符 3"/>
          <p:cNvSpPr>
            <a:spLocks noGrp="1"/>
          </p:cNvSpPr>
          <p:nvPr>
            <p:ph type="sldNum" sz="quarter" idx="5"/>
          </p:nvPr>
        </p:nvSpPr>
        <p:spPr/>
        <p:txBody>
          <a:bodyPr/>
          <a:lstStyle/>
          <a:p>
            <a:fld id="{0A16E4CE-3632-40F6-8BB6-9A932A98FF12}" type="slidenum">
              <a:rPr lang="zh-CN" altLang="en-US" smtClean="0"/>
              <a:t>4</a:t>
            </a:fld>
            <a:endParaRPr lang="zh-CN" altLang="en-US"/>
          </a:p>
        </p:txBody>
      </p:sp>
    </p:spTree>
    <p:extLst>
      <p:ext uri="{BB962C8B-B14F-4D97-AF65-F5344CB8AC3E}">
        <p14:creationId xmlns:p14="http://schemas.microsoft.com/office/powerpoint/2010/main" val="17706533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indent="0">
              <a:buNone/>
            </a:pPr>
            <a:r>
              <a:rPr lang="zh-CN" altLang="en-US" sz="2000" b="0" i="0">
                <a:solidFill>
                  <a:srgbClr val="333333"/>
                </a:solidFill>
                <a:effectLst/>
                <a:latin typeface="Helvetica Neue"/>
              </a:rPr>
              <a:t>一致性哈希算法在</a:t>
            </a:r>
            <a:r>
              <a:rPr lang="en-US" altLang="zh-CN" sz="2000" b="0" i="0">
                <a:solidFill>
                  <a:srgbClr val="333333"/>
                </a:solidFill>
                <a:effectLst/>
                <a:latin typeface="Helvetica Neue"/>
              </a:rPr>
              <a:t>1997</a:t>
            </a:r>
            <a:r>
              <a:rPr lang="zh-CN" altLang="en-US" sz="2000" b="0" i="0">
                <a:solidFill>
                  <a:srgbClr val="333333"/>
                </a:solidFill>
                <a:effectLst/>
                <a:latin typeface="Helvetica Neue"/>
              </a:rPr>
              <a:t>年由</a:t>
            </a:r>
            <a:r>
              <a:rPr lang="zh-CN" altLang="en-US" sz="2000" b="0" i="0" u="none" strike="noStrike">
                <a:solidFill>
                  <a:srgbClr val="136EC2"/>
                </a:solidFill>
                <a:effectLst/>
                <a:latin typeface="Helvetica Neue"/>
                <a:hlinkClick r:id="rId3"/>
              </a:rPr>
              <a:t>麻省理工学院</a:t>
            </a:r>
            <a:r>
              <a:rPr lang="zh-CN" altLang="en-US" sz="2000" b="0" i="0">
                <a:solidFill>
                  <a:srgbClr val="333333"/>
                </a:solidFill>
                <a:effectLst/>
                <a:latin typeface="Helvetica Neue"/>
              </a:rPr>
              <a:t>提出，是一种特殊的哈希算法，目的是解决分布式缓存的问题。</a:t>
            </a:r>
            <a:r>
              <a:rPr lang="zh-CN" altLang="en-US" sz="2000" b="0" i="0" baseline="30000">
                <a:solidFill>
                  <a:srgbClr val="3366CC"/>
                </a:solidFill>
                <a:effectLst/>
                <a:latin typeface="Helvetica Neue"/>
              </a:rPr>
              <a:t> </a:t>
            </a:r>
            <a:endParaRPr lang="en-US" altLang="zh-CN" sz="2000" b="0" i="0" baseline="30000">
              <a:solidFill>
                <a:srgbClr val="3366CC"/>
              </a:solidFill>
              <a:effectLst/>
              <a:latin typeface="Helvetica Neue"/>
            </a:endParaRPr>
          </a:p>
          <a:p>
            <a:pPr lvl="0" indent="0">
              <a:buNone/>
            </a:pPr>
            <a:r>
              <a:rPr lang="zh-CN" altLang="en-US" sz="2000" b="0" i="0">
                <a:solidFill>
                  <a:srgbClr val="333333"/>
                </a:solidFill>
                <a:effectLst/>
                <a:latin typeface="Helvetica Neue"/>
              </a:rPr>
              <a:t>在移除或者添加一个服务器时，能够尽可能小地改变已存在的服务请求与处理请求服务器之间的映射关系。一致性哈希解决了简单哈希算法在分布式</a:t>
            </a:r>
            <a:r>
              <a:rPr lang="zh-CN" altLang="en-US" sz="2000" b="0" i="0" u="none" strike="noStrike">
                <a:solidFill>
                  <a:srgbClr val="136EC2"/>
                </a:solidFill>
                <a:effectLst/>
                <a:latin typeface="Helvetica Neue"/>
                <a:hlinkClick r:id="rId4"/>
              </a:rPr>
              <a:t>哈希表</a:t>
            </a:r>
            <a:r>
              <a:rPr lang="en-US" altLang="zh-CN" sz="2000" b="0" i="0">
                <a:solidFill>
                  <a:srgbClr val="333333"/>
                </a:solidFill>
                <a:effectLst/>
                <a:latin typeface="Helvetica Neue"/>
              </a:rPr>
              <a:t>( Distributed Hash Table</a:t>
            </a:r>
            <a:r>
              <a:rPr lang="zh-CN" altLang="en-US" sz="2000" b="0" i="0">
                <a:solidFill>
                  <a:srgbClr val="333333"/>
                </a:solidFill>
                <a:effectLst/>
                <a:latin typeface="Helvetica Neue"/>
              </a:rPr>
              <a:t>，</a:t>
            </a:r>
            <a:r>
              <a:rPr lang="en-US" altLang="zh-CN" sz="2000" b="0" i="0">
                <a:solidFill>
                  <a:srgbClr val="333333"/>
                </a:solidFill>
                <a:effectLst/>
                <a:latin typeface="Helvetica Neue"/>
              </a:rPr>
              <a:t>DHT) </a:t>
            </a:r>
            <a:r>
              <a:rPr lang="zh-CN" altLang="en-US" sz="2000" b="0" i="0">
                <a:solidFill>
                  <a:srgbClr val="333333"/>
                </a:solidFill>
                <a:effectLst/>
                <a:latin typeface="Helvetica Neue"/>
              </a:rPr>
              <a:t>中存在的动态伸缩等问题。</a:t>
            </a:r>
            <a:endParaRPr lang="en-US" altLang="zh-CN" sz="2000" b="0" i="0">
              <a:solidFill>
                <a:srgbClr val="333333"/>
              </a:solidFill>
              <a:effectLst/>
              <a:latin typeface="Helvetica Neue"/>
            </a:endParaRPr>
          </a:p>
          <a:p>
            <a:pPr lvl="0" indent="0">
              <a:buNone/>
            </a:pPr>
            <a:r>
              <a:rPr lang="zh-CN" altLang="en-US" sz="2000" b="0" i="0">
                <a:solidFill>
                  <a:srgbClr val="333333"/>
                </a:solidFill>
                <a:effectLst/>
                <a:latin typeface="Helvetica Neue"/>
              </a:rPr>
              <a:t>核心问题：如何在动态的</a:t>
            </a:r>
            <a:r>
              <a:rPr lang="zh-CN" altLang="en-US" sz="2000" b="0" i="0" u="none" strike="noStrike">
                <a:solidFill>
                  <a:srgbClr val="136EC2"/>
                </a:solidFill>
                <a:effectLst/>
                <a:latin typeface="Helvetica Neue"/>
                <a:hlinkClick r:id="rId5"/>
              </a:rPr>
              <a:t>网络拓扑</a:t>
            </a:r>
            <a:r>
              <a:rPr lang="zh-CN" altLang="en-US" sz="2000" b="0" i="0">
                <a:solidFill>
                  <a:srgbClr val="333333"/>
                </a:solidFill>
                <a:effectLst/>
                <a:latin typeface="Helvetica Neue"/>
              </a:rPr>
              <a:t>中对数据进行分发和选择路由</a:t>
            </a:r>
            <a:endParaRPr lang="en-US" altLang="zh-CN" sz="1400"/>
          </a:p>
        </p:txBody>
      </p:sp>
      <p:sp>
        <p:nvSpPr>
          <p:cNvPr id="4" name="灯片编号占位符 3"/>
          <p:cNvSpPr>
            <a:spLocks noGrp="1"/>
          </p:cNvSpPr>
          <p:nvPr>
            <p:ph type="sldNum" sz="quarter" idx="5"/>
          </p:nvPr>
        </p:nvSpPr>
        <p:spPr/>
        <p:txBody>
          <a:bodyPr/>
          <a:lstStyle/>
          <a:p>
            <a:fld id="{0A16E4CE-3632-40F6-8BB6-9A932A98FF12}" type="slidenum">
              <a:rPr lang="zh-CN" altLang="en-US" smtClean="0"/>
              <a:t>5</a:t>
            </a:fld>
            <a:endParaRPr lang="zh-CN" altLang="en-US"/>
          </a:p>
        </p:txBody>
      </p:sp>
    </p:spTree>
    <p:extLst>
      <p:ext uri="{BB962C8B-B14F-4D97-AF65-F5344CB8AC3E}">
        <p14:creationId xmlns:p14="http://schemas.microsoft.com/office/powerpoint/2010/main" val="22724586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840317" y="1041400"/>
            <a:ext cx="10511367" cy="2529936"/>
          </a:xfrm>
          <a:prstGeom prst="rect">
            <a:avLst/>
          </a:prstGeom>
        </p:spPr>
        <p:txBody>
          <a:bodyPr anchor="b">
            <a:normAutofit/>
          </a:bodyPr>
          <a:lstStyle>
            <a:lvl1pPr algn="ctr">
              <a:defRPr sz="4800">
                <a:latin typeface="思源黑体 CN Heavy" panose="020B0A00000000000000" pitchFamily="34" charset="-122"/>
                <a:ea typeface="思源黑体 CN Heavy" panose="020B0A00000000000000" pitchFamily="34" charset="-122"/>
              </a:defRPr>
            </a:lvl1pPr>
          </a:lstStyle>
          <a:p>
            <a:r>
              <a:rPr lang="zh-CN" altLang="en-US"/>
              <a:t>单击此处编辑母版标题样式</a:t>
            </a:r>
            <a:endParaRPr lang="en-US" dirty="0"/>
          </a:p>
        </p:txBody>
      </p:sp>
      <p:sp>
        <p:nvSpPr>
          <p:cNvPr id="3" name="Subtitle 2"/>
          <p:cNvSpPr>
            <a:spLocks noGrp="1"/>
          </p:cNvSpPr>
          <p:nvPr>
            <p:ph type="subTitle" idx="1"/>
          </p:nvPr>
        </p:nvSpPr>
        <p:spPr>
          <a:xfrm>
            <a:off x="840317" y="3571336"/>
            <a:ext cx="10511367" cy="1684426"/>
          </a:xfrm>
        </p:spPr>
        <p:txBody>
          <a:bodyPr>
            <a:normAutofit/>
          </a:bodyPr>
          <a:lstStyle>
            <a:lvl1pPr marL="0" indent="0" algn="ctr">
              <a:buNone/>
              <a:defRPr sz="2000">
                <a:latin typeface="思源黑体 CN Medium" panose="020B0600000000000000" pitchFamily="34" charset="-122"/>
                <a:ea typeface="思源黑体 CN Medium" panose="020B0600000000000000" pitchFamily="34" charset="-122"/>
              </a:defRPr>
            </a:lvl1pPr>
            <a:lvl2pPr marL="457223" indent="0" algn="ctr">
              <a:buNone/>
              <a:defRPr sz="2000"/>
            </a:lvl2pPr>
            <a:lvl3pPr marL="914446" indent="0" algn="ctr">
              <a:buNone/>
              <a:defRPr sz="1800"/>
            </a:lvl3pPr>
            <a:lvl4pPr marL="1371669" indent="0" algn="ctr">
              <a:buNone/>
              <a:defRPr sz="1600"/>
            </a:lvl4pPr>
            <a:lvl5pPr marL="1828891" indent="0" algn="ctr">
              <a:buNone/>
              <a:defRPr sz="1600"/>
            </a:lvl5pPr>
            <a:lvl6pPr marL="2286114" indent="0" algn="ctr">
              <a:buNone/>
              <a:defRPr sz="1600"/>
            </a:lvl6pPr>
            <a:lvl7pPr marL="2743337" indent="0" algn="ctr">
              <a:buNone/>
              <a:defRPr sz="1600"/>
            </a:lvl7pPr>
            <a:lvl8pPr marL="3200560" indent="0" algn="ctr">
              <a:buNone/>
              <a:defRPr sz="1600"/>
            </a:lvl8pPr>
            <a:lvl9pPr marL="3657783" indent="0" algn="ctr">
              <a:buNone/>
              <a:defRPr sz="1600"/>
            </a:lvl9pPr>
          </a:lstStyle>
          <a:p>
            <a:r>
              <a:rPr lang="zh-CN" altLang="en-US"/>
              <a:t>单击此处编辑母版副标题样式</a:t>
            </a:r>
            <a:endParaRPr lang="en-US" dirty="0"/>
          </a:p>
        </p:txBody>
      </p:sp>
      <p:sp>
        <p:nvSpPr>
          <p:cNvPr id="10" name="文本占位符 9">
            <a:extLst>
              <a:ext uri="{FF2B5EF4-FFF2-40B4-BE49-F238E27FC236}">
                <a16:creationId xmlns:a16="http://schemas.microsoft.com/office/drawing/2014/main" id="{A3C777DB-E007-4424-8577-9056EA2BCFB1}"/>
              </a:ext>
            </a:extLst>
          </p:cNvPr>
          <p:cNvSpPr>
            <a:spLocks noGrp="1"/>
          </p:cNvSpPr>
          <p:nvPr>
            <p:ph type="body" sz="quarter" idx="13" hasCustomPrompt="1"/>
          </p:nvPr>
        </p:nvSpPr>
        <p:spPr>
          <a:xfrm>
            <a:off x="3487948" y="5647285"/>
            <a:ext cx="5216106" cy="492125"/>
          </a:xfrm>
        </p:spPr>
        <p:txBody>
          <a:bodyPr vert="horz" lIns="91440" tIns="45720" rIns="91440" bIns="45720" rtlCol="0" anchor="ctr">
            <a:normAutofit/>
          </a:bodyPr>
          <a:lstStyle>
            <a:lvl1pPr marL="0" indent="0" algn="ctr">
              <a:buNone/>
              <a:defRPr lang="zh-CN" altLang="en-US" sz="1600" dirty="0" smtClean="0">
                <a:solidFill>
                  <a:schemeClr val="tx1">
                    <a:lumMod val="65000"/>
                  </a:schemeClr>
                </a:solidFill>
                <a:latin typeface="+mn-ea"/>
                <a:ea typeface="+mn-ea"/>
              </a:defRPr>
            </a:lvl1pPr>
            <a:lvl2pPr>
              <a:defRPr lang="zh-CN" altLang="en-US" sz="1800" dirty="0" smtClean="0">
                <a:latin typeface="+mn-lt"/>
                <a:ea typeface="+mn-ea"/>
              </a:defRPr>
            </a:lvl2pPr>
            <a:lvl3pPr>
              <a:defRPr lang="zh-CN" altLang="en-US" sz="1800" dirty="0" smtClean="0">
                <a:latin typeface="+mn-lt"/>
                <a:ea typeface="+mn-ea"/>
              </a:defRPr>
            </a:lvl3pPr>
            <a:lvl4pPr>
              <a:defRPr lang="zh-CN" altLang="en-US" dirty="0" smtClean="0">
                <a:latin typeface="+mn-lt"/>
                <a:ea typeface="+mn-ea"/>
              </a:defRPr>
            </a:lvl4pPr>
            <a:lvl5pPr>
              <a:defRPr lang="zh-CN" altLang="en-US" dirty="0">
                <a:latin typeface="+mn-lt"/>
                <a:ea typeface="+mn-ea"/>
              </a:defRPr>
            </a:lvl5pPr>
          </a:lstStyle>
          <a:p>
            <a:pPr marL="0" lvl="0" algn="ctr" defTabSz="457223"/>
            <a:r>
              <a:rPr lang="zh-CN" altLang="en-US"/>
              <a:t>单击此处编辑脚注</a:t>
            </a:r>
          </a:p>
        </p:txBody>
      </p:sp>
    </p:spTree>
    <p:extLst>
      <p:ext uri="{BB962C8B-B14F-4D97-AF65-F5344CB8AC3E}">
        <p14:creationId xmlns:p14="http://schemas.microsoft.com/office/powerpoint/2010/main" val="197433272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a:xfrm>
            <a:off x="835026" y="1347901"/>
            <a:ext cx="10512425" cy="5141800"/>
          </a:xfrm>
        </p:spPr>
        <p:txBody>
          <a:bodyPr/>
          <a:lstStyle>
            <a:lvl1pPr marL="0" indent="0">
              <a:buNone/>
              <a:defRPr/>
            </a:lvl1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p:txBody>
      </p:sp>
      <p:sp>
        <p:nvSpPr>
          <p:cNvPr id="4" name="Title Placeholder 1">
            <a:extLst>
              <a:ext uri="{FF2B5EF4-FFF2-40B4-BE49-F238E27FC236}">
                <a16:creationId xmlns:a16="http://schemas.microsoft.com/office/drawing/2014/main" id="{FAE9FAFB-47DF-4A46-A0CF-D4010E45651A}"/>
              </a:ext>
            </a:extLst>
          </p:cNvPr>
          <p:cNvSpPr>
            <a:spLocks noGrp="1"/>
          </p:cNvSpPr>
          <p:nvPr>
            <p:ph type="title"/>
          </p:nvPr>
        </p:nvSpPr>
        <p:spPr>
          <a:xfrm>
            <a:off x="835026" y="267900"/>
            <a:ext cx="10512425" cy="1080000"/>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Tree>
    <p:extLst>
      <p:ext uri="{BB962C8B-B14F-4D97-AF65-F5344CB8AC3E}">
        <p14:creationId xmlns:p14="http://schemas.microsoft.com/office/powerpoint/2010/main" val="302186701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347900"/>
            <a:ext cx="5181600" cy="5142900"/>
          </a:xfrm>
        </p:spPr>
        <p:txBody>
          <a:bodyPr/>
          <a:lstStyle>
            <a:lvl1pPr marL="0" indent="0">
              <a:buNone/>
              <a:defRPr/>
            </a:lvl1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p:txBody>
      </p:sp>
      <p:sp>
        <p:nvSpPr>
          <p:cNvPr id="4" name="Content Placeholder 3"/>
          <p:cNvSpPr>
            <a:spLocks noGrp="1"/>
          </p:cNvSpPr>
          <p:nvPr>
            <p:ph sz="half" idx="2"/>
          </p:nvPr>
        </p:nvSpPr>
        <p:spPr>
          <a:xfrm>
            <a:off x="6172200" y="1347900"/>
            <a:ext cx="5181600" cy="5142900"/>
          </a:xfrm>
        </p:spPr>
        <p:txBody>
          <a:bodyPr/>
          <a:lstStyle>
            <a:lvl1pPr marL="0" indent="0">
              <a:buNone/>
              <a:defRPr/>
            </a:lvl1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p:txBody>
      </p:sp>
      <p:sp>
        <p:nvSpPr>
          <p:cNvPr id="5" name="Title Placeholder 1">
            <a:extLst>
              <a:ext uri="{FF2B5EF4-FFF2-40B4-BE49-F238E27FC236}">
                <a16:creationId xmlns:a16="http://schemas.microsoft.com/office/drawing/2014/main" id="{7B933052-9FE6-48D6-A8AB-7F62F7AECDCB}"/>
              </a:ext>
            </a:extLst>
          </p:cNvPr>
          <p:cNvSpPr>
            <a:spLocks noGrp="1"/>
          </p:cNvSpPr>
          <p:nvPr>
            <p:ph type="title"/>
          </p:nvPr>
        </p:nvSpPr>
        <p:spPr>
          <a:xfrm>
            <a:off x="835026" y="267900"/>
            <a:ext cx="10512425" cy="1080000"/>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Tree>
    <p:extLst>
      <p:ext uri="{BB962C8B-B14F-4D97-AF65-F5344CB8AC3E}">
        <p14:creationId xmlns:p14="http://schemas.microsoft.com/office/powerpoint/2010/main" val="388779413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5CE3D66C-A200-4ECD-AC0B-88132D0AF2F1}"/>
              </a:ext>
            </a:extLst>
          </p:cNvPr>
          <p:cNvSpPr>
            <a:spLocks noGrp="1"/>
          </p:cNvSpPr>
          <p:nvPr>
            <p:ph type="title"/>
          </p:nvPr>
        </p:nvSpPr>
        <p:spPr>
          <a:xfrm>
            <a:off x="835026" y="267900"/>
            <a:ext cx="10512425" cy="1080000"/>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Tree>
    <p:extLst>
      <p:ext uri="{BB962C8B-B14F-4D97-AF65-F5344CB8AC3E}">
        <p14:creationId xmlns:p14="http://schemas.microsoft.com/office/powerpoint/2010/main" val="379148910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仅内容">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A8BF2FD9-B4A1-4164-B982-6BA17E088D93}"/>
              </a:ext>
            </a:extLst>
          </p:cNvPr>
          <p:cNvSpPr>
            <a:spLocks noGrp="1"/>
          </p:cNvSpPr>
          <p:nvPr>
            <p:ph idx="1"/>
          </p:nvPr>
        </p:nvSpPr>
        <p:spPr>
          <a:xfrm>
            <a:off x="839789" y="368301"/>
            <a:ext cx="10512425" cy="6121399"/>
          </a:xfrm>
        </p:spPr>
        <p:txBody>
          <a:bodyPr numCol="2" anchor="ctr"/>
          <a:lstStyle>
            <a:lvl1pPr marL="0" indent="0">
              <a:buNone/>
              <a:defRPr/>
            </a:lvl1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p:txBody>
      </p:sp>
    </p:spTree>
    <p:extLst>
      <p:ext uri="{BB962C8B-B14F-4D97-AF65-F5344CB8AC3E}">
        <p14:creationId xmlns:p14="http://schemas.microsoft.com/office/powerpoint/2010/main" val="241682935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ADCE50-80BC-7FB7-A784-8B72F569920B}"/>
              </a:ext>
            </a:extLst>
          </p:cNvPr>
          <p:cNvSpPr>
            <a:spLocks noGrp="1"/>
          </p:cNvSpPr>
          <p:nvPr>
            <p:ph type="title"/>
          </p:nvPr>
        </p:nvSpPr>
        <p:spPr/>
        <p:txBody>
          <a:bodyPr/>
          <a:lstStyle/>
          <a:p>
            <a:r>
              <a:rPr lang="zh-CN" altLang="en-US"/>
              <a:t>单击此处编辑母版标题样式</a:t>
            </a:r>
          </a:p>
        </p:txBody>
      </p:sp>
      <p:sp>
        <p:nvSpPr>
          <p:cNvPr id="3" name="Content Placeholder 2">
            <a:extLst>
              <a:ext uri="{FF2B5EF4-FFF2-40B4-BE49-F238E27FC236}">
                <a16:creationId xmlns:a16="http://schemas.microsoft.com/office/drawing/2014/main" id="{6B74298A-AA10-71C8-FDF7-34594A6B83E5}"/>
              </a:ext>
            </a:extLst>
          </p:cNvPr>
          <p:cNvSpPr>
            <a:spLocks noGrp="1"/>
          </p:cNvSpPr>
          <p:nvPr>
            <p:ph idx="1"/>
          </p:nvPr>
        </p:nvSpPr>
        <p:spPr>
          <a:xfrm>
            <a:off x="2496661" y="1333100"/>
            <a:ext cx="7198680" cy="4191802"/>
          </a:xfrm>
        </p:spPr>
        <p:txBody>
          <a:bodyPr anchor="ctr"/>
          <a:lstStyle>
            <a:lvl1pPr marL="0" indent="0">
              <a:buNone/>
              <a:defRPr/>
            </a:lvl1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p:txBody>
      </p:sp>
    </p:spTree>
    <p:extLst>
      <p:ext uri="{BB962C8B-B14F-4D97-AF65-F5344CB8AC3E}">
        <p14:creationId xmlns:p14="http://schemas.microsoft.com/office/powerpoint/2010/main" val="13501486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仅内容（中）">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A8BF2FD9-B4A1-4164-B982-6BA17E088D93}"/>
              </a:ext>
            </a:extLst>
          </p:cNvPr>
          <p:cNvSpPr>
            <a:spLocks noGrp="1"/>
          </p:cNvSpPr>
          <p:nvPr>
            <p:ph idx="1"/>
          </p:nvPr>
        </p:nvSpPr>
        <p:spPr>
          <a:xfrm>
            <a:off x="2496661" y="1333100"/>
            <a:ext cx="7198680" cy="4191802"/>
          </a:xfrm>
        </p:spPr>
        <p:txBody>
          <a:bodyPr anchor="ctr"/>
          <a:lstStyle>
            <a:lvl1pPr marL="0" indent="0">
              <a:buNone/>
              <a:defRPr/>
            </a:lvl1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p:txBody>
      </p:sp>
    </p:spTree>
    <p:extLst>
      <p:ext uri="{BB962C8B-B14F-4D97-AF65-F5344CB8AC3E}">
        <p14:creationId xmlns:p14="http://schemas.microsoft.com/office/powerpoint/2010/main" val="187993652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4A8263-A64E-465D-9A1B-06D68872BD82}"/>
              </a:ext>
            </a:extLst>
          </p:cNvPr>
          <p:cNvSpPr>
            <a:spLocks noGrp="1"/>
          </p:cNvSpPr>
          <p:nvPr>
            <p:ph type="ctrTitle"/>
          </p:nvPr>
        </p:nvSpPr>
        <p:spPr>
          <a:xfrm>
            <a:off x="1524000" y="1122363"/>
            <a:ext cx="9144000" cy="2387600"/>
          </a:xfrm>
        </p:spPr>
        <p:txBody>
          <a:bodyPr anchor="b">
            <a:normAutofit/>
          </a:bodyPr>
          <a:lstStyle>
            <a:lvl1pPr algn="ctr">
              <a:defRPr sz="4800" b="1"/>
            </a:lvl1pPr>
          </a:lstStyle>
          <a:p>
            <a:r>
              <a:rPr lang="zh-CN" altLang="en-US" dirty="0"/>
              <a:t>单击此处编辑母版标题样式</a:t>
            </a:r>
          </a:p>
        </p:txBody>
      </p:sp>
      <p:sp>
        <p:nvSpPr>
          <p:cNvPr id="3" name="副标题 2">
            <a:extLst>
              <a:ext uri="{FF2B5EF4-FFF2-40B4-BE49-F238E27FC236}">
                <a16:creationId xmlns:a16="http://schemas.microsoft.com/office/drawing/2014/main" id="{FF028428-F948-4D70-9D87-4E506E8E0281}"/>
              </a:ext>
            </a:extLst>
          </p:cNvPr>
          <p:cNvSpPr>
            <a:spLocks noGrp="1"/>
          </p:cNvSpPr>
          <p:nvPr>
            <p:ph type="subTitle" idx="1"/>
          </p:nvPr>
        </p:nvSpPr>
        <p:spPr>
          <a:xfrm>
            <a:off x="1524000" y="3602038"/>
            <a:ext cx="9144000" cy="1655762"/>
          </a:xfrm>
        </p:spPr>
        <p:txBody>
          <a:bodyPr>
            <a:normAutofit/>
          </a:bodyPr>
          <a:lstStyle>
            <a:lvl1pPr marL="0" indent="0" algn="ctr">
              <a:buNone/>
              <a:defRPr sz="20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6" name="副标题 2">
            <a:extLst>
              <a:ext uri="{FF2B5EF4-FFF2-40B4-BE49-F238E27FC236}">
                <a16:creationId xmlns:a16="http://schemas.microsoft.com/office/drawing/2014/main" id="{94B890A5-FD15-429B-842E-3FE3D4E059AE}"/>
              </a:ext>
            </a:extLst>
          </p:cNvPr>
          <p:cNvSpPr txBox="1">
            <a:spLocks/>
          </p:cNvSpPr>
          <p:nvPr userDrawn="1"/>
        </p:nvSpPr>
        <p:spPr>
          <a:xfrm>
            <a:off x="3487948" y="5647285"/>
            <a:ext cx="5216105" cy="492125"/>
          </a:xfrm>
          <a:prstGeom prst="rect">
            <a:avLst/>
          </a:prstGeom>
        </p:spPr>
        <p:txBody>
          <a:bodyPr vert="horz" lIns="91440" tIns="45720" rIns="91440" bIns="45720" rtlCol="0" anchor="ctr">
            <a:normAutofit/>
          </a:bodyPr>
          <a:lstStyle>
            <a:lvl1pPr lvl="0" indent="0" algn="ctr" defTabSz="914446">
              <a:lnSpc>
                <a:spcPct val="150000"/>
              </a:lnSpc>
              <a:spcBef>
                <a:spcPts val="1000"/>
              </a:spcBef>
              <a:buFont typeface="Arial" panose="020B0604020202020204" pitchFamily="34" charset="0"/>
              <a:buNone/>
              <a:defRPr sz="1600">
                <a:solidFill>
                  <a:schemeClr val="bg1">
                    <a:lumMod val="65000"/>
                  </a:schemeClr>
                </a:solidFill>
                <a:latin typeface="微软雅黑" panose="020B0503020204020204" pitchFamily="34" charset="-122"/>
                <a:ea typeface="微软雅黑" panose="020B0503020204020204" pitchFamily="34" charset="-122"/>
              </a:defRPr>
            </a:lvl1pPr>
            <a:lvl2pPr marL="685800" indent="-228600">
              <a:lnSpc>
                <a:spcPct val="90000"/>
              </a:lnSpc>
              <a:spcBef>
                <a:spcPts val="500"/>
              </a:spcBef>
              <a:buFont typeface="Arial" panose="020B0604020202020204" pitchFamily="34" charset="0"/>
              <a:buChar char="•"/>
              <a:defRPr sz="2400">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latin typeface="微软雅黑" panose="020B0503020204020204" pitchFamily="34" charset="-122"/>
                <a:ea typeface="微软雅黑" panose="020B0503020204020204" pitchFamily="3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zh-CN" altLang="en-US">
                <a:solidFill>
                  <a:srgbClr val="F4ACBA"/>
                </a:solidFill>
              </a:rPr>
              <a:t>马士兵教育研究院</a:t>
            </a:r>
          </a:p>
        </p:txBody>
      </p:sp>
    </p:spTree>
    <p:extLst>
      <p:ext uri="{BB962C8B-B14F-4D97-AF65-F5344CB8AC3E}">
        <p14:creationId xmlns:p14="http://schemas.microsoft.com/office/powerpoint/2010/main" val="2709878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362349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95000"/>
          </a:schemeClr>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5026" y="1347901"/>
            <a:ext cx="10512425" cy="5141800"/>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endParaRPr lang="en-US" dirty="0"/>
          </a:p>
        </p:txBody>
      </p:sp>
      <p:sp>
        <p:nvSpPr>
          <p:cNvPr id="9" name="Title Placeholder 1">
            <a:extLst>
              <a:ext uri="{FF2B5EF4-FFF2-40B4-BE49-F238E27FC236}">
                <a16:creationId xmlns:a16="http://schemas.microsoft.com/office/drawing/2014/main" id="{96ECDF66-4FE6-436B-AD76-0DDCC64C5CAF}"/>
              </a:ext>
            </a:extLst>
          </p:cNvPr>
          <p:cNvSpPr>
            <a:spLocks noGrp="1"/>
          </p:cNvSpPr>
          <p:nvPr>
            <p:ph type="title"/>
          </p:nvPr>
        </p:nvSpPr>
        <p:spPr>
          <a:xfrm>
            <a:off x="835026" y="267900"/>
            <a:ext cx="10512425" cy="1080000"/>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pic>
        <p:nvPicPr>
          <p:cNvPr id="4" name="图片 3">
            <a:extLst>
              <a:ext uri="{FF2B5EF4-FFF2-40B4-BE49-F238E27FC236}">
                <a16:creationId xmlns:a16="http://schemas.microsoft.com/office/drawing/2014/main" id="{EFAD26D1-BCED-4FF1-8616-DB586A0B19A6}"/>
              </a:ext>
            </a:extLst>
          </p:cNvPr>
          <p:cNvPicPr>
            <a:picLocks noChangeAspect="1"/>
          </p:cNvPicPr>
          <p:nvPr userDrawn="1"/>
        </p:nvPicPr>
        <p:blipFill>
          <a:blip r:embed="rId11" cstate="hqprint">
            <a:extLst>
              <a:ext uri="{28A0092B-C50C-407E-A947-70E740481C1C}">
                <a14:useLocalDpi xmlns:a14="http://schemas.microsoft.com/office/drawing/2010/main"/>
              </a:ext>
            </a:extLst>
          </a:blip>
          <a:stretch>
            <a:fillRect/>
          </a:stretch>
        </p:blipFill>
        <p:spPr>
          <a:xfrm>
            <a:off x="10607039" y="6318288"/>
            <a:ext cx="1314662" cy="342825"/>
          </a:xfrm>
          <a:prstGeom prst="rect">
            <a:avLst/>
          </a:prstGeom>
        </p:spPr>
      </p:pic>
    </p:spTree>
    <p:extLst>
      <p:ext uri="{BB962C8B-B14F-4D97-AF65-F5344CB8AC3E}">
        <p14:creationId xmlns:p14="http://schemas.microsoft.com/office/powerpoint/2010/main" val="2178978167"/>
      </p:ext>
    </p:extLst>
  </p:cSld>
  <p:clrMap bg1="dk1" tx1="lt1" bg2="dk2" tx2="lt2" accent1="accent1" accent2="accent2" accent3="accent3" accent4="accent4" accent5="accent5" accent6="accent6" hlink="hlink" folHlink="folHlink"/>
  <p:sldLayoutIdLst>
    <p:sldLayoutId id="2147483684" r:id="rId1"/>
    <p:sldLayoutId id="2147483686" r:id="rId2"/>
    <p:sldLayoutId id="2147483687" r:id="rId3"/>
    <p:sldLayoutId id="2147483688" r:id="rId4"/>
    <p:sldLayoutId id="2147483689" r:id="rId5"/>
    <p:sldLayoutId id="2147483704" r:id="rId6"/>
    <p:sldLayoutId id="2147483690" r:id="rId7"/>
    <p:sldLayoutId id="2147483699" r:id="rId8"/>
    <p:sldLayoutId id="2147483703" r:id="rId9"/>
  </p:sldLayoutIdLst>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xStyles>
    <p:titleStyle>
      <a:lvl1pPr algn="ctr" defTabSz="914446" rtl="0" eaLnBrk="1" latinLnBrk="0" hangingPunct="1">
        <a:lnSpc>
          <a:spcPct val="90000"/>
        </a:lnSpc>
        <a:spcBef>
          <a:spcPct val="0"/>
        </a:spcBef>
        <a:buNone/>
        <a:defRPr lang="en-US" altLang="en-US" sz="3600" kern="1200" dirty="0">
          <a:solidFill>
            <a:srgbClr val="3F434C"/>
          </a:solidFill>
          <a:latin typeface="思源黑体 CN Bold" panose="020B0800000000000000" pitchFamily="34" charset="-122"/>
          <a:ea typeface="思源黑体 CN Bold" panose="020B0800000000000000" pitchFamily="34" charset="-122"/>
          <a:cs typeface="+mj-cs"/>
        </a:defRPr>
      </a:lvl1pPr>
    </p:titleStyle>
    <p:bodyStyle>
      <a:lvl1pPr marL="0" indent="0" algn="l" defTabSz="914446" rtl="0" eaLnBrk="1" latinLnBrk="0" hangingPunct="1">
        <a:lnSpc>
          <a:spcPct val="150000"/>
        </a:lnSpc>
        <a:spcBef>
          <a:spcPts val="1000"/>
        </a:spcBef>
        <a:buFont typeface="Arial" panose="020B0604020202020204" pitchFamily="34" charset="0"/>
        <a:buNone/>
        <a:defRPr sz="2800" kern="1200">
          <a:solidFill>
            <a:srgbClr val="3F434C"/>
          </a:solidFill>
          <a:latin typeface="思源黑体 CN Bold" panose="020B0800000000000000" pitchFamily="34" charset="-122"/>
          <a:ea typeface="思源黑体 CN Bold" panose="020B0800000000000000" pitchFamily="34" charset="-122"/>
          <a:cs typeface="+mn-cs"/>
        </a:defRPr>
      </a:lvl1pPr>
      <a:lvl2pPr marL="685834" indent="-228611" algn="l" defTabSz="914446" rtl="0" eaLnBrk="1" latinLnBrk="0" hangingPunct="1">
        <a:lnSpc>
          <a:spcPct val="150000"/>
        </a:lnSpc>
        <a:spcBef>
          <a:spcPts val="500"/>
        </a:spcBef>
        <a:buFont typeface="Arial" panose="020B0604020202020204" pitchFamily="34" charset="0"/>
        <a:buChar char="•"/>
        <a:defRPr sz="2400" kern="1200">
          <a:solidFill>
            <a:srgbClr val="3F434C"/>
          </a:solidFill>
          <a:latin typeface="思源黑体 CN Medium" panose="020B0600000000000000" pitchFamily="34" charset="-122"/>
          <a:ea typeface="思源黑体 CN Medium" panose="020B0600000000000000" pitchFamily="34" charset="-122"/>
          <a:cs typeface="+mn-cs"/>
        </a:defRPr>
      </a:lvl2pPr>
      <a:lvl3pPr marL="1143057" indent="-228611" algn="l" defTabSz="914446" rtl="0" eaLnBrk="1" latinLnBrk="0" hangingPunct="1">
        <a:lnSpc>
          <a:spcPct val="150000"/>
        </a:lnSpc>
        <a:spcBef>
          <a:spcPts val="500"/>
        </a:spcBef>
        <a:buFont typeface="Arial" panose="020B0604020202020204" pitchFamily="34" charset="0"/>
        <a:buChar char="•"/>
        <a:defRPr sz="2000" kern="1200">
          <a:solidFill>
            <a:srgbClr val="3F434C"/>
          </a:solidFill>
          <a:latin typeface="思源黑体 CN Medium" panose="020B0600000000000000" pitchFamily="34" charset="-122"/>
          <a:ea typeface="思源黑体 CN Medium" panose="020B0600000000000000" pitchFamily="34" charset="-122"/>
          <a:cs typeface="+mn-cs"/>
        </a:defRPr>
      </a:lvl3pPr>
      <a:lvl4pPr marL="1600280" indent="-228611" algn="l" defTabSz="914446" rtl="0" eaLnBrk="1" latinLnBrk="0" hangingPunct="1">
        <a:lnSpc>
          <a:spcPct val="150000"/>
        </a:lnSpc>
        <a:spcBef>
          <a:spcPts val="500"/>
        </a:spcBef>
        <a:buFont typeface="Arial" panose="020B0604020202020204" pitchFamily="34" charset="0"/>
        <a:buChar char="•"/>
        <a:defRPr sz="1600" kern="1200">
          <a:solidFill>
            <a:srgbClr val="3F434C"/>
          </a:solidFill>
          <a:latin typeface="思源黑体 CN Medium" panose="020B0600000000000000" pitchFamily="34" charset="-122"/>
          <a:ea typeface="思源黑体 CN Medium" panose="020B0600000000000000" pitchFamily="34" charset="-122"/>
          <a:cs typeface="+mn-cs"/>
        </a:defRPr>
      </a:lvl4pPr>
      <a:lvl5pPr marL="2057503" indent="-228611" algn="l" defTabSz="914446" rtl="0" eaLnBrk="1" latinLnBrk="0" hangingPunct="1">
        <a:lnSpc>
          <a:spcPct val="150000"/>
        </a:lnSpc>
        <a:spcBef>
          <a:spcPts val="500"/>
        </a:spcBef>
        <a:buFont typeface="Arial" panose="020B0604020202020204" pitchFamily="34" charset="0"/>
        <a:buChar char="•"/>
        <a:defRPr sz="1600" kern="1200">
          <a:solidFill>
            <a:schemeClr val="tx1"/>
          </a:solidFill>
          <a:latin typeface="思源黑体 CN Medium" panose="020B0600000000000000" pitchFamily="34" charset="-122"/>
          <a:ea typeface="思源黑体 CN Medium" panose="020B0600000000000000" pitchFamily="34" charset="-122"/>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46" rtl="0" eaLnBrk="1" latinLnBrk="0" hangingPunct="1">
        <a:defRPr sz="1800" kern="1200">
          <a:solidFill>
            <a:schemeClr val="tx1"/>
          </a:solidFill>
          <a:latin typeface="+mn-lt"/>
          <a:ea typeface="+mn-ea"/>
          <a:cs typeface="+mn-cs"/>
        </a:defRPr>
      </a:lvl1pPr>
      <a:lvl2pPr marL="457223" algn="l" defTabSz="914446" rtl="0" eaLnBrk="1" latinLnBrk="0" hangingPunct="1">
        <a:defRPr sz="1800" kern="1200">
          <a:solidFill>
            <a:schemeClr val="tx1"/>
          </a:solidFill>
          <a:latin typeface="+mn-lt"/>
          <a:ea typeface="+mn-ea"/>
          <a:cs typeface="+mn-cs"/>
        </a:defRPr>
      </a:lvl2pPr>
      <a:lvl3pPr marL="914446" algn="l" defTabSz="914446" rtl="0" eaLnBrk="1" latinLnBrk="0" hangingPunct="1">
        <a:defRPr sz="1800" kern="1200">
          <a:solidFill>
            <a:schemeClr val="tx1"/>
          </a:solidFill>
          <a:latin typeface="+mn-lt"/>
          <a:ea typeface="+mn-ea"/>
          <a:cs typeface="+mn-cs"/>
        </a:defRPr>
      </a:lvl3pPr>
      <a:lvl4pPr marL="1371669" algn="l" defTabSz="914446" rtl="0" eaLnBrk="1" latinLnBrk="0" hangingPunct="1">
        <a:defRPr sz="1800" kern="1200">
          <a:solidFill>
            <a:schemeClr val="tx1"/>
          </a:solidFill>
          <a:latin typeface="+mn-lt"/>
          <a:ea typeface="+mn-ea"/>
          <a:cs typeface="+mn-cs"/>
        </a:defRPr>
      </a:lvl4pPr>
      <a:lvl5pPr marL="1828891" algn="l" defTabSz="914446" rtl="0" eaLnBrk="1" latinLnBrk="0" hangingPunct="1">
        <a:defRPr sz="1800" kern="1200">
          <a:solidFill>
            <a:schemeClr val="tx1"/>
          </a:solidFill>
          <a:latin typeface="+mn-lt"/>
          <a:ea typeface="+mn-ea"/>
          <a:cs typeface="+mn-cs"/>
        </a:defRPr>
      </a:lvl5pPr>
      <a:lvl6pPr marL="2286114" algn="l" defTabSz="914446" rtl="0" eaLnBrk="1" latinLnBrk="0" hangingPunct="1">
        <a:defRPr sz="1800" kern="1200">
          <a:solidFill>
            <a:schemeClr val="tx1"/>
          </a:solidFill>
          <a:latin typeface="+mn-lt"/>
          <a:ea typeface="+mn-ea"/>
          <a:cs typeface="+mn-cs"/>
        </a:defRPr>
      </a:lvl6pPr>
      <a:lvl7pPr marL="2743337" algn="l" defTabSz="914446" rtl="0" eaLnBrk="1" latinLnBrk="0" hangingPunct="1">
        <a:defRPr sz="1800" kern="1200">
          <a:solidFill>
            <a:schemeClr val="tx1"/>
          </a:solidFill>
          <a:latin typeface="+mn-lt"/>
          <a:ea typeface="+mn-ea"/>
          <a:cs typeface="+mn-cs"/>
        </a:defRPr>
      </a:lvl7pPr>
      <a:lvl8pPr marL="3200560" algn="l" defTabSz="914446" rtl="0" eaLnBrk="1" latinLnBrk="0" hangingPunct="1">
        <a:defRPr sz="1800" kern="1200">
          <a:solidFill>
            <a:schemeClr val="tx1"/>
          </a:solidFill>
          <a:latin typeface="+mn-lt"/>
          <a:ea typeface="+mn-ea"/>
          <a:cs typeface="+mn-cs"/>
        </a:defRPr>
      </a:lvl8pPr>
      <a:lvl9pPr marL="3657783" algn="l" defTabSz="91444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6" orient="horz" pos="348">
          <p15:clr>
            <a:srgbClr val="F26B43"/>
          </p15:clr>
        </p15:guide>
        <p15:guide id="7" pos="794">
          <p15:clr>
            <a:srgbClr val="F26B43"/>
          </p15:clr>
        </p15:guide>
        <p15:guide id="8" pos="10727">
          <p15:clr>
            <a:srgbClr val="F26B43"/>
          </p15:clr>
        </p15:guide>
        <p15:guide id="9" orient="horz" pos="6132">
          <p15:clr>
            <a:srgbClr val="F26B43"/>
          </p15:clr>
        </p15:guide>
        <p15:guide id="10" orient="horz" pos="3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C995CDE0-E64E-42B1-AC86-F69C7578B0C5}"/>
              </a:ext>
            </a:extLst>
          </p:cNvPr>
          <p:cNvSpPr>
            <a:spLocks noGrp="1"/>
          </p:cNvSpPr>
          <p:nvPr>
            <p:ph type="ctrTitle"/>
          </p:nvPr>
        </p:nvSpPr>
        <p:spPr/>
        <p:txBody>
          <a:bodyPr anchor="b"/>
          <a:lstStyle/>
          <a:p>
            <a:r>
              <a:rPr lang="zh-CN" altLang="en-US"/>
              <a:t>负载均衡策略</a:t>
            </a:r>
          </a:p>
        </p:txBody>
      </p:sp>
      <p:sp>
        <p:nvSpPr>
          <p:cNvPr id="7" name="副标题 6">
            <a:extLst>
              <a:ext uri="{FF2B5EF4-FFF2-40B4-BE49-F238E27FC236}">
                <a16:creationId xmlns:a16="http://schemas.microsoft.com/office/drawing/2014/main" id="{35CCC947-CAC1-4816-B96E-2524996E1B80}"/>
              </a:ext>
            </a:extLst>
          </p:cNvPr>
          <p:cNvSpPr>
            <a:spLocks noGrp="1"/>
          </p:cNvSpPr>
          <p:nvPr>
            <p:ph type="subTitle" idx="1"/>
          </p:nvPr>
        </p:nvSpPr>
        <p:spPr/>
        <p:txBody>
          <a:bodyPr/>
          <a:lstStyle/>
          <a:p>
            <a:endParaRPr lang="zh-CN" altLang="en-US"/>
          </a:p>
        </p:txBody>
      </p:sp>
      <p:sp useBgFill="1">
        <p:nvSpPr>
          <p:cNvPr id="4" name="矩形 3">
            <a:extLst>
              <a:ext uri="{FF2B5EF4-FFF2-40B4-BE49-F238E27FC236}">
                <a16:creationId xmlns:a16="http://schemas.microsoft.com/office/drawing/2014/main" id="{037839CD-600E-4846-994B-89EB253685BA}"/>
              </a:ext>
            </a:extLst>
          </p:cNvPr>
          <p:cNvSpPr/>
          <p:nvPr/>
        </p:nvSpPr>
        <p:spPr>
          <a:xfrm>
            <a:off x="9976072" y="6147880"/>
            <a:ext cx="2215928" cy="7101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Tree>
    <p:extLst>
      <p:ext uri="{BB962C8B-B14F-4D97-AF65-F5344CB8AC3E}">
        <p14:creationId xmlns:p14="http://schemas.microsoft.com/office/powerpoint/2010/main" val="3975029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FA72FD6E-79D9-4231-A5BB-DF4B2C531F45}"/>
              </a:ext>
            </a:extLst>
          </p:cNvPr>
          <p:cNvSpPr>
            <a:spLocks noGrp="1"/>
          </p:cNvSpPr>
          <p:nvPr>
            <p:ph type="title"/>
          </p:nvPr>
        </p:nvSpPr>
        <p:spPr/>
        <p:txBody>
          <a:bodyPr/>
          <a:lstStyle/>
          <a:p>
            <a:r>
              <a:rPr lang="zh-CN" altLang="en-US"/>
              <a:t>目录</a:t>
            </a:r>
          </a:p>
        </p:txBody>
      </p:sp>
      <p:sp>
        <p:nvSpPr>
          <p:cNvPr id="2" name="内容占位符 1">
            <a:extLst>
              <a:ext uri="{FF2B5EF4-FFF2-40B4-BE49-F238E27FC236}">
                <a16:creationId xmlns:a16="http://schemas.microsoft.com/office/drawing/2014/main" id="{5BEACF0A-FB87-480D-B5E2-493EEBB8295C}"/>
              </a:ext>
            </a:extLst>
          </p:cNvPr>
          <p:cNvSpPr>
            <a:spLocks noGrp="1"/>
          </p:cNvSpPr>
          <p:nvPr>
            <p:ph idx="1"/>
          </p:nvPr>
        </p:nvSpPr>
        <p:spPr>
          <a:xfrm>
            <a:off x="3622075" y="1333100"/>
            <a:ext cx="4947850" cy="4191802"/>
          </a:xfrm>
        </p:spPr>
        <p:txBody>
          <a:bodyPr>
            <a:normAutofit/>
          </a:bodyPr>
          <a:lstStyle/>
          <a:p>
            <a:pPr marL="514350" indent="-514350">
              <a:buFont typeface="+mj-lt"/>
              <a:buAutoNum type="arabicPeriod"/>
            </a:pPr>
            <a:r>
              <a:rPr lang="zh-CN" altLang="en-US"/>
              <a:t>轮询算法</a:t>
            </a:r>
            <a:endParaRPr lang="en-US" altLang="zh-CN"/>
          </a:p>
          <a:p>
            <a:pPr marL="514350" indent="-514350">
              <a:buFont typeface="+mj-lt"/>
              <a:buAutoNum type="arabicPeriod"/>
            </a:pPr>
            <a:r>
              <a:rPr lang="zh-CN" altLang="en-US"/>
              <a:t>加权轮询算法</a:t>
            </a:r>
            <a:endParaRPr lang="en-US" altLang="zh-CN"/>
          </a:p>
          <a:p>
            <a:pPr marL="514350" indent="-514350">
              <a:buFont typeface="+mj-lt"/>
              <a:buAutoNum type="arabicPeriod"/>
            </a:pPr>
            <a:r>
              <a:rPr lang="zh-CN" altLang="en-US"/>
              <a:t>随机算法</a:t>
            </a:r>
            <a:endParaRPr lang="en-US" altLang="zh-CN"/>
          </a:p>
          <a:p>
            <a:pPr marL="514350" indent="-514350">
              <a:buFont typeface="+mj-lt"/>
              <a:buAutoNum type="arabicPeriod"/>
            </a:pPr>
            <a:r>
              <a:rPr lang="zh-CN" altLang="en-US"/>
              <a:t>一致性哈希算法</a:t>
            </a:r>
            <a:endParaRPr lang="en-US" altLang="zh-CN"/>
          </a:p>
        </p:txBody>
      </p:sp>
    </p:spTree>
    <p:extLst>
      <p:ext uri="{BB962C8B-B14F-4D97-AF65-F5344CB8AC3E}">
        <p14:creationId xmlns:p14="http://schemas.microsoft.com/office/powerpoint/2010/main" val="323330976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4D16F9C-04F8-48AF-8460-EDD4A596DDAD}"/>
              </a:ext>
            </a:extLst>
          </p:cNvPr>
          <p:cNvSpPr>
            <a:spLocks noGrp="1"/>
          </p:cNvSpPr>
          <p:nvPr>
            <p:ph type="title"/>
          </p:nvPr>
        </p:nvSpPr>
        <p:spPr/>
        <p:txBody>
          <a:bodyPr/>
          <a:lstStyle/>
          <a:p>
            <a:r>
              <a:rPr lang="zh-CN" altLang="en-US"/>
              <a:t>负载均衡算法</a:t>
            </a:r>
            <a:endParaRPr lang="en-US" altLang="zh-CN"/>
          </a:p>
        </p:txBody>
      </p:sp>
      <p:sp>
        <p:nvSpPr>
          <p:cNvPr id="2" name="内容占位符 1">
            <a:extLst>
              <a:ext uri="{FF2B5EF4-FFF2-40B4-BE49-F238E27FC236}">
                <a16:creationId xmlns:a16="http://schemas.microsoft.com/office/drawing/2014/main" id="{941A68C6-57AC-4219-8E56-F928898AD6F9}"/>
              </a:ext>
            </a:extLst>
          </p:cNvPr>
          <p:cNvSpPr>
            <a:spLocks noGrp="1"/>
          </p:cNvSpPr>
          <p:nvPr>
            <p:ph idx="1"/>
          </p:nvPr>
        </p:nvSpPr>
        <p:spPr/>
        <p:txBody>
          <a:bodyPr>
            <a:normAutofit/>
          </a:bodyPr>
          <a:lstStyle/>
          <a:p>
            <a:pPr marL="342900" indent="-342900">
              <a:buFont typeface="Wingdings" panose="05000000000000000000" pitchFamily="2" charset="2"/>
              <a:buChar char="u"/>
            </a:pPr>
            <a:r>
              <a:rPr lang="zh-CN" altLang="en-US" sz="2000">
                <a:latin typeface="思源黑体 CN Medium" panose="020B0600000000000000" pitchFamily="34" charset="-122"/>
                <a:ea typeface="思源黑体 CN Medium" panose="020B0600000000000000" pitchFamily="34" charset="-122"/>
              </a:rPr>
              <a:t>轮询算法（</a:t>
            </a:r>
            <a:r>
              <a:rPr lang="en-US" altLang="zh-CN" sz="2000">
                <a:latin typeface="思源黑体 CN Medium" panose="020B0600000000000000" pitchFamily="34" charset="-122"/>
                <a:ea typeface="思源黑体 CN Medium" panose="020B0600000000000000" pitchFamily="34" charset="-122"/>
              </a:rPr>
              <a:t>round-robin</a:t>
            </a:r>
            <a:r>
              <a:rPr lang="zh-CN" altLang="en-US" sz="2000">
                <a:latin typeface="思源黑体 CN Medium" panose="020B0600000000000000" pitchFamily="34" charset="-122"/>
                <a:ea typeface="思源黑体 CN Medium" panose="020B0600000000000000" pitchFamily="34" charset="-122"/>
              </a:rPr>
              <a:t>）</a:t>
            </a:r>
            <a:endParaRPr lang="en-US" altLang="zh-CN" sz="2000">
              <a:latin typeface="思源黑体 CN Medium" panose="020B0600000000000000" pitchFamily="34" charset="-122"/>
              <a:ea typeface="思源黑体 CN Medium" panose="020B0600000000000000" pitchFamily="34" charset="-122"/>
            </a:endParaRPr>
          </a:p>
          <a:p>
            <a:pPr lvl="1" indent="0">
              <a:buNone/>
            </a:pPr>
            <a:r>
              <a:rPr lang="en-US" altLang="zh-CN" sz="1600" b="1"/>
              <a:t>servAddrs</a:t>
            </a:r>
            <a:r>
              <a:rPr lang="en-US" altLang="zh-CN" sz="1600"/>
              <a:t> []string</a:t>
            </a:r>
            <a:r>
              <a:rPr lang="zh-CN" altLang="en-US" sz="1600"/>
              <a:t>：下游真实服务器地址</a:t>
            </a:r>
            <a:endParaRPr lang="en-US" altLang="zh-CN" sz="1600"/>
          </a:p>
          <a:p>
            <a:pPr lvl="1" indent="0">
              <a:buNone/>
            </a:pPr>
            <a:r>
              <a:rPr lang="en-US" altLang="zh-CN" sz="1600" b="1"/>
              <a:t>curIndex</a:t>
            </a:r>
            <a:r>
              <a:rPr lang="zh-CN" altLang="en-US" sz="1600"/>
              <a:t>：当前轮询的节点索引</a:t>
            </a:r>
            <a:endParaRPr lang="en-US" altLang="zh-CN" sz="1600"/>
          </a:p>
          <a:p>
            <a:pPr marL="342900" indent="-342900">
              <a:buFont typeface="Wingdings" panose="05000000000000000000" pitchFamily="2" charset="2"/>
              <a:buChar char="u"/>
            </a:pPr>
            <a:r>
              <a:rPr lang="zh-CN" altLang="en-US" sz="2000">
                <a:latin typeface="思源黑体 CN Medium" panose="020B0600000000000000" pitchFamily="34" charset="-122"/>
                <a:ea typeface="思源黑体 CN Medium" panose="020B0600000000000000" pitchFamily="34" charset="-122"/>
              </a:rPr>
              <a:t>加权轮询算法（</a:t>
            </a:r>
            <a:r>
              <a:rPr lang="en-US" altLang="zh-CN" sz="2000">
                <a:latin typeface="思源黑体 CN Medium" panose="020B0600000000000000" pitchFamily="34" charset="-122"/>
                <a:ea typeface="思源黑体 CN Medium" panose="020B0600000000000000" pitchFamily="34" charset="-122"/>
              </a:rPr>
              <a:t>weighted round-robin</a:t>
            </a:r>
            <a:r>
              <a:rPr lang="zh-CN" altLang="en-US" sz="2000">
                <a:latin typeface="思源黑体 CN Medium" panose="020B0600000000000000" pitchFamily="34" charset="-122"/>
                <a:ea typeface="思源黑体 CN Medium" panose="020B0600000000000000" pitchFamily="34" charset="-122"/>
              </a:rPr>
              <a:t>）</a:t>
            </a:r>
            <a:endParaRPr lang="en-US" altLang="zh-CN" sz="2000">
              <a:latin typeface="思源黑体 CN Medium" panose="020B0600000000000000" pitchFamily="34" charset="-122"/>
              <a:ea typeface="思源黑体 CN Medium" panose="020B0600000000000000" pitchFamily="34" charset="-122"/>
            </a:endParaRPr>
          </a:p>
          <a:p>
            <a:pPr lvl="1" indent="0">
              <a:buNone/>
            </a:pPr>
            <a:r>
              <a:rPr lang="en-US" altLang="zh-CN" sz="1600" b="1"/>
              <a:t>weight</a:t>
            </a:r>
            <a:r>
              <a:rPr lang="zh-CN" altLang="en-US" sz="1600"/>
              <a:t>：</a:t>
            </a:r>
            <a:r>
              <a:rPr lang="zh-CN" altLang="en-US" sz="1400"/>
              <a:t>初始化权重，默认为</a:t>
            </a:r>
            <a:r>
              <a:rPr lang="en-US" altLang="zh-CN" sz="1400"/>
              <a:t>1</a:t>
            </a:r>
          </a:p>
          <a:p>
            <a:pPr lvl="1" indent="0">
              <a:buNone/>
            </a:pPr>
            <a:r>
              <a:rPr lang="en-US" altLang="zh-CN" sz="1400" b="1"/>
              <a:t>currentWeight</a:t>
            </a:r>
            <a:r>
              <a:rPr lang="zh-CN" altLang="en-US" sz="1400"/>
              <a:t>：节点当前权重，每一轮可能变化</a:t>
            </a:r>
            <a:endParaRPr lang="en-US" altLang="zh-CN" sz="1400"/>
          </a:p>
          <a:p>
            <a:pPr lvl="1" indent="0">
              <a:buNone/>
            </a:pPr>
            <a:r>
              <a:rPr lang="en-US" altLang="zh-CN" sz="1400" b="1"/>
              <a:t>effectiveWeight</a:t>
            </a:r>
            <a:r>
              <a:rPr lang="zh-CN" altLang="en-US" sz="1400"/>
              <a:t>：节点有效权重，故障</a:t>
            </a:r>
            <a:r>
              <a:rPr lang="en-US" altLang="zh-CN" sz="1400"/>
              <a:t>-1</a:t>
            </a:r>
          </a:p>
          <a:p>
            <a:pPr lvl="1" indent="0">
              <a:buNone/>
            </a:pPr>
            <a:r>
              <a:rPr lang="en-US" altLang="zh-CN" sz="1400"/>
              <a:t>maxFails</a:t>
            </a:r>
            <a:r>
              <a:rPr lang="zh-CN" altLang="en-US" sz="1400"/>
              <a:t>：在</a:t>
            </a:r>
            <a:r>
              <a:rPr lang="en-US" altLang="zh-CN" sz="1400"/>
              <a:t>failTimeout</a:t>
            </a:r>
            <a:r>
              <a:rPr lang="zh-CN" altLang="en-US" sz="1400"/>
              <a:t>时间内，最大失败次数。</a:t>
            </a:r>
            <a:endParaRPr lang="en-US" altLang="zh-CN" sz="1400"/>
          </a:p>
          <a:p>
            <a:pPr lvl="1" indent="0">
              <a:buNone/>
            </a:pPr>
            <a:r>
              <a:rPr lang="en-US" altLang="zh-CN" sz="1400"/>
              <a:t>	</a:t>
            </a:r>
            <a:r>
              <a:rPr lang="zh-CN" altLang="en-US" sz="1400"/>
              <a:t>达到最大失败次数时，在</a:t>
            </a:r>
            <a:r>
              <a:rPr lang="en-US" altLang="zh-CN" sz="1400"/>
              <a:t>failTimeout</a:t>
            </a:r>
            <a:r>
              <a:rPr lang="zh-CN" altLang="en-US" sz="1400"/>
              <a:t>时间内不能被再次选择</a:t>
            </a:r>
            <a:endParaRPr lang="en-US" altLang="zh-CN" sz="1400"/>
          </a:p>
          <a:p>
            <a:pPr lvl="1" indent="0">
              <a:buNone/>
            </a:pPr>
            <a:r>
              <a:rPr lang="en-US" altLang="zh-CN" sz="1400"/>
              <a:t>failTimeout</a:t>
            </a:r>
            <a:r>
              <a:rPr lang="zh-CN" altLang="en-US" sz="1400"/>
              <a:t>：指定时间段内最大失败次数</a:t>
            </a:r>
            <a:endParaRPr lang="en-US" altLang="zh-CN" sz="1400"/>
          </a:p>
          <a:p>
            <a:pPr lvl="1" indent="0">
              <a:buNone/>
            </a:pPr>
            <a:r>
              <a:rPr lang="en-US" altLang="zh-CN" sz="1400"/>
              <a:t>	</a:t>
            </a:r>
            <a:r>
              <a:rPr lang="zh-CN" altLang="en-US" sz="1400"/>
              <a:t>单位为秒，默认值</a:t>
            </a:r>
            <a:r>
              <a:rPr lang="en-US" altLang="zh-CN" sz="1400"/>
              <a:t>10</a:t>
            </a:r>
            <a:r>
              <a:rPr lang="zh-CN" altLang="en-US" sz="1400"/>
              <a:t>秒</a:t>
            </a:r>
            <a:endParaRPr lang="en-US" altLang="zh-CN" sz="1400"/>
          </a:p>
          <a:p>
            <a:pPr lvl="1" indent="0">
              <a:buNone/>
            </a:pPr>
            <a:r>
              <a:rPr lang="en-US" altLang="zh-CN" sz="1400"/>
              <a:t>	</a:t>
            </a:r>
            <a:r>
              <a:rPr lang="zh-CN" altLang="en-US" sz="1400"/>
              <a:t>达到</a:t>
            </a:r>
            <a:r>
              <a:rPr lang="en-US" altLang="zh-CN" sz="1400"/>
              <a:t>maxFails</a:t>
            </a:r>
            <a:r>
              <a:rPr lang="zh-CN" altLang="en-US" sz="1400"/>
              <a:t>后，该</a:t>
            </a:r>
            <a:r>
              <a:rPr lang="en-US" altLang="zh-CN" sz="1400"/>
              <a:t>server</a:t>
            </a:r>
            <a:r>
              <a:rPr lang="zh-CN" altLang="en-US" sz="1400"/>
              <a:t>不能被访问的时间</a:t>
            </a:r>
            <a:endParaRPr lang="en-US" altLang="zh-CN" sz="1400"/>
          </a:p>
        </p:txBody>
      </p:sp>
      <p:grpSp>
        <p:nvGrpSpPr>
          <p:cNvPr id="4" name="组合 3">
            <a:extLst>
              <a:ext uri="{FF2B5EF4-FFF2-40B4-BE49-F238E27FC236}">
                <a16:creationId xmlns:a16="http://schemas.microsoft.com/office/drawing/2014/main" id="{30AAE8D0-7F3D-76FC-8996-3F4418015CE7}"/>
              </a:ext>
            </a:extLst>
          </p:cNvPr>
          <p:cNvGrpSpPr/>
          <p:nvPr/>
        </p:nvGrpSpPr>
        <p:grpSpPr>
          <a:xfrm>
            <a:off x="6552400" y="1189258"/>
            <a:ext cx="4466483" cy="2682514"/>
            <a:chOff x="6552400" y="1189258"/>
            <a:chExt cx="4466483" cy="2682514"/>
          </a:xfrm>
        </p:grpSpPr>
        <p:grpSp>
          <p:nvGrpSpPr>
            <p:cNvPr id="66" name="组合 65">
              <a:extLst>
                <a:ext uri="{FF2B5EF4-FFF2-40B4-BE49-F238E27FC236}">
                  <a16:creationId xmlns:a16="http://schemas.microsoft.com/office/drawing/2014/main" id="{57603C99-1DFF-2A22-8DFC-3B7FE0E56DEA}"/>
                </a:ext>
              </a:extLst>
            </p:cNvPr>
            <p:cNvGrpSpPr/>
            <p:nvPr/>
          </p:nvGrpSpPr>
          <p:grpSpPr>
            <a:xfrm>
              <a:off x="6552400" y="1373578"/>
              <a:ext cx="707799" cy="710063"/>
              <a:chOff x="2484801" y="1793435"/>
              <a:chExt cx="1471891" cy="1785004"/>
            </a:xfrm>
          </p:grpSpPr>
          <p:grpSp>
            <p:nvGrpSpPr>
              <p:cNvPr id="68" name="组合 67">
                <a:extLst>
                  <a:ext uri="{FF2B5EF4-FFF2-40B4-BE49-F238E27FC236}">
                    <a16:creationId xmlns:a16="http://schemas.microsoft.com/office/drawing/2014/main" id="{C3D8EB62-1ED5-177D-7CC4-E8D1D9D590A5}"/>
                  </a:ext>
                </a:extLst>
              </p:cNvPr>
              <p:cNvGrpSpPr>
                <a:grpSpLocks noChangeAspect="1"/>
              </p:cNvGrpSpPr>
              <p:nvPr/>
            </p:nvGrpSpPr>
            <p:grpSpPr>
              <a:xfrm>
                <a:off x="2484801" y="1793435"/>
                <a:ext cx="1471891" cy="1153291"/>
                <a:chOff x="4998874" y="4149546"/>
                <a:chExt cx="1410698" cy="1204875"/>
              </a:xfrm>
            </p:grpSpPr>
            <p:pic>
              <p:nvPicPr>
                <p:cNvPr id="70" name="图片 69">
                  <a:extLst>
                    <a:ext uri="{FF2B5EF4-FFF2-40B4-BE49-F238E27FC236}">
                      <a16:creationId xmlns:a16="http://schemas.microsoft.com/office/drawing/2014/main" id="{93B77366-17B7-75EB-9430-25EE03E7F710}"/>
                    </a:ext>
                  </a:extLst>
                </p:cNvPr>
                <p:cNvPicPr>
                  <a:picLocks noChangeAspect="1"/>
                </p:cNvPicPr>
                <p:nvPr/>
              </p:nvPicPr>
              <p:blipFill>
                <a:blip r:embed="rId3" cstate="hqprint">
                  <a:extLst>
                    <a:ext uri="{28A0092B-C50C-407E-A947-70E740481C1C}">
                      <a14:useLocalDpi xmlns:a14="http://schemas.microsoft.com/office/drawing/2010/main"/>
                    </a:ext>
                  </a:extLst>
                </a:blip>
                <a:stretch>
                  <a:fillRect/>
                </a:stretch>
              </p:blipFill>
              <p:spPr>
                <a:xfrm>
                  <a:off x="4998874" y="4149546"/>
                  <a:ext cx="1410698" cy="1204875"/>
                </a:xfrm>
                <a:prstGeom prst="rect">
                  <a:avLst/>
                </a:prstGeom>
                <a:ln w="19050">
                  <a:noFill/>
                </a:ln>
              </p:spPr>
            </p:pic>
            <p:pic>
              <p:nvPicPr>
                <p:cNvPr id="87" name="图片 86">
                  <a:extLst>
                    <a:ext uri="{FF2B5EF4-FFF2-40B4-BE49-F238E27FC236}">
                      <a16:creationId xmlns:a16="http://schemas.microsoft.com/office/drawing/2014/main" id="{418D3D45-9AD2-568D-BC8C-F892702D9106}"/>
                    </a:ext>
                  </a:extLst>
                </p:cNvPr>
                <p:cNvPicPr>
                  <a:picLocks noChangeAspect="1"/>
                </p:cNvPicPr>
                <p:nvPr/>
              </p:nvPicPr>
              <p:blipFill rotWithShape="1">
                <a:blip r:embed="rId4" cstate="hqprint">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a:ext>
                  </a:extLst>
                </a:blip>
                <a:srcRect l="20182" t="11716" r="18701" b="10359"/>
                <a:stretch/>
              </p:blipFill>
              <p:spPr>
                <a:xfrm>
                  <a:off x="5486848" y="4310140"/>
                  <a:ext cx="434747" cy="554302"/>
                </a:xfrm>
                <a:prstGeom prst="rect">
                  <a:avLst/>
                </a:prstGeom>
                <a:ln w="19050">
                  <a:noFill/>
                </a:ln>
              </p:spPr>
            </p:pic>
          </p:grpSp>
          <p:sp>
            <p:nvSpPr>
              <p:cNvPr id="69" name="文本框 68">
                <a:extLst>
                  <a:ext uri="{FF2B5EF4-FFF2-40B4-BE49-F238E27FC236}">
                    <a16:creationId xmlns:a16="http://schemas.microsoft.com/office/drawing/2014/main" id="{A61690D8-33BC-8810-6CD4-70FEAD90CB90}"/>
                  </a:ext>
                </a:extLst>
              </p:cNvPr>
              <p:cNvSpPr txBox="1"/>
              <p:nvPr/>
            </p:nvSpPr>
            <p:spPr>
              <a:xfrm>
                <a:off x="2568464" y="2970191"/>
                <a:ext cx="1304562" cy="608248"/>
              </a:xfrm>
              <a:prstGeom prst="rect">
                <a:avLst/>
              </a:prstGeom>
              <a:noFill/>
            </p:spPr>
            <p:txBody>
              <a:bodyPr wrap="square" rtlCol="0">
                <a:spAutoFit/>
              </a:bodyPr>
              <a:lstStyle/>
              <a:p>
                <a:pPr algn="ctr"/>
                <a:r>
                  <a:rPr lang="en-US" altLang="zh-CN" sz="1200">
                    <a:solidFill>
                      <a:srgbClr val="3F434C"/>
                    </a:solidFill>
                    <a:ea typeface="思源黑体 CN Medium" panose="020B0600000000000000" pitchFamily="34" charset="-122"/>
                  </a:rPr>
                  <a:t>Client</a:t>
                </a:r>
              </a:p>
            </p:txBody>
          </p:sp>
        </p:grpSp>
        <p:grpSp>
          <p:nvGrpSpPr>
            <p:cNvPr id="99" name="组合 98">
              <a:extLst>
                <a:ext uri="{FF2B5EF4-FFF2-40B4-BE49-F238E27FC236}">
                  <a16:creationId xmlns:a16="http://schemas.microsoft.com/office/drawing/2014/main" id="{EEAB84DD-C2B3-EA08-46D5-726C3C89B802}"/>
                </a:ext>
              </a:extLst>
            </p:cNvPr>
            <p:cNvGrpSpPr>
              <a:grpSpLocks noChangeAspect="1"/>
            </p:cNvGrpSpPr>
            <p:nvPr/>
          </p:nvGrpSpPr>
          <p:grpSpPr>
            <a:xfrm>
              <a:off x="8263508" y="1745513"/>
              <a:ext cx="1308804" cy="1308804"/>
              <a:chOff x="6091237" y="1828667"/>
              <a:chExt cx="1905000" cy="1905000"/>
            </a:xfrm>
          </p:grpSpPr>
          <p:sp>
            <p:nvSpPr>
              <p:cNvPr id="101" name="矩形: 圆角 100">
                <a:extLst>
                  <a:ext uri="{FF2B5EF4-FFF2-40B4-BE49-F238E27FC236}">
                    <a16:creationId xmlns:a16="http://schemas.microsoft.com/office/drawing/2014/main" id="{3928E02D-3DF2-9C31-BB96-424EF8B5FC1B}"/>
                  </a:ext>
                </a:extLst>
              </p:cNvPr>
              <p:cNvSpPr/>
              <p:nvPr/>
            </p:nvSpPr>
            <p:spPr>
              <a:xfrm>
                <a:off x="6431787" y="2193746"/>
                <a:ext cx="1222778" cy="954807"/>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7" name="图片 106">
                <a:extLst>
                  <a:ext uri="{FF2B5EF4-FFF2-40B4-BE49-F238E27FC236}">
                    <a16:creationId xmlns:a16="http://schemas.microsoft.com/office/drawing/2014/main" id="{F6E38F23-7B52-9670-D5AE-32FABA202E54}"/>
                  </a:ext>
                </a:extLst>
              </p:cNvPr>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6091237" y="1828667"/>
                <a:ext cx="1905000" cy="1905000"/>
              </a:xfrm>
              <a:prstGeom prst="rect">
                <a:avLst/>
              </a:prstGeom>
            </p:spPr>
          </p:pic>
        </p:grpSp>
        <p:grpSp>
          <p:nvGrpSpPr>
            <p:cNvPr id="108" name="组合 107">
              <a:extLst>
                <a:ext uri="{FF2B5EF4-FFF2-40B4-BE49-F238E27FC236}">
                  <a16:creationId xmlns:a16="http://schemas.microsoft.com/office/drawing/2014/main" id="{EA1CE7D5-271D-3AD8-52EB-E9A72FCB75DA}"/>
                </a:ext>
              </a:extLst>
            </p:cNvPr>
            <p:cNvGrpSpPr/>
            <p:nvPr/>
          </p:nvGrpSpPr>
          <p:grpSpPr>
            <a:xfrm>
              <a:off x="6552400" y="2189794"/>
              <a:ext cx="707799" cy="710063"/>
              <a:chOff x="2484801" y="1793435"/>
              <a:chExt cx="1471891" cy="1785004"/>
            </a:xfrm>
          </p:grpSpPr>
          <p:grpSp>
            <p:nvGrpSpPr>
              <p:cNvPr id="109" name="组合 108">
                <a:extLst>
                  <a:ext uri="{FF2B5EF4-FFF2-40B4-BE49-F238E27FC236}">
                    <a16:creationId xmlns:a16="http://schemas.microsoft.com/office/drawing/2014/main" id="{923E76A4-2AD6-490A-92F5-0658C5D24C0D}"/>
                  </a:ext>
                </a:extLst>
              </p:cNvPr>
              <p:cNvGrpSpPr>
                <a:grpSpLocks noChangeAspect="1"/>
              </p:cNvGrpSpPr>
              <p:nvPr/>
            </p:nvGrpSpPr>
            <p:grpSpPr>
              <a:xfrm>
                <a:off x="2484801" y="1793435"/>
                <a:ext cx="1471891" cy="1153291"/>
                <a:chOff x="4998874" y="4149546"/>
                <a:chExt cx="1410698" cy="1204875"/>
              </a:xfrm>
            </p:grpSpPr>
            <p:pic>
              <p:nvPicPr>
                <p:cNvPr id="111" name="图片 110">
                  <a:extLst>
                    <a:ext uri="{FF2B5EF4-FFF2-40B4-BE49-F238E27FC236}">
                      <a16:creationId xmlns:a16="http://schemas.microsoft.com/office/drawing/2014/main" id="{80A6312E-6A3B-F8B2-EDB8-F234D2B5E8D2}"/>
                    </a:ext>
                  </a:extLst>
                </p:cNvPr>
                <p:cNvPicPr>
                  <a:picLocks noChangeAspect="1"/>
                </p:cNvPicPr>
                <p:nvPr/>
              </p:nvPicPr>
              <p:blipFill>
                <a:blip r:embed="rId3" cstate="hqprint">
                  <a:extLst>
                    <a:ext uri="{28A0092B-C50C-407E-A947-70E740481C1C}">
                      <a14:useLocalDpi xmlns:a14="http://schemas.microsoft.com/office/drawing/2010/main"/>
                    </a:ext>
                  </a:extLst>
                </a:blip>
                <a:stretch>
                  <a:fillRect/>
                </a:stretch>
              </p:blipFill>
              <p:spPr>
                <a:xfrm>
                  <a:off x="4998874" y="4149546"/>
                  <a:ext cx="1410698" cy="1204875"/>
                </a:xfrm>
                <a:prstGeom prst="rect">
                  <a:avLst/>
                </a:prstGeom>
                <a:ln w="19050">
                  <a:noFill/>
                </a:ln>
              </p:spPr>
            </p:pic>
            <p:pic>
              <p:nvPicPr>
                <p:cNvPr id="112" name="图片 111">
                  <a:extLst>
                    <a:ext uri="{FF2B5EF4-FFF2-40B4-BE49-F238E27FC236}">
                      <a16:creationId xmlns:a16="http://schemas.microsoft.com/office/drawing/2014/main" id="{C8F39A77-FB6C-46FC-C3C5-FBDEE01F70B3}"/>
                    </a:ext>
                  </a:extLst>
                </p:cNvPr>
                <p:cNvPicPr>
                  <a:picLocks noChangeAspect="1"/>
                </p:cNvPicPr>
                <p:nvPr/>
              </p:nvPicPr>
              <p:blipFill rotWithShape="1">
                <a:blip r:embed="rId4" cstate="hqprint">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a:ext>
                  </a:extLst>
                </a:blip>
                <a:srcRect l="20182" t="11716" r="18701" b="10359"/>
                <a:stretch/>
              </p:blipFill>
              <p:spPr>
                <a:xfrm>
                  <a:off x="5486848" y="4310140"/>
                  <a:ext cx="434747" cy="554302"/>
                </a:xfrm>
                <a:prstGeom prst="rect">
                  <a:avLst/>
                </a:prstGeom>
                <a:ln w="19050">
                  <a:noFill/>
                </a:ln>
              </p:spPr>
            </p:pic>
          </p:grpSp>
          <p:sp>
            <p:nvSpPr>
              <p:cNvPr id="110" name="文本框 109">
                <a:extLst>
                  <a:ext uri="{FF2B5EF4-FFF2-40B4-BE49-F238E27FC236}">
                    <a16:creationId xmlns:a16="http://schemas.microsoft.com/office/drawing/2014/main" id="{5DDE02BF-03FB-87E0-47D9-E9B7B5FAAD02}"/>
                  </a:ext>
                </a:extLst>
              </p:cNvPr>
              <p:cNvSpPr txBox="1"/>
              <p:nvPr/>
            </p:nvSpPr>
            <p:spPr>
              <a:xfrm>
                <a:off x="2568464" y="2970191"/>
                <a:ext cx="1304562" cy="608248"/>
              </a:xfrm>
              <a:prstGeom prst="rect">
                <a:avLst/>
              </a:prstGeom>
              <a:noFill/>
            </p:spPr>
            <p:txBody>
              <a:bodyPr wrap="square" rtlCol="0">
                <a:spAutoFit/>
              </a:bodyPr>
              <a:lstStyle/>
              <a:p>
                <a:pPr algn="ctr"/>
                <a:r>
                  <a:rPr lang="en-US" altLang="zh-CN" sz="1200">
                    <a:solidFill>
                      <a:srgbClr val="3F434C"/>
                    </a:solidFill>
                    <a:ea typeface="思源黑体 CN Medium" panose="020B0600000000000000" pitchFamily="34" charset="-122"/>
                  </a:rPr>
                  <a:t>Client</a:t>
                </a:r>
              </a:p>
            </p:txBody>
          </p:sp>
        </p:grpSp>
        <p:grpSp>
          <p:nvGrpSpPr>
            <p:cNvPr id="113" name="组合 112">
              <a:extLst>
                <a:ext uri="{FF2B5EF4-FFF2-40B4-BE49-F238E27FC236}">
                  <a16:creationId xmlns:a16="http://schemas.microsoft.com/office/drawing/2014/main" id="{488A90EC-7BC1-0BD3-6D42-A423CDBB8662}"/>
                </a:ext>
              </a:extLst>
            </p:cNvPr>
            <p:cNvGrpSpPr/>
            <p:nvPr/>
          </p:nvGrpSpPr>
          <p:grpSpPr>
            <a:xfrm>
              <a:off x="6552400" y="3006010"/>
              <a:ext cx="707799" cy="710063"/>
              <a:chOff x="2484801" y="1793435"/>
              <a:chExt cx="1471891" cy="1785004"/>
            </a:xfrm>
          </p:grpSpPr>
          <p:grpSp>
            <p:nvGrpSpPr>
              <p:cNvPr id="114" name="组合 113">
                <a:extLst>
                  <a:ext uri="{FF2B5EF4-FFF2-40B4-BE49-F238E27FC236}">
                    <a16:creationId xmlns:a16="http://schemas.microsoft.com/office/drawing/2014/main" id="{AC43E5C3-04B9-1BB0-3875-E7B12AC86DA0}"/>
                  </a:ext>
                </a:extLst>
              </p:cNvPr>
              <p:cNvGrpSpPr>
                <a:grpSpLocks noChangeAspect="1"/>
              </p:cNvGrpSpPr>
              <p:nvPr/>
            </p:nvGrpSpPr>
            <p:grpSpPr>
              <a:xfrm>
                <a:off x="2484801" y="1793435"/>
                <a:ext cx="1471891" cy="1153291"/>
                <a:chOff x="4998874" y="4149546"/>
                <a:chExt cx="1410698" cy="1204875"/>
              </a:xfrm>
            </p:grpSpPr>
            <p:pic>
              <p:nvPicPr>
                <p:cNvPr id="116" name="图片 115">
                  <a:extLst>
                    <a:ext uri="{FF2B5EF4-FFF2-40B4-BE49-F238E27FC236}">
                      <a16:creationId xmlns:a16="http://schemas.microsoft.com/office/drawing/2014/main" id="{FC60E0AD-C777-3989-3949-8F39CB63EE48}"/>
                    </a:ext>
                  </a:extLst>
                </p:cNvPr>
                <p:cNvPicPr>
                  <a:picLocks noChangeAspect="1"/>
                </p:cNvPicPr>
                <p:nvPr/>
              </p:nvPicPr>
              <p:blipFill>
                <a:blip r:embed="rId3" cstate="hqprint">
                  <a:extLst>
                    <a:ext uri="{28A0092B-C50C-407E-A947-70E740481C1C}">
                      <a14:useLocalDpi xmlns:a14="http://schemas.microsoft.com/office/drawing/2010/main"/>
                    </a:ext>
                  </a:extLst>
                </a:blip>
                <a:stretch>
                  <a:fillRect/>
                </a:stretch>
              </p:blipFill>
              <p:spPr>
                <a:xfrm>
                  <a:off x="4998874" y="4149546"/>
                  <a:ext cx="1410698" cy="1204875"/>
                </a:xfrm>
                <a:prstGeom prst="rect">
                  <a:avLst/>
                </a:prstGeom>
                <a:ln w="19050">
                  <a:noFill/>
                </a:ln>
              </p:spPr>
            </p:pic>
            <p:pic>
              <p:nvPicPr>
                <p:cNvPr id="117" name="图片 116">
                  <a:extLst>
                    <a:ext uri="{FF2B5EF4-FFF2-40B4-BE49-F238E27FC236}">
                      <a16:creationId xmlns:a16="http://schemas.microsoft.com/office/drawing/2014/main" id="{5AF3EC0D-8A93-7D62-5613-79717A04D71A}"/>
                    </a:ext>
                  </a:extLst>
                </p:cNvPr>
                <p:cNvPicPr>
                  <a:picLocks noChangeAspect="1"/>
                </p:cNvPicPr>
                <p:nvPr/>
              </p:nvPicPr>
              <p:blipFill rotWithShape="1">
                <a:blip r:embed="rId4" cstate="hqprint">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a:ext>
                  </a:extLst>
                </a:blip>
                <a:srcRect l="20182" t="11716" r="18701" b="10359"/>
                <a:stretch/>
              </p:blipFill>
              <p:spPr>
                <a:xfrm>
                  <a:off x="5486848" y="4310140"/>
                  <a:ext cx="434747" cy="554302"/>
                </a:xfrm>
                <a:prstGeom prst="rect">
                  <a:avLst/>
                </a:prstGeom>
                <a:ln w="19050">
                  <a:noFill/>
                </a:ln>
              </p:spPr>
            </p:pic>
          </p:grpSp>
          <p:sp>
            <p:nvSpPr>
              <p:cNvPr id="115" name="文本框 114">
                <a:extLst>
                  <a:ext uri="{FF2B5EF4-FFF2-40B4-BE49-F238E27FC236}">
                    <a16:creationId xmlns:a16="http://schemas.microsoft.com/office/drawing/2014/main" id="{A3759607-5782-4755-2D84-787BC8F08A54}"/>
                  </a:ext>
                </a:extLst>
              </p:cNvPr>
              <p:cNvSpPr txBox="1"/>
              <p:nvPr/>
            </p:nvSpPr>
            <p:spPr>
              <a:xfrm>
                <a:off x="2568464" y="2970191"/>
                <a:ext cx="1304562" cy="608248"/>
              </a:xfrm>
              <a:prstGeom prst="rect">
                <a:avLst/>
              </a:prstGeom>
              <a:noFill/>
            </p:spPr>
            <p:txBody>
              <a:bodyPr wrap="square" rtlCol="0">
                <a:spAutoFit/>
              </a:bodyPr>
              <a:lstStyle/>
              <a:p>
                <a:pPr algn="ctr"/>
                <a:r>
                  <a:rPr lang="en-US" altLang="zh-CN" sz="1200">
                    <a:solidFill>
                      <a:srgbClr val="3F434C"/>
                    </a:solidFill>
                    <a:ea typeface="思源黑体 CN Medium" panose="020B0600000000000000" pitchFamily="34" charset="-122"/>
                  </a:rPr>
                  <a:t>Client</a:t>
                </a:r>
              </a:p>
            </p:txBody>
          </p:sp>
        </p:grpSp>
        <p:cxnSp>
          <p:nvCxnSpPr>
            <p:cNvPr id="8" name="直接箭头连接符 7">
              <a:extLst>
                <a:ext uri="{FF2B5EF4-FFF2-40B4-BE49-F238E27FC236}">
                  <a16:creationId xmlns:a16="http://schemas.microsoft.com/office/drawing/2014/main" id="{D2B1BF5E-71A9-ED85-53D1-D4B5AC760162}"/>
                </a:ext>
              </a:extLst>
            </p:cNvPr>
            <p:cNvCxnSpPr>
              <a:cxnSpLocks/>
            </p:cNvCxnSpPr>
            <p:nvPr/>
          </p:nvCxnSpPr>
          <p:spPr>
            <a:xfrm>
              <a:off x="7453936" y="1745512"/>
              <a:ext cx="808801" cy="5151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8" name="直接箭头连接符 117">
              <a:extLst>
                <a:ext uri="{FF2B5EF4-FFF2-40B4-BE49-F238E27FC236}">
                  <a16:creationId xmlns:a16="http://schemas.microsoft.com/office/drawing/2014/main" id="{35DCC28A-16B1-561F-C566-4049A9D51D28}"/>
                </a:ext>
              </a:extLst>
            </p:cNvPr>
            <p:cNvCxnSpPr>
              <a:cxnSpLocks/>
              <a:endCxn id="107" idx="1"/>
            </p:cNvCxnSpPr>
            <p:nvPr/>
          </p:nvCxnSpPr>
          <p:spPr>
            <a:xfrm flipV="1">
              <a:off x="7453936" y="2399915"/>
              <a:ext cx="809572" cy="953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9" name="直接箭头连接符 118">
              <a:extLst>
                <a:ext uri="{FF2B5EF4-FFF2-40B4-BE49-F238E27FC236}">
                  <a16:creationId xmlns:a16="http://schemas.microsoft.com/office/drawing/2014/main" id="{B903B9B3-5CF1-97FB-DC7A-05C5B52FD9FC}"/>
                </a:ext>
              </a:extLst>
            </p:cNvPr>
            <p:cNvCxnSpPr>
              <a:cxnSpLocks/>
            </p:cNvCxnSpPr>
            <p:nvPr/>
          </p:nvCxnSpPr>
          <p:spPr>
            <a:xfrm flipV="1">
              <a:off x="7408217" y="2580077"/>
              <a:ext cx="854520" cy="641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0" name="文本框 119">
              <a:extLst>
                <a:ext uri="{FF2B5EF4-FFF2-40B4-BE49-F238E27FC236}">
                  <a16:creationId xmlns:a16="http://schemas.microsoft.com/office/drawing/2014/main" id="{3C8F6A1D-F73E-3C62-45F4-83F1F3F6C591}"/>
                </a:ext>
              </a:extLst>
            </p:cNvPr>
            <p:cNvSpPr txBox="1"/>
            <p:nvPr/>
          </p:nvSpPr>
          <p:spPr>
            <a:xfrm>
              <a:off x="8381238" y="2942973"/>
              <a:ext cx="1072571" cy="276999"/>
            </a:xfrm>
            <a:prstGeom prst="rect">
              <a:avLst/>
            </a:prstGeom>
            <a:noFill/>
          </p:spPr>
          <p:txBody>
            <a:bodyPr wrap="square" rtlCol="0">
              <a:spAutoFit/>
            </a:bodyPr>
            <a:lstStyle/>
            <a:p>
              <a:pPr algn="ctr"/>
              <a:r>
                <a:rPr lang="zh-CN" altLang="en-US" sz="1200">
                  <a:solidFill>
                    <a:srgbClr val="3F434C"/>
                  </a:solidFill>
                  <a:ea typeface="思源黑体 CN Medium" panose="020B0600000000000000" pitchFamily="34" charset="-122"/>
                </a:rPr>
                <a:t>代理服务器</a:t>
              </a:r>
              <a:endParaRPr lang="en-US" altLang="zh-CN" sz="1200">
                <a:solidFill>
                  <a:srgbClr val="3F434C"/>
                </a:solidFill>
                <a:ea typeface="思源黑体 CN Medium" panose="020B0600000000000000" pitchFamily="34" charset="-122"/>
              </a:endParaRPr>
            </a:p>
          </p:txBody>
        </p:sp>
        <p:grpSp>
          <p:nvGrpSpPr>
            <p:cNvPr id="247" name="组合 246">
              <a:extLst>
                <a:ext uri="{FF2B5EF4-FFF2-40B4-BE49-F238E27FC236}">
                  <a16:creationId xmlns:a16="http://schemas.microsoft.com/office/drawing/2014/main" id="{50103D51-F539-1D3A-3212-56C53C06488B}"/>
                </a:ext>
              </a:extLst>
            </p:cNvPr>
            <p:cNvGrpSpPr/>
            <p:nvPr/>
          </p:nvGrpSpPr>
          <p:grpSpPr>
            <a:xfrm>
              <a:off x="10291654" y="2112220"/>
              <a:ext cx="727229" cy="828317"/>
              <a:chOff x="10267450" y="2112220"/>
              <a:chExt cx="727229" cy="828317"/>
            </a:xfrm>
          </p:grpSpPr>
          <p:pic>
            <p:nvPicPr>
              <p:cNvPr id="96" name="图片 95">
                <a:extLst>
                  <a:ext uri="{FF2B5EF4-FFF2-40B4-BE49-F238E27FC236}">
                    <a16:creationId xmlns:a16="http://schemas.microsoft.com/office/drawing/2014/main" id="{66E28D3B-72CB-7642-E846-1949B9FCE782}"/>
                  </a:ext>
                </a:extLst>
              </p:cNvPr>
              <p:cNvPicPr>
                <a:picLocks noChangeAspect="1"/>
              </p:cNvPicPr>
              <p:nvPr/>
            </p:nvPicPr>
            <p:blipFill>
              <a:blip r:embed="rId7">
                <a:extLst>
                  <a:ext uri="{28A0092B-C50C-407E-A947-70E740481C1C}">
                    <a14:useLocalDpi xmlns:a14="http://schemas.microsoft.com/office/drawing/2010/main"/>
                  </a:ext>
                </a:extLst>
              </a:blip>
              <a:stretch>
                <a:fillRect/>
              </a:stretch>
            </p:blipFill>
            <p:spPr>
              <a:xfrm>
                <a:off x="10267450" y="2112220"/>
                <a:ext cx="727229" cy="575390"/>
              </a:xfrm>
              <a:prstGeom prst="rect">
                <a:avLst/>
              </a:prstGeom>
            </p:spPr>
          </p:pic>
          <p:sp>
            <p:nvSpPr>
              <p:cNvPr id="126" name="文本框 125">
                <a:extLst>
                  <a:ext uri="{FF2B5EF4-FFF2-40B4-BE49-F238E27FC236}">
                    <a16:creationId xmlns:a16="http://schemas.microsoft.com/office/drawing/2014/main" id="{33316742-D584-41A2-936F-B1FC389761F9}"/>
                  </a:ext>
                </a:extLst>
              </p:cNvPr>
              <p:cNvSpPr txBox="1"/>
              <p:nvPr/>
            </p:nvSpPr>
            <p:spPr>
              <a:xfrm>
                <a:off x="10327729" y="2663538"/>
                <a:ext cx="606670" cy="276999"/>
              </a:xfrm>
              <a:prstGeom prst="rect">
                <a:avLst/>
              </a:prstGeom>
              <a:noFill/>
            </p:spPr>
            <p:txBody>
              <a:bodyPr wrap="square" rtlCol="0">
                <a:spAutoFit/>
              </a:bodyPr>
              <a:lstStyle/>
              <a:p>
                <a:pPr algn="ctr"/>
                <a:r>
                  <a:rPr lang="en-US" altLang="zh-CN" sz="1200">
                    <a:solidFill>
                      <a:srgbClr val="3F434C"/>
                    </a:solidFill>
                    <a:ea typeface="思源黑体 CN Medium" panose="020B0600000000000000" pitchFamily="34" charset="-122"/>
                  </a:rPr>
                  <a:t>Server</a:t>
                </a:r>
              </a:p>
            </p:txBody>
          </p:sp>
        </p:grpSp>
        <p:sp>
          <p:nvSpPr>
            <p:cNvPr id="236" name="文本框 235">
              <a:extLst>
                <a:ext uri="{FF2B5EF4-FFF2-40B4-BE49-F238E27FC236}">
                  <a16:creationId xmlns:a16="http://schemas.microsoft.com/office/drawing/2014/main" id="{7D3F9469-923F-E626-E99C-66851A903E29}"/>
                </a:ext>
              </a:extLst>
            </p:cNvPr>
            <p:cNvSpPr txBox="1"/>
            <p:nvPr/>
          </p:nvSpPr>
          <p:spPr>
            <a:xfrm>
              <a:off x="8582867" y="2172719"/>
              <a:ext cx="670087" cy="307777"/>
            </a:xfrm>
            <a:prstGeom prst="rect">
              <a:avLst/>
            </a:prstGeom>
            <a:noFill/>
          </p:spPr>
          <p:txBody>
            <a:bodyPr wrap="square" rtlCol="0">
              <a:spAutoFit/>
            </a:bodyPr>
            <a:lstStyle/>
            <a:p>
              <a:pPr algn="ctr"/>
              <a:r>
                <a:rPr lang="en-US" altLang="zh-CN" sz="1400">
                  <a:solidFill>
                    <a:schemeClr val="accent3">
                      <a:lumMod val="75000"/>
                    </a:schemeClr>
                  </a:solidFill>
                  <a:ea typeface="思源黑体 CN Medium" panose="020B0600000000000000" pitchFamily="34" charset="-122"/>
                </a:rPr>
                <a:t>Agent</a:t>
              </a:r>
            </a:p>
          </p:txBody>
        </p:sp>
        <p:grpSp>
          <p:nvGrpSpPr>
            <p:cNvPr id="248" name="组合 247">
              <a:extLst>
                <a:ext uri="{FF2B5EF4-FFF2-40B4-BE49-F238E27FC236}">
                  <a16:creationId xmlns:a16="http://schemas.microsoft.com/office/drawing/2014/main" id="{F217BE84-4285-D1A8-9058-35544D22A7FC}"/>
                </a:ext>
              </a:extLst>
            </p:cNvPr>
            <p:cNvGrpSpPr/>
            <p:nvPr/>
          </p:nvGrpSpPr>
          <p:grpSpPr>
            <a:xfrm>
              <a:off x="10291654" y="1189258"/>
              <a:ext cx="727229" cy="842873"/>
              <a:chOff x="10267450" y="1065765"/>
              <a:chExt cx="727229" cy="842873"/>
            </a:xfrm>
          </p:grpSpPr>
          <p:pic>
            <p:nvPicPr>
              <p:cNvPr id="237" name="图片 236">
                <a:extLst>
                  <a:ext uri="{FF2B5EF4-FFF2-40B4-BE49-F238E27FC236}">
                    <a16:creationId xmlns:a16="http://schemas.microsoft.com/office/drawing/2014/main" id="{2DA3126B-8153-BE08-C8E8-D82C5A659219}"/>
                  </a:ext>
                </a:extLst>
              </p:cNvPr>
              <p:cNvPicPr>
                <a:picLocks noChangeAspect="1"/>
              </p:cNvPicPr>
              <p:nvPr/>
            </p:nvPicPr>
            <p:blipFill>
              <a:blip r:embed="rId7">
                <a:extLst>
                  <a:ext uri="{28A0092B-C50C-407E-A947-70E740481C1C}">
                    <a14:useLocalDpi xmlns:a14="http://schemas.microsoft.com/office/drawing/2010/main"/>
                  </a:ext>
                </a:extLst>
              </a:blip>
              <a:stretch>
                <a:fillRect/>
              </a:stretch>
            </p:blipFill>
            <p:spPr>
              <a:xfrm>
                <a:off x="10267450" y="1065765"/>
                <a:ext cx="727229" cy="575390"/>
              </a:xfrm>
              <a:prstGeom prst="rect">
                <a:avLst/>
              </a:prstGeom>
            </p:spPr>
          </p:pic>
          <p:sp>
            <p:nvSpPr>
              <p:cNvPr id="238" name="文本框 237">
                <a:extLst>
                  <a:ext uri="{FF2B5EF4-FFF2-40B4-BE49-F238E27FC236}">
                    <a16:creationId xmlns:a16="http://schemas.microsoft.com/office/drawing/2014/main" id="{88601811-B727-BF44-30ED-1D99F1DE0E8C}"/>
                  </a:ext>
                </a:extLst>
              </p:cNvPr>
              <p:cNvSpPr txBox="1"/>
              <p:nvPr/>
            </p:nvSpPr>
            <p:spPr>
              <a:xfrm>
                <a:off x="10327729" y="1631639"/>
                <a:ext cx="606670" cy="276999"/>
              </a:xfrm>
              <a:prstGeom prst="rect">
                <a:avLst/>
              </a:prstGeom>
              <a:noFill/>
            </p:spPr>
            <p:txBody>
              <a:bodyPr wrap="square" rtlCol="0">
                <a:spAutoFit/>
              </a:bodyPr>
              <a:lstStyle/>
              <a:p>
                <a:pPr algn="ctr"/>
                <a:r>
                  <a:rPr lang="en-US" altLang="zh-CN" sz="1200">
                    <a:solidFill>
                      <a:srgbClr val="3F434C"/>
                    </a:solidFill>
                    <a:ea typeface="思源黑体 CN Medium" panose="020B0600000000000000" pitchFamily="34" charset="-122"/>
                  </a:rPr>
                  <a:t>Server</a:t>
                </a:r>
              </a:p>
            </p:txBody>
          </p:sp>
        </p:grpSp>
        <p:grpSp>
          <p:nvGrpSpPr>
            <p:cNvPr id="246" name="组合 245">
              <a:extLst>
                <a:ext uri="{FF2B5EF4-FFF2-40B4-BE49-F238E27FC236}">
                  <a16:creationId xmlns:a16="http://schemas.microsoft.com/office/drawing/2014/main" id="{3A374423-D455-8583-77AF-AF7B0C84305D}"/>
                </a:ext>
              </a:extLst>
            </p:cNvPr>
            <p:cNvGrpSpPr/>
            <p:nvPr/>
          </p:nvGrpSpPr>
          <p:grpSpPr>
            <a:xfrm>
              <a:off x="10291654" y="3020402"/>
              <a:ext cx="727229" cy="851370"/>
              <a:chOff x="10315858" y="3020402"/>
              <a:chExt cx="727229" cy="851370"/>
            </a:xfrm>
          </p:grpSpPr>
          <p:pic>
            <p:nvPicPr>
              <p:cNvPr id="243" name="图片 242">
                <a:extLst>
                  <a:ext uri="{FF2B5EF4-FFF2-40B4-BE49-F238E27FC236}">
                    <a16:creationId xmlns:a16="http://schemas.microsoft.com/office/drawing/2014/main" id="{53DB0828-BC55-C344-B345-A29E4DB199EE}"/>
                  </a:ext>
                </a:extLst>
              </p:cNvPr>
              <p:cNvPicPr>
                <a:picLocks noChangeAspect="1"/>
              </p:cNvPicPr>
              <p:nvPr/>
            </p:nvPicPr>
            <p:blipFill>
              <a:blip r:embed="rId7">
                <a:extLst>
                  <a:ext uri="{28A0092B-C50C-407E-A947-70E740481C1C}">
                    <a14:useLocalDpi xmlns:a14="http://schemas.microsoft.com/office/drawing/2010/main"/>
                  </a:ext>
                </a:extLst>
              </a:blip>
              <a:stretch>
                <a:fillRect/>
              </a:stretch>
            </p:blipFill>
            <p:spPr>
              <a:xfrm>
                <a:off x="10315858" y="3020402"/>
                <a:ext cx="727229" cy="575390"/>
              </a:xfrm>
              <a:prstGeom prst="rect">
                <a:avLst/>
              </a:prstGeom>
            </p:spPr>
          </p:pic>
          <p:sp>
            <p:nvSpPr>
              <p:cNvPr id="244" name="文本框 243">
                <a:extLst>
                  <a:ext uri="{FF2B5EF4-FFF2-40B4-BE49-F238E27FC236}">
                    <a16:creationId xmlns:a16="http://schemas.microsoft.com/office/drawing/2014/main" id="{43C48581-A588-B752-0B91-29A35C861DF2}"/>
                  </a:ext>
                </a:extLst>
              </p:cNvPr>
              <p:cNvSpPr txBox="1"/>
              <p:nvPr/>
            </p:nvSpPr>
            <p:spPr>
              <a:xfrm>
                <a:off x="10376137" y="3594773"/>
                <a:ext cx="606670" cy="276999"/>
              </a:xfrm>
              <a:prstGeom prst="rect">
                <a:avLst/>
              </a:prstGeom>
              <a:noFill/>
            </p:spPr>
            <p:txBody>
              <a:bodyPr wrap="square" rtlCol="0">
                <a:spAutoFit/>
              </a:bodyPr>
              <a:lstStyle/>
              <a:p>
                <a:pPr algn="ctr"/>
                <a:r>
                  <a:rPr lang="en-US" altLang="zh-CN" sz="1200">
                    <a:solidFill>
                      <a:srgbClr val="3F434C"/>
                    </a:solidFill>
                    <a:ea typeface="思源黑体 CN Medium" panose="020B0600000000000000" pitchFamily="34" charset="-122"/>
                  </a:rPr>
                  <a:t>Server</a:t>
                </a:r>
              </a:p>
            </p:txBody>
          </p:sp>
        </p:grpSp>
      </p:grpSp>
      <p:cxnSp>
        <p:nvCxnSpPr>
          <p:cNvPr id="5" name="直接箭头连接符 4">
            <a:extLst>
              <a:ext uri="{FF2B5EF4-FFF2-40B4-BE49-F238E27FC236}">
                <a16:creationId xmlns:a16="http://schemas.microsoft.com/office/drawing/2014/main" id="{5FF99897-B2B1-5C0A-1634-BDB0DEF5EA1D}"/>
              </a:ext>
            </a:extLst>
          </p:cNvPr>
          <p:cNvCxnSpPr>
            <a:cxnSpLocks/>
            <a:endCxn id="96" idx="1"/>
          </p:cNvCxnSpPr>
          <p:nvPr/>
        </p:nvCxnSpPr>
        <p:spPr>
          <a:xfrm>
            <a:off x="9572312" y="2399915"/>
            <a:ext cx="71934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 name="直接箭头连接符 5">
            <a:extLst>
              <a:ext uri="{FF2B5EF4-FFF2-40B4-BE49-F238E27FC236}">
                <a16:creationId xmlns:a16="http://schemas.microsoft.com/office/drawing/2014/main" id="{EFE4750C-AE2B-2FC2-B682-E90528629756}"/>
              </a:ext>
            </a:extLst>
          </p:cNvPr>
          <p:cNvCxnSpPr>
            <a:cxnSpLocks/>
            <a:endCxn id="237" idx="1"/>
          </p:cNvCxnSpPr>
          <p:nvPr/>
        </p:nvCxnSpPr>
        <p:spPr>
          <a:xfrm flipV="1">
            <a:off x="9594847" y="1476953"/>
            <a:ext cx="696807" cy="58732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A5659F3F-776B-0066-13E4-A3E4508215B9}"/>
              </a:ext>
            </a:extLst>
          </p:cNvPr>
          <p:cNvCxnSpPr>
            <a:cxnSpLocks/>
            <a:endCxn id="243" idx="1"/>
          </p:cNvCxnSpPr>
          <p:nvPr/>
        </p:nvCxnSpPr>
        <p:spPr>
          <a:xfrm>
            <a:off x="9571541" y="2869962"/>
            <a:ext cx="720113" cy="43813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50" name="组合 49">
            <a:extLst>
              <a:ext uri="{FF2B5EF4-FFF2-40B4-BE49-F238E27FC236}">
                <a16:creationId xmlns:a16="http://schemas.microsoft.com/office/drawing/2014/main" id="{BD0C2B45-694D-390A-F3EA-8BC610108F04}"/>
              </a:ext>
            </a:extLst>
          </p:cNvPr>
          <p:cNvGrpSpPr/>
          <p:nvPr/>
        </p:nvGrpSpPr>
        <p:grpSpPr>
          <a:xfrm>
            <a:off x="10989984" y="1280837"/>
            <a:ext cx="809188" cy="2224056"/>
            <a:chOff x="10989984" y="1280837"/>
            <a:chExt cx="809188" cy="2224056"/>
          </a:xfrm>
        </p:grpSpPr>
        <p:sp>
          <p:nvSpPr>
            <p:cNvPr id="47" name="文本框 46">
              <a:extLst>
                <a:ext uri="{FF2B5EF4-FFF2-40B4-BE49-F238E27FC236}">
                  <a16:creationId xmlns:a16="http://schemas.microsoft.com/office/drawing/2014/main" id="{84BAF278-AAFB-5AF5-14E9-76C32FD48429}"/>
                </a:ext>
              </a:extLst>
            </p:cNvPr>
            <p:cNvSpPr txBox="1"/>
            <p:nvPr/>
          </p:nvSpPr>
          <p:spPr>
            <a:xfrm>
              <a:off x="10989984" y="1280837"/>
              <a:ext cx="809188" cy="338554"/>
            </a:xfrm>
            <a:prstGeom prst="rect">
              <a:avLst/>
            </a:prstGeom>
            <a:noFill/>
          </p:spPr>
          <p:txBody>
            <a:bodyPr wrap="square">
              <a:spAutoFit/>
            </a:bodyPr>
            <a:lstStyle/>
            <a:p>
              <a:r>
                <a:rPr lang="en-US" altLang="zh-CN" sz="1600">
                  <a:solidFill>
                    <a:srgbClr val="3F434C"/>
                  </a:solidFill>
                  <a:ea typeface="思源黑体 CN Medium" panose="020B0600000000000000" pitchFamily="34" charset="-122"/>
                </a:rPr>
                <a:t>w</a:t>
              </a:r>
              <a:r>
                <a:rPr lang="zh-CN" altLang="en-US" sz="1600">
                  <a:solidFill>
                    <a:srgbClr val="3F434C"/>
                  </a:solidFill>
                  <a:ea typeface="思源黑体 CN Medium" panose="020B0600000000000000" pitchFamily="34" charset="-122"/>
                </a:rPr>
                <a:t>：</a:t>
              </a:r>
              <a:r>
                <a:rPr lang="en-US" altLang="zh-CN" sz="1600">
                  <a:solidFill>
                    <a:srgbClr val="3F434C"/>
                  </a:solidFill>
                  <a:ea typeface="思源黑体 CN Medium" panose="020B0600000000000000" pitchFamily="34" charset="-122"/>
                </a:rPr>
                <a:t>6</a:t>
              </a:r>
              <a:endParaRPr lang="zh-CN" altLang="en-US" sz="1600">
                <a:solidFill>
                  <a:srgbClr val="3F434C"/>
                </a:solidFill>
                <a:ea typeface="思源黑体 CN Medium" panose="020B0600000000000000" pitchFamily="34" charset="-122"/>
              </a:endParaRPr>
            </a:p>
          </p:txBody>
        </p:sp>
        <p:sp>
          <p:nvSpPr>
            <p:cNvPr id="48" name="文本框 47">
              <a:extLst>
                <a:ext uri="{FF2B5EF4-FFF2-40B4-BE49-F238E27FC236}">
                  <a16:creationId xmlns:a16="http://schemas.microsoft.com/office/drawing/2014/main" id="{1E1646F6-4EF9-CE1D-3F89-1D6DFB8A896E}"/>
                </a:ext>
              </a:extLst>
            </p:cNvPr>
            <p:cNvSpPr txBox="1"/>
            <p:nvPr/>
          </p:nvSpPr>
          <p:spPr>
            <a:xfrm>
              <a:off x="10989984" y="2223588"/>
              <a:ext cx="809188" cy="338554"/>
            </a:xfrm>
            <a:prstGeom prst="rect">
              <a:avLst/>
            </a:prstGeom>
            <a:noFill/>
          </p:spPr>
          <p:txBody>
            <a:bodyPr wrap="square">
              <a:spAutoFit/>
            </a:bodyPr>
            <a:lstStyle/>
            <a:p>
              <a:r>
                <a:rPr lang="en-US" altLang="zh-CN" sz="1600">
                  <a:solidFill>
                    <a:srgbClr val="3F434C"/>
                  </a:solidFill>
                  <a:ea typeface="思源黑体 CN Medium" panose="020B0600000000000000" pitchFamily="34" charset="-122"/>
                </a:rPr>
                <a:t>w</a:t>
              </a:r>
              <a:r>
                <a:rPr lang="zh-CN" altLang="en-US" sz="1600">
                  <a:solidFill>
                    <a:srgbClr val="3F434C"/>
                  </a:solidFill>
                  <a:ea typeface="思源黑体 CN Medium" panose="020B0600000000000000" pitchFamily="34" charset="-122"/>
                </a:rPr>
                <a:t>：</a:t>
              </a:r>
              <a:r>
                <a:rPr lang="en-US" altLang="zh-CN" sz="1600">
                  <a:solidFill>
                    <a:srgbClr val="3F434C"/>
                  </a:solidFill>
                  <a:ea typeface="思源黑体 CN Medium" panose="020B0600000000000000" pitchFamily="34" charset="-122"/>
                </a:rPr>
                <a:t>3</a:t>
              </a:r>
              <a:endParaRPr lang="zh-CN" altLang="en-US" sz="1600">
                <a:solidFill>
                  <a:srgbClr val="3F434C"/>
                </a:solidFill>
                <a:ea typeface="思源黑体 CN Medium" panose="020B0600000000000000" pitchFamily="34" charset="-122"/>
              </a:endParaRPr>
            </a:p>
          </p:txBody>
        </p:sp>
        <p:sp>
          <p:nvSpPr>
            <p:cNvPr id="49" name="文本框 48">
              <a:extLst>
                <a:ext uri="{FF2B5EF4-FFF2-40B4-BE49-F238E27FC236}">
                  <a16:creationId xmlns:a16="http://schemas.microsoft.com/office/drawing/2014/main" id="{6B116A72-9241-6D44-29F8-A66B96C69C40}"/>
                </a:ext>
              </a:extLst>
            </p:cNvPr>
            <p:cNvSpPr txBox="1"/>
            <p:nvPr/>
          </p:nvSpPr>
          <p:spPr>
            <a:xfrm>
              <a:off x="10989984" y="3166339"/>
              <a:ext cx="809188" cy="338554"/>
            </a:xfrm>
            <a:prstGeom prst="rect">
              <a:avLst/>
            </a:prstGeom>
            <a:noFill/>
          </p:spPr>
          <p:txBody>
            <a:bodyPr wrap="square">
              <a:spAutoFit/>
            </a:bodyPr>
            <a:lstStyle/>
            <a:p>
              <a:r>
                <a:rPr lang="en-US" altLang="zh-CN" sz="1600">
                  <a:solidFill>
                    <a:srgbClr val="3F434C"/>
                  </a:solidFill>
                  <a:ea typeface="思源黑体 CN Medium" panose="020B0600000000000000" pitchFamily="34" charset="-122"/>
                </a:rPr>
                <a:t>w</a:t>
              </a:r>
              <a:r>
                <a:rPr lang="zh-CN" altLang="en-US" sz="1600">
                  <a:solidFill>
                    <a:srgbClr val="3F434C"/>
                  </a:solidFill>
                  <a:ea typeface="思源黑体 CN Medium" panose="020B0600000000000000" pitchFamily="34" charset="-122"/>
                </a:rPr>
                <a:t>：</a:t>
              </a:r>
              <a:r>
                <a:rPr lang="en-US" altLang="zh-CN" sz="1600">
                  <a:solidFill>
                    <a:srgbClr val="3F434C"/>
                  </a:solidFill>
                  <a:ea typeface="思源黑体 CN Medium" panose="020B0600000000000000" pitchFamily="34" charset="-122"/>
                </a:rPr>
                <a:t>1</a:t>
              </a:r>
              <a:endParaRPr lang="zh-CN" altLang="en-US" sz="1600">
                <a:solidFill>
                  <a:srgbClr val="3F434C"/>
                </a:solidFill>
                <a:ea typeface="思源黑体 CN Medium" panose="020B0600000000000000" pitchFamily="34" charset="-122"/>
              </a:endParaRPr>
            </a:p>
          </p:txBody>
        </p:sp>
      </p:grpSp>
      <p:sp>
        <p:nvSpPr>
          <p:cNvPr id="52" name="对话气泡: 圆角矩形 51">
            <a:extLst>
              <a:ext uri="{FF2B5EF4-FFF2-40B4-BE49-F238E27FC236}">
                <a16:creationId xmlns:a16="http://schemas.microsoft.com/office/drawing/2014/main" id="{5E080AEA-7D9A-5EF4-F8CA-111C6857F508}"/>
              </a:ext>
            </a:extLst>
          </p:cNvPr>
          <p:cNvSpPr/>
          <p:nvPr/>
        </p:nvSpPr>
        <p:spPr>
          <a:xfrm>
            <a:off x="7262768" y="4235302"/>
            <a:ext cx="2821032" cy="1114328"/>
          </a:xfrm>
          <a:prstGeom prst="wedgeRoundRectCallout">
            <a:avLst>
              <a:gd name="adj1" fmla="val -61798"/>
              <a:gd name="adj2" fmla="val -35403"/>
              <a:gd name="adj3" fmla="val 16667"/>
            </a:avLst>
          </a:prstGeom>
        </p:spPr>
        <p:style>
          <a:lnRef idx="2">
            <a:schemeClr val="accent1"/>
          </a:lnRef>
          <a:fillRef idx="1">
            <a:schemeClr val="lt1"/>
          </a:fillRef>
          <a:effectRef idx="0">
            <a:schemeClr val="accent1"/>
          </a:effectRef>
          <a:fontRef idx="minor">
            <a:schemeClr val="dk1"/>
          </a:fontRef>
        </p:style>
        <p:txBody>
          <a:bodyPr wrap="square" lIns="108000" tIns="72000" rIns="108000" bIns="72000" rtlCol="0" anchor="ctr">
            <a:spAutoFit/>
          </a:bodyPr>
          <a:lstStyle/>
          <a:p>
            <a:r>
              <a:rPr lang="zh-CN" altLang="en-US" sz="1400">
                <a:latin typeface="思源黑体 CN Medium" panose="020B0600000000000000" pitchFamily="34" charset="-122"/>
                <a:ea typeface="思源黑体 CN Medium" panose="020B0600000000000000" pitchFamily="34" charset="-122"/>
              </a:rPr>
              <a:t>前提：所有服务器提供的服务都是相同的</a:t>
            </a:r>
            <a:endParaRPr lang="en-US" altLang="zh-CN" sz="1400">
              <a:latin typeface="思源黑体 CN Medium" panose="020B0600000000000000" pitchFamily="34" charset="-122"/>
              <a:ea typeface="思源黑体 CN Medium" panose="020B0600000000000000" pitchFamily="34" charset="-122"/>
            </a:endParaRPr>
          </a:p>
          <a:p>
            <a:r>
              <a:rPr lang="zh-CN" altLang="en-US" sz="1400">
                <a:latin typeface="思源黑体 CN Medium" panose="020B0600000000000000" pitchFamily="34" charset="-122"/>
                <a:ea typeface="思源黑体 CN Medium" panose="020B0600000000000000" pitchFamily="34" charset="-122"/>
              </a:rPr>
              <a:t>无法保证某类请求仅由特定的服务器处理</a:t>
            </a:r>
            <a:endParaRPr lang="en-US" altLang="zh-CN" sz="1400">
              <a:latin typeface="思源黑体 CN Medium" panose="020B0600000000000000" pitchFamily="34" charset="-122"/>
              <a:ea typeface="思源黑体 CN Medium" panose="020B0600000000000000" pitchFamily="34" charset="-122"/>
            </a:endParaRPr>
          </a:p>
        </p:txBody>
      </p:sp>
    </p:spTree>
    <p:extLst>
      <p:ext uri="{BB962C8B-B14F-4D97-AF65-F5344CB8AC3E}">
        <p14:creationId xmlns:p14="http://schemas.microsoft.com/office/powerpoint/2010/main" val="197844800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subTnLst>
                                    <p:set>
                                      <p:cBhvr override="childStyle">
                                        <p:cTn dur="1" fill="hold" display="0" masterRel="sameClick" afterEffect="1">
                                          <p:stCondLst>
                                            <p:cond evt="end" delay="0">
                                              <p:tn val="13"/>
                                            </p:cond>
                                          </p:stCondLst>
                                        </p:cTn>
                                        <p:tgtEl>
                                          <p:spTgt spid="6"/>
                                        </p:tgtEl>
                                        <p:attrNameLst>
                                          <p:attrName>style.visibility</p:attrName>
                                        </p:attrNameLst>
                                      </p:cBhvr>
                                      <p:to>
                                        <p:strVal val="hidden"/>
                                      </p:to>
                                    </p:set>
                                  </p:sub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left)">
                                      <p:cBhvr>
                                        <p:cTn id="20" dur="500"/>
                                        <p:tgtEl>
                                          <p:spTgt spid="5"/>
                                        </p:tgtEl>
                                      </p:cBhvr>
                                    </p:animEffect>
                                  </p:childTnLst>
                                  <p:subTnLst>
                                    <p:set>
                                      <p:cBhvr override="childStyle">
                                        <p:cTn dur="1" fill="hold" display="0" masterRel="sameClick" afterEffect="1">
                                          <p:stCondLst>
                                            <p:cond evt="end" delay="0">
                                              <p:tn val="18"/>
                                            </p:cond>
                                          </p:stCondLst>
                                        </p:cTn>
                                        <p:tgtEl>
                                          <p:spTgt spid="5"/>
                                        </p:tgtEl>
                                        <p:attrNameLst>
                                          <p:attrName>style.visibility</p:attrName>
                                        </p:attrNameLst>
                                      </p:cBhvr>
                                      <p:to>
                                        <p:strVal val="hidden"/>
                                      </p:to>
                                    </p:set>
                                  </p:sub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left)">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50"/>
                                        </p:tgtEl>
                                        <p:attrNameLst>
                                          <p:attrName>style.visibility</p:attrName>
                                        </p:attrNameLst>
                                      </p:cBhvr>
                                      <p:to>
                                        <p:strVal val="visible"/>
                                      </p:to>
                                    </p:set>
                                    <p:animEffect transition="in" filter="fade">
                                      <p:cBhvr>
                                        <p:cTn id="30" dur="500"/>
                                        <p:tgtEl>
                                          <p:spTgt spid="50"/>
                                        </p:tgtEl>
                                      </p:cBhvr>
                                    </p:animEffect>
                                  </p:childTnLst>
                                </p:cTn>
                              </p:par>
                              <p:par>
                                <p:cTn id="31" presetID="1" presetClass="exit" presetSubtype="0" fill="hold" nodeType="withEffect">
                                  <p:stCondLst>
                                    <p:cond delay="0"/>
                                  </p:stCondLst>
                                  <p:childTnLst>
                                    <p:set>
                                      <p:cBhvr>
                                        <p:cTn id="32" dur="1" fill="hold">
                                          <p:stCondLst>
                                            <p:cond delay="0"/>
                                          </p:stCondLst>
                                        </p:cTn>
                                        <p:tgtEl>
                                          <p:spTgt spid="9"/>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4" repeatCount="6000"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down)">
                                      <p:cBhvr>
                                        <p:cTn id="37" dur="500"/>
                                        <p:tgtEl>
                                          <p:spTgt spid="6"/>
                                        </p:tgtEl>
                                      </p:cBhvr>
                                    </p:animEffect>
                                  </p:childTnLst>
                                  <p:subTnLst>
                                    <p:set>
                                      <p:cBhvr override="childStyle">
                                        <p:cTn dur="1" fill="hold" display="0" masterRel="sameClick" afterEffect="1">
                                          <p:stCondLst>
                                            <p:cond evt="end" delay="0">
                                              <p:tn val="35"/>
                                            </p:cond>
                                          </p:stCondLst>
                                        </p:cTn>
                                        <p:tgtEl>
                                          <p:spTgt spid="6"/>
                                        </p:tgtEl>
                                        <p:attrNameLst>
                                          <p:attrName>style.visibility</p:attrName>
                                        </p:attrNameLst>
                                      </p:cBhvr>
                                      <p:to>
                                        <p:strVal val="hidden"/>
                                      </p:to>
                                    </p:set>
                                  </p:subTnLst>
                                </p:cTn>
                              </p:par>
                            </p:childTnLst>
                          </p:cTn>
                        </p:par>
                      </p:childTnLst>
                    </p:cTn>
                  </p:par>
                  <p:par>
                    <p:cTn id="38" fill="hold">
                      <p:stCondLst>
                        <p:cond delay="indefinite"/>
                      </p:stCondLst>
                      <p:childTnLst>
                        <p:par>
                          <p:cTn id="39" fill="hold">
                            <p:stCondLst>
                              <p:cond delay="0"/>
                            </p:stCondLst>
                            <p:childTnLst>
                              <p:par>
                                <p:cTn id="40" presetID="22" presetClass="entr" presetSubtype="8" repeatCount="3000"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wipe(left)">
                                      <p:cBhvr>
                                        <p:cTn id="42" dur="500"/>
                                        <p:tgtEl>
                                          <p:spTgt spid="5"/>
                                        </p:tgtEl>
                                      </p:cBhvr>
                                    </p:animEffect>
                                  </p:childTnLst>
                                  <p:subTnLst>
                                    <p:set>
                                      <p:cBhvr override="childStyle">
                                        <p:cTn dur="1" fill="hold" display="0" masterRel="sameClick" afterEffect="1">
                                          <p:stCondLst>
                                            <p:cond evt="end" delay="0">
                                              <p:tn val="40"/>
                                            </p:cond>
                                          </p:stCondLst>
                                        </p:cTn>
                                        <p:tgtEl>
                                          <p:spTgt spid="5"/>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wipe(left)">
                                      <p:cBhvr>
                                        <p:cTn id="47" dur="500"/>
                                        <p:tgtEl>
                                          <p:spTgt spid="9"/>
                                        </p:tgtEl>
                                      </p:cBhvr>
                                    </p:animEffect>
                                  </p:childTnLst>
                                  <p:subTnLst>
                                    <p:set>
                                      <p:cBhvr override="childStyle">
                                        <p:cTn dur="1" fill="hold" display="0" masterRel="sameClick" afterEffect="1">
                                          <p:stCondLst>
                                            <p:cond evt="end" delay="0">
                                              <p:tn val="45"/>
                                            </p:cond>
                                          </p:stCondLst>
                                        </p:cTn>
                                        <p:tgtEl>
                                          <p:spTgt spid="9"/>
                                        </p:tgtEl>
                                        <p:attrNameLst>
                                          <p:attrName>style.visibility</p:attrName>
                                        </p:attrNameLst>
                                      </p:cBhvr>
                                      <p:to>
                                        <p:strVal val="hidden"/>
                                      </p:to>
                                    </p:set>
                                  </p:sub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52"/>
                                        </p:tgtEl>
                                        <p:attrNameLst>
                                          <p:attrName>style.visibility</p:attrName>
                                        </p:attrNameLst>
                                      </p:cBhvr>
                                      <p:to>
                                        <p:strVal val="visible"/>
                                      </p:to>
                                    </p:set>
                                    <p:animEffect transition="in" filter="wipe(left)">
                                      <p:cBhvr>
                                        <p:cTn id="52"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4D16F9C-04F8-48AF-8460-EDD4A596DDAD}"/>
              </a:ext>
            </a:extLst>
          </p:cNvPr>
          <p:cNvSpPr>
            <a:spLocks noGrp="1"/>
          </p:cNvSpPr>
          <p:nvPr>
            <p:ph type="title"/>
          </p:nvPr>
        </p:nvSpPr>
        <p:spPr/>
        <p:txBody>
          <a:bodyPr/>
          <a:lstStyle/>
          <a:p>
            <a:r>
              <a:rPr lang="zh-CN" altLang="en-US"/>
              <a:t>负载均衡算法</a:t>
            </a:r>
            <a:endParaRPr lang="en-US" altLang="zh-CN"/>
          </a:p>
        </p:txBody>
      </p:sp>
      <p:sp>
        <p:nvSpPr>
          <p:cNvPr id="2" name="内容占位符 1">
            <a:extLst>
              <a:ext uri="{FF2B5EF4-FFF2-40B4-BE49-F238E27FC236}">
                <a16:creationId xmlns:a16="http://schemas.microsoft.com/office/drawing/2014/main" id="{941A68C6-57AC-4219-8E56-F928898AD6F9}"/>
              </a:ext>
            </a:extLst>
          </p:cNvPr>
          <p:cNvSpPr>
            <a:spLocks noGrp="1"/>
          </p:cNvSpPr>
          <p:nvPr>
            <p:ph idx="1"/>
          </p:nvPr>
        </p:nvSpPr>
        <p:spPr/>
        <p:txBody>
          <a:bodyPr>
            <a:normAutofit/>
          </a:bodyPr>
          <a:lstStyle/>
          <a:p>
            <a:pPr marL="342900" indent="-342900">
              <a:buFont typeface="Wingdings" panose="05000000000000000000" pitchFamily="2" charset="2"/>
              <a:buChar char="u"/>
            </a:pPr>
            <a:r>
              <a:rPr lang="zh-CN" altLang="en-US" sz="2000">
                <a:latin typeface="思源黑体 CN Medium" panose="020B0600000000000000" pitchFamily="34" charset="-122"/>
                <a:ea typeface="思源黑体 CN Medium" panose="020B0600000000000000" pitchFamily="34" charset="-122"/>
              </a:rPr>
              <a:t>随机算法（</a:t>
            </a:r>
            <a:r>
              <a:rPr lang="en-US" altLang="zh-CN" sz="2000">
                <a:latin typeface="思源黑体 CN Medium" panose="020B0600000000000000" pitchFamily="34" charset="-122"/>
                <a:ea typeface="思源黑体 CN Medium" panose="020B0600000000000000" pitchFamily="34" charset="-122"/>
              </a:rPr>
              <a:t>random</a:t>
            </a:r>
            <a:r>
              <a:rPr lang="zh-CN" altLang="en-US" sz="2000">
                <a:latin typeface="思源黑体 CN Medium" panose="020B0600000000000000" pitchFamily="34" charset="-122"/>
                <a:ea typeface="思源黑体 CN Medium" panose="020B0600000000000000" pitchFamily="34" charset="-122"/>
              </a:rPr>
              <a:t>）</a:t>
            </a:r>
            <a:endParaRPr lang="en-US" altLang="zh-CN" sz="2000">
              <a:latin typeface="思源黑体 CN Medium" panose="020B0600000000000000" pitchFamily="34" charset="-122"/>
              <a:ea typeface="思源黑体 CN Medium" panose="020B0600000000000000" pitchFamily="34" charset="-122"/>
            </a:endParaRPr>
          </a:p>
          <a:p>
            <a:pPr marL="457223" lvl="2" indent="0">
              <a:spcBef>
                <a:spcPts val="1000"/>
              </a:spcBef>
              <a:buNone/>
            </a:pPr>
            <a:r>
              <a:rPr lang="zh-CN" altLang="en-US" sz="1600"/>
              <a:t>随机访问某个服务器</a:t>
            </a:r>
            <a:endParaRPr lang="en-US" altLang="zh-CN" sz="1600"/>
          </a:p>
          <a:p>
            <a:pPr marL="342900" indent="-342900">
              <a:buFont typeface="Wingdings" panose="05000000000000000000" pitchFamily="2" charset="2"/>
              <a:buChar char="u"/>
            </a:pPr>
            <a:r>
              <a:rPr lang="zh-CN" altLang="en-US" sz="2000">
                <a:latin typeface="思源黑体 CN Medium" panose="020B0600000000000000" pitchFamily="34" charset="-122"/>
                <a:ea typeface="思源黑体 CN Medium" panose="020B0600000000000000" pitchFamily="34" charset="-122"/>
              </a:rPr>
              <a:t>一致性</a:t>
            </a:r>
            <a:r>
              <a:rPr lang="en-US" altLang="zh-CN" sz="2000">
                <a:latin typeface="思源黑体 CN Medium" panose="020B0600000000000000" pitchFamily="34" charset="-122"/>
                <a:ea typeface="思源黑体 CN Medium" panose="020B0600000000000000" pitchFamily="34" charset="-122"/>
              </a:rPr>
              <a:t>hash</a:t>
            </a:r>
            <a:r>
              <a:rPr lang="zh-CN" altLang="en-US" sz="2000">
                <a:latin typeface="思源黑体 CN Medium" panose="020B0600000000000000" pitchFamily="34" charset="-122"/>
                <a:ea typeface="思源黑体 CN Medium" panose="020B0600000000000000" pitchFamily="34" charset="-122"/>
              </a:rPr>
              <a:t>算法（</a:t>
            </a:r>
            <a:r>
              <a:rPr lang="en-US" altLang="zh-CN" sz="2000">
                <a:latin typeface="思源黑体 CN Medium" panose="020B0600000000000000" pitchFamily="34" charset="-122"/>
                <a:ea typeface="思源黑体 CN Medium" panose="020B0600000000000000" pitchFamily="34" charset="-122"/>
              </a:rPr>
              <a:t>consistent hash</a:t>
            </a:r>
            <a:r>
              <a:rPr lang="zh-CN" altLang="en-US" sz="2000">
                <a:latin typeface="思源黑体 CN Medium" panose="020B0600000000000000" pitchFamily="34" charset="-122"/>
                <a:ea typeface="思源黑体 CN Medium" panose="020B0600000000000000" pitchFamily="34" charset="-122"/>
              </a:rPr>
              <a:t>）</a:t>
            </a:r>
            <a:endParaRPr lang="en-US" altLang="zh-CN" sz="2000">
              <a:latin typeface="思源黑体 CN Medium" panose="020B0600000000000000" pitchFamily="34" charset="-122"/>
              <a:ea typeface="思源黑体 CN Medium" panose="020B0600000000000000" pitchFamily="34" charset="-122"/>
            </a:endParaRPr>
          </a:p>
          <a:p>
            <a:pPr marL="457223" lvl="2" indent="0">
              <a:spcBef>
                <a:spcPts val="1000"/>
              </a:spcBef>
              <a:buNone/>
            </a:pPr>
            <a:r>
              <a:rPr lang="en-US" altLang="zh-CN" sz="1600"/>
              <a:t>hash</a:t>
            </a:r>
            <a:r>
              <a:rPr lang="zh-CN" altLang="en-US" sz="1600"/>
              <a:t>算法：不可逆压缩算法</a:t>
            </a:r>
            <a:endParaRPr lang="en-US" altLang="zh-CN" sz="1600"/>
          </a:p>
          <a:p>
            <a:pPr marL="457223" lvl="2" indent="0">
              <a:spcBef>
                <a:spcPts val="1000"/>
              </a:spcBef>
              <a:buNone/>
            </a:pPr>
            <a:r>
              <a:rPr lang="zh-CN" altLang="en-US" sz="1600"/>
              <a:t>一致性</a:t>
            </a:r>
            <a:r>
              <a:rPr lang="en-US" altLang="zh-CN" sz="1600"/>
              <a:t>hash</a:t>
            </a:r>
            <a:r>
              <a:rPr lang="zh-CN" altLang="en-US" sz="1600"/>
              <a:t>：</a:t>
            </a:r>
            <a:endParaRPr lang="en-US" altLang="zh-CN" sz="1600"/>
          </a:p>
          <a:p>
            <a:pPr marL="457223" lvl="2" indent="0">
              <a:spcBef>
                <a:spcPts val="1000"/>
              </a:spcBef>
              <a:buNone/>
            </a:pPr>
            <a:r>
              <a:rPr lang="en-US" altLang="zh-CN" sz="1600"/>
              <a:t>	</a:t>
            </a:r>
            <a:r>
              <a:rPr lang="zh-CN" altLang="en-US" sz="1600"/>
              <a:t>一致性</a:t>
            </a:r>
            <a:r>
              <a:rPr lang="en-US" altLang="zh-CN" sz="1600"/>
              <a:t>/</a:t>
            </a:r>
            <a:r>
              <a:rPr lang="zh-CN" altLang="en-US" sz="1600"/>
              <a:t>单调性</a:t>
            </a:r>
            <a:endParaRPr lang="en-US" altLang="zh-CN" sz="1600"/>
          </a:p>
          <a:p>
            <a:pPr marL="457223" lvl="2" indent="0">
              <a:spcBef>
                <a:spcPts val="1000"/>
              </a:spcBef>
              <a:buNone/>
            </a:pPr>
            <a:r>
              <a:rPr lang="en-US" altLang="zh-CN" sz="1600"/>
              <a:t>	</a:t>
            </a:r>
            <a:r>
              <a:rPr lang="zh-CN" altLang="en-US" sz="1600"/>
              <a:t>平衡性：虚拟节点</a:t>
            </a:r>
            <a:endParaRPr lang="en-US" altLang="zh-CN" sz="1600"/>
          </a:p>
          <a:p>
            <a:pPr marL="457223" lvl="2" indent="0">
              <a:spcBef>
                <a:spcPts val="1000"/>
              </a:spcBef>
              <a:buNone/>
            </a:pPr>
            <a:r>
              <a:rPr lang="en-US" altLang="zh-CN" sz="1600"/>
              <a:t>	</a:t>
            </a:r>
            <a:r>
              <a:rPr lang="zh-CN" altLang="en-US" sz="1600"/>
              <a:t>分散性</a:t>
            </a:r>
            <a:endParaRPr lang="en-US" altLang="zh-CN" sz="1600"/>
          </a:p>
        </p:txBody>
      </p:sp>
      <p:grpSp>
        <p:nvGrpSpPr>
          <p:cNvPr id="184" name="组合 183">
            <a:extLst>
              <a:ext uri="{FF2B5EF4-FFF2-40B4-BE49-F238E27FC236}">
                <a16:creationId xmlns:a16="http://schemas.microsoft.com/office/drawing/2014/main" id="{1FDC894B-B73C-1766-817A-97E61FD8A056}"/>
              </a:ext>
            </a:extLst>
          </p:cNvPr>
          <p:cNvGrpSpPr/>
          <p:nvPr/>
        </p:nvGrpSpPr>
        <p:grpSpPr>
          <a:xfrm>
            <a:off x="6017047" y="3022828"/>
            <a:ext cx="4047257" cy="851370"/>
            <a:chOff x="6017047" y="3022828"/>
            <a:chExt cx="4047257" cy="851370"/>
          </a:xfrm>
        </p:grpSpPr>
        <p:grpSp>
          <p:nvGrpSpPr>
            <p:cNvPr id="247" name="组合 246">
              <a:extLst>
                <a:ext uri="{FF2B5EF4-FFF2-40B4-BE49-F238E27FC236}">
                  <a16:creationId xmlns:a16="http://schemas.microsoft.com/office/drawing/2014/main" id="{50103D51-F539-1D3A-3212-56C53C06488B}"/>
                </a:ext>
              </a:extLst>
            </p:cNvPr>
            <p:cNvGrpSpPr/>
            <p:nvPr/>
          </p:nvGrpSpPr>
          <p:grpSpPr>
            <a:xfrm>
              <a:off x="7123723" y="3034355"/>
              <a:ext cx="727229" cy="828317"/>
              <a:chOff x="10267450" y="2112220"/>
              <a:chExt cx="727229" cy="828317"/>
            </a:xfrm>
          </p:grpSpPr>
          <p:pic>
            <p:nvPicPr>
              <p:cNvPr id="96" name="图片 95">
                <a:extLst>
                  <a:ext uri="{FF2B5EF4-FFF2-40B4-BE49-F238E27FC236}">
                    <a16:creationId xmlns:a16="http://schemas.microsoft.com/office/drawing/2014/main" id="{66E28D3B-72CB-7642-E846-1949B9FCE782}"/>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0267450" y="2112220"/>
                <a:ext cx="727229" cy="575390"/>
              </a:xfrm>
              <a:prstGeom prst="rect">
                <a:avLst/>
              </a:prstGeom>
            </p:spPr>
          </p:pic>
          <p:sp>
            <p:nvSpPr>
              <p:cNvPr id="126" name="文本框 125">
                <a:extLst>
                  <a:ext uri="{FF2B5EF4-FFF2-40B4-BE49-F238E27FC236}">
                    <a16:creationId xmlns:a16="http://schemas.microsoft.com/office/drawing/2014/main" id="{33316742-D584-41A2-936F-B1FC389761F9}"/>
                  </a:ext>
                </a:extLst>
              </p:cNvPr>
              <p:cNvSpPr txBox="1"/>
              <p:nvPr/>
            </p:nvSpPr>
            <p:spPr>
              <a:xfrm>
                <a:off x="10297590" y="2663538"/>
                <a:ext cx="666949" cy="276999"/>
              </a:xfrm>
              <a:prstGeom prst="rect">
                <a:avLst/>
              </a:prstGeom>
              <a:noFill/>
            </p:spPr>
            <p:txBody>
              <a:bodyPr wrap="square" rtlCol="0">
                <a:spAutoFit/>
              </a:bodyPr>
              <a:lstStyle/>
              <a:p>
                <a:pPr algn="ctr"/>
                <a:r>
                  <a:rPr lang="en-US" altLang="zh-CN" sz="1200">
                    <a:solidFill>
                      <a:srgbClr val="3F434C"/>
                    </a:solidFill>
                    <a:ea typeface="思源黑体 CN Medium" panose="020B0600000000000000" pitchFamily="34" charset="-122"/>
                  </a:rPr>
                  <a:t>Server1</a:t>
                </a:r>
              </a:p>
            </p:txBody>
          </p:sp>
        </p:grpSp>
        <p:grpSp>
          <p:nvGrpSpPr>
            <p:cNvPr id="248" name="组合 247">
              <a:extLst>
                <a:ext uri="{FF2B5EF4-FFF2-40B4-BE49-F238E27FC236}">
                  <a16:creationId xmlns:a16="http://schemas.microsoft.com/office/drawing/2014/main" id="{F217BE84-4285-D1A8-9058-35544D22A7FC}"/>
                </a:ext>
              </a:extLst>
            </p:cNvPr>
            <p:cNvGrpSpPr/>
            <p:nvPr/>
          </p:nvGrpSpPr>
          <p:grpSpPr>
            <a:xfrm>
              <a:off x="8230399" y="3027077"/>
              <a:ext cx="727229" cy="842873"/>
              <a:chOff x="10267450" y="1065765"/>
              <a:chExt cx="727229" cy="842873"/>
            </a:xfrm>
          </p:grpSpPr>
          <p:pic>
            <p:nvPicPr>
              <p:cNvPr id="237" name="图片 236">
                <a:extLst>
                  <a:ext uri="{FF2B5EF4-FFF2-40B4-BE49-F238E27FC236}">
                    <a16:creationId xmlns:a16="http://schemas.microsoft.com/office/drawing/2014/main" id="{2DA3126B-8153-BE08-C8E8-D82C5A659219}"/>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0267450" y="1065765"/>
                <a:ext cx="727229" cy="575390"/>
              </a:xfrm>
              <a:prstGeom prst="rect">
                <a:avLst/>
              </a:prstGeom>
            </p:spPr>
          </p:pic>
          <p:sp>
            <p:nvSpPr>
              <p:cNvPr id="238" name="文本框 237">
                <a:extLst>
                  <a:ext uri="{FF2B5EF4-FFF2-40B4-BE49-F238E27FC236}">
                    <a16:creationId xmlns:a16="http://schemas.microsoft.com/office/drawing/2014/main" id="{88601811-B727-BF44-30ED-1D99F1DE0E8C}"/>
                  </a:ext>
                </a:extLst>
              </p:cNvPr>
              <p:cNvSpPr txBox="1"/>
              <p:nvPr/>
            </p:nvSpPr>
            <p:spPr>
              <a:xfrm>
                <a:off x="10297590" y="1631639"/>
                <a:ext cx="666949" cy="276999"/>
              </a:xfrm>
              <a:prstGeom prst="rect">
                <a:avLst/>
              </a:prstGeom>
              <a:noFill/>
            </p:spPr>
            <p:txBody>
              <a:bodyPr wrap="square" rtlCol="0">
                <a:spAutoFit/>
              </a:bodyPr>
              <a:lstStyle/>
              <a:p>
                <a:pPr algn="ctr"/>
                <a:r>
                  <a:rPr lang="en-US" altLang="zh-CN" sz="1200">
                    <a:solidFill>
                      <a:srgbClr val="3F434C"/>
                    </a:solidFill>
                    <a:ea typeface="思源黑体 CN Medium" panose="020B0600000000000000" pitchFamily="34" charset="-122"/>
                  </a:rPr>
                  <a:t>Server2</a:t>
                </a:r>
              </a:p>
            </p:txBody>
          </p:sp>
        </p:grpSp>
        <p:grpSp>
          <p:nvGrpSpPr>
            <p:cNvPr id="246" name="组合 245">
              <a:extLst>
                <a:ext uri="{FF2B5EF4-FFF2-40B4-BE49-F238E27FC236}">
                  <a16:creationId xmlns:a16="http://schemas.microsoft.com/office/drawing/2014/main" id="{3A374423-D455-8583-77AF-AF7B0C84305D}"/>
                </a:ext>
              </a:extLst>
            </p:cNvPr>
            <p:cNvGrpSpPr/>
            <p:nvPr/>
          </p:nvGrpSpPr>
          <p:grpSpPr>
            <a:xfrm>
              <a:off x="6017047" y="3022828"/>
              <a:ext cx="727229" cy="851370"/>
              <a:chOff x="10336282" y="3020402"/>
              <a:chExt cx="727229" cy="851370"/>
            </a:xfrm>
          </p:grpSpPr>
          <p:pic>
            <p:nvPicPr>
              <p:cNvPr id="243" name="图片 242">
                <a:extLst>
                  <a:ext uri="{FF2B5EF4-FFF2-40B4-BE49-F238E27FC236}">
                    <a16:creationId xmlns:a16="http://schemas.microsoft.com/office/drawing/2014/main" id="{53DB0828-BC55-C344-B345-A29E4DB199EE}"/>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0336282" y="3020402"/>
                <a:ext cx="727229" cy="575390"/>
              </a:xfrm>
              <a:prstGeom prst="rect">
                <a:avLst/>
              </a:prstGeom>
            </p:spPr>
          </p:pic>
          <p:sp>
            <p:nvSpPr>
              <p:cNvPr id="244" name="文本框 243">
                <a:extLst>
                  <a:ext uri="{FF2B5EF4-FFF2-40B4-BE49-F238E27FC236}">
                    <a16:creationId xmlns:a16="http://schemas.microsoft.com/office/drawing/2014/main" id="{43C48581-A588-B752-0B91-29A35C861DF2}"/>
                  </a:ext>
                </a:extLst>
              </p:cNvPr>
              <p:cNvSpPr txBox="1"/>
              <p:nvPr/>
            </p:nvSpPr>
            <p:spPr>
              <a:xfrm>
                <a:off x="10345997" y="3594773"/>
                <a:ext cx="707798" cy="276999"/>
              </a:xfrm>
              <a:prstGeom prst="rect">
                <a:avLst/>
              </a:prstGeom>
              <a:noFill/>
            </p:spPr>
            <p:txBody>
              <a:bodyPr wrap="square" rtlCol="0">
                <a:spAutoFit/>
              </a:bodyPr>
              <a:lstStyle/>
              <a:p>
                <a:pPr algn="ctr"/>
                <a:r>
                  <a:rPr lang="en-US" altLang="zh-CN" sz="1200">
                    <a:solidFill>
                      <a:srgbClr val="3F434C"/>
                    </a:solidFill>
                    <a:ea typeface="思源黑体 CN Medium" panose="020B0600000000000000" pitchFamily="34" charset="-122"/>
                  </a:rPr>
                  <a:t>Server0</a:t>
                </a:r>
              </a:p>
            </p:txBody>
          </p:sp>
        </p:grpSp>
        <p:grpSp>
          <p:nvGrpSpPr>
            <p:cNvPr id="7" name="组合 6">
              <a:extLst>
                <a:ext uri="{FF2B5EF4-FFF2-40B4-BE49-F238E27FC236}">
                  <a16:creationId xmlns:a16="http://schemas.microsoft.com/office/drawing/2014/main" id="{D6262578-2402-B04E-7CE5-02CB2AC6C318}"/>
                </a:ext>
              </a:extLst>
            </p:cNvPr>
            <p:cNvGrpSpPr/>
            <p:nvPr/>
          </p:nvGrpSpPr>
          <p:grpSpPr>
            <a:xfrm>
              <a:off x="9337075" y="3034355"/>
              <a:ext cx="727229" cy="828317"/>
              <a:chOff x="10267450" y="2112220"/>
              <a:chExt cx="727229" cy="828317"/>
            </a:xfrm>
          </p:grpSpPr>
          <p:pic>
            <p:nvPicPr>
              <p:cNvPr id="12" name="图片 11">
                <a:extLst>
                  <a:ext uri="{FF2B5EF4-FFF2-40B4-BE49-F238E27FC236}">
                    <a16:creationId xmlns:a16="http://schemas.microsoft.com/office/drawing/2014/main" id="{42594238-4DC1-1555-3AF5-9AC86B0E76AA}"/>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0267450" y="2112220"/>
                <a:ext cx="727229" cy="575390"/>
              </a:xfrm>
              <a:prstGeom prst="rect">
                <a:avLst/>
              </a:prstGeom>
            </p:spPr>
          </p:pic>
          <p:sp>
            <p:nvSpPr>
              <p:cNvPr id="13" name="文本框 12">
                <a:extLst>
                  <a:ext uri="{FF2B5EF4-FFF2-40B4-BE49-F238E27FC236}">
                    <a16:creationId xmlns:a16="http://schemas.microsoft.com/office/drawing/2014/main" id="{DAB5A5E0-6966-2096-253D-93A8448238B0}"/>
                  </a:ext>
                </a:extLst>
              </p:cNvPr>
              <p:cNvSpPr txBox="1"/>
              <p:nvPr/>
            </p:nvSpPr>
            <p:spPr>
              <a:xfrm>
                <a:off x="10297590" y="2663538"/>
                <a:ext cx="666949" cy="276999"/>
              </a:xfrm>
              <a:prstGeom prst="rect">
                <a:avLst/>
              </a:prstGeom>
              <a:noFill/>
            </p:spPr>
            <p:txBody>
              <a:bodyPr wrap="square" rtlCol="0">
                <a:spAutoFit/>
              </a:bodyPr>
              <a:lstStyle/>
              <a:p>
                <a:pPr algn="ctr"/>
                <a:r>
                  <a:rPr lang="en-US" altLang="zh-CN" sz="1200">
                    <a:solidFill>
                      <a:srgbClr val="3F434C"/>
                    </a:solidFill>
                    <a:ea typeface="思源黑体 CN Medium" panose="020B0600000000000000" pitchFamily="34" charset="-122"/>
                  </a:rPr>
                  <a:t>Server3</a:t>
                </a:r>
              </a:p>
            </p:txBody>
          </p:sp>
        </p:grpSp>
      </p:grpSp>
      <p:grpSp>
        <p:nvGrpSpPr>
          <p:cNvPr id="14" name="组合 13">
            <a:extLst>
              <a:ext uri="{FF2B5EF4-FFF2-40B4-BE49-F238E27FC236}">
                <a16:creationId xmlns:a16="http://schemas.microsoft.com/office/drawing/2014/main" id="{95ABE708-A590-9C7C-4B7C-1DDB8EA72FE1}"/>
              </a:ext>
            </a:extLst>
          </p:cNvPr>
          <p:cNvGrpSpPr/>
          <p:nvPr/>
        </p:nvGrpSpPr>
        <p:grpSpPr>
          <a:xfrm>
            <a:off x="10443752" y="3027077"/>
            <a:ext cx="727229" cy="842873"/>
            <a:chOff x="10267450" y="1065765"/>
            <a:chExt cx="727229" cy="842873"/>
          </a:xfrm>
        </p:grpSpPr>
        <p:pic>
          <p:nvPicPr>
            <p:cNvPr id="15" name="图片 14">
              <a:extLst>
                <a:ext uri="{FF2B5EF4-FFF2-40B4-BE49-F238E27FC236}">
                  <a16:creationId xmlns:a16="http://schemas.microsoft.com/office/drawing/2014/main" id="{D7622475-42E4-8903-EB97-E5EAC2D398AC}"/>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0267450" y="1065765"/>
              <a:ext cx="727229" cy="575390"/>
            </a:xfrm>
            <a:prstGeom prst="rect">
              <a:avLst/>
            </a:prstGeom>
          </p:spPr>
        </p:pic>
        <p:sp>
          <p:nvSpPr>
            <p:cNvPr id="16" name="文本框 15">
              <a:extLst>
                <a:ext uri="{FF2B5EF4-FFF2-40B4-BE49-F238E27FC236}">
                  <a16:creationId xmlns:a16="http://schemas.microsoft.com/office/drawing/2014/main" id="{BD6DC067-6F7D-1969-718D-9D86E8980F5D}"/>
                </a:ext>
              </a:extLst>
            </p:cNvPr>
            <p:cNvSpPr txBox="1"/>
            <p:nvPr/>
          </p:nvSpPr>
          <p:spPr>
            <a:xfrm>
              <a:off x="10297590" y="1631639"/>
              <a:ext cx="666948" cy="276999"/>
            </a:xfrm>
            <a:prstGeom prst="rect">
              <a:avLst/>
            </a:prstGeom>
            <a:noFill/>
          </p:spPr>
          <p:txBody>
            <a:bodyPr wrap="square" rtlCol="0">
              <a:spAutoFit/>
            </a:bodyPr>
            <a:lstStyle/>
            <a:p>
              <a:pPr algn="ctr"/>
              <a:r>
                <a:rPr lang="en-US" altLang="zh-CN" sz="1200">
                  <a:solidFill>
                    <a:srgbClr val="3F434C"/>
                  </a:solidFill>
                  <a:ea typeface="思源黑体 CN Medium" panose="020B0600000000000000" pitchFamily="34" charset="-122"/>
                </a:rPr>
                <a:t>Server4</a:t>
              </a:r>
            </a:p>
          </p:txBody>
        </p:sp>
      </p:grpSp>
      <p:grpSp>
        <p:nvGrpSpPr>
          <p:cNvPr id="183" name="组合 182">
            <a:extLst>
              <a:ext uri="{FF2B5EF4-FFF2-40B4-BE49-F238E27FC236}">
                <a16:creationId xmlns:a16="http://schemas.microsoft.com/office/drawing/2014/main" id="{38BC7BED-D651-77B7-8221-CD34D6E98734}"/>
              </a:ext>
            </a:extLst>
          </p:cNvPr>
          <p:cNvGrpSpPr/>
          <p:nvPr/>
        </p:nvGrpSpPr>
        <p:grpSpPr>
          <a:xfrm>
            <a:off x="6049344" y="1387933"/>
            <a:ext cx="5089341" cy="701957"/>
            <a:chOff x="6049344" y="1387933"/>
            <a:chExt cx="5089341" cy="701957"/>
          </a:xfrm>
        </p:grpSpPr>
        <p:grpSp>
          <p:nvGrpSpPr>
            <p:cNvPr id="66" name="组合 65">
              <a:extLst>
                <a:ext uri="{FF2B5EF4-FFF2-40B4-BE49-F238E27FC236}">
                  <a16:creationId xmlns:a16="http://schemas.microsoft.com/office/drawing/2014/main" id="{57603C99-1DFF-2A22-8DFC-3B7FE0E56DEA}"/>
                </a:ext>
              </a:extLst>
            </p:cNvPr>
            <p:cNvGrpSpPr/>
            <p:nvPr/>
          </p:nvGrpSpPr>
          <p:grpSpPr>
            <a:xfrm>
              <a:off x="6049344" y="1387933"/>
              <a:ext cx="662635" cy="701957"/>
              <a:chOff x="2484801" y="1793435"/>
              <a:chExt cx="1471891" cy="1943799"/>
            </a:xfrm>
          </p:grpSpPr>
          <p:grpSp>
            <p:nvGrpSpPr>
              <p:cNvPr id="68" name="组合 67">
                <a:extLst>
                  <a:ext uri="{FF2B5EF4-FFF2-40B4-BE49-F238E27FC236}">
                    <a16:creationId xmlns:a16="http://schemas.microsoft.com/office/drawing/2014/main" id="{C3D8EB62-1ED5-177D-7CC4-E8D1D9D590A5}"/>
                  </a:ext>
                </a:extLst>
              </p:cNvPr>
              <p:cNvGrpSpPr>
                <a:grpSpLocks noChangeAspect="1"/>
              </p:cNvGrpSpPr>
              <p:nvPr/>
            </p:nvGrpSpPr>
            <p:grpSpPr>
              <a:xfrm>
                <a:off x="2484801" y="1793435"/>
                <a:ext cx="1471891" cy="1153291"/>
                <a:chOff x="4998874" y="4149546"/>
                <a:chExt cx="1410698" cy="1204875"/>
              </a:xfrm>
            </p:grpSpPr>
            <p:pic>
              <p:nvPicPr>
                <p:cNvPr id="70" name="图片 69">
                  <a:extLst>
                    <a:ext uri="{FF2B5EF4-FFF2-40B4-BE49-F238E27FC236}">
                      <a16:creationId xmlns:a16="http://schemas.microsoft.com/office/drawing/2014/main" id="{93B77366-17B7-75EB-9430-25EE03E7F710}"/>
                    </a:ext>
                  </a:extLst>
                </p:cNvPr>
                <p:cNvPicPr>
                  <a:picLocks noChangeAspect="1"/>
                </p:cNvPicPr>
                <p:nvPr/>
              </p:nvPicPr>
              <p:blipFill>
                <a:blip r:embed="rId4" cstate="hqprint">
                  <a:extLst>
                    <a:ext uri="{28A0092B-C50C-407E-A947-70E740481C1C}">
                      <a14:useLocalDpi xmlns:a14="http://schemas.microsoft.com/office/drawing/2010/main"/>
                    </a:ext>
                  </a:extLst>
                </a:blip>
                <a:stretch>
                  <a:fillRect/>
                </a:stretch>
              </p:blipFill>
              <p:spPr>
                <a:xfrm>
                  <a:off x="4998874" y="4149546"/>
                  <a:ext cx="1410698" cy="1204875"/>
                </a:xfrm>
                <a:prstGeom prst="rect">
                  <a:avLst/>
                </a:prstGeom>
                <a:ln w="19050">
                  <a:noFill/>
                </a:ln>
              </p:spPr>
            </p:pic>
            <p:pic>
              <p:nvPicPr>
                <p:cNvPr id="87" name="图片 86">
                  <a:extLst>
                    <a:ext uri="{FF2B5EF4-FFF2-40B4-BE49-F238E27FC236}">
                      <a16:creationId xmlns:a16="http://schemas.microsoft.com/office/drawing/2014/main" id="{418D3D45-9AD2-568D-BC8C-F892702D9106}"/>
                    </a:ext>
                  </a:extLst>
                </p:cNvPr>
                <p:cNvPicPr>
                  <a:picLocks noChangeAspect="1"/>
                </p:cNvPicPr>
                <p:nvPr/>
              </p:nvPicPr>
              <p:blipFill rotWithShape="1">
                <a:blip r:embed="rId5" cstate="hqprint">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a:ext>
                  </a:extLst>
                </a:blip>
                <a:srcRect l="20182" t="11716" r="18701" b="10359"/>
                <a:stretch/>
              </p:blipFill>
              <p:spPr>
                <a:xfrm>
                  <a:off x="5486848" y="4310140"/>
                  <a:ext cx="434747" cy="554302"/>
                </a:xfrm>
                <a:prstGeom prst="rect">
                  <a:avLst/>
                </a:prstGeom>
                <a:ln w="19050">
                  <a:noFill/>
                </a:ln>
              </p:spPr>
            </p:pic>
          </p:grpSp>
          <p:sp>
            <p:nvSpPr>
              <p:cNvPr id="69" name="文本框 68">
                <a:extLst>
                  <a:ext uri="{FF2B5EF4-FFF2-40B4-BE49-F238E27FC236}">
                    <a16:creationId xmlns:a16="http://schemas.microsoft.com/office/drawing/2014/main" id="{A61690D8-33BC-8810-6CD4-70FEAD90CB90}"/>
                  </a:ext>
                </a:extLst>
              </p:cNvPr>
              <p:cNvSpPr txBox="1"/>
              <p:nvPr/>
            </p:nvSpPr>
            <p:spPr>
              <a:xfrm>
                <a:off x="2484801" y="2970192"/>
                <a:ext cx="1388225" cy="767042"/>
              </a:xfrm>
              <a:prstGeom prst="rect">
                <a:avLst/>
              </a:prstGeom>
              <a:noFill/>
            </p:spPr>
            <p:txBody>
              <a:bodyPr wrap="square" rtlCol="0">
                <a:spAutoFit/>
              </a:bodyPr>
              <a:lstStyle/>
              <a:p>
                <a:pPr algn="ctr"/>
                <a:r>
                  <a:rPr lang="en-US" altLang="zh-CN" sz="1200">
                    <a:solidFill>
                      <a:srgbClr val="3F434C"/>
                    </a:solidFill>
                    <a:ea typeface="思源黑体 CN Medium" panose="020B0600000000000000" pitchFamily="34" charset="-122"/>
                  </a:rPr>
                  <a:t>key=5</a:t>
                </a:r>
              </a:p>
            </p:txBody>
          </p:sp>
        </p:grpSp>
        <p:grpSp>
          <p:nvGrpSpPr>
            <p:cNvPr id="108" name="组合 107">
              <a:extLst>
                <a:ext uri="{FF2B5EF4-FFF2-40B4-BE49-F238E27FC236}">
                  <a16:creationId xmlns:a16="http://schemas.microsoft.com/office/drawing/2014/main" id="{EA1CE7D5-271D-3AD8-52EB-E9A72FCB75DA}"/>
                </a:ext>
              </a:extLst>
            </p:cNvPr>
            <p:cNvGrpSpPr/>
            <p:nvPr/>
          </p:nvGrpSpPr>
          <p:grpSpPr>
            <a:xfrm>
              <a:off x="7146604" y="1387933"/>
              <a:ext cx="662635" cy="701957"/>
              <a:chOff x="2484801" y="1793435"/>
              <a:chExt cx="1471891" cy="1943799"/>
            </a:xfrm>
          </p:grpSpPr>
          <p:grpSp>
            <p:nvGrpSpPr>
              <p:cNvPr id="109" name="组合 108">
                <a:extLst>
                  <a:ext uri="{FF2B5EF4-FFF2-40B4-BE49-F238E27FC236}">
                    <a16:creationId xmlns:a16="http://schemas.microsoft.com/office/drawing/2014/main" id="{923E76A4-2AD6-490A-92F5-0658C5D24C0D}"/>
                  </a:ext>
                </a:extLst>
              </p:cNvPr>
              <p:cNvGrpSpPr>
                <a:grpSpLocks noChangeAspect="1"/>
              </p:cNvGrpSpPr>
              <p:nvPr/>
            </p:nvGrpSpPr>
            <p:grpSpPr>
              <a:xfrm>
                <a:off x="2484801" y="1793435"/>
                <a:ext cx="1471891" cy="1153291"/>
                <a:chOff x="4998874" y="4149546"/>
                <a:chExt cx="1410698" cy="1204875"/>
              </a:xfrm>
            </p:grpSpPr>
            <p:pic>
              <p:nvPicPr>
                <p:cNvPr id="111" name="图片 110">
                  <a:extLst>
                    <a:ext uri="{FF2B5EF4-FFF2-40B4-BE49-F238E27FC236}">
                      <a16:creationId xmlns:a16="http://schemas.microsoft.com/office/drawing/2014/main" id="{80A6312E-6A3B-F8B2-EDB8-F234D2B5E8D2}"/>
                    </a:ext>
                  </a:extLst>
                </p:cNvPr>
                <p:cNvPicPr>
                  <a:picLocks noChangeAspect="1"/>
                </p:cNvPicPr>
                <p:nvPr/>
              </p:nvPicPr>
              <p:blipFill>
                <a:blip r:embed="rId4" cstate="hqprint">
                  <a:extLst>
                    <a:ext uri="{28A0092B-C50C-407E-A947-70E740481C1C}">
                      <a14:useLocalDpi xmlns:a14="http://schemas.microsoft.com/office/drawing/2010/main"/>
                    </a:ext>
                  </a:extLst>
                </a:blip>
                <a:stretch>
                  <a:fillRect/>
                </a:stretch>
              </p:blipFill>
              <p:spPr>
                <a:xfrm>
                  <a:off x="4998874" y="4149546"/>
                  <a:ext cx="1410698" cy="1204875"/>
                </a:xfrm>
                <a:prstGeom prst="rect">
                  <a:avLst/>
                </a:prstGeom>
                <a:ln w="19050">
                  <a:noFill/>
                </a:ln>
              </p:spPr>
            </p:pic>
            <p:pic>
              <p:nvPicPr>
                <p:cNvPr id="112" name="图片 111">
                  <a:extLst>
                    <a:ext uri="{FF2B5EF4-FFF2-40B4-BE49-F238E27FC236}">
                      <a16:creationId xmlns:a16="http://schemas.microsoft.com/office/drawing/2014/main" id="{C8F39A77-FB6C-46FC-C3C5-FBDEE01F70B3}"/>
                    </a:ext>
                  </a:extLst>
                </p:cNvPr>
                <p:cNvPicPr>
                  <a:picLocks noChangeAspect="1"/>
                </p:cNvPicPr>
                <p:nvPr/>
              </p:nvPicPr>
              <p:blipFill rotWithShape="1">
                <a:blip r:embed="rId5" cstate="hqprint">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a:ext>
                  </a:extLst>
                </a:blip>
                <a:srcRect l="20182" t="11716" r="18701" b="10359"/>
                <a:stretch/>
              </p:blipFill>
              <p:spPr>
                <a:xfrm>
                  <a:off x="5486848" y="4310140"/>
                  <a:ext cx="434747" cy="554302"/>
                </a:xfrm>
                <a:prstGeom prst="rect">
                  <a:avLst/>
                </a:prstGeom>
                <a:ln w="19050">
                  <a:noFill/>
                </a:ln>
              </p:spPr>
            </p:pic>
          </p:grpSp>
          <p:sp>
            <p:nvSpPr>
              <p:cNvPr id="110" name="文本框 109">
                <a:extLst>
                  <a:ext uri="{FF2B5EF4-FFF2-40B4-BE49-F238E27FC236}">
                    <a16:creationId xmlns:a16="http://schemas.microsoft.com/office/drawing/2014/main" id="{5DDE02BF-03FB-87E0-47D9-E9B7B5FAAD02}"/>
                  </a:ext>
                </a:extLst>
              </p:cNvPr>
              <p:cNvSpPr txBox="1"/>
              <p:nvPr/>
            </p:nvSpPr>
            <p:spPr>
              <a:xfrm>
                <a:off x="2568465" y="2970192"/>
                <a:ext cx="1388222" cy="767042"/>
              </a:xfrm>
              <a:prstGeom prst="rect">
                <a:avLst/>
              </a:prstGeom>
              <a:noFill/>
            </p:spPr>
            <p:txBody>
              <a:bodyPr wrap="square" rtlCol="0">
                <a:spAutoFit/>
              </a:bodyPr>
              <a:lstStyle/>
              <a:p>
                <a:pPr algn="ctr"/>
                <a:r>
                  <a:rPr lang="en-US" altLang="zh-CN" sz="1200">
                    <a:solidFill>
                      <a:srgbClr val="3F434C"/>
                    </a:solidFill>
                    <a:ea typeface="思源黑体 CN Medium" panose="020B0600000000000000" pitchFamily="34" charset="-122"/>
                  </a:rPr>
                  <a:t>key=6</a:t>
                </a:r>
              </a:p>
            </p:txBody>
          </p:sp>
        </p:grpSp>
        <p:grpSp>
          <p:nvGrpSpPr>
            <p:cNvPr id="113" name="组合 112">
              <a:extLst>
                <a:ext uri="{FF2B5EF4-FFF2-40B4-BE49-F238E27FC236}">
                  <a16:creationId xmlns:a16="http://schemas.microsoft.com/office/drawing/2014/main" id="{488A90EC-7BC1-0BD3-6D42-A423CDBB8662}"/>
                </a:ext>
              </a:extLst>
            </p:cNvPr>
            <p:cNvGrpSpPr/>
            <p:nvPr/>
          </p:nvGrpSpPr>
          <p:grpSpPr>
            <a:xfrm>
              <a:off x="8243864" y="1387933"/>
              <a:ext cx="662635" cy="701957"/>
              <a:chOff x="2484801" y="1793435"/>
              <a:chExt cx="1471891" cy="1943799"/>
            </a:xfrm>
          </p:grpSpPr>
          <p:grpSp>
            <p:nvGrpSpPr>
              <p:cNvPr id="114" name="组合 113">
                <a:extLst>
                  <a:ext uri="{FF2B5EF4-FFF2-40B4-BE49-F238E27FC236}">
                    <a16:creationId xmlns:a16="http://schemas.microsoft.com/office/drawing/2014/main" id="{AC43E5C3-04B9-1BB0-3875-E7B12AC86DA0}"/>
                  </a:ext>
                </a:extLst>
              </p:cNvPr>
              <p:cNvGrpSpPr>
                <a:grpSpLocks noChangeAspect="1"/>
              </p:cNvGrpSpPr>
              <p:nvPr/>
            </p:nvGrpSpPr>
            <p:grpSpPr>
              <a:xfrm>
                <a:off x="2484801" y="1793435"/>
                <a:ext cx="1471891" cy="1153291"/>
                <a:chOff x="4998874" y="4149546"/>
                <a:chExt cx="1410698" cy="1204875"/>
              </a:xfrm>
            </p:grpSpPr>
            <p:pic>
              <p:nvPicPr>
                <p:cNvPr id="116" name="图片 115">
                  <a:extLst>
                    <a:ext uri="{FF2B5EF4-FFF2-40B4-BE49-F238E27FC236}">
                      <a16:creationId xmlns:a16="http://schemas.microsoft.com/office/drawing/2014/main" id="{FC60E0AD-C777-3989-3949-8F39CB63EE48}"/>
                    </a:ext>
                  </a:extLst>
                </p:cNvPr>
                <p:cNvPicPr>
                  <a:picLocks noChangeAspect="1"/>
                </p:cNvPicPr>
                <p:nvPr/>
              </p:nvPicPr>
              <p:blipFill>
                <a:blip r:embed="rId4" cstate="hqprint">
                  <a:extLst>
                    <a:ext uri="{28A0092B-C50C-407E-A947-70E740481C1C}">
                      <a14:useLocalDpi xmlns:a14="http://schemas.microsoft.com/office/drawing/2010/main"/>
                    </a:ext>
                  </a:extLst>
                </a:blip>
                <a:stretch>
                  <a:fillRect/>
                </a:stretch>
              </p:blipFill>
              <p:spPr>
                <a:xfrm>
                  <a:off x="4998874" y="4149546"/>
                  <a:ext cx="1410698" cy="1204875"/>
                </a:xfrm>
                <a:prstGeom prst="rect">
                  <a:avLst/>
                </a:prstGeom>
                <a:ln w="19050">
                  <a:noFill/>
                </a:ln>
              </p:spPr>
            </p:pic>
            <p:pic>
              <p:nvPicPr>
                <p:cNvPr id="117" name="图片 116">
                  <a:extLst>
                    <a:ext uri="{FF2B5EF4-FFF2-40B4-BE49-F238E27FC236}">
                      <a16:creationId xmlns:a16="http://schemas.microsoft.com/office/drawing/2014/main" id="{5AF3EC0D-8A93-7D62-5613-79717A04D71A}"/>
                    </a:ext>
                  </a:extLst>
                </p:cNvPr>
                <p:cNvPicPr>
                  <a:picLocks noChangeAspect="1"/>
                </p:cNvPicPr>
                <p:nvPr/>
              </p:nvPicPr>
              <p:blipFill rotWithShape="1">
                <a:blip r:embed="rId5" cstate="hqprint">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a:ext>
                  </a:extLst>
                </a:blip>
                <a:srcRect l="20182" t="11716" r="18701" b="10359"/>
                <a:stretch/>
              </p:blipFill>
              <p:spPr>
                <a:xfrm>
                  <a:off x="5486848" y="4310140"/>
                  <a:ext cx="434747" cy="554302"/>
                </a:xfrm>
                <a:prstGeom prst="rect">
                  <a:avLst/>
                </a:prstGeom>
                <a:ln w="19050">
                  <a:noFill/>
                </a:ln>
              </p:spPr>
            </p:pic>
          </p:grpSp>
          <p:sp>
            <p:nvSpPr>
              <p:cNvPr id="115" name="文本框 114">
                <a:extLst>
                  <a:ext uri="{FF2B5EF4-FFF2-40B4-BE49-F238E27FC236}">
                    <a16:creationId xmlns:a16="http://schemas.microsoft.com/office/drawing/2014/main" id="{A3759607-5782-4755-2D84-787BC8F08A54}"/>
                  </a:ext>
                </a:extLst>
              </p:cNvPr>
              <p:cNvSpPr txBox="1"/>
              <p:nvPr/>
            </p:nvSpPr>
            <p:spPr>
              <a:xfrm>
                <a:off x="2484801" y="2970192"/>
                <a:ext cx="1388225" cy="767042"/>
              </a:xfrm>
              <a:prstGeom prst="rect">
                <a:avLst/>
              </a:prstGeom>
              <a:noFill/>
            </p:spPr>
            <p:txBody>
              <a:bodyPr wrap="square" rtlCol="0">
                <a:spAutoFit/>
              </a:bodyPr>
              <a:lstStyle/>
              <a:p>
                <a:pPr algn="ctr"/>
                <a:r>
                  <a:rPr lang="en-US" altLang="zh-CN" sz="1200">
                    <a:solidFill>
                      <a:srgbClr val="3F434C"/>
                    </a:solidFill>
                    <a:ea typeface="思源黑体 CN Medium" panose="020B0600000000000000" pitchFamily="34" charset="-122"/>
                  </a:rPr>
                  <a:t>key=7</a:t>
                </a:r>
              </a:p>
            </p:txBody>
          </p:sp>
        </p:grpSp>
        <p:grpSp>
          <p:nvGrpSpPr>
            <p:cNvPr id="17" name="组合 16">
              <a:extLst>
                <a:ext uri="{FF2B5EF4-FFF2-40B4-BE49-F238E27FC236}">
                  <a16:creationId xmlns:a16="http://schemas.microsoft.com/office/drawing/2014/main" id="{59673CDE-D6CD-8177-0DCC-F7F56667E374}"/>
                </a:ext>
              </a:extLst>
            </p:cNvPr>
            <p:cNvGrpSpPr/>
            <p:nvPr/>
          </p:nvGrpSpPr>
          <p:grpSpPr>
            <a:xfrm>
              <a:off x="9341124" y="1387933"/>
              <a:ext cx="700299" cy="701956"/>
              <a:chOff x="2484801" y="1793435"/>
              <a:chExt cx="1555553" cy="1943796"/>
            </a:xfrm>
          </p:grpSpPr>
          <p:grpSp>
            <p:nvGrpSpPr>
              <p:cNvPr id="18" name="组合 17">
                <a:extLst>
                  <a:ext uri="{FF2B5EF4-FFF2-40B4-BE49-F238E27FC236}">
                    <a16:creationId xmlns:a16="http://schemas.microsoft.com/office/drawing/2014/main" id="{E9E5D218-6153-E3AA-0A6A-E3768E6EB936}"/>
                  </a:ext>
                </a:extLst>
              </p:cNvPr>
              <p:cNvGrpSpPr>
                <a:grpSpLocks noChangeAspect="1"/>
              </p:cNvGrpSpPr>
              <p:nvPr/>
            </p:nvGrpSpPr>
            <p:grpSpPr>
              <a:xfrm>
                <a:off x="2484801" y="1793435"/>
                <a:ext cx="1471891" cy="1153291"/>
                <a:chOff x="4998874" y="4149546"/>
                <a:chExt cx="1410698" cy="1204875"/>
              </a:xfrm>
            </p:grpSpPr>
            <p:pic>
              <p:nvPicPr>
                <p:cNvPr id="20" name="图片 19">
                  <a:extLst>
                    <a:ext uri="{FF2B5EF4-FFF2-40B4-BE49-F238E27FC236}">
                      <a16:creationId xmlns:a16="http://schemas.microsoft.com/office/drawing/2014/main" id="{5342C93D-74F8-2869-B92C-91A84C327498}"/>
                    </a:ext>
                  </a:extLst>
                </p:cNvPr>
                <p:cNvPicPr>
                  <a:picLocks noChangeAspect="1"/>
                </p:cNvPicPr>
                <p:nvPr/>
              </p:nvPicPr>
              <p:blipFill>
                <a:blip r:embed="rId4" cstate="hqprint">
                  <a:extLst>
                    <a:ext uri="{28A0092B-C50C-407E-A947-70E740481C1C}">
                      <a14:useLocalDpi xmlns:a14="http://schemas.microsoft.com/office/drawing/2010/main"/>
                    </a:ext>
                  </a:extLst>
                </a:blip>
                <a:stretch>
                  <a:fillRect/>
                </a:stretch>
              </p:blipFill>
              <p:spPr>
                <a:xfrm>
                  <a:off x="4998874" y="4149546"/>
                  <a:ext cx="1410698" cy="1204875"/>
                </a:xfrm>
                <a:prstGeom prst="rect">
                  <a:avLst/>
                </a:prstGeom>
                <a:ln w="19050">
                  <a:noFill/>
                </a:ln>
              </p:spPr>
            </p:pic>
            <p:pic>
              <p:nvPicPr>
                <p:cNvPr id="21" name="图片 20">
                  <a:extLst>
                    <a:ext uri="{FF2B5EF4-FFF2-40B4-BE49-F238E27FC236}">
                      <a16:creationId xmlns:a16="http://schemas.microsoft.com/office/drawing/2014/main" id="{A8B7EBBD-3817-6CC1-CA2E-51348D2C9BAF}"/>
                    </a:ext>
                  </a:extLst>
                </p:cNvPr>
                <p:cNvPicPr>
                  <a:picLocks noChangeAspect="1"/>
                </p:cNvPicPr>
                <p:nvPr/>
              </p:nvPicPr>
              <p:blipFill rotWithShape="1">
                <a:blip r:embed="rId5" cstate="hqprint">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a:ext>
                  </a:extLst>
                </a:blip>
                <a:srcRect l="20182" t="11716" r="18701" b="10359"/>
                <a:stretch/>
              </p:blipFill>
              <p:spPr>
                <a:xfrm>
                  <a:off x="5486848" y="4310140"/>
                  <a:ext cx="434747" cy="554302"/>
                </a:xfrm>
                <a:prstGeom prst="rect">
                  <a:avLst/>
                </a:prstGeom>
                <a:ln w="19050">
                  <a:noFill/>
                </a:ln>
              </p:spPr>
            </p:pic>
          </p:grpSp>
          <p:sp>
            <p:nvSpPr>
              <p:cNvPr id="19" name="文本框 18">
                <a:extLst>
                  <a:ext uri="{FF2B5EF4-FFF2-40B4-BE49-F238E27FC236}">
                    <a16:creationId xmlns:a16="http://schemas.microsoft.com/office/drawing/2014/main" id="{26BC0167-FF41-ED99-C7A9-B7422CA5110B}"/>
                  </a:ext>
                </a:extLst>
              </p:cNvPr>
              <p:cNvSpPr txBox="1"/>
              <p:nvPr/>
            </p:nvSpPr>
            <p:spPr>
              <a:xfrm>
                <a:off x="2568463" y="2970189"/>
                <a:ext cx="1471891" cy="767042"/>
              </a:xfrm>
              <a:prstGeom prst="rect">
                <a:avLst/>
              </a:prstGeom>
              <a:noFill/>
            </p:spPr>
            <p:txBody>
              <a:bodyPr wrap="square" rtlCol="0">
                <a:spAutoFit/>
              </a:bodyPr>
              <a:lstStyle/>
              <a:p>
                <a:pPr algn="ctr"/>
                <a:r>
                  <a:rPr lang="en-US" altLang="zh-CN" sz="1200">
                    <a:solidFill>
                      <a:srgbClr val="3F434C"/>
                    </a:solidFill>
                    <a:ea typeface="思源黑体 CN Medium" panose="020B0600000000000000" pitchFamily="34" charset="-122"/>
                  </a:rPr>
                  <a:t>key=8</a:t>
                </a:r>
              </a:p>
            </p:txBody>
          </p:sp>
        </p:grpSp>
        <p:grpSp>
          <p:nvGrpSpPr>
            <p:cNvPr id="22" name="组合 21">
              <a:extLst>
                <a:ext uri="{FF2B5EF4-FFF2-40B4-BE49-F238E27FC236}">
                  <a16:creationId xmlns:a16="http://schemas.microsoft.com/office/drawing/2014/main" id="{DEA4FAA5-4565-E058-6568-02125EC194BB}"/>
                </a:ext>
              </a:extLst>
            </p:cNvPr>
            <p:cNvGrpSpPr/>
            <p:nvPr/>
          </p:nvGrpSpPr>
          <p:grpSpPr>
            <a:xfrm>
              <a:off x="10476048" y="1387933"/>
              <a:ext cx="662637" cy="701957"/>
              <a:chOff x="2484797" y="1793435"/>
              <a:chExt cx="1471895" cy="1943799"/>
            </a:xfrm>
          </p:grpSpPr>
          <p:grpSp>
            <p:nvGrpSpPr>
              <p:cNvPr id="23" name="组合 22">
                <a:extLst>
                  <a:ext uri="{FF2B5EF4-FFF2-40B4-BE49-F238E27FC236}">
                    <a16:creationId xmlns:a16="http://schemas.microsoft.com/office/drawing/2014/main" id="{C9DE6187-4972-0F2D-8041-EC177D2F2344}"/>
                  </a:ext>
                </a:extLst>
              </p:cNvPr>
              <p:cNvGrpSpPr>
                <a:grpSpLocks noChangeAspect="1"/>
              </p:cNvGrpSpPr>
              <p:nvPr/>
            </p:nvGrpSpPr>
            <p:grpSpPr>
              <a:xfrm>
                <a:off x="2484801" y="1793435"/>
                <a:ext cx="1471891" cy="1153291"/>
                <a:chOff x="4998874" y="4149546"/>
                <a:chExt cx="1410698" cy="1204875"/>
              </a:xfrm>
            </p:grpSpPr>
            <p:pic>
              <p:nvPicPr>
                <p:cNvPr id="25" name="图片 24">
                  <a:extLst>
                    <a:ext uri="{FF2B5EF4-FFF2-40B4-BE49-F238E27FC236}">
                      <a16:creationId xmlns:a16="http://schemas.microsoft.com/office/drawing/2014/main" id="{1484507E-9D83-73D1-F497-3B5222D292CB}"/>
                    </a:ext>
                  </a:extLst>
                </p:cNvPr>
                <p:cNvPicPr>
                  <a:picLocks noChangeAspect="1"/>
                </p:cNvPicPr>
                <p:nvPr/>
              </p:nvPicPr>
              <p:blipFill>
                <a:blip r:embed="rId4" cstate="hqprint">
                  <a:extLst>
                    <a:ext uri="{28A0092B-C50C-407E-A947-70E740481C1C}">
                      <a14:useLocalDpi xmlns:a14="http://schemas.microsoft.com/office/drawing/2010/main"/>
                    </a:ext>
                  </a:extLst>
                </a:blip>
                <a:stretch>
                  <a:fillRect/>
                </a:stretch>
              </p:blipFill>
              <p:spPr>
                <a:xfrm>
                  <a:off x="4998874" y="4149546"/>
                  <a:ext cx="1410698" cy="1204875"/>
                </a:xfrm>
                <a:prstGeom prst="rect">
                  <a:avLst/>
                </a:prstGeom>
                <a:ln w="19050">
                  <a:noFill/>
                </a:ln>
              </p:spPr>
            </p:pic>
            <p:pic>
              <p:nvPicPr>
                <p:cNvPr id="26" name="图片 25">
                  <a:extLst>
                    <a:ext uri="{FF2B5EF4-FFF2-40B4-BE49-F238E27FC236}">
                      <a16:creationId xmlns:a16="http://schemas.microsoft.com/office/drawing/2014/main" id="{D0069FBE-07BE-51D4-BF76-DCF85691B1F1}"/>
                    </a:ext>
                  </a:extLst>
                </p:cNvPr>
                <p:cNvPicPr>
                  <a:picLocks noChangeAspect="1"/>
                </p:cNvPicPr>
                <p:nvPr/>
              </p:nvPicPr>
              <p:blipFill rotWithShape="1">
                <a:blip r:embed="rId5" cstate="hqprint">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a:ext>
                  </a:extLst>
                </a:blip>
                <a:srcRect l="20182" t="11716" r="18701" b="10359"/>
                <a:stretch/>
              </p:blipFill>
              <p:spPr>
                <a:xfrm>
                  <a:off x="5486848" y="4310140"/>
                  <a:ext cx="434747" cy="554302"/>
                </a:xfrm>
                <a:prstGeom prst="rect">
                  <a:avLst/>
                </a:prstGeom>
                <a:ln w="19050">
                  <a:noFill/>
                </a:ln>
              </p:spPr>
            </p:pic>
          </p:grpSp>
          <p:sp>
            <p:nvSpPr>
              <p:cNvPr id="24" name="文本框 23">
                <a:extLst>
                  <a:ext uri="{FF2B5EF4-FFF2-40B4-BE49-F238E27FC236}">
                    <a16:creationId xmlns:a16="http://schemas.microsoft.com/office/drawing/2014/main" id="{7780BADD-C5DF-9603-0711-990149EDEC0A}"/>
                  </a:ext>
                </a:extLst>
              </p:cNvPr>
              <p:cNvSpPr txBox="1"/>
              <p:nvPr/>
            </p:nvSpPr>
            <p:spPr>
              <a:xfrm>
                <a:off x="2484797" y="2970192"/>
                <a:ext cx="1388229" cy="767042"/>
              </a:xfrm>
              <a:prstGeom prst="rect">
                <a:avLst/>
              </a:prstGeom>
              <a:noFill/>
            </p:spPr>
            <p:txBody>
              <a:bodyPr wrap="square" rtlCol="0">
                <a:spAutoFit/>
              </a:bodyPr>
              <a:lstStyle/>
              <a:p>
                <a:pPr algn="ctr"/>
                <a:r>
                  <a:rPr lang="en-US" altLang="zh-CN" sz="1200">
                    <a:solidFill>
                      <a:srgbClr val="3F434C"/>
                    </a:solidFill>
                    <a:ea typeface="思源黑体 CN Medium" panose="020B0600000000000000" pitchFamily="34" charset="-122"/>
                  </a:rPr>
                  <a:t>key=9</a:t>
                </a:r>
              </a:p>
            </p:txBody>
          </p:sp>
        </p:grpSp>
      </p:grpSp>
      <p:grpSp>
        <p:nvGrpSpPr>
          <p:cNvPr id="221" name="组合 220">
            <a:extLst>
              <a:ext uri="{FF2B5EF4-FFF2-40B4-BE49-F238E27FC236}">
                <a16:creationId xmlns:a16="http://schemas.microsoft.com/office/drawing/2014/main" id="{8FBDF747-792F-074E-6E8C-8B84B2622159}"/>
              </a:ext>
            </a:extLst>
          </p:cNvPr>
          <p:cNvGrpSpPr/>
          <p:nvPr/>
        </p:nvGrpSpPr>
        <p:grpSpPr>
          <a:xfrm>
            <a:off x="5942383" y="2089890"/>
            <a:ext cx="5339003" cy="937187"/>
            <a:chOff x="5942383" y="2089890"/>
            <a:chExt cx="5339003" cy="937187"/>
          </a:xfrm>
        </p:grpSpPr>
        <p:cxnSp>
          <p:nvCxnSpPr>
            <p:cNvPr id="8" name="直接箭头连接符 7">
              <a:extLst>
                <a:ext uri="{FF2B5EF4-FFF2-40B4-BE49-F238E27FC236}">
                  <a16:creationId xmlns:a16="http://schemas.microsoft.com/office/drawing/2014/main" id="{D2B1BF5E-71A9-ED85-53D1-D4B5AC760162}"/>
                </a:ext>
              </a:extLst>
            </p:cNvPr>
            <p:cNvCxnSpPr>
              <a:cxnSpLocks/>
            </p:cNvCxnSpPr>
            <p:nvPr/>
          </p:nvCxnSpPr>
          <p:spPr>
            <a:xfrm>
              <a:off x="6361829" y="2089890"/>
              <a:ext cx="18833" cy="932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610A11D5-226F-1411-F16E-8DBA1AE32DB3}"/>
                </a:ext>
              </a:extLst>
            </p:cNvPr>
            <p:cNvCxnSpPr>
              <a:cxnSpLocks/>
            </p:cNvCxnSpPr>
            <p:nvPr/>
          </p:nvCxnSpPr>
          <p:spPr>
            <a:xfrm>
              <a:off x="7468505" y="2089890"/>
              <a:ext cx="18833" cy="932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453C799C-1174-2F6A-281B-23162FC76CCD}"/>
                </a:ext>
              </a:extLst>
            </p:cNvPr>
            <p:cNvCxnSpPr>
              <a:cxnSpLocks/>
            </p:cNvCxnSpPr>
            <p:nvPr/>
          </p:nvCxnSpPr>
          <p:spPr>
            <a:xfrm>
              <a:off x="8575181" y="2089890"/>
              <a:ext cx="18833" cy="932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id="{8716CCAF-DAD6-7D73-7E23-9973726DA3A1}"/>
                </a:ext>
              </a:extLst>
            </p:cNvPr>
            <p:cNvCxnSpPr>
              <a:cxnSpLocks/>
            </p:cNvCxnSpPr>
            <p:nvPr/>
          </p:nvCxnSpPr>
          <p:spPr>
            <a:xfrm>
              <a:off x="9681857" y="2089890"/>
              <a:ext cx="18833" cy="932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a:extLst>
                <a:ext uri="{FF2B5EF4-FFF2-40B4-BE49-F238E27FC236}">
                  <a16:creationId xmlns:a16="http://schemas.microsoft.com/office/drawing/2014/main" id="{90A4DF38-ECBB-8528-C03D-771B9DB635AC}"/>
                </a:ext>
              </a:extLst>
            </p:cNvPr>
            <p:cNvCxnSpPr>
              <a:cxnSpLocks/>
            </p:cNvCxnSpPr>
            <p:nvPr/>
          </p:nvCxnSpPr>
          <p:spPr>
            <a:xfrm>
              <a:off x="10788534" y="2089890"/>
              <a:ext cx="18833" cy="937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文本框 42">
              <a:extLst>
                <a:ext uri="{FF2B5EF4-FFF2-40B4-BE49-F238E27FC236}">
                  <a16:creationId xmlns:a16="http://schemas.microsoft.com/office/drawing/2014/main" id="{F8820B94-8F5B-D77A-70E3-22DBD8C90A75}"/>
                </a:ext>
              </a:extLst>
            </p:cNvPr>
            <p:cNvSpPr txBox="1"/>
            <p:nvPr/>
          </p:nvSpPr>
          <p:spPr>
            <a:xfrm>
              <a:off x="5942383" y="2283779"/>
              <a:ext cx="936439" cy="338554"/>
            </a:xfrm>
            <a:prstGeom prst="rect">
              <a:avLst/>
            </a:prstGeom>
            <a:noFill/>
          </p:spPr>
          <p:txBody>
            <a:bodyPr wrap="square">
              <a:spAutoFit/>
            </a:bodyPr>
            <a:lstStyle/>
            <a:p>
              <a:pPr algn="ctr"/>
              <a:r>
                <a:rPr lang="en-US" altLang="zh-CN" sz="1600">
                  <a:solidFill>
                    <a:srgbClr val="3F434C"/>
                  </a:solidFill>
                  <a:ea typeface="思源黑体 CN Medium" panose="020B0600000000000000" pitchFamily="34" charset="-122"/>
                </a:rPr>
                <a:t>key%5</a:t>
              </a:r>
              <a:endParaRPr lang="zh-CN" altLang="en-US" sz="1600">
                <a:solidFill>
                  <a:srgbClr val="3F434C"/>
                </a:solidFill>
                <a:ea typeface="思源黑体 CN Medium" panose="020B0600000000000000" pitchFamily="34" charset="-122"/>
              </a:endParaRPr>
            </a:p>
          </p:txBody>
        </p:sp>
        <p:sp>
          <p:nvSpPr>
            <p:cNvPr id="44" name="文本框 43">
              <a:extLst>
                <a:ext uri="{FF2B5EF4-FFF2-40B4-BE49-F238E27FC236}">
                  <a16:creationId xmlns:a16="http://schemas.microsoft.com/office/drawing/2014/main" id="{8EE6DDD5-03F0-2616-0791-394EFD7D16D7}"/>
                </a:ext>
              </a:extLst>
            </p:cNvPr>
            <p:cNvSpPr txBox="1"/>
            <p:nvPr/>
          </p:nvSpPr>
          <p:spPr>
            <a:xfrm>
              <a:off x="7043024" y="2283779"/>
              <a:ext cx="936439" cy="338554"/>
            </a:xfrm>
            <a:prstGeom prst="rect">
              <a:avLst/>
            </a:prstGeom>
            <a:noFill/>
          </p:spPr>
          <p:txBody>
            <a:bodyPr wrap="square">
              <a:spAutoFit/>
            </a:bodyPr>
            <a:lstStyle/>
            <a:p>
              <a:pPr algn="ctr"/>
              <a:r>
                <a:rPr lang="en-US" altLang="zh-CN" sz="1600">
                  <a:solidFill>
                    <a:srgbClr val="3F434C"/>
                  </a:solidFill>
                  <a:ea typeface="思源黑体 CN Medium" panose="020B0600000000000000" pitchFamily="34" charset="-122"/>
                </a:rPr>
                <a:t>key%5</a:t>
              </a:r>
              <a:endParaRPr lang="zh-CN" altLang="en-US" sz="1600">
                <a:solidFill>
                  <a:srgbClr val="3F434C"/>
                </a:solidFill>
                <a:ea typeface="思源黑体 CN Medium" panose="020B0600000000000000" pitchFamily="34" charset="-122"/>
              </a:endParaRPr>
            </a:p>
          </p:txBody>
        </p:sp>
        <p:sp>
          <p:nvSpPr>
            <p:cNvPr id="45" name="文本框 44">
              <a:extLst>
                <a:ext uri="{FF2B5EF4-FFF2-40B4-BE49-F238E27FC236}">
                  <a16:creationId xmlns:a16="http://schemas.microsoft.com/office/drawing/2014/main" id="{5A9FF495-1928-07A3-9E3D-39D5347CFA1B}"/>
                </a:ext>
              </a:extLst>
            </p:cNvPr>
            <p:cNvSpPr txBox="1"/>
            <p:nvPr/>
          </p:nvSpPr>
          <p:spPr>
            <a:xfrm>
              <a:off x="8143665" y="2283779"/>
              <a:ext cx="936439" cy="338554"/>
            </a:xfrm>
            <a:prstGeom prst="rect">
              <a:avLst/>
            </a:prstGeom>
            <a:noFill/>
          </p:spPr>
          <p:txBody>
            <a:bodyPr wrap="square">
              <a:spAutoFit/>
            </a:bodyPr>
            <a:lstStyle/>
            <a:p>
              <a:pPr algn="ctr"/>
              <a:r>
                <a:rPr lang="en-US" altLang="zh-CN" sz="1600">
                  <a:solidFill>
                    <a:srgbClr val="3F434C"/>
                  </a:solidFill>
                  <a:ea typeface="思源黑体 CN Medium" panose="020B0600000000000000" pitchFamily="34" charset="-122"/>
                </a:rPr>
                <a:t>key%5</a:t>
              </a:r>
              <a:endParaRPr lang="zh-CN" altLang="en-US" sz="1600">
                <a:solidFill>
                  <a:srgbClr val="3F434C"/>
                </a:solidFill>
                <a:ea typeface="思源黑体 CN Medium" panose="020B0600000000000000" pitchFamily="34" charset="-122"/>
              </a:endParaRPr>
            </a:p>
          </p:txBody>
        </p:sp>
        <p:sp>
          <p:nvSpPr>
            <p:cNvPr id="46" name="文本框 45">
              <a:extLst>
                <a:ext uri="{FF2B5EF4-FFF2-40B4-BE49-F238E27FC236}">
                  <a16:creationId xmlns:a16="http://schemas.microsoft.com/office/drawing/2014/main" id="{514ED973-455F-3B73-6E37-F69D1184DDDC}"/>
                </a:ext>
              </a:extLst>
            </p:cNvPr>
            <p:cNvSpPr txBox="1"/>
            <p:nvPr/>
          </p:nvSpPr>
          <p:spPr>
            <a:xfrm>
              <a:off x="9244306" y="2283779"/>
              <a:ext cx="936439" cy="338554"/>
            </a:xfrm>
            <a:prstGeom prst="rect">
              <a:avLst/>
            </a:prstGeom>
            <a:noFill/>
          </p:spPr>
          <p:txBody>
            <a:bodyPr wrap="square">
              <a:spAutoFit/>
            </a:bodyPr>
            <a:lstStyle/>
            <a:p>
              <a:pPr algn="ctr"/>
              <a:r>
                <a:rPr lang="en-US" altLang="zh-CN" sz="1600">
                  <a:solidFill>
                    <a:srgbClr val="3F434C"/>
                  </a:solidFill>
                  <a:ea typeface="思源黑体 CN Medium" panose="020B0600000000000000" pitchFamily="34" charset="-122"/>
                </a:rPr>
                <a:t>key%5</a:t>
              </a:r>
              <a:endParaRPr lang="zh-CN" altLang="en-US" sz="1600">
                <a:solidFill>
                  <a:srgbClr val="3F434C"/>
                </a:solidFill>
                <a:ea typeface="思源黑体 CN Medium" panose="020B0600000000000000" pitchFamily="34" charset="-122"/>
              </a:endParaRPr>
            </a:p>
          </p:txBody>
        </p:sp>
        <p:sp>
          <p:nvSpPr>
            <p:cNvPr id="47" name="文本框 46">
              <a:extLst>
                <a:ext uri="{FF2B5EF4-FFF2-40B4-BE49-F238E27FC236}">
                  <a16:creationId xmlns:a16="http://schemas.microsoft.com/office/drawing/2014/main" id="{AC47611E-0E37-24A9-30E5-717AAC2AC070}"/>
                </a:ext>
              </a:extLst>
            </p:cNvPr>
            <p:cNvSpPr txBox="1"/>
            <p:nvPr/>
          </p:nvSpPr>
          <p:spPr>
            <a:xfrm>
              <a:off x="10344947" y="2283779"/>
              <a:ext cx="936439" cy="338554"/>
            </a:xfrm>
            <a:prstGeom prst="rect">
              <a:avLst/>
            </a:prstGeom>
            <a:noFill/>
          </p:spPr>
          <p:txBody>
            <a:bodyPr wrap="square">
              <a:spAutoFit/>
            </a:bodyPr>
            <a:lstStyle/>
            <a:p>
              <a:pPr algn="ctr"/>
              <a:r>
                <a:rPr lang="en-US" altLang="zh-CN" sz="1600">
                  <a:solidFill>
                    <a:srgbClr val="3F434C"/>
                  </a:solidFill>
                  <a:ea typeface="思源黑体 CN Medium" panose="020B0600000000000000" pitchFamily="34" charset="-122"/>
                </a:rPr>
                <a:t>key%5</a:t>
              </a:r>
              <a:endParaRPr lang="zh-CN" altLang="en-US" sz="1600">
                <a:solidFill>
                  <a:srgbClr val="3F434C"/>
                </a:solidFill>
                <a:ea typeface="思源黑体 CN Medium" panose="020B0600000000000000" pitchFamily="34" charset="-122"/>
              </a:endParaRPr>
            </a:p>
          </p:txBody>
        </p:sp>
      </p:grpSp>
      <p:cxnSp>
        <p:nvCxnSpPr>
          <p:cNvPr id="49" name="连接符: 曲线 48">
            <a:extLst>
              <a:ext uri="{FF2B5EF4-FFF2-40B4-BE49-F238E27FC236}">
                <a16:creationId xmlns:a16="http://schemas.microsoft.com/office/drawing/2014/main" id="{B93FBAB1-3F1D-0C09-FA16-0D89F4729C32}"/>
              </a:ext>
            </a:extLst>
          </p:cNvPr>
          <p:cNvCxnSpPr>
            <a:cxnSpLocks/>
            <a:stCxn id="209" idx="0"/>
            <a:endCxn id="126" idx="2"/>
          </p:cNvCxnSpPr>
          <p:nvPr/>
        </p:nvCxnSpPr>
        <p:spPr>
          <a:xfrm rot="5400000" flipH="1" flipV="1">
            <a:off x="6537974" y="3667695"/>
            <a:ext cx="754387" cy="1144342"/>
          </a:xfrm>
          <a:prstGeom prst="curved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0" name="连接符: 曲线 49">
            <a:extLst>
              <a:ext uri="{FF2B5EF4-FFF2-40B4-BE49-F238E27FC236}">
                <a16:creationId xmlns:a16="http://schemas.microsoft.com/office/drawing/2014/main" id="{EBDC8DBC-F39F-9452-DAA7-5ECC9A79156B}"/>
              </a:ext>
            </a:extLst>
          </p:cNvPr>
          <p:cNvCxnSpPr>
            <a:cxnSpLocks/>
            <a:stCxn id="205" idx="0"/>
            <a:endCxn id="238" idx="2"/>
          </p:cNvCxnSpPr>
          <p:nvPr/>
        </p:nvCxnSpPr>
        <p:spPr>
          <a:xfrm rot="5400000" flipH="1" flipV="1">
            <a:off x="7643581" y="3666626"/>
            <a:ext cx="747109" cy="1153758"/>
          </a:xfrm>
          <a:prstGeom prst="curved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连接符: 曲线 52">
            <a:extLst>
              <a:ext uri="{FF2B5EF4-FFF2-40B4-BE49-F238E27FC236}">
                <a16:creationId xmlns:a16="http://schemas.microsoft.com/office/drawing/2014/main" id="{77F52C63-546E-AFB5-BA2E-D65EA684B619}"/>
              </a:ext>
            </a:extLst>
          </p:cNvPr>
          <p:cNvCxnSpPr>
            <a:cxnSpLocks/>
            <a:stCxn id="201" idx="0"/>
            <a:endCxn id="13" idx="2"/>
          </p:cNvCxnSpPr>
          <p:nvPr/>
        </p:nvCxnSpPr>
        <p:spPr>
          <a:xfrm rot="5400000" flipH="1" flipV="1">
            <a:off x="8741910" y="3658279"/>
            <a:ext cx="754387" cy="1163174"/>
          </a:xfrm>
          <a:prstGeom prst="curved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6" name="连接符: 曲线 55">
            <a:extLst>
              <a:ext uri="{FF2B5EF4-FFF2-40B4-BE49-F238E27FC236}">
                <a16:creationId xmlns:a16="http://schemas.microsoft.com/office/drawing/2014/main" id="{D4B33BF3-B382-9981-F253-4A2F4659EE82}"/>
              </a:ext>
            </a:extLst>
          </p:cNvPr>
          <p:cNvCxnSpPr>
            <a:cxnSpLocks/>
            <a:stCxn id="197" idx="0"/>
            <a:endCxn id="244" idx="2"/>
          </p:cNvCxnSpPr>
          <p:nvPr/>
        </p:nvCxnSpPr>
        <p:spPr>
          <a:xfrm rot="16200000" flipV="1">
            <a:off x="7636289" y="2618571"/>
            <a:ext cx="742861" cy="3254115"/>
          </a:xfrm>
          <a:prstGeom prst="curved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9" name="连接符: 曲线 58">
            <a:extLst>
              <a:ext uri="{FF2B5EF4-FFF2-40B4-BE49-F238E27FC236}">
                <a16:creationId xmlns:a16="http://schemas.microsoft.com/office/drawing/2014/main" id="{ADF2F470-0FEC-BDD6-79BE-8859A87B1F40}"/>
              </a:ext>
            </a:extLst>
          </p:cNvPr>
          <p:cNvCxnSpPr>
            <a:cxnSpLocks/>
            <a:stCxn id="193" idx="0"/>
            <a:endCxn id="126" idx="2"/>
          </p:cNvCxnSpPr>
          <p:nvPr/>
        </p:nvCxnSpPr>
        <p:spPr>
          <a:xfrm rot="16200000" flipV="1">
            <a:off x="8751327" y="2598684"/>
            <a:ext cx="754387" cy="3282364"/>
          </a:xfrm>
          <a:prstGeom prst="curved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grpSp>
        <p:nvGrpSpPr>
          <p:cNvPr id="185" name="组合 184">
            <a:extLst>
              <a:ext uri="{FF2B5EF4-FFF2-40B4-BE49-F238E27FC236}">
                <a16:creationId xmlns:a16="http://schemas.microsoft.com/office/drawing/2014/main" id="{3D06DF57-0621-441F-85CA-2455BEDAFF5D}"/>
              </a:ext>
            </a:extLst>
          </p:cNvPr>
          <p:cNvGrpSpPr/>
          <p:nvPr/>
        </p:nvGrpSpPr>
        <p:grpSpPr>
          <a:xfrm>
            <a:off x="6011678" y="4617059"/>
            <a:ext cx="5089341" cy="701957"/>
            <a:chOff x="6049344" y="1387933"/>
            <a:chExt cx="5089341" cy="701957"/>
          </a:xfrm>
        </p:grpSpPr>
        <p:grpSp>
          <p:nvGrpSpPr>
            <p:cNvPr id="186" name="组合 185">
              <a:extLst>
                <a:ext uri="{FF2B5EF4-FFF2-40B4-BE49-F238E27FC236}">
                  <a16:creationId xmlns:a16="http://schemas.microsoft.com/office/drawing/2014/main" id="{C94AE569-94F0-6FE3-0975-560CB4001DFE}"/>
                </a:ext>
              </a:extLst>
            </p:cNvPr>
            <p:cNvGrpSpPr/>
            <p:nvPr/>
          </p:nvGrpSpPr>
          <p:grpSpPr>
            <a:xfrm>
              <a:off x="6049344" y="1387933"/>
              <a:ext cx="662635" cy="701957"/>
              <a:chOff x="2484801" y="1793435"/>
              <a:chExt cx="1471891" cy="1943799"/>
            </a:xfrm>
          </p:grpSpPr>
          <p:grpSp>
            <p:nvGrpSpPr>
              <p:cNvPr id="207" name="组合 206">
                <a:extLst>
                  <a:ext uri="{FF2B5EF4-FFF2-40B4-BE49-F238E27FC236}">
                    <a16:creationId xmlns:a16="http://schemas.microsoft.com/office/drawing/2014/main" id="{4CA0310D-4635-AD52-26DB-7E21542DA33D}"/>
                  </a:ext>
                </a:extLst>
              </p:cNvPr>
              <p:cNvGrpSpPr>
                <a:grpSpLocks noChangeAspect="1"/>
              </p:cNvGrpSpPr>
              <p:nvPr/>
            </p:nvGrpSpPr>
            <p:grpSpPr>
              <a:xfrm>
                <a:off x="2484801" y="1793435"/>
                <a:ext cx="1471891" cy="1153291"/>
                <a:chOff x="4998874" y="4149546"/>
                <a:chExt cx="1410698" cy="1204875"/>
              </a:xfrm>
            </p:grpSpPr>
            <p:pic>
              <p:nvPicPr>
                <p:cNvPr id="209" name="图片 208">
                  <a:extLst>
                    <a:ext uri="{FF2B5EF4-FFF2-40B4-BE49-F238E27FC236}">
                      <a16:creationId xmlns:a16="http://schemas.microsoft.com/office/drawing/2014/main" id="{E529F9D5-6F47-6146-BEC6-363C921B72FE}"/>
                    </a:ext>
                  </a:extLst>
                </p:cNvPr>
                <p:cNvPicPr>
                  <a:picLocks noChangeAspect="1"/>
                </p:cNvPicPr>
                <p:nvPr/>
              </p:nvPicPr>
              <p:blipFill>
                <a:blip r:embed="rId4" cstate="hqprint">
                  <a:extLst>
                    <a:ext uri="{28A0092B-C50C-407E-A947-70E740481C1C}">
                      <a14:useLocalDpi xmlns:a14="http://schemas.microsoft.com/office/drawing/2010/main"/>
                    </a:ext>
                  </a:extLst>
                </a:blip>
                <a:stretch>
                  <a:fillRect/>
                </a:stretch>
              </p:blipFill>
              <p:spPr>
                <a:xfrm>
                  <a:off x="4998874" y="4149546"/>
                  <a:ext cx="1410698" cy="1204875"/>
                </a:xfrm>
                <a:prstGeom prst="rect">
                  <a:avLst/>
                </a:prstGeom>
                <a:ln w="19050">
                  <a:noFill/>
                </a:ln>
              </p:spPr>
            </p:pic>
            <p:pic>
              <p:nvPicPr>
                <p:cNvPr id="210" name="图片 209">
                  <a:extLst>
                    <a:ext uri="{FF2B5EF4-FFF2-40B4-BE49-F238E27FC236}">
                      <a16:creationId xmlns:a16="http://schemas.microsoft.com/office/drawing/2014/main" id="{A8AA49DC-1274-E8D9-DB1F-6EC4736BB0E3}"/>
                    </a:ext>
                  </a:extLst>
                </p:cNvPr>
                <p:cNvPicPr>
                  <a:picLocks noChangeAspect="1"/>
                </p:cNvPicPr>
                <p:nvPr/>
              </p:nvPicPr>
              <p:blipFill rotWithShape="1">
                <a:blip r:embed="rId5" cstate="hqprint">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a:ext>
                  </a:extLst>
                </a:blip>
                <a:srcRect l="20182" t="11716" r="18701" b="10359"/>
                <a:stretch/>
              </p:blipFill>
              <p:spPr>
                <a:xfrm>
                  <a:off x="5486848" y="4310140"/>
                  <a:ext cx="434747" cy="554302"/>
                </a:xfrm>
                <a:prstGeom prst="rect">
                  <a:avLst/>
                </a:prstGeom>
                <a:ln w="19050">
                  <a:noFill/>
                </a:ln>
              </p:spPr>
            </p:pic>
          </p:grpSp>
          <p:sp>
            <p:nvSpPr>
              <p:cNvPr id="208" name="文本框 207">
                <a:extLst>
                  <a:ext uri="{FF2B5EF4-FFF2-40B4-BE49-F238E27FC236}">
                    <a16:creationId xmlns:a16="http://schemas.microsoft.com/office/drawing/2014/main" id="{AE50B11F-A0EF-E309-1835-C1B576A1D731}"/>
                  </a:ext>
                </a:extLst>
              </p:cNvPr>
              <p:cNvSpPr txBox="1"/>
              <p:nvPr/>
            </p:nvSpPr>
            <p:spPr>
              <a:xfrm>
                <a:off x="2484801" y="2970192"/>
                <a:ext cx="1388225" cy="767042"/>
              </a:xfrm>
              <a:prstGeom prst="rect">
                <a:avLst/>
              </a:prstGeom>
              <a:noFill/>
            </p:spPr>
            <p:txBody>
              <a:bodyPr wrap="square" rtlCol="0">
                <a:spAutoFit/>
              </a:bodyPr>
              <a:lstStyle/>
              <a:p>
                <a:pPr algn="ctr"/>
                <a:r>
                  <a:rPr lang="en-US" altLang="zh-CN" sz="1200">
                    <a:solidFill>
                      <a:srgbClr val="3F434C"/>
                    </a:solidFill>
                    <a:ea typeface="思源黑体 CN Medium" panose="020B0600000000000000" pitchFamily="34" charset="-122"/>
                  </a:rPr>
                  <a:t>key=5</a:t>
                </a:r>
              </a:p>
            </p:txBody>
          </p:sp>
        </p:grpSp>
        <p:grpSp>
          <p:nvGrpSpPr>
            <p:cNvPr id="187" name="组合 186">
              <a:extLst>
                <a:ext uri="{FF2B5EF4-FFF2-40B4-BE49-F238E27FC236}">
                  <a16:creationId xmlns:a16="http://schemas.microsoft.com/office/drawing/2014/main" id="{39D5AB68-5AD4-AF67-7617-F52B5505B20C}"/>
                </a:ext>
              </a:extLst>
            </p:cNvPr>
            <p:cNvGrpSpPr/>
            <p:nvPr/>
          </p:nvGrpSpPr>
          <p:grpSpPr>
            <a:xfrm>
              <a:off x="7146604" y="1387933"/>
              <a:ext cx="662635" cy="701957"/>
              <a:chOff x="2484801" y="1793435"/>
              <a:chExt cx="1471891" cy="1943799"/>
            </a:xfrm>
          </p:grpSpPr>
          <p:grpSp>
            <p:nvGrpSpPr>
              <p:cNvPr id="203" name="组合 202">
                <a:extLst>
                  <a:ext uri="{FF2B5EF4-FFF2-40B4-BE49-F238E27FC236}">
                    <a16:creationId xmlns:a16="http://schemas.microsoft.com/office/drawing/2014/main" id="{19617119-022E-BA43-8CC0-D8E63385566B}"/>
                  </a:ext>
                </a:extLst>
              </p:cNvPr>
              <p:cNvGrpSpPr>
                <a:grpSpLocks noChangeAspect="1"/>
              </p:cNvGrpSpPr>
              <p:nvPr/>
            </p:nvGrpSpPr>
            <p:grpSpPr>
              <a:xfrm>
                <a:off x="2484801" y="1793435"/>
                <a:ext cx="1471891" cy="1153291"/>
                <a:chOff x="4998874" y="4149546"/>
                <a:chExt cx="1410698" cy="1204875"/>
              </a:xfrm>
            </p:grpSpPr>
            <p:pic>
              <p:nvPicPr>
                <p:cNvPr id="205" name="图片 204">
                  <a:extLst>
                    <a:ext uri="{FF2B5EF4-FFF2-40B4-BE49-F238E27FC236}">
                      <a16:creationId xmlns:a16="http://schemas.microsoft.com/office/drawing/2014/main" id="{C8337891-BC92-A5F2-A475-D045E60AA6AC}"/>
                    </a:ext>
                  </a:extLst>
                </p:cNvPr>
                <p:cNvPicPr>
                  <a:picLocks noChangeAspect="1"/>
                </p:cNvPicPr>
                <p:nvPr/>
              </p:nvPicPr>
              <p:blipFill>
                <a:blip r:embed="rId4" cstate="hqprint">
                  <a:extLst>
                    <a:ext uri="{28A0092B-C50C-407E-A947-70E740481C1C}">
                      <a14:useLocalDpi xmlns:a14="http://schemas.microsoft.com/office/drawing/2010/main"/>
                    </a:ext>
                  </a:extLst>
                </a:blip>
                <a:stretch>
                  <a:fillRect/>
                </a:stretch>
              </p:blipFill>
              <p:spPr>
                <a:xfrm>
                  <a:off x="4998874" y="4149546"/>
                  <a:ext cx="1410698" cy="1204875"/>
                </a:xfrm>
                <a:prstGeom prst="rect">
                  <a:avLst/>
                </a:prstGeom>
                <a:ln w="19050">
                  <a:noFill/>
                </a:ln>
              </p:spPr>
            </p:pic>
            <p:pic>
              <p:nvPicPr>
                <p:cNvPr id="206" name="图片 205">
                  <a:extLst>
                    <a:ext uri="{FF2B5EF4-FFF2-40B4-BE49-F238E27FC236}">
                      <a16:creationId xmlns:a16="http://schemas.microsoft.com/office/drawing/2014/main" id="{66783EAF-1AAC-0DBD-791B-824799D0D351}"/>
                    </a:ext>
                  </a:extLst>
                </p:cNvPr>
                <p:cNvPicPr>
                  <a:picLocks noChangeAspect="1"/>
                </p:cNvPicPr>
                <p:nvPr/>
              </p:nvPicPr>
              <p:blipFill rotWithShape="1">
                <a:blip r:embed="rId5" cstate="hqprint">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a:ext>
                  </a:extLst>
                </a:blip>
                <a:srcRect l="20182" t="11716" r="18701" b="10359"/>
                <a:stretch/>
              </p:blipFill>
              <p:spPr>
                <a:xfrm>
                  <a:off x="5486848" y="4310140"/>
                  <a:ext cx="434747" cy="554302"/>
                </a:xfrm>
                <a:prstGeom prst="rect">
                  <a:avLst/>
                </a:prstGeom>
                <a:ln w="19050">
                  <a:noFill/>
                </a:ln>
              </p:spPr>
            </p:pic>
          </p:grpSp>
          <p:sp>
            <p:nvSpPr>
              <p:cNvPr id="204" name="文本框 203">
                <a:extLst>
                  <a:ext uri="{FF2B5EF4-FFF2-40B4-BE49-F238E27FC236}">
                    <a16:creationId xmlns:a16="http://schemas.microsoft.com/office/drawing/2014/main" id="{29F0A9B2-1C9C-05C6-7B2D-0F597A8D10E5}"/>
                  </a:ext>
                </a:extLst>
              </p:cNvPr>
              <p:cNvSpPr txBox="1"/>
              <p:nvPr/>
            </p:nvSpPr>
            <p:spPr>
              <a:xfrm>
                <a:off x="2568465" y="2970192"/>
                <a:ext cx="1388222" cy="767042"/>
              </a:xfrm>
              <a:prstGeom prst="rect">
                <a:avLst/>
              </a:prstGeom>
              <a:noFill/>
            </p:spPr>
            <p:txBody>
              <a:bodyPr wrap="square" rtlCol="0">
                <a:spAutoFit/>
              </a:bodyPr>
              <a:lstStyle/>
              <a:p>
                <a:pPr algn="ctr"/>
                <a:r>
                  <a:rPr lang="en-US" altLang="zh-CN" sz="1200">
                    <a:solidFill>
                      <a:srgbClr val="3F434C"/>
                    </a:solidFill>
                    <a:ea typeface="思源黑体 CN Medium" panose="020B0600000000000000" pitchFamily="34" charset="-122"/>
                  </a:rPr>
                  <a:t>key=6</a:t>
                </a:r>
              </a:p>
            </p:txBody>
          </p:sp>
        </p:grpSp>
        <p:grpSp>
          <p:nvGrpSpPr>
            <p:cNvPr id="188" name="组合 187">
              <a:extLst>
                <a:ext uri="{FF2B5EF4-FFF2-40B4-BE49-F238E27FC236}">
                  <a16:creationId xmlns:a16="http://schemas.microsoft.com/office/drawing/2014/main" id="{9F435FB5-EE77-A6CB-7308-A05B4250AE8D}"/>
                </a:ext>
              </a:extLst>
            </p:cNvPr>
            <p:cNvGrpSpPr/>
            <p:nvPr/>
          </p:nvGrpSpPr>
          <p:grpSpPr>
            <a:xfrm>
              <a:off x="8243864" y="1387933"/>
              <a:ext cx="662635" cy="701957"/>
              <a:chOff x="2484801" y="1793435"/>
              <a:chExt cx="1471891" cy="1943799"/>
            </a:xfrm>
          </p:grpSpPr>
          <p:grpSp>
            <p:nvGrpSpPr>
              <p:cNvPr id="199" name="组合 198">
                <a:extLst>
                  <a:ext uri="{FF2B5EF4-FFF2-40B4-BE49-F238E27FC236}">
                    <a16:creationId xmlns:a16="http://schemas.microsoft.com/office/drawing/2014/main" id="{48A61935-8513-1C8E-C407-E70C9F58580C}"/>
                  </a:ext>
                </a:extLst>
              </p:cNvPr>
              <p:cNvGrpSpPr>
                <a:grpSpLocks noChangeAspect="1"/>
              </p:cNvGrpSpPr>
              <p:nvPr/>
            </p:nvGrpSpPr>
            <p:grpSpPr>
              <a:xfrm>
                <a:off x="2484801" y="1793435"/>
                <a:ext cx="1471891" cy="1153291"/>
                <a:chOff x="4998874" y="4149546"/>
                <a:chExt cx="1410698" cy="1204875"/>
              </a:xfrm>
            </p:grpSpPr>
            <p:pic>
              <p:nvPicPr>
                <p:cNvPr id="201" name="图片 200">
                  <a:extLst>
                    <a:ext uri="{FF2B5EF4-FFF2-40B4-BE49-F238E27FC236}">
                      <a16:creationId xmlns:a16="http://schemas.microsoft.com/office/drawing/2014/main" id="{B34FED07-CD75-025C-D03F-EE4C5052A190}"/>
                    </a:ext>
                  </a:extLst>
                </p:cNvPr>
                <p:cNvPicPr>
                  <a:picLocks noChangeAspect="1"/>
                </p:cNvPicPr>
                <p:nvPr/>
              </p:nvPicPr>
              <p:blipFill>
                <a:blip r:embed="rId4" cstate="hqprint">
                  <a:extLst>
                    <a:ext uri="{28A0092B-C50C-407E-A947-70E740481C1C}">
                      <a14:useLocalDpi xmlns:a14="http://schemas.microsoft.com/office/drawing/2010/main"/>
                    </a:ext>
                  </a:extLst>
                </a:blip>
                <a:stretch>
                  <a:fillRect/>
                </a:stretch>
              </p:blipFill>
              <p:spPr>
                <a:xfrm>
                  <a:off x="4998874" y="4149546"/>
                  <a:ext cx="1410698" cy="1204875"/>
                </a:xfrm>
                <a:prstGeom prst="rect">
                  <a:avLst/>
                </a:prstGeom>
                <a:ln w="19050">
                  <a:noFill/>
                </a:ln>
              </p:spPr>
            </p:pic>
            <p:pic>
              <p:nvPicPr>
                <p:cNvPr id="202" name="图片 201">
                  <a:extLst>
                    <a:ext uri="{FF2B5EF4-FFF2-40B4-BE49-F238E27FC236}">
                      <a16:creationId xmlns:a16="http://schemas.microsoft.com/office/drawing/2014/main" id="{83D3C131-EE58-D5C4-B548-775E5063DBE7}"/>
                    </a:ext>
                  </a:extLst>
                </p:cNvPr>
                <p:cNvPicPr>
                  <a:picLocks noChangeAspect="1"/>
                </p:cNvPicPr>
                <p:nvPr/>
              </p:nvPicPr>
              <p:blipFill rotWithShape="1">
                <a:blip r:embed="rId5" cstate="hqprint">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a:ext>
                  </a:extLst>
                </a:blip>
                <a:srcRect l="20182" t="11716" r="18701" b="10359"/>
                <a:stretch/>
              </p:blipFill>
              <p:spPr>
                <a:xfrm>
                  <a:off x="5486848" y="4310140"/>
                  <a:ext cx="434747" cy="554302"/>
                </a:xfrm>
                <a:prstGeom prst="rect">
                  <a:avLst/>
                </a:prstGeom>
                <a:ln w="19050">
                  <a:noFill/>
                </a:ln>
              </p:spPr>
            </p:pic>
          </p:grpSp>
          <p:sp>
            <p:nvSpPr>
              <p:cNvPr id="200" name="文本框 199">
                <a:extLst>
                  <a:ext uri="{FF2B5EF4-FFF2-40B4-BE49-F238E27FC236}">
                    <a16:creationId xmlns:a16="http://schemas.microsoft.com/office/drawing/2014/main" id="{49B675CD-5A08-5102-05D0-E036B8CFFA2B}"/>
                  </a:ext>
                </a:extLst>
              </p:cNvPr>
              <p:cNvSpPr txBox="1"/>
              <p:nvPr/>
            </p:nvSpPr>
            <p:spPr>
              <a:xfrm>
                <a:off x="2484801" y="2970192"/>
                <a:ext cx="1388225" cy="767042"/>
              </a:xfrm>
              <a:prstGeom prst="rect">
                <a:avLst/>
              </a:prstGeom>
              <a:noFill/>
            </p:spPr>
            <p:txBody>
              <a:bodyPr wrap="square" rtlCol="0">
                <a:spAutoFit/>
              </a:bodyPr>
              <a:lstStyle/>
              <a:p>
                <a:pPr algn="ctr"/>
                <a:r>
                  <a:rPr lang="en-US" altLang="zh-CN" sz="1200">
                    <a:solidFill>
                      <a:srgbClr val="3F434C"/>
                    </a:solidFill>
                    <a:ea typeface="思源黑体 CN Medium" panose="020B0600000000000000" pitchFamily="34" charset="-122"/>
                  </a:rPr>
                  <a:t>key=7</a:t>
                </a:r>
              </a:p>
            </p:txBody>
          </p:sp>
        </p:grpSp>
        <p:grpSp>
          <p:nvGrpSpPr>
            <p:cNvPr id="189" name="组合 188">
              <a:extLst>
                <a:ext uri="{FF2B5EF4-FFF2-40B4-BE49-F238E27FC236}">
                  <a16:creationId xmlns:a16="http://schemas.microsoft.com/office/drawing/2014/main" id="{731353F4-1007-22F7-5949-BBBDCFF5C65D}"/>
                </a:ext>
              </a:extLst>
            </p:cNvPr>
            <p:cNvGrpSpPr/>
            <p:nvPr/>
          </p:nvGrpSpPr>
          <p:grpSpPr>
            <a:xfrm>
              <a:off x="9341124" y="1387933"/>
              <a:ext cx="700299" cy="701956"/>
              <a:chOff x="2484801" y="1793435"/>
              <a:chExt cx="1555553" cy="1943796"/>
            </a:xfrm>
          </p:grpSpPr>
          <p:grpSp>
            <p:nvGrpSpPr>
              <p:cNvPr id="195" name="组合 194">
                <a:extLst>
                  <a:ext uri="{FF2B5EF4-FFF2-40B4-BE49-F238E27FC236}">
                    <a16:creationId xmlns:a16="http://schemas.microsoft.com/office/drawing/2014/main" id="{7A8ED2EC-7296-1A72-1B92-5DCDD88D9D0A}"/>
                  </a:ext>
                </a:extLst>
              </p:cNvPr>
              <p:cNvGrpSpPr>
                <a:grpSpLocks noChangeAspect="1"/>
              </p:cNvGrpSpPr>
              <p:nvPr/>
            </p:nvGrpSpPr>
            <p:grpSpPr>
              <a:xfrm>
                <a:off x="2484801" y="1793435"/>
                <a:ext cx="1471891" cy="1153291"/>
                <a:chOff x="4998874" y="4149546"/>
                <a:chExt cx="1410698" cy="1204875"/>
              </a:xfrm>
            </p:grpSpPr>
            <p:pic>
              <p:nvPicPr>
                <p:cNvPr id="197" name="图片 196">
                  <a:extLst>
                    <a:ext uri="{FF2B5EF4-FFF2-40B4-BE49-F238E27FC236}">
                      <a16:creationId xmlns:a16="http://schemas.microsoft.com/office/drawing/2014/main" id="{10902A8A-21BE-C872-FC7B-B7A986A02EBF}"/>
                    </a:ext>
                  </a:extLst>
                </p:cNvPr>
                <p:cNvPicPr>
                  <a:picLocks noChangeAspect="1"/>
                </p:cNvPicPr>
                <p:nvPr/>
              </p:nvPicPr>
              <p:blipFill>
                <a:blip r:embed="rId4" cstate="hqprint">
                  <a:extLst>
                    <a:ext uri="{28A0092B-C50C-407E-A947-70E740481C1C}">
                      <a14:useLocalDpi xmlns:a14="http://schemas.microsoft.com/office/drawing/2010/main"/>
                    </a:ext>
                  </a:extLst>
                </a:blip>
                <a:stretch>
                  <a:fillRect/>
                </a:stretch>
              </p:blipFill>
              <p:spPr>
                <a:xfrm>
                  <a:off x="4998874" y="4149546"/>
                  <a:ext cx="1410698" cy="1204875"/>
                </a:xfrm>
                <a:prstGeom prst="rect">
                  <a:avLst/>
                </a:prstGeom>
                <a:ln w="19050">
                  <a:noFill/>
                </a:ln>
              </p:spPr>
            </p:pic>
            <p:pic>
              <p:nvPicPr>
                <p:cNvPr id="198" name="图片 197">
                  <a:extLst>
                    <a:ext uri="{FF2B5EF4-FFF2-40B4-BE49-F238E27FC236}">
                      <a16:creationId xmlns:a16="http://schemas.microsoft.com/office/drawing/2014/main" id="{2AB95343-4F54-6AB6-BD1F-22AF30789FEA}"/>
                    </a:ext>
                  </a:extLst>
                </p:cNvPr>
                <p:cNvPicPr>
                  <a:picLocks noChangeAspect="1"/>
                </p:cNvPicPr>
                <p:nvPr/>
              </p:nvPicPr>
              <p:blipFill rotWithShape="1">
                <a:blip r:embed="rId5" cstate="hqprint">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a:ext>
                  </a:extLst>
                </a:blip>
                <a:srcRect l="20182" t="11716" r="18701" b="10359"/>
                <a:stretch/>
              </p:blipFill>
              <p:spPr>
                <a:xfrm>
                  <a:off x="5486848" y="4310140"/>
                  <a:ext cx="434747" cy="554302"/>
                </a:xfrm>
                <a:prstGeom prst="rect">
                  <a:avLst/>
                </a:prstGeom>
                <a:ln w="19050">
                  <a:noFill/>
                </a:ln>
              </p:spPr>
            </p:pic>
          </p:grpSp>
          <p:sp>
            <p:nvSpPr>
              <p:cNvPr id="196" name="文本框 195">
                <a:extLst>
                  <a:ext uri="{FF2B5EF4-FFF2-40B4-BE49-F238E27FC236}">
                    <a16:creationId xmlns:a16="http://schemas.microsoft.com/office/drawing/2014/main" id="{F7D2AB77-2A38-F683-6D18-AC206FFA1D61}"/>
                  </a:ext>
                </a:extLst>
              </p:cNvPr>
              <p:cNvSpPr txBox="1"/>
              <p:nvPr/>
            </p:nvSpPr>
            <p:spPr>
              <a:xfrm>
                <a:off x="2568463" y="2970189"/>
                <a:ext cx="1471891" cy="767042"/>
              </a:xfrm>
              <a:prstGeom prst="rect">
                <a:avLst/>
              </a:prstGeom>
              <a:noFill/>
            </p:spPr>
            <p:txBody>
              <a:bodyPr wrap="square" rtlCol="0">
                <a:spAutoFit/>
              </a:bodyPr>
              <a:lstStyle/>
              <a:p>
                <a:pPr algn="ctr"/>
                <a:r>
                  <a:rPr lang="en-US" altLang="zh-CN" sz="1200">
                    <a:solidFill>
                      <a:srgbClr val="3F434C"/>
                    </a:solidFill>
                    <a:ea typeface="思源黑体 CN Medium" panose="020B0600000000000000" pitchFamily="34" charset="-122"/>
                  </a:rPr>
                  <a:t>key=8</a:t>
                </a:r>
              </a:p>
            </p:txBody>
          </p:sp>
        </p:grpSp>
        <p:grpSp>
          <p:nvGrpSpPr>
            <p:cNvPr id="190" name="组合 189">
              <a:extLst>
                <a:ext uri="{FF2B5EF4-FFF2-40B4-BE49-F238E27FC236}">
                  <a16:creationId xmlns:a16="http://schemas.microsoft.com/office/drawing/2014/main" id="{F1C2338F-E61D-2718-9B65-ECF8FA56F5B9}"/>
                </a:ext>
              </a:extLst>
            </p:cNvPr>
            <p:cNvGrpSpPr/>
            <p:nvPr/>
          </p:nvGrpSpPr>
          <p:grpSpPr>
            <a:xfrm>
              <a:off x="10476048" y="1387933"/>
              <a:ext cx="662637" cy="701957"/>
              <a:chOff x="2484797" y="1793435"/>
              <a:chExt cx="1471895" cy="1943799"/>
            </a:xfrm>
          </p:grpSpPr>
          <p:grpSp>
            <p:nvGrpSpPr>
              <p:cNvPr id="191" name="组合 190">
                <a:extLst>
                  <a:ext uri="{FF2B5EF4-FFF2-40B4-BE49-F238E27FC236}">
                    <a16:creationId xmlns:a16="http://schemas.microsoft.com/office/drawing/2014/main" id="{BAFA3E60-13CA-715D-6470-1310D3B9B9B5}"/>
                  </a:ext>
                </a:extLst>
              </p:cNvPr>
              <p:cNvGrpSpPr>
                <a:grpSpLocks noChangeAspect="1"/>
              </p:cNvGrpSpPr>
              <p:nvPr/>
            </p:nvGrpSpPr>
            <p:grpSpPr>
              <a:xfrm>
                <a:off x="2484801" y="1793435"/>
                <a:ext cx="1471891" cy="1153291"/>
                <a:chOff x="4998874" y="4149546"/>
                <a:chExt cx="1410698" cy="1204875"/>
              </a:xfrm>
            </p:grpSpPr>
            <p:pic>
              <p:nvPicPr>
                <p:cNvPr id="193" name="图片 192">
                  <a:extLst>
                    <a:ext uri="{FF2B5EF4-FFF2-40B4-BE49-F238E27FC236}">
                      <a16:creationId xmlns:a16="http://schemas.microsoft.com/office/drawing/2014/main" id="{BF472068-E1A6-E9E5-2010-A921905FBEC0}"/>
                    </a:ext>
                  </a:extLst>
                </p:cNvPr>
                <p:cNvPicPr>
                  <a:picLocks noChangeAspect="1"/>
                </p:cNvPicPr>
                <p:nvPr/>
              </p:nvPicPr>
              <p:blipFill>
                <a:blip r:embed="rId4" cstate="hqprint">
                  <a:extLst>
                    <a:ext uri="{28A0092B-C50C-407E-A947-70E740481C1C}">
                      <a14:useLocalDpi xmlns:a14="http://schemas.microsoft.com/office/drawing/2010/main"/>
                    </a:ext>
                  </a:extLst>
                </a:blip>
                <a:stretch>
                  <a:fillRect/>
                </a:stretch>
              </p:blipFill>
              <p:spPr>
                <a:xfrm>
                  <a:off x="4998874" y="4149546"/>
                  <a:ext cx="1410698" cy="1204875"/>
                </a:xfrm>
                <a:prstGeom prst="rect">
                  <a:avLst/>
                </a:prstGeom>
                <a:ln w="19050">
                  <a:noFill/>
                </a:ln>
              </p:spPr>
            </p:pic>
            <p:pic>
              <p:nvPicPr>
                <p:cNvPr id="194" name="图片 193">
                  <a:extLst>
                    <a:ext uri="{FF2B5EF4-FFF2-40B4-BE49-F238E27FC236}">
                      <a16:creationId xmlns:a16="http://schemas.microsoft.com/office/drawing/2014/main" id="{4E7DE4D2-A8BF-81D7-B7B3-698EA1A05D23}"/>
                    </a:ext>
                  </a:extLst>
                </p:cNvPr>
                <p:cNvPicPr>
                  <a:picLocks noChangeAspect="1"/>
                </p:cNvPicPr>
                <p:nvPr/>
              </p:nvPicPr>
              <p:blipFill rotWithShape="1">
                <a:blip r:embed="rId5" cstate="hqprint">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a:ext>
                  </a:extLst>
                </a:blip>
                <a:srcRect l="20182" t="11716" r="18701" b="10359"/>
                <a:stretch/>
              </p:blipFill>
              <p:spPr>
                <a:xfrm>
                  <a:off x="5486848" y="4310140"/>
                  <a:ext cx="434747" cy="554302"/>
                </a:xfrm>
                <a:prstGeom prst="rect">
                  <a:avLst/>
                </a:prstGeom>
                <a:ln w="19050">
                  <a:noFill/>
                </a:ln>
              </p:spPr>
            </p:pic>
          </p:grpSp>
          <p:sp>
            <p:nvSpPr>
              <p:cNvPr id="192" name="文本框 191">
                <a:extLst>
                  <a:ext uri="{FF2B5EF4-FFF2-40B4-BE49-F238E27FC236}">
                    <a16:creationId xmlns:a16="http://schemas.microsoft.com/office/drawing/2014/main" id="{3621F8A3-5C5E-50EA-7EDD-120672C6553E}"/>
                  </a:ext>
                </a:extLst>
              </p:cNvPr>
              <p:cNvSpPr txBox="1"/>
              <p:nvPr/>
            </p:nvSpPr>
            <p:spPr>
              <a:xfrm>
                <a:off x="2484797" y="2970192"/>
                <a:ext cx="1388229" cy="767042"/>
              </a:xfrm>
              <a:prstGeom prst="rect">
                <a:avLst/>
              </a:prstGeom>
              <a:noFill/>
            </p:spPr>
            <p:txBody>
              <a:bodyPr wrap="square" rtlCol="0">
                <a:spAutoFit/>
              </a:bodyPr>
              <a:lstStyle/>
              <a:p>
                <a:pPr algn="ctr"/>
                <a:r>
                  <a:rPr lang="en-US" altLang="zh-CN" sz="1200">
                    <a:solidFill>
                      <a:srgbClr val="3F434C"/>
                    </a:solidFill>
                    <a:ea typeface="思源黑体 CN Medium" panose="020B0600000000000000" pitchFamily="34" charset="-122"/>
                  </a:rPr>
                  <a:t>key=9</a:t>
                </a:r>
              </a:p>
            </p:txBody>
          </p:sp>
        </p:grpSp>
      </p:grpSp>
      <p:sp>
        <p:nvSpPr>
          <p:cNvPr id="222" name="对话气泡: 圆角矩形 221">
            <a:extLst>
              <a:ext uri="{FF2B5EF4-FFF2-40B4-BE49-F238E27FC236}">
                <a16:creationId xmlns:a16="http://schemas.microsoft.com/office/drawing/2014/main" id="{2ED611F2-ECA7-118F-8042-98FFC1369C07}"/>
              </a:ext>
            </a:extLst>
          </p:cNvPr>
          <p:cNvSpPr/>
          <p:nvPr/>
        </p:nvSpPr>
        <p:spPr>
          <a:xfrm>
            <a:off x="4565202" y="3962781"/>
            <a:ext cx="1172641" cy="399238"/>
          </a:xfrm>
          <a:prstGeom prst="wedgeRoundRectCallout">
            <a:avLst>
              <a:gd name="adj1" fmla="val 63111"/>
              <a:gd name="adj2" fmla="val -5714"/>
              <a:gd name="adj3" fmla="val 16667"/>
            </a:avLst>
          </a:prstGeom>
        </p:spPr>
        <p:style>
          <a:lnRef idx="2">
            <a:schemeClr val="accent1"/>
          </a:lnRef>
          <a:fillRef idx="1">
            <a:schemeClr val="lt1"/>
          </a:fillRef>
          <a:effectRef idx="0">
            <a:schemeClr val="accent1"/>
          </a:effectRef>
          <a:fontRef idx="minor">
            <a:schemeClr val="dk1"/>
          </a:fontRef>
        </p:style>
        <p:txBody>
          <a:bodyPr wrap="square" lIns="108000" tIns="72000" rIns="108000" bIns="72000" rtlCol="0" anchor="ctr">
            <a:spAutoFit/>
          </a:bodyPr>
          <a:lstStyle/>
          <a:p>
            <a:r>
              <a:rPr lang="zh-CN" altLang="en-US" sz="1400">
                <a:latin typeface="思源黑体 CN Medium" panose="020B0600000000000000" pitchFamily="34" charset="-122"/>
                <a:ea typeface="思源黑体 CN Medium" panose="020B0600000000000000" pitchFamily="34" charset="-122"/>
              </a:rPr>
              <a:t>缓存失效</a:t>
            </a:r>
            <a:endParaRPr lang="en-US" altLang="zh-CN" sz="1400">
              <a:latin typeface="思源黑体 CN Medium" panose="020B0600000000000000" pitchFamily="34" charset="-122"/>
              <a:ea typeface="思源黑体 CN Medium" panose="020B0600000000000000" pitchFamily="34" charset="-122"/>
            </a:endParaRPr>
          </a:p>
        </p:txBody>
      </p:sp>
    </p:spTree>
    <p:extLst>
      <p:ext uri="{BB962C8B-B14F-4D97-AF65-F5344CB8AC3E}">
        <p14:creationId xmlns:p14="http://schemas.microsoft.com/office/powerpoint/2010/main" val="219417870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par>
                                <p:cTn id="13" presetID="10" presetClass="entr" presetSubtype="0" fill="hold" nodeType="withEffect">
                                  <p:stCondLst>
                                    <p:cond delay="0"/>
                                  </p:stCondLst>
                                  <p:childTnLst>
                                    <p:set>
                                      <p:cBhvr>
                                        <p:cTn id="14" dur="1" fill="hold">
                                          <p:stCondLst>
                                            <p:cond delay="0"/>
                                          </p:stCondLst>
                                        </p:cTn>
                                        <p:tgtEl>
                                          <p:spTgt spid="183"/>
                                        </p:tgtEl>
                                        <p:attrNameLst>
                                          <p:attrName>style.visibility</p:attrName>
                                        </p:attrNameLst>
                                      </p:cBhvr>
                                      <p:to>
                                        <p:strVal val="visible"/>
                                      </p:to>
                                    </p:set>
                                    <p:animEffect transition="in" filter="fade">
                                      <p:cBhvr>
                                        <p:cTn id="15" dur="500"/>
                                        <p:tgtEl>
                                          <p:spTgt spid="183"/>
                                        </p:tgtEl>
                                      </p:cBhvr>
                                    </p:animEffect>
                                  </p:childTnLst>
                                </p:cTn>
                              </p:par>
                              <p:par>
                                <p:cTn id="16" presetID="10" presetClass="entr" presetSubtype="0" fill="hold" nodeType="withEffect">
                                  <p:stCondLst>
                                    <p:cond delay="0"/>
                                  </p:stCondLst>
                                  <p:childTnLst>
                                    <p:set>
                                      <p:cBhvr>
                                        <p:cTn id="17" dur="1" fill="hold">
                                          <p:stCondLst>
                                            <p:cond delay="0"/>
                                          </p:stCondLst>
                                        </p:cTn>
                                        <p:tgtEl>
                                          <p:spTgt spid="184"/>
                                        </p:tgtEl>
                                        <p:attrNameLst>
                                          <p:attrName>style.visibility</p:attrName>
                                        </p:attrNameLst>
                                      </p:cBhvr>
                                      <p:to>
                                        <p:strVal val="visible"/>
                                      </p:to>
                                    </p:set>
                                    <p:animEffect transition="in" filter="fade">
                                      <p:cBhvr>
                                        <p:cTn id="18" dur="500"/>
                                        <p:tgtEl>
                                          <p:spTgt spid="184"/>
                                        </p:tgtEl>
                                      </p:cBhvr>
                                    </p:animEffect>
                                  </p:childTnLst>
                                </p:cTn>
                              </p:par>
                            </p:childTnLst>
                          </p:cTn>
                        </p:par>
                        <p:par>
                          <p:cTn id="19" fill="hold">
                            <p:stCondLst>
                              <p:cond delay="500"/>
                            </p:stCondLst>
                            <p:childTnLst>
                              <p:par>
                                <p:cTn id="20" presetID="22" presetClass="entr" presetSubtype="1" fill="hold" nodeType="afterEffect">
                                  <p:stCondLst>
                                    <p:cond delay="0"/>
                                  </p:stCondLst>
                                  <p:childTnLst>
                                    <p:set>
                                      <p:cBhvr>
                                        <p:cTn id="21" dur="1" fill="hold">
                                          <p:stCondLst>
                                            <p:cond delay="0"/>
                                          </p:stCondLst>
                                        </p:cTn>
                                        <p:tgtEl>
                                          <p:spTgt spid="221"/>
                                        </p:tgtEl>
                                        <p:attrNameLst>
                                          <p:attrName>style.visibility</p:attrName>
                                        </p:attrNameLst>
                                      </p:cBhvr>
                                      <p:to>
                                        <p:strVal val="visible"/>
                                      </p:to>
                                    </p:set>
                                    <p:animEffect transition="in" filter="wipe(up)">
                                      <p:cBhvr>
                                        <p:cTn id="22" dur="500"/>
                                        <p:tgtEl>
                                          <p:spTgt spid="221"/>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mph" presetSubtype="0" nodeType="clickEffect">
                                  <p:stCondLst>
                                    <p:cond delay="0"/>
                                  </p:stCondLst>
                                  <p:childTnLst>
                                    <p:set>
                                      <p:cBhvr>
                                        <p:cTn id="26" dur="indefinite"/>
                                        <p:tgtEl>
                                          <p:spTgt spid="14"/>
                                        </p:tgtEl>
                                        <p:attrNameLst>
                                          <p:attrName>style.opacity</p:attrName>
                                        </p:attrNameLst>
                                      </p:cBhvr>
                                      <p:to>
                                        <p:strVal val="0.25"/>
                                      </p:to>
                                    </p:set>
                                    <p:animEffect filter="image" prLst="opacity: 0.25">
                                      <p:cBhvr rctx="IE">
                                        <p:cTn id="27" dur="indefinite"/>
                                        <p:tgtEl>
                                          <p:spTgt spid="14"/>
                                        </p:tgtEl>
                                      </p:cBhvr>
                                    </p:animEffect>
                                  </p:childTnLst>
                                </p:cTn>
                              </p:par>
                            </p:childTnLst>
                          </p:cTn>
                        </p:par>
                        <p:par>
                          <p:cTn id="28" fill="hold">
                            <p:stCondLst>
                              <p:cond delay="0"/>
                            </p:stCondLst>
                            <p:childTnLst>
                              <p:par>
                                <p:cTn id="29" presetID="10" presetClass="entr" presetSubtype="0" fill="hold" nodeType="afterEffect">
                                  <p:stCondLst>
                                    <p:cond delay="0"/>
                                  </p:stCondLst>
                                  <p:childTnLst>
                                    <p:set>
                                      <p:cBhvr>
                                        <p:cTn id="30" dur="1" fill="hold">
                                          <p:stCondLst>
                                            <p:cond delay="0"/>
                                          </p:stCondLst>
                                        </p:cTn>
                                        <p:tgtEl>
                                          <p:spTgt spid="185"/>
                                        </p:tgtEl>
                                        <p:attrNameLst>
                                          <p:attrName>style.visibility</p:attrName>
                                        </p:attrNameLst>
                                      </p:cBhvr>
                                      <p:to>
                                        <p:strVal val="visible"/>
                                      </p:to>
                                    </p:set>
                                    <p:animEffect transition="in" filter="fade">
                                      <p:cBhvr>
                                        <p:cTn id="31" dur="500"/>
                                        <p:tgtEl>
                                          <p:spTgt spid="185"/>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49"/>
                                        </p:tgtEl>
                                        <p:attrNameLst>
                                          <p:attrName>style.visibility</p:attrName>
                                        </p:attrNameLst>
                                      </p:cBhvr>
                                      <p:to>
                                        <p:strVal val="visible"/>
                                      </p:to>
                                    </p:set>
                                    <p:animEffect transition="in" filter="wipe(down)">
                                      <p:cBhvr>
                                        <p:cTn id="36" dur="500"/>
                                        <p:tgtEl>
                                          <p:spTgt spid="49"/>
                                        </p:tgtEl>
                                      </p:cBhvr>
                                    </p:animEffect>
                                  </p:childTnLst>
                                </p:cTn>
                              </p:par>
                            </p:childTnLst>
                          </p:cTn>
                        </p:par>
                        <p:par>
                          <p:cTn id="37" fill="hold">
                            <p:stCondLst>
                              <p:cond delay="500"/>
                            </p:stCondLst>
                            <p:childTnLst>
                              <p:par>
                                <p:cTn id="38" presetID="22" presetClass="entr" presetSubtype="4" fill="hold" nodeType="afterEffect">
                                  <p:stCondLst>
                                    <p:cond delay="0"/>
                                  </p:stCondLst>
                                  <p:childTnLst>
                                    <p:set>
                                      <p:cBhvr>
                                        <p:cTn id="39" dur="1" fill="hold">
                                          <p:stCondLst>
                                            <p:cond delay="0"/>
                                          </p:stCondLst>
                                        </p:cTn>
                                        <p:tgtEl>
                                          <p:spTgt spid="50"/>
                                        </p:tgtEl>
                                        <p:attrNameLst>
                                          <p:attrName>style.visibility</p:attrName>
                                        </p:attrNameLst>
                                      </p:cBhvr>
                                      <p:to>
                                        <p:strVal val="visible"/>
                                      </p:to>
                                    </p:set>
                                    <p:animEffect transition="in" filter="wipe(down)">
                                      <p:cBhvr>
                                        <p:cTn id="40" dur="500"/>
                                        <p:tgtEl>
                                          <p:spTgt spid="50"/>
                                        </p:tgtEl>
                                      </p:cBhvr>
                                    </p:animEffect>
                                  </p:childTnLst>
                                </p:cTn>
                              </p:par>
                            </p:childTnLst>
                          </p:cTn>
                        </p:par>
                        <p:par>
                          <p:cTn id="41" fill="hold">
                            <p:stCondLst>
                              <p:cond delay="1000"/>
                            </p:stCondLst>
                            <p:childTnLst>
                              <p:par>
                                <p:cTn id="42" presetID="22" presetClass="entr" presetSubtype="4" fill="hold" nodeType="afterEffect">
                                  <p:stCondLst>
                                    <p:cond delay="0"/>
                                  </p:stCondLst>
                                  <p:childTnLst>
                                    <p:set>
                                      <p:cBhvr>
                                        <p:cTn id="43" dur="1" fill="hold">
                                          <p:stCondLst>
                                            <p:cond delay="0"/>
                                          </p:stCondLst>
                                        </p:cTn>
                                        <p:tgtEl>
                                          <p:spTgt spid="53"/>
                                        </p:tgtEl>
                                        <p:attrNameLst>
                                          <p:attrName>style.visibility</p:attrName>
                                        </p:attrNameLst>
                                      </p:cBhvr>
                                      <p:to>
                                        <p:strVal val="visible"/>
                                      </p:to>
                                    </p:set>
                                    <p:animEffect transition="in" filter="wipe(down)">
                                      <p:cBhvr>
                                        <p:cTn id="44" dur="500"/>
                                        <p:tgtEl>
                                          <p:spTgt spid="53"/>
                                        </p:tgtEl>
                                      </p:cBhvr>
                                    </p:animEffect>
                                  </p:childTnLst>
                                </p:cTn>
                              </p:par>
                            </p:childTnLst>
                          </p:cTn>
                        </p:par>
                        <p:par>
                          <p:cTn id="45" fill="hold">
                            <p:stCondLst>
                              <p:cond delay="1500"/>
                            </p:stCondLst>
                            <p:childTnLst>
                              <p:par>
                                <p:cTn id="46" presetID="22" presetClass="entr" presetSubtype="4" fill="hold" nodeType="afterEffect">
                                  <p:stCondLst>
                                    <p:cond delay="0"/>
                                  </p:stCondLst>
                                  <p:childTnLst>
                                    <p:set>
                                      <p:cBhvr>
                                        <p:cTn id="47" dur="1" fill="hold">
                                          <p:stCondLst>
                                            <p:cond delay="0"/>
                                          </p:stCondLst>
                                        </p:cTn>
                                        <p:tgtEl>
                                          <p:spTgt spid="56"/>
                                        </p:tgtEl>
                                        <p:attrNameLst>
                                          <p:attrName>style.visibility</p:attrName>
                                        </p:attrNameLst>
                                      </p:cBhvr>
                                      <p:to>
                                        <p:strVal val="visible"/>
                                      </p:to>
                                    </p:set>
                                    <p:animEffect transition="in" filter="wipe(down)">
                                      <p:cBhvr>
                                        <p:cTn id="48" dur="500"/>
                                        <p:tgtEl>
                                          <p:spTgt spid="56"/>
                                        </p:tgtEl>
                                      </p:cBhvr>
                                    </p:animEffect>
                                  </p:childTnLst>
                                </p:cTn>
                              </p:par>
                            </p:childTnLst>
                          </p:cTn>
                        </p:par>
                        <p:par>
                          <p:cTn id="49" fill="hold">
                            <p:stCondLst>
                              <p:cond delay="2000"/>
                            </p:stCondLst>
                            <p:childTnLst>
                              <p:par>
                                <p:cTn id="50" presetID="22" presetClass="entr" presetSubtype="4" fill="hold" nodeType="afterEffect">
                                  <p:stCondLst>
                                    <p:cond delay="0"/>
                                  </p:stCondLst>
                                  <p:childTnLst>
                                    <p:set>
                                      <p:cBhvr>
                                        <p:cTn id="51" dur="1" fill="hold">
                                          <p:stCondLst>
                                            <p:cond delay="0"/>
                                          </p:stCondLst>
                                        </p:cTn>
                                        <p:tgtEl>
                                          <p:spTgt spid="59"/>
                                        </p:tgtEl>
                                        <p:attrNameLst>
                                          <p:attrName>style.visibility</p:attrName>
                                        </p:attrNameLst>
                                      </p:cBhvr>
                                      <p:to>
                                        <p:strVal val="visible"/>
                                      </p:to>
                                    </p:set>
                                    <p:animEffect transition="in" filter="wipe(down)">
                                      <p:cBhvr>
                                        <p:cTn id="52" dur="500"/>
                                        <p:tgtEl>
                                          <p:spTgt spid="5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22"/>
                                        </p:tgtEl>
                                        <p:attrNameLst>
                                          <p:attrName>style.visibility</p:attrName>
                                        </p:attrNameLst>
                                      </p:cBhvr>
                                      <p:to>
                                        <p:strVal val="visible"/>
                                      </p:to>
                                    </p:set>
                                    <p:animEffect transition="in" filter="wipe(left)">
                                      <p:cBhvr>
                                        <p:cTn id="57" dur="500"/>
                                        <p:tgtEl>
                                          <p:spTgt spid="2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2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4D16F9C-04F8-48AF-8460-EDD4A596DDAD}"/>
              </a:ext>
            </a:extLst>
          </p:cNvPr>
          <p:cNvSpPr>
            <a:spLocks noGrp="1"/>
          </p:cNvSpPr>
          <p:nvPr>
            <p:ph type="title"/>
          </p:nvPr>
        </p:nvSpPr>
        <p:spPr/>
        <p:txBody>
          <a:bodyPr/>
          <a:lstStyle/>
          <a:p>
            <a:r>
              <a:rPr lang="zh-CN" altLang="en-US"/>
              <a:t>负载均衡算法</a:t>
            </a:r>
            <a:endParaRPr lang="en-US" altLang="zh-CN"/>
          </a:p>
        </p:txBody>
      </p:sp>
      <p:sp>
        <p:nvSpPr>
          <p:cNvPr id="2" name="内容占位符 1">
            <a:extLst>
              <a:ext uri="{FF2B5EF4-FFF2-40B4-BE49-F238E27FC236}">
                <a16:creationId xmlns:a16="http://schemas.microsoft.com/office/drawing/2014/main" id="{941A68C6-57AC-4219-8E56-F928898AD6F9}"/>
              </a:ext>
            </a:extLst>
          </p:cNvPr>
          <p:cNvSpPr>
            <a:spLocks noGrp="1"/>
          </p:cNvSpPr>
          <p:nvPr>
            <p:ph idx="1"/>
          </p:nvPr>
        </p:nvSpPr>
        <p:spPr/>
        <p:txBody>
          <a:bodyPr>
            <a:normAutofit/>
          </a:bodyPr>
          <a:lstStyle/>
          <a:p>
            <a:pPr marL="342900" indent="-342900">
              <a:buFont typeface="Wingdings" panose="05000000000000000000" pitchFamily="2" charset="2"/>
              <a:buChar char="u"/>
            </a:pPr>
            <a:r>
              <a:rPr lang="zh-CN" altLang="en-US" sz="2000">
                <a:latin typeface="思源黑体 CN Medium" panose="020B0600000000000000" pitchFamily="34" charset="-122"/>
                <a:ea typeface="思源黑体 CN Medium" panose="020B0600000000000000" pitchFamily="34" charset="-122"/>
              </a:rPr>
              <a:t>一致性</a:t>
            </a:r>
            <a:r>
              <a:rPr lang="en-US" altLang="zh-CN" sz="2000">
                <a:latin typeface="思源黑体 CN Medium" panose="020B0600000000000000" pitchFamily="34" charset="-122"/>
                <a:ea typeface="思源黑体 CN Medium" panose="020B0600000000000000" pitchFamily="34" charset="-122"/>
              </a:rPr>
              <a:t>hash</a:t>
            </a:r>
            <a:r>
              <a:rPr lang="zh-CN" altLang="en-US" sz="2000">
                <a:latin typeface="思源黑体 CN Medium" panose="020B0600000000000000" pitchFamily="34" charset="-122"/>
                <a:ea typeface="思源黑体 CN Medium" panose="020B0600000000000000" pitchFamily="34" charset="-122"/>
              </a:rPr>
              <a:t>算法（</a:t>
            </a:r>
            <a:r>
              <a:rPr lang="en-US" altLang="zh-CN" sz="2000">
                <a:latin typeface="思源黑体 CN Medium" panose="020B0600000000000000" pitchFamily="34" charset="-122"/>
                <a:ea typeface="思源黑体 CN Medium" panose="020B0600000000000000" pitchFamily="34" charset="-122"/>
              </a:rPr>
              <a:t>consistent hash</a:t>
            </a:r>
            <a:r>
              <a:rPr lang="zh-CN" altLang="en-US" sz="2000">
                <a:latin typeface="思源黑体 CN Medium" panose="020B0600000000000000" pitchFamily="34" charset="-122"/>
                <a:ea typeface="思源黑体 CN Medium" panose="020B0600000000000000" pitchFamily="34" charset="-122"/>
              </a:rPr>
              <a:t>）</a:t>
            </a:r>
            <a:endParaRPr lang="en-US" altLang="zh-CN" sz="2000">
              <a:latin typeface="思源黑体 CN Medium" panose="020B0600000000000000" pitchFamily="34" charset="-122"/>
              <a:ea typeface="思源黑体 CN Medium" panose="020B0600000000000000" pitchFamily="34" charset="-122"/>
            </a:endParaRPr>
          </a:p>
          <a:p>
            <a:pPr marL="457223" lvl="2" indent="0">
              <a:spcBef>
                <a:spcPts val="1000"/>
              </a:spcBef>
              <a:buNone/>
            </a:pPr>
            <a:r>
              <a:rPr lang="en-US" altLang="zh-CN" sz="1600"/>
              <a:t>hash</a:t>
            </a:r>
            <a:r>
              <a:rPr lang="zh-CN" altLang="en-US" sz="1600"/>
              <a:t>算法：不可逆压缩算法</a:t>
            </a:r>
            <a:endParaRPr lang="en-US" altLang="zh-CN" sz="1600"/>
          </a:p>
          <a:p>
            <a:pPr marL="457223" lvl="2" indent="0">
              <a:spcBef>
                <a:spcPts val="1000"/>
              </a:spcBef>
              <a:buNone/>
            </a:pPr>
            <a:r>
              <a:rPr lang="zh-CN" altLang="en-US" sz="1600" b="1"/>
              <a:t>一致性</a:t>
            </a:r>
            <a:r>
              <a:rPr lang="en-US" altLang="zh-CN" sz="1600" b="1"/>
              <a:t>hash</a:t>
            </a:r>
            <a:r>
              <a:rPr lang="zh-CN" altLang="en-US" sz="1600" b="1"/>
              <a:t>：</a:t>
            </a:r>
            <a:r>
              <a:rPr lang="en-US" altLang="zh-CN" sz="1600"/>
              <a:t>hash</a:t>
            </a:r>
            <a:r>
              <a:rPr lang="zh-CN" altLang="en-US" sz="1600"/>
              <a:t>值与</a:t>
            </a:r>
            <a:r>
              <a:rPr lang="en-US" altLang="zh-CN" sz="1600"/>
              <a:t>hash</a:t>
            </a:r>
            <a:r>
              <a:rPr lang="zh-CN" altLang="en-US" sz="1600"/>
              <a:t>表位置的</a:t>
            </a:r>
            <a:r>
              <a:rPr lang="zh-CN" altLang="en-US" sz="1600" b="1"/>
              <a:t>映射关系</a:t>
            </a:r>
            <a:r>
              <a:rPr lang="zh-CN" altLang="en-US" sz="1600"/>
              <a:t>的一致性</a:t>
            </a:r>
            <a:endParaRPr lang="en-US" altLang="zh-CN" sz="1600"/>
          </a:p>
          <a:p>
            <a:pPr lvl="1" indent="0">
              <a:buNone/>
            </a:pPr>
            <a:r>
              <a:rPr lang="zh-CN" altLang="en-US" sz="1600"/>
              <a:t>尽可能小地改变请求与处理请求服务器之间的映射关系</a:t>
            </a:r>
            <a:endParaRPr lang="en-US" altLang="zh-CN" sz="1600"/>
          </a:p>
          <a:p>
            <a:pPr lvl="1" indent="0">
              <a:buNone/>
            </a:pPr>
            <a:r>
              <a:rPr lang="zh-CN" altLang="en-US" sz="1600"/>
              <a:t>解决扩容</a:t>
            </a:r>
            <a:r>
              <a:rPr lang="en-US" altLang="zh-CN" sz="1600"/>
              <a:t>/</a:t>
            </a:r>
            <a:r>
              <a:rPr lang="zh-CN" altLang="en-US" sz="1600"/>
              <a:t>宕机时路由的大规模变化问题</a:t>
            </a:r>
            <a:endParaRPr lang="en-US" altLang="zh-CN" sz="1600"/>
          </a:p>
          <a:p>
            <a:pPr lvl="1" indent="0">
              <a:buNone/>
            </a:pPr>
            <a:r>
              <a:rPr lang="zh-CN" altLang="en-US" sz="1600" i="1"/>
              <a:t>缓解</a:t>
            </a:r>
            <a:r>
              <a:rPr lang="zh-CN" altLang="en-US" sz="1600"/>
              <a:t>分布式缓存大范围失效问题</a:t>
            </a:r>
            <a:endParaRPr lang="en-US" altLang="zh-CN" sz="1600"/>
          </a:p>
          <a:p>
            <a:pPr lvl="1" indent="0">
              <a:buNone/>
            </a:pPr>
            <a:r>
              <a:rPr lang="en-US" altLang="zh-CN" sz="1400"/>
              <a:t>	</a:t>
            </a:r>
            <a:r>
              <a:rPr lang="zh-CN" altLang="en-US" sz="1400"/>
              <a:t>环：</a:t>
            </a:r>
            <a:r>
              <a:rPr lang="en-US" altLang="zh-CN" sz="1400"/>
              <a:t>hash</a:t>
            </a:r>
            <a:r>
              <a:rPr lang="zh-CN" altLang="en-US" sz="1400"/>
              <a:t>表为</a:t>
            </a:r>
            <a:r>
              <a:rPr lang="en-US" altLang="zh-CN" sz="1400"/>
              <a:t>32</a:t>
            </a:r>
            <a:r>
              <a:rPr lang="zh-CN" altLang="en-US" sz="1400"/>
              <a:t>位无符号整数范围</a:t>
            </a:r>
            <a:endParaRPr lang="en-US" altLang="zh-CN" sz="1400"/>
          </a:p>
          <a:p>
            <a:pPr lvl="1" indent="0">
              <a:buNone/>
            </a:pPr>
            <a:r>
              <a:rPr lang="en-US" altLang="zh-CN" sz="1400"/>
              <a:t>	</a:t>
            </a:r>
            <a:r>
              <a:rPr lang="zh-CN" altLang="en-US" sz="1400"/>
              <a:t>服务器均匀分布在环上，并处理固定范围的</a:t>
            </a:r>
            <a:r>
              <a:rPr lang="en-US" altLang="zh-CN" sz="1400"/>
              <a:t>hash</a:t>
            </a:r>
            <a:r>
              <a:rPr lang="zh-CN" altLang="en-US" sz="1400"/>
              <a:t>值</a:t>
            </a:r>
            <a:endParaRPr lang="en-US" altLang="zh-CN" sz="1400"/>
          </a:p>
          <a:p>
            <a:pPr lvl="1" indent="0">
              <a:buNone/>
            </a:pPr>
            <a:r>
              <a:rPr lang="en-US" altLang="zh-CN" sz="1400"/>
              <a:t>	</a:t>
            </a:r>
            <a:r>
              <a:rPr lang="zh-CN" altLang="en-US" sz="1400"/>
              <a:t>扩容</a:t>
            </a:r>
            <a:r>
              <a:rPr lang="en-US" altLang="zh-CN" sz="1400"/>
              <a:t>/</a:t>
            </a:r>
            <a:r>
              <a:rPr lang="zh-CN" altLang="en-US" sz="1400"/>
              <a:t>宕机只会影响部分对象</a:t>
            </a:r>
            <a:endParaRPr lang="en-US" altLang="zh-CN" sz="1400"/>
          </a:p>
          <a:p>
            <a:pPr lvl="1" indent="0">
              <a:buNone/>
            </a:pPr>
            <a:endParaRPr lang="en-US" altLang="zh-CN" sz="1600"/>
          </a:p>
        </p:txBody>
      </p:sp>
      <p:sp>
        <p:nvSpPr>
          <p:cNvPr id="4" name="椭圆 3">
            <a:extLst>
              <a:ext uri="{FF2B5EF4-FFF2-40B4-BE49-F238E27FC236}">
                <a16:creationId xmlns:a16="http://schemas.microsoft.com/office/drawing/2014/main" id="{C73710A3-1F86-2D13-327E-C1CEA2D87ADF}"/>
              </a:ext>
            </a:extLst>
          </p:cNvPr>
          <p:cNvSpPr>
            <a:spLocks noChangeAspect="1"/>
          </p:cNvSpPr>
          <p:nvPr/>
        </p:nvSpPr>
        <p:spPr>
          <a:xfrm>
            <a:off x="7949509" y="1799778"/>
            <a:ext cx="1962677" cy="1962677"/>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a:extLst>
              <a:ext uri="{FF2B5EF4-FFF2-40B4-BE49-F238E27FC236}">
                <a16:creationId xmlns:a16="http://schemas.microsoft.com/office/drawing/2014/main" id="{1E8ED4C6-06CD-E361-CEB0-9DA25B152DA9}"/>
              </a:ext>
            </a:extLst>
          </p:cNvPr>
          <p:cNvGrpSpPr/>
          <p:nvPr/>
        </p:nvGrpSpPr>
        <p:grpSpPr>
          <a:xfrm>
            <a:off x="8153592" y="1146957"/>
            <a:ext cx="1229306" cy="640189"/>
            <a:chOff x="7931257" y="1223843"/>
            <a:chExt cx="1229306" cy="640189"/>
          </a:xfrm>
        </p:grpSpPr>
        <p:cxnSp>
          <p:nvCxnSpPr>
            <p:cNvPr id="9" name="直接连接符 8">
              <a:extLst>
                <a:ext uri="{FF2B5EF4-FFF2-40B4-BE49-F238E27FC236}">
                  <a16:creationId xmlns:a16="http://schemas.microsoft.com/office/drawing/2014/main" id="{5DC2D6BD-9924-9B03-798B-E61EA63F17FB}"/>
                </a:ext>
              </a:extLst>
            </p:cNvPr>
            <p:cNvCxnSpPr>
              <a:cxnSpLocks/>
            </p:cNvCxnSpPr>
            <p:nvPr/>
          </p:nvCxnSpPr>
          <p:spPr>
            <a:xfrm>
              <a:off x="8712408" y="1574465"/>
              <a:ext cx="0" cy="289567"/>
            </a:xfrm>
            <a:prstGeom prst="line">
              <a:avLst/>
            </a:prstGeom>
            <a:ln w="19050">
              <a:solidFill>
                <a:schemeClr val="bg1"/>
              </a:solidFill>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1017C261-0AA5-C6CA-9182-BD8322C5E4C1}"/>
                    </a:ext>
                  </a:extLst>
                </p:cNvPr>
                <p:cNvSpPr txBox="1"/>
                <p:nvPr/>
              </p:nvSpPr>
              <p:spPr>
                <a:xfrm>
                  <a:off x="7931257" y="1223843"/>
                  <a:ext cx="1229306" cy="338554"/>
                </a:xfrm>
                <a:prstGeom prst="rect">
                  <a:avLst/>
                </a:prstGeom>
                <a:noFill/>
              </p:spPr>
              <p:txBody>
                <a:bodyPr wrap="square">
                  <a:spAutoFit/>
                </a:bodyPr>
                <a:lstStyle/>
                <a:p>
                  <a:pPr algn="ctr"/>
                  <a:r>
                    <a:rPr lang="en-US" altLang="zh-CN" sz="1600">
                      <a:solidFill>
                        <a:srgbClr val="3F434C"/>
                      </a:solidFill>
                      <a:ea typeface="思源黑体 CN Medium" panose="020B0600000000000000" pitchFamily="34" charset="-122"/>
                    </a:rPr>
                    <a:t> </a:t>
                  </a:r>
                  <a14:m>
                    <m:oMath xmlns:m="http://schemas.openxmlformats.org/officeDocument/2006/math">
                      <m:sSup>
                        <m:sSupPr>
                          <m:ctrlPr>
                            <a:rPr lang="en-US" altLang="zh-CN" sz="1600" i="1" smtClean="0">
                              <a:solidFill>
                                <a:srgbClr val="3F434C"/>
                              </a:solidFill>
                              <a:latin typeface="Cambria Math" panose="02040503050406030204" pitchFamily="18" charset="0"/>
                              <a:ea typeface="思源黑体 CN Medium" panose="020B0600000000000000" pitchFamily="34" charset="-122"/>
                            </a:rPr>
                          </m:ctrlPr>
                        </m:sSupPr>
                        <m:e>
                          <m:r>
                            <a:rPr lang="en-US" altLang="zh-CN" sz="1600" i="1">
                              <a:solidFill>
                                <a:srgbClr val="3F434C"/>
                              </a:solidFill>
                              <a:latin typeface="Cambria Math" panose="02040503050406030204" pitchFamily="18" charset="0"/>
                              <a:ea typeface="思源黑体 CN Medium" panose="020B0600000000000000" pitchFamily="34" charset="-122"/>
                            </a:rPr>
                            <m:t>2</m:t>
                          </m:r>
                        </m:e>
                        <m:sup>
                          <m:r>
                            <a:rPr lang="en-US" altLang="zh-CN" sz="1600" i="1">
                              <a:solidFill>
                                <a:srgbClr val="3F434C"/>
                              </a:solidFill>
                              <a:latin typeface="Cambria Math" panose="02040503050406030204" pitchFamily="18" charset="0"/>
                              <a:ea typeface="思源黑体 CN Medium" panose="020B0600000000000000" pitchFamily="34" charset="-122"/>
                            </a:rPr>
                            <m:t>3</m:t>
                          </m:r>
                          <m:r>
                            <a:rPr lang="en-US" altLang="zh-CN" sz="1600" i="1" smtClean="0">
                              <a:solidFill>
                                <a:srgbClr val="3F434C"/>
                              </a:solidFill>
                              <a:latin typeface="Cambria Math" panose="02040503050406030204" pitchFamily="18" charset="0"/>
                              <a:ea typeface="思源黑体 CN Medium" panose="020B0600000000000000" pitchFamily="34" charset="-122"/>
                            </a:rPr>
                            <m:t>2</m:t>
                          </m:r>
                        </m:sup>
                      </m:sSup>
                      <m:r>
                        <a:rPr lang="en-US" altLang="zh-CN" sz="1600" i="1">
                          <a:solidFill>
                            <a:srgbClr val="3F434C"/>
                          </a:solidFill>
                          <a:latin typeface="Cambria Math" panose="02040503050406030204" pitchFamily="18" charset="0"/>
                          <a:ea typeface="思源黑体 CN Medium" panose="020B0600000000000000" pitchFamily="34" charset="-122"/>
                        </a:rPr>
                        <m:t>−</m:t>
                      </m:r>
                    </m:oMath>
                  </a14:m>
                  <a:r>
                    <a:rPr lang="en-US" altLang="zh-CN" sz="1600">
                      <a:solidFill>
                        <a:srgbClr val="3F434C"/>
                      </a:solidFill>
                      <a:ea typeface="思源黑体 CN Medium" panose="020B0600000000000000" pitchFamily="34" charset="-122"/>
                    </a:rPr>
                    <a:t>1 / 0</a:t>
                  </a:r>
                  <a:endParaRPr lang="zh-CN" altLang="en-US" sz="1600">
                    <a:solidFill>
                      <a:srgbClr val="3F434C"/>
                    </a:solidFill>
                    <a:ea typeface="思源黑体 CN Medium" panose="020B0600000000000000" pitchFamily="34" charset="-122"/>
                  </a:endParaRPr>
                </a:p>
              </p:txBody>
            </p:sp>
          </mc:Choice>
          <mc:Fallback xmlns="">
            <p:sp>
              <p:nvSpPr>
                <p:cNvPr id="11" name="文本框 10">
                  <a:extLst>
                    <a:ext uri="{FF2B5EF4-FFF2-40B4-BE49-F238E27FC236}">
                      <a16:creationId xmlns:a16="http://schemas.microsoft.com/office/drawing/2014/main" id="{1017C261-0AA5-C6CA-9182-BD8322C5E4C1}"/>
                    </a:ext>
                  </a:extLst>
                </p:cNvPr>
                <p:cNvSpPr txBox="1">
                  <a:spLocks noRot="1" noChangeAspect="1" noMove="1" noResize="1" noEditPoints="1" noAdjustHandles="1" noChangeArrowheads="1" noChangeShapeType="1" noTextEdit="1"/>
                </p:cNvSpPr>
                <p:nvPr/>
              </p:nvSpPr>
              <p:spPr>
                <a:xfrm>
                  <a:off x="7931257" y="1223843"/>
                  <a:ext cx="1229306" cy="338554"/>
                </a:xfrm>
                <a:prstGeom prst="rect">
                  <a:avLst/>
                </a:prstGeom>
                <a:blipFill>
                  <a:blip r:embed="rId3"/>
                  <a:stretch>
                    <a:fillRect t="-5357" b="-21429"/>
                  </a:stretch>
                </a:blipFill>
              </p:spPr>
              <p:txBody>
                <a:bodyPr/>
                <a:lstStyle/>
                <a:p>
                  <a:r>
                    <a:rPr lang="zh-CN" altLang="en-US">
                      <a:noFill/>
                    </a:rPr>
                    <a:t> </a:t>
                  </a:r>
                </a:p>
              </p:txBody>
            </p:sp>
          </mc:Fallback>
        </mc:AlternateContent>
      </p:grpSp>
      <p:grpSp>
        <p:nvGrpSpPr>
          <p:cNvPr id="156" name="组合 155">
            <a:extLst>
              <a:ext uri="{FF2B5EF4-FFF2-40B4-BE49-F238E27FC236}">
                <a16:creationId xmlns:a16="http://schemas.microsoft.com/office/drawing/2014/main" id="{4BE2F046-9D00-2BA5-687C-27B5344D969F}"/>
              </a:ext>
            </a:extLst>
          </p:cNvPr>
          <p:cNvGrpSpPr/>
          <p:nvPr/>
        </p:nvGrpSpPr>
        <p:grpSpPr>
          <a:xfrm>
            <a:off x="6947227" y="3161209"/>
            <a:ext cx="1349415" cy="872086"/>
            <a:chOff x="6780173" y="2709331"/>
            <a:chExt cx="1349415" cy="872086"/>
          </a:xfrm>
        </p:grpSpPr>
        <p:sp>
          <p:nvSpPr>
            <p:cNvPr id="29" name="椭圆 28">
              <a:extLst>
                <a:ext uri="{FF2B5EF4-FFF2-40B4-BE49-F238E27FC236}">
                  <a16:creationId xmlns:a16="http://schemas.microsoft.com/office/drawing/2014/main" id="{CD15AB1C-89BD-66D6-E686-89D2C5D4225E}"/>
                </a:ext>
              </a:extLst>
            </p:cNvPr>
            <p:cNvSpPr>
              <a:spLocks noChangeAspect="1"/>
            </p:cNvSpPr>
            <p:nvPr/>
          </p:nvSpPr>
          <p:spPr>
            <a:xfrm>
              <a:off x="7782455" y="2709331"/>
              <a:ext cx="347133" cy="347133"/>
            </a:xfrm>
            <a:prstGeom prst="ellipse">
              <a:avLst/>
            </a:prstGeom>
            <a:solidFill>
              <a:schemeClr val="tx1">
                <a:lumMod val="9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800">
                  <a:solidFill>
                    <a:schemeClr val="accent4"/>
                  </a:solidFill>
                </a:rPr>
                <a:t>S</a:t>
              </a:r>
              <a:endParaRPr lang="zh-CN" altLang="en-US" sz="1800">
                <a:solidFill>
                  <a:schemeClr val="accent4"/>
                </a:solidFill>
              </a:endParaRPr>
            </a:p>
          </p:txBody>
        </p:sp>
        <p:sp>
          <p:nvSpPr>
            <p:cNvPr id="35" name="文本框 34">
              <a:extLst>
                <a:ext uri="{FF2B5EF4-FFF2-40B4-BE49-F238E27FC236}">
                  <a16:creationId xmlns:a16="http://schemas.microsoft.com/office/drawing/2014/main" id="{DA7D19B7-58FE-4D0A-924A-9D6D4CC8AAA2}"/>
                </a:ext>
              </a:extLst>
            </p:cNvPr>
            <p:cNvSpPr txBox="1"/>
            <p:nvPr/>
          </p:nvSpPr>
          <p:spPr>
            <a:xfrm>
              <a:off x="6780173" y="3242863"/>
              <a:ext cx="936439" cy="338554"/>
            </a:xfrm>
            <a:prstGeom prst="rect">
              <a:avLst/>
            </a:prstGeom>
            <a:noFill/>
          </p:spPr>
          <p:txBody>
            <a:bodyPr wrap="square">
              <a:spAutoFit/>
            </a:bodyPr>
            <a:lstStyle/>
            <a:p>
              <a:pPr algn="ctr"/>
              <a:r>
                <a:rPr lang="en-US" altLang="zh-CN" sz="1600">
                  <a:solidFill>
                    <a:schemeClr val="accent5"/>
                  </a:solidFill>
                  <a:ea typeface="思源黑体 CN Medium" panose="020B0600000000000000" pitchFamily="34" charset="-122"/>
                </a:rPr>
                <a:t>node4</a:t>
              </a:r>
              <a:endParaRPr lang="zh-CN" altLang="en-US" sz="1600">
                <a:solidFill>
                  <a:schemeClr val="accent5"/>
                </a:solidFill>
                <a:ea typeface="思源黑体 CN Medium" panose="020B0600000000000000" pitchFamily="34" charset="-122"/>
              </a:endParaRPr>
            </a:p>
          </p:txBody>
        </p:sp>
        <p:cxnSp>
          <p:nvCxnSpPr>
            <p:cNvPr id="48" name="直接箭头连接符 47">
              <a:extLst>
                <a:ext uri="{FF2B5EF4-FFF2-40B4-BE49-F238E27FC236}">
                  <a16:creationId xmlns:a16="http://schemas.microsoft.com/office/drawing/2014/main" id="{A32DAC84-C9B6-C0BA-7D5C-1B25BDA530A1}"/>
                </a:ext>
              </a:extLst>
            </p:cNvPr>
            <p:cNvCxnSpPr>
              <a:cxnSpLocks/>
              <a:stCxn id="35" idx="0"/>
              <a:endCxn id="29" idx="3"/>
            </p:cNvCxnSpPr>
            <p:nvPr/>
          </p:nvCxnSpPr>
          <p:spPr>
            <a:xfrm flipV="1">
              <a:off x="7248393" y="3005628"/>
              <a:ext cx="584898" cy="237235"/>
            </a:xfrm>
            <a:prstGeom prst="straightConnector1">
              <a:avLst/>
            </a:prstGeom>
            <a:ln w="12700">
              <a:tailEnd type="triangle"/>
            </a:ln>
          </p:spPr>
          <p:style>
            <a:lnRef idx="1">
              <a:schemeClr val="accent5"/>
            </a:lnRef>
            <a:fillRef idx="0">
              <a:schemeClr val="accent5"/>
            </a:fillRef>
            <a:effectRef idx="0">
              <a:schemeClr val="accent5"/>
            </a:effectRef>
            <a:fontRef idx="minor">
              <a:schemeClr val="tx1"/>
            </a:fontRef>
          </p:style>
        </p:cxnSp>
        <p:sp>
          <p:nvSpPr>
            <p:cNvPr id="72" name="文本框 71">
              <a:extLst>
                <a:ext uri="{FF2B5EF4-FFF2-40B4-BE49-F238E27FC236}">
                  <a16:creationId xmlns:a16="http://schemas.microsoft.com/office/drawing/2014/main" id="{1D5D729A-5115-4E03-CA64-C693BB7D9683}"/>
                </a:ext>
              </a:extLst>
            </p:cNvPr>
            <p:cNvSpPr txBox="1"/>
            <p:nvPr/>
          </p:nvSpPr>
          <p:spPr>
            <a:xfrm rot="20476599">
              <a:off x="7051246" y="2874176"/>
              <a:ext cx="823622" cy="276999"/>
            </a:xfrm>
            <a:prstGeom prst="rect">
              <a:avLst/>
            </a:prstGeom>
            <a:noFill/>
          </p:spPr>
          <p:txBody>
            <a:bodyPr wrap="square">
              <a:spAutoFit/>
            </a:bodyPr>
            <a:lstStyle/>
            <a:p>
              <a:pPr algn="ctr"/>
              <a:r>
                <a:rPr lang="en-US" altLang="zh-CN" sz="1200">
                  <a:solidFill>
                    <a:schemeClr val="accent5"/>
                  </a:solidFill>
                  <a:ea typeface="思源黑体 CN Medium" panose="020B0600000000000000" pitchFamily="34" charset="-122"/>
                </a:rPr>
                <a:t>hash()</a:t>
              </a:r>
              <a:endParaRPr lang="zh-CN" altLang="en-US" sz="1200">
                <a:solidFill>
                  <a:schemeClr val="accent5"/>
                </a:solidFill>
                <a:ea typeface="思源黑体 CN Medium" panose="020B0600000000000000" pitchFamily="34" charset="-122"/>
              </a:endParaRPr>
            </a:p>
          </p:txBody>
        </p:sp>
      </p:grpSp>
      <p:grpSp>
        <p:nvGrpSpPr>
          <p:cNvPr id="153" name="组合 152">
            <a:extLst>
              <a:ext uri="{FF2B5EF4-FFF2-40B4-BE49-F238E27FC236}">
                <a16:creationId xmlns:a16="http://schemas.microsoft.com/office/drawing/2014/main" id="{02A5F6FA-0DD2-2E9C-1A73-0AFC32F09F6E}"/>
              </a:ext>
            </a:extLst>
          </p:cNvPr>
          <p:cNvGrpSpPr/>
          <p:nvPr/>
        </p:nvGrpSpPr>
        <p:grpSpPr>
          <a:xfrm>
            <a:off x="6987049" y="1615062"/>
            <a:ext cx="1389629" cy="684951"/>
            <a:chOff x="6819995" y="1163184"/>
            <a:chExt cx="1389629" cy="684951"/>
          </a:xfrm>
        </p:grpSpPr>
        <p:sp>
          <p:nvSpPr>
            <p:cNvPr id="27" name="椭圆 26">
              <a:extLst>
                <a:ext uri="{FF2B5EF4-FFF2-40B4-BE49-F238E27FC236}">
                  <a16:creationId xmlns:a16="http://schemas.microsoft.com/office/drawing/2014/main" id="{62A87CEA-8986-30C1-8F79-83559A9217EF}"/>
                </a:ext>
              </a:extLst>
            </p:cNvPr>
            <p:cNvSpPr>
              <a:spLocks noChangeAspect="1"/>
            </p:cNvSpPr>
            <p:nvPr/>
          </p:nvSpPr>
          <p:spPr>
            <a:xfrm>
              <a:off x="7862491" y="1501002"/>
              <a:ext cx="347133" cy="347133"/>
            </a:xfrm>
            <a:prstGeom prst="ellipse">
              <a:avLst/>
            </a:prstGeom>
            <a:solidFill>
              <a:schemeClr val="tx1">
                <a:lumMod val="9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800">
                  <a:solidFill>
                    <a:schemeClr val="accent4"/>
                  </a:solidFill>
                </a:rPr>
                <a:t>S</a:t>
              </a:r>
              <a:endParaRPr lang="zh-CN" altLang="en-US" sz="1800">
                <a:solidFill>
                  <a:schemeClr val="accent4"/>
                </a:solidFill>
              </a:endParaRPr>
            </a:p>
          </p:txBody>
        </p:sp>
        <p:sp>
          <p:nvSpPr>
            <p:cNvPr id="34" name="文本框 33">
              <a:extLst>
                <a:ext uri="{FF2B5EF4-FFF2-40B4-BE49-F238E27FC236}">
                  <a16:creationId xmlns:a16="http://schemas.microsoft.com/office/drawing/2014/main" id="{F0B7E1C6-AB30-B342-30A0-EF63BDD17EB9}"/>
                </a:ext>
              </a:extLst>
            </p:cNvPr>
            <p:cNvSpPr txBox="1"/>
            <p:nvPr/>
          </p:nvSpPr>
          <p:spPr>
            <a:xfrm>
              <a:off x="6819995" y="1163184"/>
              <a:ext cx="936439" cy="338554"/>
            </a:xfrm>
            <a:prstGeom prst="rect">
              <a:avLst/>
            </a:prstGeom>
            <a:noFill/>
          </p:spPr>
          <p:txBody>
            <a:bodyPr wrap="square">
              <a:spAutoFit/>
            </a:bodyPr>
            <a:lstStyle/>
            <a:p>
              <a:pPr algn="ctr"/>
              <a:r>
                <a:rPr lang="en-US" altLang="zh-CN" sz="1600">
                  <a:solidFill>
                    <a:schemeClr val="accent5"/>
                  </a:solidFill>
                  <a:ea typeface="思源黑体 CN Medium" panose="020B0600000000000000" pitchFamily="34" charset="-122"/>
                </a:rPr>
                <a:t>node3</a:t>
              </a:r>
              <a:endParaRPr lang="zh-CN" altLang="en-US" sz="1600">
                <a:solidFill>
                  <a:schemeClr val="accent5"/>
                </a:solidFill>
                <a:ea typeface="思源黑体 CN Medium" panose="020B0600000000000000" pitchFamily="34" charset="-122"/>
              </a:endParaRPr>
            </a:p>
          </p:txBody>
        </p:sp>
        <p:cxnSp>
          <p:nvCxnSpPr>
            <p:cNvPr id="62" name="直接箭头连接符 61">
              <a:extLst>
                <a:ext uri="{FF2B5EF4-FFF2-40B4-BE49-F238E27FC236}">
                  <a16:creationId xmlns:a16="http://schemas.microsoft.com/office/drawing/2014/main" id="{8B65FD5C-CC44-5771-8C78-0D9CABFF2260}"/>
                </a:ext>
              </a:extLst>
            </p:cNvPr>
            <p:cNvCxnSpPr>
              <a:cxnSpLocks/>
              <a:stCxn id="34" idx="2"/>
              <a:endCxn id="27" idx="2"/>
            </p:cNvCxnSpPr>
            <p:nvPr/>
          </p:nvCxnSpPr>
          <p:spPr>
            <a:xfrm>
              <a:off x="7288215" y="1501738"/>
              <a:ext cx="574276" cy="172831"/>
            </a:xfrm>
            <a:prstGeom prst="straightConnector1">
              <a:avLst/>
            </a:prstGeom>
            <a:ln w="12700">
              <a:tailEnd type="triangle"/>
            </a:ln>
          </p:spPr>
          <p:style>
            <a:lnRef idx="1">
              <a:schemeClr val="accent5"/>
            </a:lnRef>
            <a:fillRef idx="0">
              <a:schemeClr val="accent5"/>
            </a:fillRef>
            <a:effectRef idx="0">
              <a:schemeClr val="accent5"/>
            </a:effectRef>
            <a:fontRef idx="minor">
              <a:schemeClr val="tx1"/>
            </a:fontRef>
          </p:style>
        </p:cxnSp>
        <p:sp>
          <p:nvSpPr>
            <p:cNvPr id="73" name="文本框 72">
              <a:extLst>
                <a:ext uri="{FF2B5EF4-FFF2-40B4-BE49-F238E27FC236}">
                  <a16:creationId xmlns:a16="http://schemas.microsoft.com/office/drawing/2014/main" id="{B491F1EF-1387-F168-6132-03807D825B3C}"/>
                </a:ext>
              </a:extLst>
            </p:cNvPr>
            <p:cNvSpPr txBox="1"/>
            <p:nvPr/>
          </p:nvSpPr>
          <p:spPr>
            <a:xfrm rot="961537">
              <a:off x="7047242" y="1538150"/>
              <a:ext cx="823622" cy="276999"/>
            </a:xfrm>
            <a:prstGeom prst="rect">
              <a:avLst/>
            </a:prstGeom>
            <a:noFill/>
          </p:spPr>
          <p:txBody>
            <a:bodyPr wrap="square">
              <a:spAutoFit/>
            </a:bodyPr>
            <a:lstStyle/>
            <a:p>
              <a:pPr algn="ctr"/>
              <a:r>
                <a:rPr lang="en-US" altLang="zh-CN" sz="1200">
                  <a:solidFill>
                    <a:schemeClr val="accent5"/>
                  </a:solidFill>
                  <a:ea typeface="思源黑体 CN Medium" panose="020B0600000000000000" pitchFamily="34" charset="-122"/>
                </a:rPr>
                <a:t>hash()</a:t>
              </a:r>
              <a:endParaRPr lang="zh-CN" altLang="en-US" sz="1200">
                <a:solidFill>
                  <a:schemeClr val="accent5"/>
                </a:solidFill>
                <a:ea typeface="思源黑体 CN Medium" panose="020B0600000000000000" pitchFamily="34" charset="-122"/>
              </a:endParaRPr>
            </a:p>
          </p:txBody>
        </p:sp>
      </p:grpSp>
      <p:grpSp>
        <p:nvGrpSpPr>
          <p:cNvPr id="155" name="组合 154">
            <a:extLst>
              <a:ext uri="{FF2B5EF4-FFF2-40B4-BE49-F238E27FC236}">
                <a16:creationId xmlns:a16="http://schemas.microsoft.com/office/drawing/2014/main" id="{900094C1-4757-73C6-0239-3E4CD8D1769F}"/>
              </a:ext>
            </a:extLst>
          </p:cNvPr>
          <p:cNvGrpSpPr/>
          <p:nvPr/>
        </p:nvGrpSpPr>
        <p:grpSpPr>
          <a:xfrm>
            <a:off x="9544334" y="3128598"/>
            <a:ext cx="1278026" cy="716718"/>
            <a:chOff x="9377280" y="2676720"/>
            <a:chExt cx="1278026" cy="716718"/>
          </a:xfrm>
        </p:grpSpPr>
        <p:sp>
          <p:nvSpPr>
            <p:cNvPr id="30" name="椭圆 29">
              <a:extLst>
                <a:ext uri="{FF2B5EF4-FFF2-40B4-BE49-F238E27FC236}">
                  <a16:creationId xmlns:a16="http://schemas.microsoft.com/office/drawing/2014/main" id="{EE1C5715-3F80-F0C9-ACF2-20671CC7BA37}"/>
                </a:ext>
              </a:extLst>
            </p:cNvPr>
            <p:cNvSpPr>
              <a:spLocks noChangeAspect="1"/>
            </p:cNvSpPr>
            <p:nvPr/>
          </p:nvSpPr>
          <p:spPr>
            <a:xfrm>
              <a:off x="9377280" y="2676720"/>
              <a:ext cx="347133" cy="347133"/>
            </a:xfrm>
            <a:prstGeom prst="ellipse">
              <a:avLst/>
            </a:prstGeom>
            <a:solidFill>
              <a:schemeClr val="tx1">
                <a:lumMod val="9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800">
                  <a:solidFill>
                    <a:schemeClr val="accent4"/>
                  </a:solidFill>
                </a:rPr>
                <a:t>S</a:t>
              </a:r>
              <a:endParaRPr lang="zh-CN" altLang="en-US" sz="1800">
                <a:solidFill>
                  <a:schemeClr val="accent4"/>
                </a:solidFill>
              </a:endParaRPr>
            </a:p>
          </p:txBody>
        </p:sp>
        <p:sp>
          <p:nvSpPr>
            <p:cNvPr id="33" name="文本框 32">
              <a:extLst>
                <a:ext uri="{FF2B5EF4-FFF2-40B4-BE49-F238E27FC236}">
                  <a16:creationId xmlns:a16="http://schemas.microsoft.com/office/drawing/2014/main" id="{6961A88B-9C9C-85A2-0FEE-DFAEFF96834B}"/>
                </a:ext>
              </a:extLst>
            </p:cNvPr>
            <p:cNvSpPr txBox="1"/>
            <p:nvPr/>
          </p:nvSpPr>
          <p:spPr>
            <a:xfrm>
              <a:off x="9718867" y="3054884"/>
              <a:ext cx="936439" cy="338554"/>
            </a:xfrm>
            <a:prstGeom prst="rect">
              <a:avLst/>
            </a:prstGeom>
            <a:noFill/>
          </p:spPr>
          <p:txBody>
            <a:bodyPr wrap="square">
              <a:spAutoFit/>
            </a:bodyPr>
            <a:lstStyle/>
            <a:p>
              <a:pPr algn="ctr"/>
              <a:r>
                <a:rPr lang="en-US" altLang="zh-CN" sz="1600">
                  <a:solidFill>
                    <a:schemeClr val="accent5"/>
                  </a:solidFill>
                  <a:ea typeface="思源黑体 CN Medium" panose="020B0600000000000000" pitchFamily="34" charset="-122"/>
                </a:rPr>
                <a:t>node2</a:t>
              </a:r>
              <a:endParaRPr lang="zh-CN" altLang="en-US" sz="1600">
                <a:solidFill>
                  <a:schemeClr val="accent5"/>
                </a:solidFill>
                <a:ea typeface="思源黑体 CN Medium" panose="020B0600000000000000" pitchFamily="34" charset="-122"/>
              </a:endParaRPr>
            </a:p>
          </p:txBody>
        </p:sp>
        <p:cxnSp>
          <p:nvCxnSpPr>
            <p:cNvPr id="54" name="直接箭头连接符 53">
              <a:extLst>
                <a:ext uri="{FF2B5EF4-FFF2-40B4-BE49-F238E27FC236}">
                  <a16:creationId xmlns:a16="http://schemas.microsoft.com/office/drawing/2014/main" id="{21DF0E44-D2AA-6B10-02B8-CD0777DAEBA0}"/>
                </a:ext>
              </a:extLst>
            </p:cNvPr>
            <p:cNvCxnSpPr>
              <a:cxnSpLocks/>
              <a:endCxn id="30" idx="6"/>
            </p:cNvCxnSpPr>
            <p:nvPr/>
          </p:nvCxnSpPr>
          <p:spPr>
            <a:xfrm flipH="1" flipV="1">
              <a:off x="9724413" y="2850287"/>
              <a:ext cx="414069" cy="198002"/>
            </a:xfrm>
            <a:prstGeom prst="straightConnector1">
              <a:avLst/>
            </a:prstGeom>
            <a:ln w="12700">
              <a:tailEnd type="triangle"/>
            </a:ln>
          </p:spPr>
          <p:style>
            <a:lnRef idx="1">
              <a:schemeClr val="accent5"/>
            </a:lnRef>
            <a:fillRef idx="0">
              <a:schemeClr val="accent5"/>
            </a:fillRef>
            <a:effectRef idx="0">
              <a:schemeClr val="accent5"/>
            </a:effectRef>
            <a:fontRef idx="minor">
              <a:schemeClr val="tx1"/>
            </a:fontRef>
          </p:style>
        </p:cxnSp>
        <p:sp>
          <p:nvSpPr>
            <p:cNvPr id="74" name="文本框 73">
              <a:extLst>
                <a:ext uri="{FF2B5EF4-FFF2-40B4-BE49-F238E27FC236}">
                  <a16:creationId xmlns:a16="http://schemas.microsoft.com/office/drawing/2014/main" id="{2AD564D0-EFC9-4314-4088-A9FBBB910A97}"/>
                </a:ext>
              </a:extLst>
            </p:cNvPr>
            <p:cNvSpPr txBox="1"/>
            <p:nvPr/>
          </p:nvSpPr>
          <p:spPr>
            <a:xfrm rot="1695882">
              <a:off x="9622362" y="2702190"/>
              <a:ext cx="823622" cy="276999"/>
            </a:xfrm>
            <a:prstGeom prst="rect">
              <a:avLst/>
            </a:prstGeom>
            <a:noFill/>
          </p:spPr>
          <p:txBody>
            <a:bodyPr wrap="square">
              <a:spAutoFit/>
            </a:bodyPr>
            <a:lstStyle/>
            <a:p>
              <a:pPr algn="ctr"/>
              <a:r>
                <a:rPr lang="en-US" altLang="zh-CN" sz="1200">
                  <a:solidFill>
                    <a:schemeClr val="accent5"/>
                  </a:solidFill>
                  <a:ea typeface="思源黑体 CN Medium" panose="020B0600000000000000" pitchFamily="34" charset="-122"/>
                </a:rPr>
                <a:t>hash()</a:t>
              </a:r>
              <a:endParaRPr lang="zh-CN" altLang="en-US" sz="1200">
                <a:solidFill>
                  <a:schemeClr val="accent5"/>
                </a:solidFill>
                <a:ea typeface="思源黑体 CN Medium" panose="020B0600000000000000" pitchFamily="34" charset="-122"/>
              </a:endParaRPr>
            </a:p>
          </p:txBody>
        </p:sp>
      </p:grpSp>
      <p:grpSp>
        <p:nvGrpSpPr>
          <p:cNvPr id="154" name="组合 153">
            <a:extLst>
              <a:ext uri="{FF2B5EF4-FFF2-40B4-BE49-F238E27FC236}">
                <a16:creationId xmlns:a16="http://schemas.microsoft.com/office/drawing/2014/main" id="{E2ABD325-31F3-98F9-7327-80B787C6022E}"/>
              </a:ext>
            </a:extLst>
          </p:cNvPr>
          <p:cNvGrpSpPr/>
          <p:nvPr/>
        </p:nvGrpSpPr>
        <p:grpSpPr>
          <a:xfrm>
            <a:off x="9469682" y="1478535"/>
            <a:ext cx="1245394" cy="827939"/>
            <a:chOff x="9302628" y="1026657"/>
            <a:chExt cx="1245394" cy="827939"/>
          </a:xfrm>
        </p:grpSpPr>
        <p:sp>
          <p:nvSpPr>
            <p:cNvPr id="28" name="椭圆 27">
              <a:extLst>
                <a:ext uri="{FF2B5EF4-FFF2-40B4-BE49-F238E27FC236}">
                  <a16:creationId xmlns:a16="http://schemas.microsoft.com/office/drawing/2014/main" id="{45D9A598-3ED5-401A-B76B-5D12413C401D}"/>
                </a:ext>
              </a:extLst>
            </p:cNvPr>
            <p:cNvSpPr>
              <a:spLocks noChangeAspect="1"/>
            </p:cNvSpPr>
            <p:nvPr/>
          </p:nvSpPr>
          <p:spPr>
            <a:xfrm>
              <a:off x="9302628" y="1507463"/>
              <a:ext cx="347133" cy="347133"/>
            </a:xfrm>
            <a:prstGeom prst="ellipse">
              <a:avLst/>
            </a:prstGeom>
            <a:solidFill>
              <a:schemeClr val="tx1">
                <a:lumMod val="9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800">
                  <a:solidFill>
                    <a:schemeClr val="accent4"/>
                  </a:solidFill>
                </a:rPr>
                <a:t>S</a:t>
              </a:r>
              <a:endParaRPr lang="zh-CN" altLang="en-US" sz="1800">
                <a:solidFill>
                  <a:schemeClr val="accent4"/>
                </a:solidFill>
              </a:endParaRPr>
            </a:p>
          </p:txBody>
        </p:sp>
        <p:sp>
          <p:nvSpPr>
            <p:cNvPr id="32" name="文本框 31">
              <a:extLst>
                <a:ext uri="{FF2B5EF4-FFF2-40B4-BE49-F238E27FC236}">
                  <a16:creationId xmlns:a16="http://schemas.microsoft.com/office/drawing/2014/main" id="{E5BCCD0E-2370-8551-12AC-6630B2EE5BEC}"/>
                </a:ext>
              </a:extLst>
            </p:cNvPr>
            <p:cNvSpPr txBox="1"/>
            <p:nvPr/>
          </p:nvSpPr>
          <p:spPr>
            <a:xfrm>
              <a:off x="9611583" y="1026657"/>
              <a:ext cx="936439" cy="338554"/>
            </a:xfrm>
            <a:prstGeom prst="rect">
              <a:avLst/>
            </a:prstGeom>
            <a:noFill/>
          </p:spPr>
          <p:txBody>
            <a:bodyPr wrap="square">
              <a:spAutoFit/>
            </a:bodyPr>
            <a:lstStyle/>
            <a:p>
              <a:pPr algn="ctr"/>
              <a:r>
                <a:rPr lang="en-US" altLang="zh-CN" sz="1600">
                  <a:solidFill>
                    <a:schemeClr val="accent5"/>
                  </a:solidFill>
                  <a:ea typeface="思源黑体 CN Medium" panose="020B0600000000000000" pitchFamily="34" charset="-122"/>
                </a:rPr>
                <a:t>node1</a:t>
              </a:r>
              <a:endParaRPr lang="zh-CN" altLang="en-US" sz="1600">
                <a:solidFill>
                  <a:schemeClr val="accent5"/>
                </a:solidFill>
                <a:ea typeface="思源黑体 CN Medium" panose="020B0600000000000000" pitchFamily="34" charset="-122"/>
              </a:endParaRPr>
            </a:p>
          </p:txBody>
        </p:sp>
        <p:cxnSp>
          <p:nvCxnSpPr>
            <p:cNvPr id="57" name="直接箭头连接符 56">
              <a:extLst>
                <a:ext uri="{FF2B5EF4-FFF2-40B4-BE49-F238E27FC236}">
                  <a16:creationId xmlns:a16="http://schemas.microsoft.com/office/drawing/2014/main" id="{040DD7A3-9973-4F8B-7866-E2AEEB54E14B}"/>
                </a:ext>
              </a:extLst>
            </p:cNvPr>
            <p:cNvCxnSpPr>
              <a:cxnSpLocks/>
              <a:stCxn id="32" idx="2"/>
              <a:endCxn id="28" idx="7"/>
            </p:cNvCxnSpPr>
            <p:nvPr/>
          </p:nvCxnSpPr>
          <p:spPr>
            <a:xfrm flipH="1">
              <a:off x="9598925" y="1365211"/>
              <a:ext cx="480878" cy="193088"/>
            </a:xfrm>
            <a:prstGeom prst="straightConnector1">
              <a:avLst/>
            </a:prstGeom>
            <a:ln w="12700">
              <a:tailEnd type="triangle"/>
            </a:ln>
          </p:spPr>
          <p:style>
            <a:lnRef idx="1">
              <a:schemeClr val="accent5"/>
            </a:lnRef>
            <a:fillRef idx="0">
              <a:schemeClr val="accent5"/>
            </a:fillRef>
            <a:effectRef idx="0">
              <a:schemeClr val="accent5"/>
            </a:effectRef>
            <a:fontRef idx="minor">
              <a:schemeClr val="tx1"/>
            </a:fontRef>
          </p:style>
        </p:cxnSp>
        <p:sp>
          <p:nvSpPr>
            <p:cNvPr id="75" name="文本框 74">
              <a:extLst>
                <a:ext uri="{FF2B5EF4-FFF2-40B4-BE49-F238E27FC236}">
                  <a16:creationId xmlns:a16="http://schemas.microsoft.com/office/drawing/2014/main" id="{0E0A857B-67AC-4D93-CBE8-F95F272E258F}"/>
                </a:ext>
              </a:extLst>
            </p:cNvPr>
            <p:cNvSpPr txBox="1"/>
            <p:nvPr/>
          </p:nvSpPr>
          <p:spPr>
            <a:xfrm rot="20291144">
              <a:off x="9535965" y="1438627"/>
              <a:ext cx="823622" cy="276999"/>
            </a:xfrm>
            <a:prstGeom prst="rect">
              <a:avLst/>
            </a:prstGeom>
            <a:noFill/>
          </p:spPr>
          <p:txBody>
            <a:bodyPr wrap="square">
              <a:spAutoFit/>
            </a:bodyPr>
            <a:lstStyle/>
            <a:p>
              <a:pPr algn="ctr"/>
              <a:r>
                <a:rPr lang="en-US" altLang="zh-CN" sz="1200">
                  <a:solidFill>
                    <a:schemeClr val="accent5"/>
                  </a:solidFill>
                  <a:ea typeface="思源黑体 CN Medium" panose="020B0600000000000000" pitchFamily="34" charset="-122"/>
                </a:rPr>
                <a:t>hash()</a:t>
              </a:r>
              <a:endParaRPr lang="zh-CN" altLang="en-US" sz="1200">
                <a:solidFill>
                  <a:schemeClr val="accent5"/>
                </a:solidFill>
                <a:ea typeface="思源黑体 CN Medium" panose="020B0600000000000000" pitchFamily="34" charset="-122"/>
              </a:endParaRPr>
            </a:p>
          </p:txBody>
        </p:sp>
      </p:grpSp>
      <p:cxnSp>
        <p:nvCxnSpPr>
          <p:cNvPr id="77" name="连接符: 曲线 76">
            <a:extLst>
              <a:ext uri="{FF2B5EF4-FFF2-40B4-BE49-F238E27FC236}">
                <a16:creationId xmlns:a16="http://schemas.microsoft.com/office/drawing/2014/main" id="{19724418-331D-69EE-F2AA-21E30D59C7E5}"/>
              </a:ext>
            </a:extLst>
          </p:cNvPr>
          <p:cNvCxnSpPr>
            <a:cxnSpLocks/>
            <a:stCxn id="76" idx="6"/>
            <a:endCxn id="27" idx="5"/>
          </p:cNvCxnSpPr>
          <p:nvPr/>
        </p:nvCxnSpPr>
        <p:spPr>
          <a:xfrm flipV="1">
            <a:off x="8055479" y="2249177"/>
            <a:ext cx="270363" cy="429966"/>
          </a:xfrm>
          <a:prstGeom prst="curvedConnector2">
            <a:avLst/>
          </a:prstGeom>
          <a:ln w="12700">
            <a:solidFill>
              <a:schemeClr val="accent1">
                <a:lumMod val="60000"/>
                <a:lumOff val="4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81" name="连接符: 曲线 80">
            <a:extLst>
              <a:ext uri="{FF2B5EF4-FFF2-40B4-BE49-F238E27FC236}">
                <a16:creationId xmlns:a16="http://schemas.microsoft.com/office/drawing/2014/main" id="{72B2D69A-43F7-2B9B-C15A-27D21C47A795}"/>
              </a:ext>
            </a:extLst>
          </p:cNvPr>
          <p:cNvCxnSpPr>
            <a:cxnSpLocks/>
            <a:stCxn id="80" idx="4"/>
            <a:endCxn id="28" idx="2"/>
          </p:cNvCxnSpPr>
          <p:nvPr/>
        </p:nvCxnSpPr>
        <p:spPr>
          <a:xfrm rot="16200000" flipH="1">
            <a:off x="9016160" y="1679386"/>
            <a:ext cx="211486" cy="695558"/>
          </a:xfrm>
          <a:prstGeom prst="curvedConnector2">
            <a:avLst/>
          </a:prstGeom>
          <a:ln w="12700">
            <a:solidFill>
              <a:schemeClr val="accent1">
                <a:lumMod val="60000"/>
                <a:lumOff val="4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83" name="连接符: 曲线 82">
            <a:extLst>
              <a:ext uri="{FF2B5EF4-FFF2-40B4-BE49-F238E27FC236}">
                <a16:creationId xmlns:a16="http://schemas.microsoft.com/office/drawing/2014/main" id="{60047F08-EED4-726A-98D2-DCA525B357A8}"/>
              </a:ext>
            </a:extLst>
          </p:cNvPr>
          <p:cNvCxnSpPr>
            <a:cxnSpLocks/>
            <a:stCxn id="82" idx="4"/>
            <a:endCxn id="28" idx="2"/>
          </p:cNvCxnSpPr>
          <p:nvPr/>
        </p:nvCxnSpPr>
        <p:spPr>
          <a:xfrm rot="16200000" flipH="1">
            <a:off x="9259901" y="1923127"/>
            <a:ext cx="169160" cy="250402"/>
          </a:xfrm>
          <a:prstGeom prst="curvedConnector2">
            <a:avLst/>
          </a:prstGeom>
          <a:ln w="12700">
            <a:solidFill>
              <a:schemeClr val="accent1">
                <a:lumMod val="60000"/>
                <a:lumOff val="4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3" name="连接符: 曲线 92">
            <a:extLst>
              <a:ext uri="{FF2B5EF4-FFF2-40B4-BE49-F238E27FC236}">
                <a16:creationId xmlns:a16="http://schemas.microsoft.com/office/drawing/2014/main" id="{D1CE7702-0F92-2647-2069-D04D0F5CA1C7}"/>
              </a:ext>
            </a:extLst>
          </p:cNvPr>
          <p:cNvCxnSpPr>
            <a:cxnSpLocks/>
            <a:stCxn id="94" idx="2"/>
            <a:endCxn id="30" idx="1"/>
          </p:cNvCxnSpPr>
          <p:nvPr/>
        </p:nvCxnSpPr>
        <p:spPr>
          <a:xfrm rot="10800000" flipV="1">
            <a:off x="9595170" y="2481304"/>
            <a:ext cx="177760" cy="698130"/>
          </a:xfrm>
          <a:prstGeom prst="curvedConnector2">
            <a:avLst/>
          </a:prstGeom>
          <a:ln w="12700">
            <a:solidFill>
              <a:schemeClr val="accent1">
                <a:lumMod val="60000"/>
                <a:lumOff val="4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8" name="连接符: 曲线 97">
            <a:extLst>
              <a:ext uri="{FF2B5EF4-FFF2-40B4-BE49-F238E27FC236}">
                <a16:creationId xmlns:a16="http://schemas.microsoft.com/office/drawing/2014/main" id="{744004B5-1126-FFD1-7156-C02FE8A6E762}"/>
              </a:ext>
            </a:extLst>
          </p:cNvPr>
          <p:cNvCxnSpPr>
            <a:cxnSpLocks/>
            <a:stCxn id="99" idx="2"/>
            <a:endCxn id="30" idx="0"/>
          </p:cNvCxnSpPr>
          <p:nvPr/>
        </p:nvCxnSpPr>
        <p:spPr>
          <a:xfrm rot="10800000" flipV="1">
            <a:off x="9717902" y="2768036"/>
            <a:ext cx="81025" cy="360561"/>
          </a:xfrm>
          <a:prstGeom prst="curvedConnector2">
            <a:avLst/>
          </a:prstGeom>
          <a:ln w="12700">
            <a:solidFill>
              <a:schemeClr val="accent1">
                <a:lumMod val="60000"/>
                <a:lumOff val="40000"/>
              </a:schemeClr>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14" name="组合 13">
            <a:extLst>
              <a:ext uri="{FF2B5EF4-FFF2-40B4-BE49-F238E27FC236}">
                <a16:creationId xmlns:a16="http://schemas.microsoft.com/office/drawing/2014/main" id="{AC29D606-F0CF-F0CA-A763-82662AB78652}"/>
              </a:ext>
            </a:extLst>
          </p:cNvPr>
          <p:cNvGrpSpPr/>
          <p:nvPr/>
        </p:nvGrpSpPr>
        <p:grpSpPr>
          <a:xfrm>
            <a:off x="9857133" y="2395935"/>
            <a:ext cx="1199851" cy="372102"/>
            <a:chOff x="9857133" y="2395935"/>
            <a:chExt cx="1199851" cy="372102"/>
          </a:xfrm>
        </p:grpSpPr>
        <p:cxnSp>
          <p:nvCxnSpPr>
            <p:cNvPr id="102" name="直接箭头连接符 101">
              <a:extLst>
                <a:ext uri="{FF2B5EF4-FFF2-40B4-BE49-F238E27FC236}">
                  <a16:creationId xmlns:a16="http://schemas.microsoft.com/office/drawing/2014/main" id="{00767C0F-6081-BBE4-A2F8-2CE4B91F1727}"/>
                </a:ext>
              </a:extLst>
            </p:cNvPr>
            <p:cNvCxnSpPr>
              <a:cxnSpLocks/>
              <a:endCxn id="99" idx="6"/>
            </p:cNvCxnSpPr>
            <p:nvPr/>
          </p:nvCxnSpPr>
          <p:spPr>
            <a:xfrm flipH="1">
              <a:off x="10010867" y="2579355"/>
              <a:ext cx="493450" cy="188682"/>
            </a:xfrm>
            <a:prstGeom prst="straightConnector1">
              <a:avLst/>
            </a:prstGeom>
            <a:ln w="12700">
              <a:tailEnd type="triangle"/>
            </a:ln>
          </p:spPr>
          <p:style>
            <a:lnRef idx="1">
              <a:schemeClr val="accent5"/>
            </a:lnRef>
            <a:fillRef idx="0">
              <a:schemeClr val="accent5"/>
            </a:fillRef>
            <a:effectRef idx="0">
              <a:schemeClr val="accent5"/>
            </a:effectRef>
            <a:fontRef idx="minor">
              <a:schemeClr val="tx1"/>
            </a:fontRef>
          </p:style>
        </p:cxnSp>
        <p:grpSp>
          <p:nvGrpSpPr>
            <p:cNvPr id="10" name="组合 9">
              <a:extLst>
                <a:ext uri="{FF2B5EF4-FFF2-40B4-BE49-F238E27FC236}">
                  <a16:creationId xmlns:a16="http://schemas.microsoft.com/office/drawing/2014/main" id="{C106B2F2-B069-4E2E-8E8B-1B3D62DE6145}"/>
                </a:ext>
              </a:extLst>
            </p:cNvPr>
            <p:cNvGrpSpPr/>
            <p:nvPr/>
          </p:nvGrpSpPr>
          <p:grpSpPr>
            <a:xfrm>
              <a:off x="9857133" y="2395935"/>
              <a:ext cx="1199851" cy="338554"/>
              <a:chOff x="9784055" y="2462786"/>
              <a:chExt cx="1199851" cy="338554"/>
            </a:xfrm>
          </p:grpSpPr>
          <p:sp>
            <p:nvSpPr>
              <p:cNvPr id="101" name="文本框 100">
                <a:extLst>
                  <a:ext uri="{FF2B5EF4-FFF2-40B4-BE49-F238E27FC236}">
                    <a16:creationId xmlns:a16="http://schemas.microsoft.com/office/drawing/2014/main" id="{94FAEBC7-60AA-751A-C533-CE47695835F5}"/>
                  </a:ext>
                </a:extLst>
              </p:cNvPr>
              <p:cNvSpPr txBox="1"/>
              <p:nvPr/>
            </p:nvSpPr>
            <p:spPr>
              <a:xfrm>
                <a:off x="10300198" y="2462786"/>
                <a:ext cx="683708" cy="338554"/>
              </a:xfrm>
              <a:prstGeom prst="rect">
                <a:avLst/>
              </a:prstGeom>
              <a:noFill/>
            </p:spPr>
            <p:txBody>
              <a:bodyPr wrap="square">
                <a:spAutoFit/>
              </a:bodyPr>
              <a:lstStyle/>
              <a:p>
                <a:pPr algn="ctr"/>
                <a:r>
                  <a:rPr lang="en-US" altLang="zh-CN" sz="1600">
                    <a:solidFill>
                      <a:srgbClr val="3F434C"/>
                    </a:solidFill>
                    <a:ea typeface="思源黑体 CN Medium" panose="020B0600000000000000" pitchFamily="34" charset="-122"/>
                  </a:rPr>
                  <a:t>obj</a:t>
                </a:r>
                <a:endParaRPr lang="zh-CN" altLang="en-US" sz="1600">
                  <a:solidFill>
                    <a:srgbClr val="3F434C"/>
                  </a:solidFill>
                  <a:ea typeface="思源黑体 CN Medium" panose="020B0600000000000000" pitchFamily="34" charset="-122"/>
                </a:endParaRPr>
              </a:p>
            </p:txBody>
          </p:sp>
          <p:sp>
            <p:nvSpPr>
              <p:cNvPr id="103" name="文本框 102">
                <a:extLst>
                  <a:ext uri="{FF2B5EF4-FFF2-40B4-BE49-F238E27FC236}">
                    <a16:creationId xmlns:a16="http://schemas.microsoft.com/office/drawing/2014/main" id="{CB9009B9-F915-889A-9FEB-5BCF48EC2C34}"/>
                  </a:ext>
                </a:extLst>
              </p:cNvPr>
              <p:cNvSpPr txBox="1"/>
              <p:nvPr/>
            </p:nvSpPr>
            <p:spPr>
              <a:xfrm rot="20237255">
                <a:off x="9784055" y="2469720"/>
                <a:ext cx="823622" cy="276999"/>
              </a:xfrm>
              <a:prstGeom prst="rect">
                <a:avLst/>
              </a:prstGeom>
              <a:noFill/>
            </p:spPr>
            <p:txBody>
              <a:bodyPr wrap="square">
                <a:spAutoFit/>
              </a:bodyPr>
              <a:lstStyle/>
              <a:p>
                <a:pPr algn="ctr"/>
                <a:r>
                  <a:rPr lang="en-US" altLang="zh-CN" sz="1200">
                    <a:solidFill>
                      <a:schemeClr val="accent5"/>
                    </a:solidFill>
                    <a:ea typeface="思源黑体 CN Medium" panose="020B0600000000000000" pitchFamily="34" charset="-122"/>
                  </a:rPr>
                  <a:t>hash()</a:t>
                </a:r>
                <a:endParaRPr lang="zh-CN" altLang="en-US" sz="1200">
                  <a:solidFill>
                    <a:schemeClr val="accent5"/>
                  </a:solidFill>
                  <a:ea typeface="思源黑体 CN Medium" panose="020B0600000000000000" pitchFamily="34" charset="-122"/>
                </a:endParaRPr>
              </a:p>
            </p:txBody>
          </p:sp>
        </p:grpSp>
      </p:grpSp>
      <p:grpSp>
        <p:nvGrpSpPr>
          <p:cNvPr id="12" name="组合 11">
            <a:extLst>
              <a:ext uri="{FF2B5EF4-FFF2-40B4-BE49-F238E27FC236}">
                <a16:creationId xmlns:a16="http://schemas.microsoft.com/office/drawing/2014/main" id="{53E3C800-B4E9-7E51-B14D-7223FC741E84}"/>
              </a:ext>
            </a:extLst>
          </p:cNvPr>
          <p:cNvGrpSpPr/>
          <p:nvPr/>
        </p:nvGrpSpPr>
        <p:grpSpPr>
          <a:xfrm>
            <a:off x="6574210" y="2331786"/>
            <a:ext cx="1337955" cy="347357"/>
            <a:chOff x="6574210" y="2331786"/>
            <a:chExt cx="1337955" cy="347357"/>
          </a:xfrm>
        </p:grpSpPr>
        <p:sp>
          <p:nvSpPr>
            <p:cNvPr id="107" name="文本框 106">
              <a:extLst>
                <a:ext uri="{FF2B5EF4-FFF2-40B4-BE49-F238E27FC236}">
                  <a16:creationId xmlns:a16="http://schemas.microsoft.com/office/drawing/2014/main" id="{21DE100D-86FF-9179-483A-CE42792C029E}"/>
                </a:ext>
              </a:extLst>
            </p:cNvPr>
            <p:cNvSpPr txBox="1"/>
            <p:nvPr/>
          </p:nvSpPr>
          <p:spPr>
            <a:xfrm rot="573979">
              <a:off x="7088543" y="2369130"/>
              <a:ext cx="823622" cy="276999"/>
            </a:xfrm>
            <a:prstGeom prst="rect">
              <a:avLst/>
            </a:prstGeom>
            <a:noFill/>
          </p:spPr>
          <p:txBody>
            <a:bodyPr wrap="square">
              <a:spAutoFit/>
            </a:bodyPr>
            <a:lstStyle/>
            <a:p>
              <a:pPr algn="ctr"/>
              <a:r>
                <a:rPr lang="en-US" altLang="zh-CN" sz="1200">
                  <a:solidFill>
                    <a:schemeClr val="accent5"/>
                  </a:solidFill>
                  <a:ea typeface="思源黑体 CN Medium" panose="020B0600000000000000" pitchFamily="34" charset="-122"/>
                </a:rPr>
                <a:t>hash()</a:t>
              </a:r>
              <a:endParaRPr lang="zh-CN" altLang="en-US" sz="1200">
                <a:solidFill>
                  <a:schemeClr val="accent5"/>
                </a:solidFill>
                <a:ea typeface="思源黑体 CN Medium" panose="020B0600000000000000" pitchFamily="34" charset="-122"/>
              </a:endParaRPr>
            </a:p>
          </p:txBody>
        </p:sp>
        <p:cxnSp>
          <p:nvCxnSpPr>
            <p:cNvPr id="118" name="直接箭头连接符 117">
              <a:extLst>
                <a:ext uri="{FF2B5EF4-FFF2-40B4-BE49-F238E27FC236}">
                  <a16:creationId xmlns:a16="http://schemas.microsoft.com/office/drawing/2014/main" id="{C497FCC1-DA2D-4847-9FB1-B5E8905AE49C}"/>
                </a:ext>
              </a:extLst>
            </p:cNvPr>
            <p:cNvCxnSpPr>
              <a:cxnSpLocks/>
              <a:endCxn id="76" idx="2"/>
            </p:cNvCxnSpPr>
            <p:nvPr/>
          </p:nvCxnSpPr>
          <p:spPr>
            <a:xfrm>
              <a:off x="7143154" y="2565212"/>
              <a:ext cx="700384" cy="113931"/>
            </a:xfrm>
            <a:prstGeom prst="straightConnector1">
              <a:avLst/>
            </a:prstGeom>
            <a:ln w="12700">
              <a:tailEnd type="triangle"/>
            </a:ln>
          </p:spPr>
          <p:style>
            <a:lnRef idx="1">
              <a:schemeClr val="accent5"/>
            </a:lnRef>
            <a:fillRef idx="0">
              <a:schemeClr val="accent5"/>
            </a:fillRef>
            <a:effectRef idx="0">
              <a:schemeClr val="accent5"/>
            </a:effectRef>
            <a:fontRef idx="minor">
              <a:schemeClr val="tx1"/>
            </a:fontRef>
          </p:style>
        </p:cxnSp>
        <p:sp>
          <p:nvSpPr>
            <p:cNvPr id="119" name="文本框 118">
              <a:extLst>
                <a:ext uri="{FF2B5EF4-FFF2-40B4-BE49-F238E27FC236}">
                  <a16:creationId xmlns:a16="http://schemas.microsoft.com/office/drawing/2014/main" id="{526CE00A-426F-9B79-EA85-587E1E527606}"/>
                </a:ext>
              </a:extLst>
            </p:cNvPr>
            <p:cNvSpPr txBox="1"/>
            <p:nvPr/>
          </p:nvSpPr>
          <p:spPr>
            <a:xfrm>
              <a:off x="6574210" y="2331786"/>
              <a:ext cx="683708" cy="338554"/>
            </a:xfrm>
            <a:prstGeom prst="rect">
              <a:avLst/>
            </a:prstGeom>
            <a:noFill/>
          </p:spPr>
          <p:txBody>
            <a:bodyPr wrap="square">
              <a:spAutoFit/>
            </a:bodyPr>
            <a:lstStyle/>
            <a:p>
              <a:pPr algn="ctr"/>
              <a:r>
                <a:rPr lang="en-US" altLang="zh-CN" sz="1600">
                  <a:solidFill>
                    <a:srgbClr val="3F434C"/>
                  </a:solidFill>
                  <a:ea typeface="思源黑体 CN Medium" panose="020B0600000000000000" pitchFamily="34" charset="-122"/>
                </a:rPr>
                <a:t>obj</a:t>
              </a:r>
              <a:endParaRPr lang="zh-CN" altLang="en-US" sz="1600">
                <a:solidFill>
                  <a:srgbClr val="3F434C"/>
                </a:solidFill>
                <a:ea typeface="思源黑体 CN Medium" panose="020B0600000000000000" pitchFamily="34" charset="-122"/>
              </a:endParaRPr>
            </a:p>
          </p:txBody>
        </p:sp>
      </p:grpSp>
      <p:cxnSp>
        <p:nvCxnSpPr>
          <p:cNvPr id="128" name="连接符: 曲线 127">
            <a:extLst>
              <a:ext uri="{FF2B5EF4-FFF2-40B4-BE49-F238E27FC236}">
                <a16:creationId xmlns:a16="http://schemas.microsoft.com/office/drawing/2014/main" id="{65CD4765-A639-1568-8205-57D368E14B1B}"/>
              </a:ext>
            </a:extLst>
          </p:cNvPr>
          <p:cNvCxnSpPr>
            <a:cxnSpLocks/>
            <a:stCxn id="127" idx="0"/>
            <a:endCxn id="29" idx="6"/>
          </p:cNvCxnSpPr>
          <p:nvPr/>
        </p:nvCxnSpPr>
        <p:spPr>
          <a:xfrm rot="16200000" flipV="1">
            <a:off x="8262752" y="3368667"/>
            <a:ext cx="176591" cy="108810"/>
          </a:xfrm>
          <a:prstGeom prst="curvedConnector2">
            <a:avLst/>
          </a:prstGeom>
          <a:ln w="12700">
            <a:solidFill>
              <a:schemeClr val="accent1">
                <a:lumMod val="60000"/>
                <a:lumOff val="4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32" name="连接符: 曲线 131">
            <a:extLst>
              <a:ext uri="{FF2B5EF4-FFF2-40B4-BE49-F238E27FC236}">
                <a16:creationId xmlns:a16="http://schemas.microsoft.com/office/drawing/2014/main" id="{CFF5C55D-5EB3-9DF7-ABF8-F12EE0E4E3A8}"/>
              </a:ext>
            </a:extLst>
          </p:cNvPr>
          <p:cNvCxnSpPr>
            <a:cxnSpLocks/>
            <a:stCxn id="131" idx="0"/>
            <a:endCxn id="29" idx="7"/>
          </p:cNvCxnSpPr>
          <p:nvPr/>
        </p:nvCxnSpPr>
        <p:spPr>
          <a:xfrm rot="16200000" flipV="1">
            <a:off x="8732847" y="2725005"/>
            <a:ext cx="268983" cy="1243063"/>
          </a:xfrm>
          <a:prstGeom prst="curvedConnector3">
            <a:avLst>
              <a:gd name="adj1" fmla="val 203886"/>
            </a:avLst>
          </a:prstGeom>
          <a:ln w="12700">
            <a:solidFill>
              <a:schemeClr val="accent1">
                <a:lumMod val="60000"/>
                <a:lumOff val="40000"/>
              </a:schemeClr>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157" name="组合 156">
            <a:extLst>
              <a:ext uri="{FF2B5EF4-FFF2-40B4-BE49-F238E27FC236}">
                <a16:creationId xmlns:a16="http://schemas.microsoft.com/office/drawing/2014/main" id="{A2CAB992-436B-D75A-8C80-F10A096B6A1F}"/>
              </a:ext>
            </a:extLst>
          </p:cNvPr>
          <p:cNvGrpSpPr/>
          <p:nvPr/>
        </p:nvGrpSpPr>
        <p:grpSpPr>
          <a:xfrm>
            <a:off x="7993313" y="3567721"/>
            <a:ext cx="1111099" cy="1207491"/>
            <a:chOff x="7826259" y="3115843"/>
            <a:chExt cx="1111099" cy="1207491"/>
          </a:xfrm>
        </p:grpSpPr>
        <p:sp>
          <p:nvSpPr>
            <p:cNvPr id="31" name="椭圆 30">
              <a:extLst>
                <a:ext uri="{FF2B5EF4-FFF2-40B4-BE49-F238E27FC236}">
                  <a16:creationId xmlns:a16="http://schemas.microsoft.com/office/drawing/2014/main" id="{7E87C282-8E37-6BF6-EE88-A8A3AF981750}"/>
                </a:ext>
              </a:extLst>
            </p:cNvPr>
            <p:cNvSpPr>
              <a:spLocks noChangeAspect="1"/>
            </p:cNvSpPr>
            <p:nvPr/>
          </p:nvSpPr>
          <p:spPr>
            <a:xfrm>
              <a:off x="8590225" y="3115843"/>
              <a:ext cx="347133" cy="347133"/>
            </a:xfrm>
            <a:prstGeom prst="ellipse">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1800">
                  <a:solidFill>
                    <a:schemeClr val="accent4"/>
                  </a:solidFill>
                </a:rPr>
                <a:t>S</a:t>
              </a:r>
              <a:endParaRPr lang="zh-CN" altLang="en-US" sz="1800">
                <a:solidFill>
                  <a:schemeClr val="accent4"/>
                </a:solidFill>
              </a:endParaRPr>
            </a:p>
          </p:txBody>
        </p:sp>
        <p:sp>
          <p:nvSpPr>
            <p:cNvPr id="40" name="文本框 39">
              <a:extLst>
                <a:ext uri="{FF2B5EF4-FFF2-40B4-BE49-F238E27FC236}">
                  <a16:creationId xmlns:a16="http://schemas.microsoft.com/office/drawing/2014/main" id="{8CBF3CC8-CDC0-541B-5D98-988E28626E93}"/>
                </a:ext>
              </a:extLst>
            </p:cNvPr>
            <p:cNvSpPr txBox="1"/>
            <p:nvPr/>
          </p:nvSpPr>
          <p:spPr>
            <a:xfrm>
              <a:off x="7826259" y="3984780"/>
              <a:ext cx="936439" cy="338554"/>
            </a:xfrm>
            <a:prstGeom prst="rect">
              <a:avLst/>
            </a:prstGeom>
            <a:noFill/>
          </p:spPr>
          <p:txBody>
            <a:bodyPr wrap="square">
              <a:spAutoFit/>
            </a:bodyPr>
            <a:lstStyle/>
            <a:p>
              <a:pPr algn="ctr"/>
              <a:r>
                <a:rPr lang="en-US" altLang="zh-CN" sz="1600">
                  <a:solidFill>
                    <a:schemeClr val="accent5"/>
                  </a:solidFill>
                  <a:ea typeface="思源黑体 CN Medium" panose="020B0600000000000000" pitchFamily="34" charset="-122"/>
                </a:rPr>
                <a:t>node5</a:t>
              </a:r>
              <a:endParaRPr lang="zh-CN" altLang="en-US" sz="1600">
                <a:solidFill>
                  <a:schemeClr val="accent5"/>
                </a:solidFill>
                <a:ea typeface="思源黑体 CN Medium" panose="020B0600000000000000" pitchFamily="34" charset="-122"/>
              </a:endParaRPr>
            </a:p>
          </p:txBody>
        </p:sp>
        <p:cxnSp>
          <p:nvCxnSpPr>
            <p:cNvPr id="51" name="直接箭头连接符 50">
              <a:extLst>
                <a:ext uri="{FF2B5EF4-FFF2-40B4-BE49-F238E27FC236}">
                  <a16:creationId xmlns:a16="http://schemas.microsoft.com/office/drawing/2014/main" id="{AD3A0AF9-7BE6-39F9-4F6E-319B064A0E78}"/>
                </a:ext>
              </a:extLst>
            </p:cNvPr>
            <p:cNvCxnSpPr>
              <a:cxnSpLocks/>
              <a:stCxn id="40" idx="0"/>
              <a:endCxn id="31" idx="3"/>
            </p:cNvCxnSpPr>
            <p:nvPr/>
          </p:nvCxnSpPr>
          <p:spPr>
            <a:xfrm flipV="1">
              <a:off x="8294479" y="3412140"/>
              <a:ext cx="346582" cy="572640"/>
            </a:xfrm>
            <a:prstGeom prst="straightConnector1">
              <a:avLst/>
            </a:prstGeom>
            <a:ln w="12700">
              <a:tailEnd type="triangle"/>
            </a:ln>
          </p:spPr>
          <p:style>
            <a:lnRef idx="1">
              <a:schemeClr val="accent5"/>
            </a:lnRef>
            <a:fillRef idx="0">
              <a:schemeClr val="accent5"/>
            </a:fillRef>
            <a:effectRef idx="0">
              <a:schemeClr val="accent5"/>
            </a:effectRef>
            <a:fontRef idx="minor">
              <a:schemeClr val="tx1"/>
            </a:fontRef>
          </p:style>
        </p:cxnSp>
        <p:sp>
          <p:nvSpPr>
            <p:cNvPr id="135" name="文本框 134">
              <a:extLst>
                <a:ext uri="{FF2B5EF4-FFF2-40B4-BE49-F238E27FC236}">
                  <a16:creationId xmlns:a16="http://schemas.microsoft.com/office/drawing/2014/main" id="{E926A8B1-DBAA-EC85-D0F5-50541BAD1C18}"/>
                </a:ext>
              </a:extLst>
            </p:cNvPr>
            <p:cNvSpPr txBox="1"/>
            <p:nvPr/>
          </p:nvSpPr>
          <p:spPr>
            <a:xfrm rot="18166550">
              <a:off x="7925342" y="3526551"/>
              <a:ext cx="823622" cy="276999"/>
            </a:xfrm>
            <a:prstGeom prst="rect">
              <a:avLst/>
            </a:prstGeom>
            <a:noFill/>
          </p:spPr>
          <p:txBody>
            <a:bodyPr wrap="square">
              <a:spAutoFit/>
            </a:bodyPr>
            <a:lstStyle/>
            <a:p>
              <a:pPr algn="ctr"/>
              <a:r>
                <a:rPr lang="en-US" altLang="zh-CN" sz="1200">
                  <a:solidFill>
                    <a:schemeClr val="accent5"/>
                  </a:solidFill>
                  <a:ea typeface="思源黑体 CN Medium" panose="020B0600000000000000" pitchFamily="34" charset="-122"/>
                </a:rPr>
                <a:t>hash()</a:t>
              </a:r>
              <a:endParaRPr lang="zh-CN" altLang="en-US" sz="1200">
                <a:solidFill>
                  <a:schemeClr val="accent5"/>
                </a:solidFill>
                <a:ea typeface="思源黑体 CN Medium" panose="020B0600000000000000" pitchFamily="34" charset="-122"/>
              </a:endParaRPr>
            </a:p>
          </p:txBody>
        </p:sp>
      </p:grpSp>
      <p:grpSp>
        <p:nvGrpSpPr>
          <p:cNvPr id="13" name="组合 12">
            <a:extLst>
              <a:ext uri="{FF2B5EF4-FFF2-40B4-BE49-F238E27FC236}">
                <a16:creationId xmlns:a16="http://schemas.microsoft.com/office/drawing/2014/main" id="{8B092E7C-F22D-BF44-9C22-033590A3E47B}"/>
              </a:ext>
            </a:extLst>
          </p:cNvPr>
          <p:cNvGrpSpPr/>
          <p:nvPr/>
        </p:nvGrpSpPr>
        <p:grpSpPr>
          <a:xfrm>
            <a:off x="7843538" y="1709481"/>
            <a:ext cx="2167329" cy="2087717"/>
            <a:chOff x="7843538" y="1709481"/>
            <a:chExt cx="2167329" cy="2087717"/>
          </a:xfrm>
        </p:grpSpPr>
        <p:sp>
          <p:nvSpPr>
            <p:cNvPr id="76" name="椭圆 75">
              <a:extLst>
                <a:ext uri="{FF2B5EF4-FFF2-40B4-BE49-F238E27FC236}">
                  <a16:creationId xmlns:a16="http://schemas.microsoft.com/office/drawing/2014/main" id="{DE05CB1D-B958-DB88-7AAC-E4CAB338D052}"/>
                </a:ext>
              </a:extLst>
            </p:cNvPr>
            <p:cNvSpPr>
              <a:spLocks noChangeAspect="1"/>
            </p:cNvSpPr>
            <p:nvPr/>
          </p:nvSpPr>
          <p:spPr>
            <a:xfrm>
              <a:off x="7843538" y="2573172"/>
              <a:ext cx="211941" cy="211941"/>
            </a:xfrm>
            <a:prstGeom prst="ellipse">
              <a:avLst/>
            </a:prstGeom>
            <a:solidFill>
              <a:schemeClr val="accent1">
                <a:lumMod val="40000"/>
                <a:lumOff val="60000"/>
              </a:schemeClr>
            </a:solidFill>
            <a:ln>
              <a:solidFill>
                <a:schemeClr val="accent1">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0" name="椭圆 79">
              <a:extLst>
                <a:ext uri="{FF2B5EF4-FFF2-40B4-BE49-F238E27FC236}">
                  <a16:creationId xmlns:a16="http://schemas.microsoft.com/office/drawing/2014/main" id="{73BAC176-0D67-3FF8-EAE8-F19C4F2571B8}"/>
                </a:ext>
              </a:extLst>
            </p:cNvPr>
            <p:cNvSpPr>
              <a:spLocks noChangeAspect="1"/>
            </p:cNvSpPr>
            <p:nvPr/>
          </p:nvSpPr>
          <p:spPr>
            <a:xfrm>
              <a:off x="8668153" y="1709481"/>
              <a:ext cx="211941" cy="211941"/>
            </a:xfrm>
            <a:prstGeom prst="ellipse">
              <a:avLst/>
            </a:prstGeom>
            <a:solidFill>
              <a:schemeClr val="accent1">
                <a:lumMod val="40000"/>
                <a:lumOff val="60000"/>
              </a:schemeClr>
            </a:solidFill>
            <a:ln>
              <a:solidFill>
                <a:schemeClr val="accent1">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2" name="椭圆 81">
              <a:extLst>
                <a:ext uri="{FF2B5EF4-FFF2-40B4-BE49-F238E27FC236}">
                  <a16:creationId xmlns:a16="http://schemas.microsoft.com/office/drawing/2014/main" id="{EE23269E-2C47-1A9C-CD0D-88D4C5272B28}"/>
                </a:ext>
              </a:extLst>
            </p:cNvPr>
            <p:cNvSpPr>
              <a:spLocks noChangeAspect="1"/>
            </p:cNvSpPr>
            <p:nvPr/>
          </p:nvSpPr>
          <p:spPr>
            <a:xfrm>
              <a:off x="9113309" y="1751807"/>
              <a:ext cx="211941" cy="211941"/>
            </a:xfrm>
            <a:prstGeom prst="ellipse">
              <a:avLst/>
            </a:prstGeom>
            <a:solidFill>
              <a:schemeClr val="accent1">
                <a:lumMod val="40000"/>
                <a:lumOff val="60000"/>
              </a:schemeClr>
            </a:solidFill>
            <a:ln>
              <a:solidFill>
                <a:schemeClr val="accent1">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94" name="椭圆 93">
              <a:extLst>
                <a:ext uri="{FF2B5EF4-FFF2-40B4-BE49-F238E27FC236}">
                  <a16:creationId xmlns:a16="http://schemas.microsoft.com/office/drawing/2014/main" id="{C24C9A15-6F13-77BE-8B4E-FB08A21FCB06}"/>
                </a:ext>
              </a:extLst>
            </p:cNvPr>
            <p:cNvSpPr>
              <a:spLocks noChangeAspect="1"/>
            </p:cNvSpPr>
            <p:nvPr/>
          </p:nvSpPr>
          <p:spPr>
            <a:xfrm>
              <a:off x="9772930" y="2375333"/>
              <a:ext cx="211941" cy="211941"/>
            </a:xfrm>
            <a:prstGeom prst="ellipse">
              <a:avLst/>
            </a:prstGeom>
            <a:solidFill>
              <a:schemeClr val="accent1">
                <a:lumMod val="40000"/>
                <a:lumOff val="60000"/>
              </a:schemeClr>
            </a:solidFill>
            <a:ln>
              <a:solidFill>
                <a:schemeClr val="accent1">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99" name="椭圆 98">
              <a:extLst>
                <a:ext uri="{FF2B5EF4-FFF2-40B4-BE49-F238E27FC236}">
                  <a16:creationId xmlns:a16="http://schemas.microsoft.com/office/drawing/2014/main" id="{08270325-33E7-6338-59DF-17CF6B6B196F}"/>
                </a:ext>
              </a:extLst>
            </p:cNvPr>
            <p:cNvSpPr>
              <a:spLocks noChangeAspect="1"/>
            </p:cNvSpPr>
            <p:nvPr/>
          </p:nvSpPr>
          <p:spPr>
            <a:xfrm>
              <a:off x="9798926" y="2662066"/>
              <a:ext cx="211941" cy="211941"/>
            </a:xfrm>
            <a:prstGeom prst="ellipse">
              <a:avLst/>
            </a:prstGeom>
            <a:solidFill>
              <a:schemeClr val="accent1">
                <a:lumMod val="40000"/>
                <a:lumOff val="60000"/>
              </a:schemeClr>
            </a:solidFill>
            <a:ln>
              <a:solidFill>
                <a:schemeClr val="accent1">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27" name="椭圆 126">
              <a:extLst>
                <a:ext uri="{FF2B5EF4-FFF2-40B4-BE49-F238E27FC236}">
                  <a16:creationId xmlns:a16="http://schemas.microsoft.com/office/drawing/2014/main" id="{25655444-F89F-074D-E763-D10A02A27BB6}"/>
                </a:ext>
              </a:extLst>
            </p:cNvPr>
            <p:cNvSpPr>
              <a:spLocks noChangeAspect="1"/>
            </p:cNvSpPr>
            <p:nvPr/>
          </p:nvSpPr>
          <p:spPr>
            <a:xfrm>
              <a:off x="8299481" y="3511367"/>
              <a:ext cx="211941" cy="211941"/>
            </a:xfrm>
            <a:prstGeom prst="ellipse">
              <a:avLst/>
            </a:prstGeom>
            <a:solidFill>
              <a:schemeClr val="accent1">
                <a:lumMod val="40000"/>
                <a:lumOff val="60000"/>
              </a:schemeClr>
            </a:solidFill>
            <a:ln>
              <a:solidFill>
                <a:schemeClr val="accent1">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31" name="椭圆 130">
              <a:extLst>
                <a:ext uri="{FF2B5EF4-FFF2-40B4-BE49-F238E27FC236}">
                  <a16:creationId xmlns:a16="http://schemas.microsoft.com/office/drawing/2014/main" id="{90B18ABD-66A3-BFE5-A56C-19B9E56F6335}"/>
                </a:ext>
              </a:extLst>
            </p:cNvPr>
            <p:cNvSpPr>
              <a:spLocks noChangeAspect="1"/>
            </p:cNvSpPr>
            <p:nvPr/>
          </p:nvSpPr>
          <p:spPr>
            <a:xfrm>
              <a:off x="9382898" y="3481028"/>
              <a:ext cx="211941" cy="211941"/>
            </a:xfrm>
            <a:prstGeom prst="ellipse">
              <a:avLst/>
            </a:prstGeom>
            <a:solidFill>
              <a:schemeClr val="accent1">
                <a:lumMod val="40000"/>
                <a:lumOff val="60000"/>
              </a:schemeClr>
            </a:solidFill>
            <a:ln>
              <a:solidFill>
                <a:schemeClr val="accent1">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38" name="椭圆 137">
              <a:extLst>
                <a:ext uri="{FF2B5EF4-FFF2-40B4-BE49-F238E27FC236}">
                  <a16:creationId xmlns:a16="http://schemas.microsoft.com/office/drawing/2014/main" id="{85276BB9-CEAE-4638-F872-7712797CF6F7}"/>
                </a:ext>
              </a:extLst>
            </p:cNvPr>
            <p:cNvSpPr>
              <a:spLocks noChangeAspect="1"/>
            </p:cNvSpPr>
            <p:nvPr/>
          </p:nvSpPr>
          <p:spPr>
            <a:xfrm>
              <a:off x="9151756" y="3585257"/>
              <a:ext cx="211941" cy="211941"/>
            </a:xfrm>
            <a:prstGeom prst="ellipse">
              <a:avLst/>
            </a:prstGeom>
            <a:solidFill>
              <a:schemeClr val="accent1">
                <a:lumMod val="40000"/>
                <a:lumOff val="60000"/>
              </a:schemeClr>
            </a:solidFill>
            <a:ln>
              <a:solidFill>
                <a:schemeClr val="accent1">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grpSp>
      <p:cxnSp>
        <p:nvCxnSpPr>
          <p:cNvPr id="139" name="连接符: 曲线 138">
            <a:extLst>
              <a:ext uri="{FF2B5EF4-FFF2-40B4-BE49-F238E27FC236}">
                <a16:creationId xmlns:a16="http://schemas.microsoft.com/office/drawing/2014/main" id="{8718AB82-B697-F9A6-D8B7-1D5565F33F47}"/>
              </a:ext>
            </a:extLst>
          </p:cNvPr>
          <p:cNvCxnSpPr>
            <a:cxnSpLocks/>
            <a:stCxn id="138" idx="0"/>
            <a:endCxn id="29" idx="6"/>
          </p:cNvCxnSpPr>
          <p:nvPr/>
        </p:nvCxnSpPr>
        <p:spPr>
          <a:xfrm rot="16200000" flipV="1">
            <a:off x="8651945" y="2979474"/>
            <a:ext cx="250481" cy="961085"/>
          </a:xfrm>
          <a:prstGeom prst="curvedConnector2">
            <a:avLst/>
          </a:prstGeom>
          <a:ln w="12700">
            <a:solidFill>
              <a:schemeClr val="accent1">
                <a:lumMod val="60000"/>
                <a:lumOff val="4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43" name="对话气泡: 圆角矩形 142">
            <a:extLst>
              <a:ext uri="{FF2B5EF4-FFF2-40B4-BE49-F238E27FC236}">
                <a16:creationId xmlns:a16="http://schemas.microsoft.com/office/drawing/2014/main" id="{37987F61-D398-22AD-2346-4CD038588BC2}"/>
              </a:ext>
            </a:extLst>
          </p:cNvPr>
          <p:cNvSpPr/>
          <p:nvPr/>
        </p:nvSpPr>
        <p:spPr>
          <a:xfrm>
            <a:off x="9224327" y="4126905"/>
            <a:ext cx="1081209" cy="399238"/>
          </a:xfrm>
          <a:prstGeom prst="wedgeRoundRectCallout">
            <a:avLst>
              <a:gd name="adj1" fmla="val -33582"/>
              <a:gd name="adj2" fmla="val -89694"/>
              <a:gd name="adj3" fmla="val 16667"/>
            </a:avLst>
          </a:prstGeom>
        </p:spPr>
        <p:style>
          <a:lnRef idx="2">
            <a:schemeClr val="accent2"/>
          </a:lnRef>
          <a:fillRef idx="1">
            <a:schemeClr val="lt1"/>
          </a:fillRef>
          <a:effectRef idx="0">
            <a:schemeClr val="accent2"/>
          </a:effectRef>
          <a:fontRef idx="minor">
            <a:schemeClr val="dk1"/>
          </a:fontRef>
        </p:style>
        <p:txBody>
          <a:bodyPr wrap="square" lIns="108000" tIns="72000" rIns="108000" bIns="72000" rtlCol="0" anchor="ctr">
            <a:spAutoFit/>
          </a:bodyPr>
          <a:lstStyle/>
          <a:p>
            <a:r>
              <a:rPr lang="zh-CN" altLang="en-US" sz="1400">
                <a:latin typeface="思源黑体 CN Medium" panose="020B0600000000000000" pitchFamily="34" charset="-122"/>
                <a:ea typeface="思源黑体 CN Medium" panose="020B0600000000000000" pitchFamily="34" charset="-122"/>
              </a:rPr>
              <a:t>影响范围</a:t>
            </a:r>
            <a:endParaRPr lang="en-US" altLang="zh-CN" sz="1400">
              <a:latin typeface="思源黑体 CN Medium" panose="020B0600000000000000" pitchFamily="34" charset="-122"/>
              <a:ea typeface="思源黑体 CN Medium" panose="020B0600000000000000" pitchFamily="34" charset="-122"/>
            </a:endParaRPr>
          </a:p>
        </p:txBody>
      </p:sp>
      <p:cxnSp>
        <p:nvCxnSpPr>
          <p:cNvPr id="144" name="连接符: 曲线 143">
            <a:extLst>
              <a:ext uri="{FF2B5EF4-FFF2-40B4-BE49-F238E27FC236}">
                <a16:creationId xmlns:a16="http://schemas.microsoft.com/office/drawing/2014/main" id="{BCCE0F90-8333-BC9C-B265-900D00DEDC81}"/>
              </a:ext>
            </a:extLst>
          </p:cNvPr>
          <p:cNvCxnSpPr>
            <a:cxnSpLocks/>
            <a:stCxn id="131" idx="0"/>
            <a:endCxn id="31" idx="0"/>
          </p:cNvCxnSpPr>
          <p:nvPr/>
        </p:nvCxnSpPr>
        <p:spPr>
          <a:xfrm rot="16200000" flipH="1" flipV="1">
            <a:off x="9166511" y="3245362"/>
            <a:ext cx="86693" cy="558023"/>
          </a:xfrm>
          <a:prstGeom prst="curvedConnector3">
            <a:avLst>
              <a:gd name="adj1" fmla="val -263689"/>
            </a:avLst>
          </a:prstGeom>
          <a:ln w="12700">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45" name="连接符: 曲线 144">
            <a:extLst>
              <a:ext uri="{FF2B5EF4-FFF2-40B4-BE49-F238E27FC236}">
                <a16:creationId xmlns:a16="http://schemas.microsoft.com/office/drawing/2014/main" id="{DC24A262-A42D-4FDD-AF3F-6003D6DCC7BF}"/>
              </a:ext>
            </a:extLst>
          </p:cNvPr>
          <p:cNvCxnSpPr>
            <a:cxnSpLocks/>
            <a:stCxn id="138" idx="0"/>
            <a:endCxn id="31" idx="7"/>
          </p:cNvCxnSpPr>
          <p:nvPr/>
        </p:nvCxnSpPr>
        <p:spPr>
          <a:xfrm rot="16200000" flipH="1" flipV="1">
            <a:off x="9139002" y="3499831"/>
            <a:ext cx="33300" cy="204151"/>
          </a:xfrm>
          <a:prstGeom prst="curvedConnector3">
            <a:avLst>
              <a:gd name="adj1" fmla="val -739147"/>
            </a:avLst>
          </a:prstGeom>
          <a:ln w="12700">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52" name="椭圆 151">
            <a:extLst>
              <a:ext uri="{FF2B5EF4-FFF2-40B4-BE49-F238E27FC236}">
                <a16:creationId xmlns:a16="http://schemas.microsoft.com/office/drawing/2014/main" id="{681514BC-C023-7619-2E0F-1A5DCA7C93FF}"/>
              </a:ext>
            </a:extLst>
          </p:cNvPr>
          <p:cNvSpPr/>
          <p:nvPr/>
        </p:nvSpPr>
        <p:spPr>
          <a:xfrm rot="20485440">
            <a:off x="9080658" y="3451695"/>
            <a:ext cx="608873" cy="383326"/>
          </a:xfrm>
          <a:prstGeom prst="ellipse">
            <a:avLst/>
          </a:prstGeom>
          <a:solidFill>
            <a:schemeClr val="lt1">
              <a:alpha val="4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62" name="等腰三角形 161">
            <a:extLst>
              <a:ext uri="{FF2B5EF4-FFF2-40B4-BE49-F238E27FC236}">
                <a16:creationId xmlns:a16="http://schemas.microsoft.com/office/drawing/2014/main" id="{9B78E5DC-E917-6B8B-2396-E42874D4F0C1}"/>
              </a:ext>
            </a:extLst>
          </p:cNvPr>
          <p:cNvSpPr>
            <a:spLocks noChangeAspect="1"/>
          </p:cNvSpPr>
          <p:nvPr/>
        </p:nvSpPr>
        <p:spPr>
          <a:xfrm rot="3817608">
            <a:off x="8449297" y="1837803"/>
            <a:ext cx="131876" cy="113686"/>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等腰三角形 162">
            <a:extLst>
              <a:ext uri="{FF2B5EF4-FFF2-40B4-BE49-F238E27FC236}">
                <a16:creationId xmlns:a16="http://schemas.microsoft.com/office/drawing/2014/main" id="{FB57B0AD-6AE9-2163-2C96-3F8CB7BA32F9}"/>
              </a:ext>
            </a:extLst>
          </p:cNvPr>
          <p:cNvSpPr>
            <a:spLocks noChangeAspect="1"/>
          </p:cNvSpPr>
          <p:nvPr/>
        </p:nvSpPr>
        <p:spPr>
          <a:xfrm rot="20823712">
            <a:off x="7902339" y="2923802"/>
            <a:ext cx="131876" cy="113686"/>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等腰三角形 163">
            <a:extLst>
              <a:ext uri="{FF2B5EF4-FFF2-40B4-BE49-F238E27FC236}">
                <a16:creationId xmlns:a16="http://schemas.microsoft.com/office/drawing/2014/main" id="{F6767F3E-C8DE-D872-B1B5-D0A85E7E8596}"/>
              </a:ext>
            </a:extLst>
          </p:cNvPr>
          <p:cNvSpPr>
            <a:spLocks noChangeAspect="1"/>
          </p:cNvSpPr>
          <p:nvPr/>
        </p:nvSpPr>
        <p:spPr>
          <a:xfrm rot="19153501">
            <a:off x="9807337" y="2948194"/>
            <a:ext cx="131876" cy="113686"/>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a:extLst>
              <a:ext uri="{FF2B5EF4-FFF2-40B4-BE49-F238E27FC236}">
                <a16:creationId xmlns:a16="http://schemas.microsoft.com/office/drawing/2014/main" id="{7DF0B5DB-4244-6E45-5862-FD7A677450D9}"/>
              </a:ext>
            </a:extLst>
          </p:cNvPr>
          <p:cNvGrpSpPr/>
          <p:nvPr/>
        </p:nvGrpSpPr>
        <p:grpSpPr>
          <a:xfrm>
            <a:off x="6930957" y="5261737"/>
            <a:ext cx="3754315" cy="439616"/>
            <a:chOff x="2083777" y="5741377"/>
            <a:chExt cx="3754315" cy="439616"/>
          </a:xfrm>
        </p:grpSpPr>
        <p:sp>
          <p:nvSpPr>
            <p:cNvPr id="5" name="矩形: 圆角 4">
              <a:extLst>
                <a:ext uri="{FF2B5EF4-FFF2-40B4-BE49-F238E27FC236}">
                  <a16:creationId xmlns:a16="http://schemas.microsoft.com/office/drawing/2014/main" id="{0CFB442A-4AB0-7BE2-6894-00C9CACB6A87}"/>
                </a:ext>
              </a:extLst>
            </p:cNvPr>
            <p:cNvSpPr/>
            <p:nvPr/>
          </p:nvSpPr>
          <p:spPr>
            <a:xfrm>
              <a:off x="2083777" y="5741377"/>
              <a:ext cx="914400" cy="4396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t>一致性</a:t>
              </a:r>
            </a:p>
          </p:txBody>
        </p:sp>
        <p:sp>
          <p:nvSpPr>
            <p:cNvPr id="6" name="矩形: 圆角 5">
              <a:extLst>
                <a:ext uri="{FF2B5EF4-FFF2-40B4-BE49-F238E27FC236}">
                  <a16:creationId xmlns:a16="http://schemas.microsoft.com/office/drawing/2014/main" id="{978FDF4F-75D8-6F8F-1BC2-6BA8D50FAE7D}"/>
                </a:ext>
              </a:extLst>
            </p:cNvPr>
            <p:cNvSpPr/>
            <p:nvPr/>
          </p:nvSpPr>
          <p:spPr>
            <a:xfrm>
              <a:off x="3503735" y="5741377"/>
              <a:ext cx="914400" cy="43961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600"/>
                <a:t>平衡性</a:t>
              </a:r>
            </a:p>
          </p:txBody>
        </p:sp>
        <p:sp>
          <p:nvSpPr>
            <p:cNvPr id="7" name="矩形: 圆角 6">
              <a:extLst>
                <a:ext uri="{FF2B5EF4-FFF2-40B4-BE49-F238E27FC236}">
                  <a16:creationId xmlns:a16="http://schemas.microsoft.com/office/drawing/2014/main" id="{51F2807B-144C-62DE-00D2-B1B947DB1D58}"/>
                </a:ext>
              </a:extLst>
            </p:cNvPr>
            <p:cNvSpPr/>
            <p:nvPr/>
          </p:nvSpPr>
          <p:spPr>
            <a:xfrm>
              <a:off x="4923692" y="5741377"/>
              <a:ext cx="914400" cy="43961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600"/>
                <a:t>分散性</a:t>
              </a:r>
            </a:p>
          </p:txBody>
        </p:sp>
      </p:grpSp>
    </p:spTree>
    <p:extLst>
      <p:ext uri="{BB962C8B-B14F-4D97-AF65-F5344CB8AC3E}">
        <p14:creationId xmlns:p14="http://schemas.microsoft.com/office/powerpoint/2010/main" val="30487612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54"/>
                                        </p:tgtEl>
                                        <p:attrNameLst>
                                          <p:attrName>style.visibility</p:attrName>
                                        </p:attrNameLst>
                                      </p:cBhvr>
                                      <p:to>
                                        <p:strVal val="visible"/>
                                      </p:to>
                                    </p:set>
                                    <p:animEffect transition="in" filter="wipe(right)">
                                      <p:cBhvr>
                                        <p:cTn id="12" dur="500"/>
                                        <p:tgtEl>
                                          <p:spTgt spid="154"/>
                                        </p:tgtEl>
                                      </p:cBhvr>
                                    </p:animEffect>
                                  </p:childTnLst>
                                </p:cTn>
                              </p:par>
                              <p:par>
                                <p:cTn id="13" presetID="22" presetClass="entr" presetSubtype="4" fill="hold" nodeType="withEffect">
                                  <p:stCondLst>
                                    <p:cond delay="0"/>
                                  </p:stCondLst>
                                  <p:childTnLst>
                                    <p:set>
                                      <p:cBhvr>
                                        <p:cTn id="14" dur="1" fill="hold">
                                          <p:stCondLst>
                                            <p:cond delay="0"/>
                                          </p:stCondLst>
                                        </p:cTn>
                                        <p:tgtEl>
                                          <p:spTgt spid="155"/>
                                        </p:tgtEl>
                                        <p:attrNameLst>
                                          <p:attrName>style.visibility</p:attrName>
                                        </p:attrNameLst>
                                      </p:cBhvr>
                                      <p:to>
                                        <p:strVal val="visible"/>
                                      </p:to>
                                    </p:set>
                                    <p:animEffect transition="in" filter="wipe(down)">
                                      <p:cBhvr>
                                        <p:cTn id="15" dur="500"/>
                                        <p:tgtEl>
                                          <p:spTgt spid="155"/>
                                        </p:tgtEl>
                                      </p:cBhvr>
                                    </p:animEffect>
                                  </p:childTnLst>
                                </p:cTn>
                              </p:par>
                              <p:par>
                                <p:cTn id="16" presetID="22" presetClass="entr" presetSubtype="8" fill="hold" nodeType="withEffect">
                                  <p:stCondLst>
                                    <p:cond delay="0"/>
                                  </p:stCondLst>
                                  <p:childTnLst>
                                    <p:set>
                                      <p:cBhvr>
                                        <p:cTn id="17" dur="1" fill="hold">
                                          <p:stCondLst>
                                            <p:cond delay="0"/>
                                          </p:stCondLst>
                                        </p:cTn>
                                        <p:tgtEl>
                                          <p:spTgt spid="153"/>
                                        </p:tgtEl>
                                        <p:attrNameLst>
                                          <p:attrName>style.visibility</p:attrName>
                                        </p:attrNameLst>
                                      </p:cBhvr>
                                      <p:to>
                                        <p:strVal val="visible"/>
                                      </p:to>
                                    </p:set>
                                    <p:animEffect transition="in" filter="wipe(left)">
                                      <p:cBhvr>
                                        <p:cTn id="18" dur="500"/>
                                        <p:tgtEl>
                                          <p:spTgt spid="153"/>
                                        </p:tgtEl>
                                      </p:cBhvr>
                                    </p:animEffect>
                                  </p:childTnLst>
                                </p:cTn>
                              </p:par>
                              <p:par>
                                <p:cTn id="19" presetID="22" presetClass="entr" presetSubtype="4" fill="hold" nodeType="withEffect">
                                  <p:stCondLst>
                                    <p:cond delay="0"/>
                                  </p:stCondLst>
                                  <p:childTnLst>
                                    <p:set>
                                      <p:cBhvr>
                                        <p:cTn id="20" dur="1" fill="hold">
                                          <p:stCondLst>
                                            <p:cond delay="0"/>
                                          </p:stCondLst>
                                        </p:cTn>
                                        <p:tgtEl>
                                          <p:spTgt spid="156"/>
                                        </p:tgtEl>
                                        <p:attrNameLst>
                                          <p:attrName>style.visibility</p:attrName>
                                        </p:attrNameLst>
                                      </p:cBhvr>
                                      <p:to>
                                        <p:strVal val="visible"/>
                                      </p:to>
                                    </p:set>
                                    <p:animEffect transition="in" filter="wipe(down)">
                                      <p:cBhvr>
                                        <p:cTn id="21" dur="500"/>
                                        <p:tgtEl>
                                          <p:spTgt spid="15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childTnLst>
                          </p:cTn>
                        </p:par>
                        <p:par>
                          <p:cTn id="27" fill="hold">
                            <p:stCondLst>
                              <p:cond delay="500"/>
                            </p:stCondLst>
                            <p:childTnLst>
                              <p:par>
                                <p:cTn id="28" presetID="22" presetClass="entr" presetSubtype="4" fill="hold" nodeType="afterEffect">
                                  <p:stCondLst>
                                    <p:cond delay="0"/>
                                  </p:stCondLst>
                                  <p:childTnLst>
                                    <p:set>
                                      <p:cBhvr>
                                        <p:cTn id="29" dur="1" fill="hold">
                                          <p:stCondLst>
                                            <p:cond delay="0"/>
                                          </p:stCondLst>
                                        </p:cTn>
                                        <p:tgtEl>
                                          <p:spTgt spid="132"/>
                                        </p:tgtEl>
                                        <p:attrNameLst>
                                          <p:attrName>style.visibility</p:attrName>
                                        </p:attrNameLst>
                                      </p:cBhvr>
                                      <p:to>
                                        <p:strVal val="visible"/>
                                      </p:to>
                                    </p:set>
                                    <p:animEffect transition="in" filter="wipe(down)">
                                      <p:cBhvr>
                                        <p:cTn id="30" dur="500"/>
                                        <p:tgtEl>
                                          <p:spTgt spid="132"/>
                                        </p:tgtEl>
                                      </p:cBhvr>
                                    </p:animEffect>
                                  </p:childTnLst>
                                </p:cTn>
                              </p:par>
                              <p:par>
                                <p:cTn id="31" presetID="22" presetClass="entr" presetSubtype="4" fill="hold" nodeType="withEffect">
                                  <p:stCondLst>
                                    <p:cond delay="0"/>
                                  </p:stCondLst>
                                  <p:childTnLst>
                                    <p:set>
                                      <p:cBhvr>
                                        <p:cTn id="32" dur="1" fill="hold">
                                          <p:stCondLst>
                                            <p:cond delay="0"/>
                                          </p:stCondLst>
                                        </p:cTn>
                                        <p:tgtEl>
                                          <p:spTgt spid="139"/>
                                        </p:tgtEl>
                                        <p:attrNameLst>
                                          <p:attrName>style.visibility</p:attrName>
                                        </p:attrNameLst>
                                      </p:cBhvr>
                                      <p:to>
                                        <p:strVal val="visible"/>
                                      </p:to>
                                    </p:set>
                                    <p:animEffect transition="in" filter="wipe(down)">
                                      <p:cBhvr>
                                        <p:cTn id="33" dur="500"/>
                                        <p:tgtEl>
                                          <p:spTgt spid="139"/>
                                        </p:tgtEl>
                                      </p:cBhvr>
                                    </p:animEffect>
                                  </p:childTnLst>
                                </p:cTn>
                              </p:par>
                              <p:par>
                                <p:cTn id="34" presetID="22" presetClass="entr" presetSubtype="4" fill="hold" nodeType="withEffect">
                                  <p:stCondLst>
                                    <p:cond delay="0"/>
                                  </p:stCondLst>
                                  <p:childTnLst>
                                    <p:set>
                                      <p:cBhvr>
                                        <p:cTn id="35" dur="1" fill="hold">
                                          <p:stCondLst>
                                            <p:cond delay="0"/>
                                          </p:stCondLst>
                                        </p:cTn>
                                        <p:tgtEl>
                                          <p:spTgt spid="128"/>
                                        </p:tgtEl>
                                        <p:attrNameLst>
                                          <p:attrName>style.visibility</p:attrName>
                                        </p:attrNameLst>
                                      </p:cBhvr>
                                      <p:to>
                                        <p:strVal val="visible"/>
                                      </p:to>
                                    </p:set>
                                    <p:animEffect transition="in" filter="wipe(down)">
                                      <p:cBhvr>
                                        <p:cTn id="36" dur="500"/>
                                        <p:tgtEl>
                                          <p:spTgt spid="128"/>
                                        </p:tgtEl>
                                      </p:cBhvr>
                                    </p:animEffect>
                                  </p:childTnLst>
                                </p:cTn>
                              </p:par>
                              <p:par>
                                <p:cTn id="37" presetID="22" presetClass="entr" presetSubtype="4" fill="hold" nodeType="withEffect">
                                  <p:stCondLst>
                                    <p:cond delay="0"/>
                                  </p:stCondLst>
                                  <p:childTnLst>
                                    <p:set>
                                      <p:cBhvr>
                                        <p:cTn id="38" dur="1" fill="hold">
                                          <p:stCondLst>
                                            <p:cond delay="0"/>
                                          </p:stCondLst>
                                        </p:cTn>
                                        <p:tgtEl>
                                          <p:spTgt spid="77"/>
                                        </p:tgtEl>
                                        <p:attrNameLst>
                                          <p:attrName>style.visibility</p:attrName>
                                        </p:attrNameLst>
                                      </p:cBhvr>
                                      <p:to>
                                        <p:strVal val="visible"/>
                                      </p:to>
                                    </p:set>
                                    <p:animEffect transition="in" filter="wipe(down)">
                                      <p:cBhvr>
                                        <p:cTn id="39" dur="500"/>
                                        <p:tgtEl>
                                          <p:spTgt spid="77"/>
                                        </p:tgtEl>
                                      </p:cBhvr>
                                    </p:animEffect>
                                  </p:childTnLst>
                                </p:cTn>
                              </p:par>
                              <p:par>
                                <p:cTn id="40" presetID="22" presetClass="entr" presetSubtype="1" fill="hold" nodeType="withEffect">
                                  <p:stCondLst>
                                    <p:cond delay="0"/>
                                  </p:stCondLst>
                                  <p:childTnLst>
                                    <p:set>
                                      <p:cBhvr>
                                        <p:cTn id="41" dur="1" fill="hold">
                                          <p:stCondLst>
                                            <p:cond delay="0"/>
                                          </p:stCondLst>
                                        </p:cTn>
                                        <p:tgtEl>
                                          <p:spTgt spid="98"/>
                                        </p:tgtEl>
                                        <p:attrNameLst>
                                          <p:attrName>style.visibility</p:attrName>
                                        </p:attrNameLst>
                                      </p:cBhvr>
                                      <p:to>
                                        <p:strVal val="visible"/>
                                      </p:to>
                                    </p:set>
                                    <p:animEffect transition="in" filter="wipe(up)">
                                      <p:cBhvr>
                                        <p:cTn id="42" dur="500"/>
                                        <p:tgtEl>
                                          <p:spTgt spid="98"/>
                                        </p:tgtEl>
                                      </p:cBhvr>
                                    </p:animEffect>
                                  </p:childTnLst>
                                </p:cTn>
                              </p:par>
                              <p:par>
                                <p:cTn id="43" presetID="22" presetClass="entr" presetSubtype="1" fill="hold" nodeType="withEffect">
                                  <p:stCondLst>
                                    <p:cond delay="0"/>
                                  </p:stCondLst>
                                  <p:childTnLst>
                                    <p:set>
                                      <p:cBhvr>
                                        <p:cTn id="44" dur="1" fill="hold">
                                          <p:stCondLst>
                                            <p:cond delay="0"/>
                                          </p:stCondLst>
                                        </p:cTn>
                                        <p:tgtEl>
                                          <p:spTgt spid="93"/>
                                        </p:tgtEl>
                                        <p:attrNameLst>
                                          <p:attrName>style.visibility</p:attrName>
                                        </p:attrNameLst>
                                      </p:cBhvr>
                                      <p:to>
                                        <p:strVal val="visible"/>
                                      </p:to>
                                    </p:set>
                                    <p:animEffect transition="in" filter="wipe(up)">
                                      <p:cBhvr>
                                        <p:cTn id="45" dur="500"/>
                                        <p:tgtEl>
                                          <p:spTgt spid="93"/>
                                        </p:tgtEl>
                                      </p:cBhvr>
                                    </p:animEffect>
                                  </p:childTnLst>
                                </p:cTn>
                              </p:par>
                              <p:par>
                                <p:cTn id="46" presetID="22" presetClass="entr" presetSubtype="8" fill="hold" nodeType="withEffect">
                                  <p:stCondLst>
                                    <p:cond delay="0"/>
                                  </p:stCondLst>
                                  <p:childTnLst>
                                    <p:set>
                                      <p:cBhvr>
                                        <p:cTn id="47" dur="1" fill="hold">
                                          <p:stCondLst>
                                            <p:cond delay="0"/>
                                          </p:stCondLst>
                                        </p:cTn>
                                        <p:tgtEl>
                                          <p:spTgt spid="81"/>
                                        </p:tgtEl>
                                        <p:attrNameLst>
                                          <p:attrName>style.visibility</p:attrName>
                                        </p:attrNameLst>
                                      </p:cBhvr>
                                      <p:to>
                                        <p:strVal val="visible"/>
                                      </p:to>
                                    </p:set>
                                    <p:animEffect transition="in" filter="wipe(left)">
                                      <p:cBhvr>
                                        <p:cTn id="48" dur="500"/>
                                        <p:tgtEl>
                                          <p:spTgt spid="81"/>
                                        </p:tgtEl>
                                      </p:cBhvr>
                                    </p:animEffect>
                                  </p:childTnLst>
                                </p:cTn>
                              </p:par>
                              <p:par>
                                <p:cTn id="49" presetID="22" presetClass="entr" presetSubtype="8" fill="hold" nodeType="withEffect">
                                  <p:stCondLst>
                                    <p:cond delay="0"/>
                                  </p:stCondLst>
                                  <p:childTnLst>
                                    <p:set>
                                      <p:cBhvr>
                                        <p:cTn id="50" dur="1" fill="hold">
                                          <p:stCondLst>
                                            <p:cond delay="0"/>
                                          </p:stCondLst>
                                        </p:cTn>
                                        <p:tgtEl>
                                          <p:spTgt spid="83"/>
                                        </p:tgtEl>
                                        <p:attrNameLst>
                                          <p:attrName>style.visibility</p:attrName>
                                        </p:attrNameLst>
                                      </p:cBhvr>
                                      <p:to>
                                        <p:strVal val="visible"/>
                                      </p:to>
                                    </p:set>
                                    <p:animEffect transition="in" filter="wipe(left)">
                                      <p:cBhvr>
                                        <p:cTn id="51" dur="500"/>
                                        <p:tgtEl>
                                          <p:spTgt spid="83"/>
                                        </p:tgtEl>
                                      </p:cBhvr>
                                    </p:animEffect>
                                  </p:childTnLst>
                                </p:cTn>
                              </p:par>
                              <p:par>
                                <p:cTn id="52" presetID="22" presetClass="entr" presetSubtype="8" fill="hold" nodeType="with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wipe(left)">
                                      <p:cBhvr>
                                        <p:cTn id="54" dur="500"/>
                                        <p:tgtEl>
                                          <p:spTgt spid="12"/>
                                        </p:tgtEl>
                                      </p:cBhvr>
                                    </p:animEffect>
                                  </p:childTnLst>
                                </p:cTn>
                              </p:par>
                              <p:par>
                                <p:cTn id="55" presetID="22" presetClass="entr" presetSubtype="2" fill="hold" nodeType="with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wipe(right)">
                                      <p:cBhvr>
                                        <p:cTn id="57" dur="500"/>
                                        <p:tgtEl>
                                          <p:spTgt spid="14"/>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157"/>
                                        </p:tgtEl>
                                        <p:attrNameLst>
                                          <p:attrName>style.visibility</p:attrName>
                                        </p:attrNameLst>
                                      </p:cBhvr>
                                      <p:to>
                                        <p:strVal val="visible"/>
                                      </p:to>
                                    </p:set>
                                    <p:animEffect transition="in" filter="wipe(down)">
                                      <p:cBhvr>
                                        <p:cTn id="62" dur="500"/>
                                        <p:tgtEl>
                                          <p:spTgt spid="157"/>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43"/>
                                        </p:tgtEl>
                                        <p:attrNameLst>
                                          <p:attrName>style.visibility</p:attrName>
                                        </p:attrNameLst>
                                      </p:cBhvr>
                                      <p:to>
                                        <p:strVal val="visible"/>
                                      </p:to>
                                    </p:set>
                                    <p:animEffect transition="in" filter="wipe(left)">
                                      <p:cBhvr>
                                        <p:cTn id="67" dur="500"/>
                                        <p:tgtEl>
                                          <p:spTgt spid="143"/>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52"/>
                                        </p:tgtEl>
                                        <p:attrNameLst>
                                          <p:attrName>style.visibility</p:attrName>
                                        </p:attrNameLst>
                                      </p:cBhvr>
                                      <p:to>
                                        <p:strVal val="visible"/>
                                      </p:to>
                                    </p:set>
                                    <p:animEffect transition="in" filter="fade">
                                      <p:cBhvr>
                                        <p:cTn id="70" dur="500"/>
                                        <p:tgtEl>
                                          <p:spTgt spid="152"/>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xit" presetSubtype="8" fill="hold" nodeType="clickEffect">
                                  <p:stCondLst>
                                    <p:cond delay="0"/>
                                  </p:stCondLst>
                                  <p:childTnLst>
                                    <p:animEffect transition="out" filter="wipe(left)">
                                      <p:cBhvr>
                                        <p:cTn id="74" dur="500"/>
                                        <p:tgtEl>
                                          <p:spTgt spid="132"/>
                                        </p:tgtEl>
                                      </p:cBhvr>
                                    </p:animEffect>
                                    <p:set>
                                      <p:cBhvr>
                                        <p:cTn id="75" dur="1" fill="hold">
                                          <p:stCondLst>
                                            <p:cond delay="499"/>
                                          </p:stCondLst>
                                        </p:cTn>
                                        <p:tgtEl>
                                          <p:spTgt spid="132"/>
                                        </p:tgtEl>
                                        <p:attrNameLst>
                                          <p:attrName>style.visibility</p:attrName>
                                        </p:attrNameLst>
                                      </p:cBhvr>
                                      <p:to>
                                        <p:strVal val="hidden"/>
                                      </p:to>
                                    </p:set>
                                  </p:childTnLst>
                                </p:cTn>
                              </p:par>
                              <p:par>
                                <p:cTn id="76" presetID="22" presetClass="exit" presetSubtype="8" fill="hold" nodeType="withEffect">
                                  <p:stCondLst>
                                    <p:cond delay="0"/>
                                  </p:stCondLst>
                                  <p:childTnLst>
                                    <p:animEffect transition="out" filter="wipe(left)">
                                      <p:cBhvr>
                                        <p:cTn id="77" dur="500"/>
                                        <p:tgtEl>
                                          <p:spTgt spid="139"/>
                                        </p:tgtEl>
                                      </p:cBhvr>
                                    </p:animEffect>
                                    <p:set>
                                      <p:cBhvr>
                                        <p:cTn id="78" dur="1" fill="hold">
                                          <p:stCondLst>
                                            <p:cond delay="499"/>
                                          </p:stCondLst>
                                        </p:cTn>
                                        <p:tgtEl>
                                          <p:spTgt spid="139"/>
                                        </p:tgtEl>
                                        <p:attrNameLst>
                                          <p:attrName>style.visibility</p:attrName>
                                        </p:attrNameLst>
                                      </p:cBhvr>
                                      <p:to>
                                        <p:strVal val="hidden"/>
                                      </p:to>
                                    </p:set>
                                  </p:childTnLst>
                                </p:cTn>
                              </p:par>
                            </p:childTnLst>
                          </p:cTn>
                        </p:par>
                        <p:par>
                          <p:cTn id="79" fill="hold">
                            <p:stCondLst>
                              <p:cond delay="500"/>
                            </p:stCondLst>
                            <p:childTnLst>
                              <p:par>
                                <p:cTn id="80" presetID="22" presetClass="entr" presetSubtype="2" fill="hold" nodeType="afterEffect">
                                  <p:stCondLst>
                                    <p:cond delay="0"/>
                                  </p:stCondLst>
                                  <p:childTnLst>
                                    <p:set>
                                      <p:cBhvr>
                                        <p:cTn id="81" dur="1" fill="hold">
                                          <p:stCondLst>
                                            <p:cond delay="0"/>
                                          </p:stCondLst>
                                        </p:cTn>
                                        <p:tgtEl>
                                          <p:spTgt spid="144"/>
                                        </p:tgtEl>
                                        <p:attrNameLst>
                                          <p:attrName>style.visibility</p:attrName>
                                        </p:attrNameLst>
                                      </p:cBhvr>
                                      <p:to>
                                        <p:strVal val="visible"/>
                                      </p:to>
                                    </p:set>
                                    <p:animEffect transition="in" filter="wipe(right)">
                                      <p:cBhvr>
                                        <p:cTn id="82" dur="500"/>
                                        <p:tgtEl>
                                          <p:spTgt spid="144"/>
                                        </p:tgtEl>
                                      </p:cBhvr>
                                    </p:animEffect>
                                  </p:childTnLst>
                                </p:cTn>
                              </p:par>
                              <p:par>
                                <p:cTn id="83" presetID="22" presetClass="entr" presetSubtype="2" fill="hold" nodeType="withEffect">
                                  <p:stCondLst>
                                    <p:cond delay="0"/>
                                  </p:stCondLst>
                                  <p:childTnLst>
                                    <p:set>
                                      <p:cBhvr>
                                        <p:cTn id="84" dur="1" fill="hold">
                                          <p:stCondLst>
                                            <p:cond delay="0"/>
                                          </p:stCondLst>
                                        </p:cTn>
                                        <p:tgtEl>
                                          <p:spTgt spid="145"/>
                                        </p:tgtEl>
                                        <p:attrNameLst>
                                          <p:attrName>style.visibility</p:attrName>
                                        </p:attrNameLst>
                                      </p:cBhvr>
                                      <p:to>
                                        <p:strVal val="visible"/>
                                      </p:to>
                                    </p:set>
                                    <p:animEffect transition="in" filter="wipe(right)">
                                      <p:cBhvr>
                                        <p:cTn id="85" dur="500"/>
                                        <p:tgtEl>
                                          <p:spTgt spid="145"/>
                                        </p:tgtEl>
                                      </p:cBhvr>
                                    </p:animEffect>
                                  </p:childTnLst>
                                </p:cTn>
                              </p:par>
                            </p:childTnLst>
                          </p:cTn>
                        </p:par>
                      </p:childTnLst>
                    </p:cTn>
                  </p:par>
                  <p:par>
                    <p:cTn id="86" fill="hold">
                      <p:stCondLst>
                        <p:cond delay="indefinite"/>
                      </p:stCondLst>
                      <p:childTnLst>
                        <p:par>
                          <p:cTn id="87" fill="hold">
                            <p:stCondLst>
                              <p:cond delay="0"/>
                            </p:stCondLst>
                            <p:childTnLst>
                              <p:par>
                                <p:cTn id="88" presetID="14" presetClass="entr" presetSubtype="10" fill="hold" nodeType="clickEffect">
                                  <p:stCondLst>
                                    <p:cond delay="0"/>
                                  </p:stCondLst>
                                  <p:childTnLst>
                                    <p:set>
                                      <p:cBhvr>
                                        <p:cTn id="89" dur="1" fill="hold">
                                          <p:stCondLst>
                                            <p:cond delay="0"/>
                                          </p:stCondLst>
                                        </p:cTn>
                                        <p:tgtEl>
                                          <p:spTgt spid="8"/>
                                        </p:tgtEl>
                                        <p:attrNameLst>
                                          <p:attrName>style.visibility</p:attrName>
                                        </p:attrNameLst>
                                      </p:cBhvr>
                                      <p:to>
                                        <p:strVal val="visible"/>
                                      </p:to>
                                    </p:set>
                                    <p:animEffect transition="in" filter="randombar(horizontal)">
                                      <p:cBhvr>
                                        <p:cTn id="9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43" grpId="0" animBg="1"/>
      <p:bldP spid="15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44A84EC7-957C-46AB-99B6-7FCAC1CEA318}"/>
              </a:ext>
            </a:extLst>
          </p:cNvPr>
          <p:cNvGrpSpPr/>
          <p:nvPr/>
        </p:nvGrpSpPr>
        <p:grpSpPr>
          <a:xfrm>
            <a:off x="2440589" y="1675359"/>
            <a:ext cx="7535483" cy="2984769"/>
            <a:chOff x="2320846" y="1772988"/>
            <a:chExt cx="7535483" cy="2984769"/>
          </a:xfrm>
        </p:grpSpPr>
        <p:grpSp>
          <p:nvGrpSpPr>
            <p:cNvPr id="3" name="组合 2">
              <a:extLst>
                <a:ext uri="{FF2B5EF4-FFF2-40B4-BE49-F238E27FC236}">
                  <a16:creationId xmlns:a16="http://schemas.microsoft.com/office/drawing/2014/main" id="{9AE39D0E-8CFD-4097-B6F8-20A265B57056}"/>
                </a:ext>
              </a:extLst>
            </p:cNvPr>
            <p:cNvGrpSpPr/>
            <p:nvPr userDrawn="1"/>
          </p:nvGrpSpPr>
          <p:grpSpPr>
            <a:xfrm>
              <a:off x="2320846" y="2063454"/>
              <a:ext cx="2055523" cy="2403836"/>
              <a:chOff x="2320846" y="1948038"/>
              <a:chExt cx="2055523" cy="2403836"/>
            </a:xfrm>
          </p:grpSpPr>
          <p:pic>
            <p:nvPicPr>
              <p:cNvPr id="8" name="图片 7">
                <a:extLst>
                  <a:ext uri="{FF2B5EF4-FFF2-40B4-BE49-F238E27FC236}">
                    <a16:creationId xmlns:a16="http://schemas.microsoft.com/office/drawing/2014/main" id="{1C68A30A-9766-4F5E-B33D-54A50F433D06}"/>
                  </a:ext>
                </a:extLst>
              </p:cNvPr>
              <p:cNvPicPr>
                <a:picLocks noChangeAspect="1"/>
              </p:cNvPicPr>
              <p:nvPr userDrawn="1"/>
            </p:nvPicPr>
            <p:blipFill rotWithShape="1">
              <a:blip r:embed="rId2">
                <a:extLst>
                  <a:ext uri="{28A0092B-C50C-407E-A947-70E740481C1C}">
                    <a14:useLocalDpi xmlns:a14="http://schemas.microsoft.com/office/drawing/2010/main"/>
                  </a:ext>
                </a:extLst>
              </a:blip>
              <a:srcRect r="73695"/>
              <a:stretch/>
            </p:blipFill>
            <p:spPr>
              <a:xfrm>
                <a:off x="2662382" y="1948038"/>
                <a:ext cx="1372450" cy="1360570"/>
              </a:xfrm>
              <a:prstGeom prst="rect">
                <a:avLst/>
              </a:prstGeom>
            </p:spPr>
          </p:pic>
          <p:pic>
            <p:nvPicPr>
              <p:cNvPr id="9" name="图片 8">
                <a:extLst>
                  <a:ext uri="{FF2B5EF4-FFF2-40B4-BE49-F238E27FC236}">
                    <a16:creationId xmlns:a16="http://schemas.microsoft.com/office/drawing/2014/main" id="{58A8BF6E-76E5-4887-A9B1-2773B47895E2}"/>
                  </a:ext>
                </a:extLst>
              </p:cNvPr>
              <p:cNvPicPr>
                <a:picLocks noChangeAspect="1"/>
              </p:cNvPicPr>
              <p:nvPr userDrawn="1"/>
            </p:nvPicPr>
            <p:blipFill rotWithShape="1">
              <a:blip r:embed="rId2">
                <a:extLst>
                  <a:ext uri="{28A0092B-C50C-407E-A947-70E740481C1C}">
                    <a14:useLocalDpi xmlns:a14="http://schemas.microsoft.com/office/drawing/2010/main"/>
                  </a:ext>
                </a:extLst>
              </a:blip>
              <a:srcRect l="28228"/>
              <a:stretch/>
            </p:blipFill>
            <p:spPr>
              <a:xfrm>
                <a:off x="2320846" y="3605040"/>
                <a:ext cx="2055523" cy="746834"/>
              </a:xfrm>
              <a:prstGeom prst="rect">
                <a:avLst/>
              </a:prstGeom>
            </p:spPr>
          </p:pic>
        </p:grpSp>
        <p:cxnSp>
          <p:nvCxnSpPr>
            <p:cNvPr id="4" name="直线连接符 14">
              <a:extLst>
                <a:ext uri="{FF2B5EF4-FFF2-40B4-BE49-F238E27FC236}">
                  <a16:creationId xmlns:a16="http://schemas.microsoft.com/office/drawing/2014/main" id="{6DEF641B-E234-4F2E-929D-F0B25E911418}"/>
                </a:ext>
              </a:extLst>
            </p:cNvPr>
            <p:cNvCxnSpPr>
              <a:cxnSpLocks/>
            </p:cNvCxnSpPr>
            <p:nvPr userDrawn="1"/>
          </p:nvCxnSpPr>
          <p:spPr>
            <a:xfrm>
              <a:off x="5998094" y="1772988"/>
              <a:ext cx="0" cy="2984769"/>
            </a:xfrm>
            <a:prstGeom prst="line">
              <a:avLst/>
            </a:prstGeom>
            <a:ln w="12700">
              <a:gradFill>
                <a:gsLst>
                  <a:gs pos="12000">
                    <a:srgbClr val="F4ACBA">
                      <a:alpha val="50000"/>
                    </a:srgbClr>
                  </a:gs>
                  <a:gs pos="45000">
                    <a:srgbClr val="BD0E28"/>
                  </a:gs>
                  <a:gs pos="55000">
                    <a:srgbClr val="BD0E28"/>
                  </a:gs>
                  <a:gs pos="88000">
                    <a:srgbClr val="F4ACBA">
                      <a:alpha val="50000"/>
                    </a:srgbClr>
                  </a:gs>
                </a:gsLst>
                <a:lin ang="5400000" scaled="1"/>
              </a:gradFill>
            </a:ln>
          </p:spPr>
          <p:style>
            <a:lnRef idx="1">
              <a:schemeClr val="accent1"/>
            </a:lnRef>
            <a:fillRef idx="0">
              <a:schemeClr val="accent1"/>
            </a:fillRef>
            <a:effectRef idx="0">
              <a:schemeClr val="accent1"/>
            </a:effectRef>
            <a:fontRef idx="minor">
              <a:schemeClr val="tx1"/>
            </a:fontRef>
          </p:style>
        </p:cxnSp>
        <p:grpSp>
          <p:nvGrpSpPr>
            <p:cNvPr id="5" name="组合 4">
              <a:extLst>
                <a:ext uri="{FF2B5EF4-FFF2-40B4-BE49-F238E27FC236}">
                  <a16:creationId xmlns:a16="http://schemas.microsoft.com/office/drawing/2014/main" id="{A5564CB5-9EFD-48CC-BCEF-6A1AC41292D6}"/>
                </a:ext>
              </a:extLst>
            </p:cNvPr>
            <p:cNvGrpSpPr/>
            <p:nvPr userDrawn="1"/>
          </p:nvGrpSpPr>
          <p:grpSpPr>
            <a:xfrm>
              <a:off x="7619819" y="2050108"/>
              <a:ext cx="2236510" cy="2430529"/>
              <a:chOff x="7456534" y="1894585"/>
              <a:chExt cx="2236510" cy="2430529"/>
            </a:xfrm>
          </p:grpSpPr>
          <p:pic>
            <p:nvPicPr>
              <p:cNvPr id="6" name="图片 5">
                <a:extLst>
                  <a:ext uri="{FF2B5EF4-FFF2-40B4-BE49-F238E27FC236}">
                    <a16:creationId xmlns:a16="http://schemas.microsoft.com/office/drawing/2014/main" id="{A8C4977A-561A-4862-9AAB-1975E21A187D}"/>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7688357" y="1894585"/>
                <a:ext cx="1772864" cy="1772864"/>
              </a:xfrm>
              <a:prstGeom prst="rect">
                <a:avLst/>
              </a:prstGeom>
            </p:spPr>
          </p:pic>
          <p:sp>
            <p:nvSpPr>
              <p:cNvPr id="7" name="文本框 6">
                <a:extLst>
                  <a:ext uri="{FF2B5EF4-FFF2-40B4-BE49-F238E27FC236}">
                    <a16:creationId xmlns:a16="http://schemas.microsoft.com/office/drawing/2014/main" id="{18E6A441-9EAA-4541-976B-1BBD121FEA86}"/>
                  </a:ext>
                </a:extLst>
              </p:cNvPr>
              <p:cNvSpPr txBox="1"/>
              <p:nvPr userDrawn="1"/>
            </p:nvSpPr>
            <p:spPr>
              <a:xfrm>
                <a:off x="7456534" y="3925004"/>
                <a:ext cx="2236510" cy="400110"/>
              </a:xfrm>
              <a:prstGeom prst="rect">
                <a:avLst/>
              </a:prstGeom>
              <a:noFill/>
            </p:spPr>
            <p:txBody>
              <a:bodyPr wrap="none" rtlCol="0">
                <a:spAutoFit/>
              </a:bodyPr>
              <a:lstStyle/>
              <a:p>
                <a:r>
                  <a:rPr lang="zh-CN" altLang="en-US" sz="2000">
                    <a:solidFill>
                      <a:srgbClr val="FB3A4E"/>
                    </a:solidFill>
                    <a:latin typeface="微软雅黑" panose="020B0503020204020204" pitchFamily="34" charset="-122"/>
                    <a:ea typeface="微软雅黑" panose="020B0503020204020204" pitchFamily="34" charset="-122"/>
                  </a:rPr>
                  <a:t>扫码加马老师微信</a:t>
                </a:r>
              </a:p>
            </p:txBody>
          </p:sp>
        </p:grpSp>
      </p:grpSp>
      <p:sp useBgFill="1">
        <p:nvSpPr>
          <p:cNvPr id="13" name="矩形 12">
            <a:extLst>
              <a:ext uri="{FF2B5EF4-FFF2-40B4-BE49-F238E27FC236}">
                <a16:creationId xmlns:a16="http://schemas.microsoft.com/office/drawing/2014/main" id="{E39AD8EF-548E-4EFF-965F-5D477D60B4DE}"/>
              </a:ext>
            </a:extLst>
          </p:cNvPr>
          <p:cNvSpPr/>
          <p:nvPr/>
        </p:nvSpPr>
        <p:spPr>
          <a:xfrm>
            <a:off x="9976072" y="6147880"/>
            <a:ext cx="2215928" cy="7101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Tree>
    <p:extLst>
      <p:ext uri="{BB962C8B-B14F-4D97-AF65-F5344CB8AC3E}">
        <p14:creationId xmlns:p14="http://schemas.microsoft.com/office/powerpoint/2010/main" val="156629887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theme/theme1.xml><?xml version="1.0" encoding="utf-8"?>
<a:theme xmlns:a="http://schemas.openxmlformats.org/drawingml/2006/main" name="主题1-拉勾">
  <a:themeElements>
    <a:clrScheme name="zce">
      <a:dk1>
        <a:srgbClr val="000000"/>
      </a:dk1>
      <a:lt1>
        <a:sysClr val="window" lastClr="FFFFFF"/>
      </a:lt1>
      <a:dk2>
        <a:srgbClr val="343A3C"/>
      </a:dk2>
      <a:lt2>
        <a:srgbClr val="F8F9FB"/>
      </a:lt2>
      <a:accent1>
        <a:srgbClr val="FF6B6B"/>
      </a:accent1>
      <a:accent2>
        <a:srgbClr val="FFD700"/>
      </a:accent2>
      <a:accent3>
        <a:srgbClr val="20C997"/>
      </a:accent3>
      <a:accent4>
        <a:srgbClr val="339AF0"/>
      </a:accent4>
      <a:accent5>
        <a:srgbClr val="5C7CFA"/>
      </a:accent5>
      <a:accent6>
        <a:srgbClr val="845EF7"/>
      </a:accent6>
      <a:hlink>
        <a:srgbClr val="339AF0"/>
      </a:hlink>
      <a:folHlink>
        <a:srgbClr val="1C7ED6"/>
      </a:folHlink>
    </a:clrScheme>
    <a:fontScheme name="思源黑体">
      <a:majorFont>
        <a:latin typeface="思源黑体"/>
        <a:ea typeface="思源黑体"/>
        <a:cs typeface=""/>
      </a:majorFont>
      <a:minorFont>
        <a:latin typeface="思源黑体"/>
        <a:ea typeface="思源黑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1-拉勾" id="{9A02658D-BB9F-4FA6-8DD8-5721C10F19F0}" vid="{604640A5-FCA7-4D2A-BA79-5C08BAE6B56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灰底-黑字-炫彩形状</Template>
  <TotalTime>99412</TotalTime>
  <Words>540</Words>
  <Application>Microsoft Office PowerPoint</Application>
  <PresentationFormat>宽屏</PresentationFormat>
  <Paragraphs>104</Paragraphs>
  <Slides>6</Slides>
  <Notes>3</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6</vt:i4>
      </vt:variant>
    </vt:vector>
  </HeadingPairs>
  <TitlesOfParts>
    <vt:vector size="17" baseType="lpstr">
      <vt:lpstr>Helvetica Neue</vt:lpstr>
      <vt:lpstr>等线</vt:lpstr>
      <vt:lpstr>思源黑体</vt:lpstr>
      <vt:lpstr>思源黑体 CN Bold</vt:lpstr>
      <vt:lpstr>思源黑体 CN Heavy</vt:lpstr>
      <vt:lpstr>思源黑体 CN Medium</vt:lpstr>
      <vt:lpstr>微软雅黑</vt:lpstr>
      <vt:lpstr>Arial</vt:lpstr>
      <vt:lpstr>Cambria Math</vt:lpstr>
      <vt:lpstr>Wingdings</vt:lpstr>
      <vt:lpstr>主题1-拉勾</vt:lpstr>
      <vt:lpstr>负载均衡策略</vt:lpstr>
      <vt:lpstr>目录</vt:lpstr>
      <vt:lpstr>负载均衡算法</vt:lpstr>
      <vt:lpstr>负载均衡算法</vt:lpstr>
      <vt:lpstr>负载均衡算法</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LiuD</dc:creator>
  <cp:lastModifiedBy>li pengpeng</cp:lastModifiedBy>
  <cp:revision>493</cp:revision>
  <dcterms:created xsi:type="dcterms:W3CDTF">2022-03-08T06:45:45Z</dcterms:created>
  <dcterms:modified xsi:type="dcterms:W3CDTF">2022-10-05T10:52:51Z</dcterms:modified>
</cp:coreProperties>
</file>