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2"/>
  </p:notesMasterIdLst>
  <p:handoutMasterIdLst>
    <p:handoutMasterId r:id="rId13"/>
  </p:handoutMasterIdLst>
  <p:sldIdLst>
    <p:sldId id="258" r:id="rId2"/>
    <p:sldId id="401" r:id="rId3"/>
    <p:sldId id="471" r:id="rId4"/>
    <p:sldId id="375" r:id="rId5"/>
    <p:sldId id="472" r:id="rId6"/>
    <p:sldId id="473" r:id="rId7"/>
    <p:sldId id="483" r:id="rId8"/>
    <p:sldId id="484" r:id="rId9"/>
    <p:sldId id="47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7FF"/>
    <a:srgbClr val="20AB38"/>
    <a:srgbClr val="00213E"/>
    <a:srgbClr val="28C840"/>
    <a:srgbClr val="FDBC2B"/>
    <a:srgbClr val="FF6058"/>
    <a:srgbClr val="F80000"/>
    <a:srgbClr val="EB4036"/>
    <a:srgbClr val="FF0010"/>
    <a:srgbClr val="C93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69355" autoAdjust="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13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2584221-7EF0-48EB-BBFE-CC7C37E458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97125D-C813-4E5F-B9AB-1257A2B582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2D784-8544-4E9A-9B86-61EA94F7651C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EE2B27-B49F-4FEB-B4E2-6F33BDC77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B96711-DC54-4A2C-89B0-2868692481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438D9-BE1E-47C4-BB81-9DD88CC1A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842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50289-8174-41FB-90A5-C94B7195BB6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6E4CE-3632-40F6-8BB6-9A932A98F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buNone/>
            </a:pPr>
            <a:r>
              <a:rPr lang="zh-CN" altLang="en-US" sz="1600"/>
              <a:t>漏桶限流：高速车辆排队过检查站</a:t>
            </a:r>
            <a:endParaRPr lang="en-US" altLang="zh-CN" sz="1600"/>
          </a:p>
          <a:p>
            <a:pPr lvl="0" indent="0">
              <a:buNone/>
            </a:pPr>
            <a:r>
              <a:rPr lang="zh-CN" altLang="en-US" sz="1600"/>
              <a:t>令牌桶限流：类似信号量机制</a:t>
            </a:r>
            <a:endParaRPr lang="en-US" altLang="zh-CN" sz="1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87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buNone/>
            </a:pPr>
            <a:endParaRPr lang="en-US" altLang="zh-CN" sz="1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53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buNone/>
            </a:pPr>
            <a:r>
              <a:rPr lang="zh-CN" altLang="en-US" sz="2400" b="0" i="0">
                <a:solidFill>
                  <a:srgbClr val="333333"/>
                </a:solidFill>
                <a:effectLst/>
                <a:latin typeface="pingfang SC"/>
              </a:rPr>
              <a:t>做服务发现的框架常用的有 </a:t>
            </a:r>
            <a:r>
              <a:rPr lang="en-US" altLang="zh-CN" sz="2400" b="0" i="0">
                <a:solidFill>
                  <a:srgbClr val="333333"/>
                </a:solidFill>
                <a:effectLst/>
                <a:latin typeface="pingfang SC"/>
              </a:rPr>
              <a:t>zookeeper eureka etcd consul</a:t>
            </a:r>
            <a:endParaRPr lang="en-US" altLang="zh-CN" sz="1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03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buNone/>
            </a:pPr>
            <a:r>
              <a:rPr lang="zh-CN" altLang="en-US" sz="2400" b="0" i="0">
                <a:solidFill>
                  <a:srgbClr val="333333"/>
                </a:solidFill>
                <a:effectLst/>
                <a:latin typeface="pingfang SC"/>
              </a:rPr>
              <a:t>做服务发现的框架常用的有 </a:t>
            </a:r>
            <a:r>
              <a:rPr lang="en-US" altLang="zh-CN" sz="2400" b="0" i="0">
                <a:solidFill>
                  <a:srgbClr val="333333"/>
                </a:solidFill>
                <a:effectLst/>
                <a:latin typeface="pingfang SC"/>
              </a:rPr>
              <a:t>zookeeper eureka etcd consul</a:t>
            </a:r>
            <a:endParaRPr lang="en-US" altLang="zh-CN" sz="1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836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buNone/>
            </a:pPr>
            <a:r>
              <a:rPr lang="zh-CN" altLang="en-US" sz="2400" b="0" i="0">
                <a:solidFill>
                  <a:srgbClr val="333333"/>
                </a:solidFill>
                <a:effectLst/>
                <a:latin typeface="pingfang SC"/>
              </a:rPr>
              <a:t>做服务发现的框架常用的有 </a:t>
            </a:r>
            <a:endParaRPr lang="en-US" altLang="zh-CN" sz="2400" b="0" i="0">
              <a:solidFill>
                <a:srgbClr val="333333"/>
              </a:solidFill>
              <a:effectLst/>
              <a:latin typeface="pingfang SC"/>
            </a:endParaRPr>
          </a:p>
          <a:p>
            <a:pPr lvl="0" indent="0">
              <a:buNone/>
            </a:pPr>
            <a:r>
              <a:rPr lang="en-US" altLang="zh-CN" sz="2400" b="0" i="0">
                <a:solidFill>
                  <a:srgbClr val="333333"/>
                </a:solidFill>
                <a:effectLst/>
                <a:latin typeface="pingfang SC"/>
              </a:rPr>
              <a:t>    zookeeper </a:t>
            </a:r>
            <a:r>
              <a:rPr lang="zh-CN" altLang="en-US" sz="2400" b="0" i="0">
                <a:solidFill>
                  <a:srgbClr val="333333"/>
                </a:solidFill>
                <a:effectLst/>
                <a:latin typeface="pingfang SC"/>
              </a:rPr>
              <a:t>，</a:t>
            </a:r>
            <a:r>
              <a:rPr lang="en-US" altLang="zh-CN" sz="2400" b="0" i="0">
                <a:solidFill>
                  <a:srgbClr val="333333"/>
                </a:solidFill>
                <a:effectLst/>
                <a:latin typeface="pingfang SC"/>
              </a:rPr>
              <a:t>Hadoop</a:t>
            </a:r>
            <a:r>
              <a:rPr lang="zh-CN" altLang="en-US" sz="2400" b="0" i="0">
                <a:solidFill>
                  <a:srgbClr val="333333"/>
                </a:solidFill>
                <a:effectLst/>
                <a:latin typeface="pingfang SC"/>
              </a:rPr>
              <a:t>子项目</a:t>
            </a:r>
            <a:endParaRPr lang="en-US" altLang="zh-CN" sz="2400" b="0" i="0">
              <a:solidFill>
                <a:srgbClr val="333333"/>
              </a:solidFill>
              <a:effectLst/>
              <a:latin typeface="pingfang SC"/>
            </a:endParaRPr>
          </a:p>
          <a:p>
            <a:pPr lvl="0" indent="0">
              <a:buNone/>
            </a:pPr>
            <a:r>
              <a:rPr lang="en-US" altLang="zh-CN" sz="2400" b="0" i="0">
                <a:solidFill>
                  <a:srgbClr val="333333"/>
                </a:solidFill>
                <a:effectLst/>
                <a:latin typeface="pingfang SC"/>
              </a:rPr>
              <a:t>    eureka </a:t>
            </a:r>
          </a:p>
          <a:p>
            <a:pPr lvl="0" indent="0">
              <a:buNone/>
            </a:pPr>
            <a:r>
              <a:rPr lang="en-US" altLang="zh-CN" sz="2400" b="0" i="0">
                <a:solidFill>
                  <a:srgbClr val="333333"/>
                </a:solidFill>
                <a:effectLst/>
                <a:latin typeface="pingfang SC"/>
              </a:rPr>
              <a:t>    etcd </a:t>
            </a:r>
          </a:p>
          <a:p>
            <a:pPr lvl="0" indent="0">
              <a:buNone/>
            </a:pPr>
            <a:r>
              <a:rPr lang="en-US" altLang="zh-CN" sz="2400" b="0" i="0">
                <a:solidFill>
                  <a:srgbClr val="333333"/>
                </a:solidFill>
                <a:effectLst/>
                <a:latin typeface="pingfang SC"/>
              </a:rPr>
              <a:t>    consul</a:t>
            </a:r>
          </a:p>
          <a:p>
            <a:pPr lvl="0" indent="0">
              <a:buNone/>
            </a:pPr>
            <a:endParaRPr lang="en-US" altLang="zh-CN" sz="1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94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buNone/>
            </a:pPr>
            <a:r>
              <a:rPr lang="zh-CN" altLang="en-US" sz="1600"/>
              <a:t>能够对被管理主机执行管理操作</a:t>
            </a:r>
            <a:endParaRPr lang="en-US" altLang="zh-CN" sz="1600"/>
          </a:p>
          <a:p>
            <a:pPr lvl="0" indent="0">
              <a:buNone/>
            </a:pPr>
            <a:r>
              <a:rPr lang="zh-CN" altLang="en-US" sz="1600"/>
              <a:t>能够代表被管理主机向网络管理者发出通知</a:t>
            </a:r>
            <a:endParaRPr lang="en-US" altLang="zh-CN" sz="16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0" indent="0">
              <a:buNone/>
            </a:pPr>
            <a:r>
              <a: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代理与转发的区别</a:t>
            </a:r>
            <a:endParaRPr lang="en-US" altLang="zh-CN" sz="16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zh-CN" altLang="en-US" sz="1400"/>
              <a:t>代理：用户不直接连接服务器，网络代理去连接。</a:t>
            </a:r>
            <a:endParaRPr lang="en-US" altLang="zh-CN" sz="1400"/>
          </a:p>
          <a:p>
            <a:pPr lvl="1" indent="0">
              <a:buNone/>
            </a:pPr>
            <a:r>
              <a:rPr lang="zh-CN" altLang="en-US" sz="1400"/>
              <a:t>获取数据后返回给用户 </a:t>
            </a:r>
            <a:endParaRPr lang="en-US" altLang="zh-CN" sz="1400"/>
          </a:p>
          <a:p>
            <a:pPr lvl="1" indent="0">
              <a:buNone/>
            </a:pPr>
            <a:r>
              <a:rPr lang="zh-CN" altLang="en-US" sz="1400"/>
              <a:t>转发：是路由器对报文的转发操作，中间可能对数据包修改 </a:t>
            </a:r>
            <a:endParaRPr lang="en-US" altLang="zh-CN" sz="1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55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317" y="1041400"/>
            <a:ext cx="10511367" cy="252993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317" y="3571336"/>
            <a:ext cx="10511367" cy="168442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A3C777DB-E007-4424-8577-9056EA2BCF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87948" y="5647285"/>
            <a:ext cx="5216106" cy="4921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zh-CN" altLang="en-US" sz="1600" dirty="0" smtClean="0">
                <a:solidFill>
                  <a:schemeClr val="tx1">
                    <a:lumMod val="65000"/>
                  </a:schemeClr>
                </a:solidFill>
                <a:latin typeface="+mn-ea"/>
                <a:ea typeface="+mn-ea"/>
              </a:defRPr>
            </a:lvl1pPr>
            <a:lvl2pPr>
              <a:defRPr lang="zh-CN" altLang="en-US" sz="1800" dirty="0" smtClean="0">
                <a:latin typeface="+mn-lt"/>
                <a:ea typeface="+mn-ea"/>
              </a:defRPr>
            </a:lvl2pPr>
            <a:lvl3pPr>
              <a:defRPr lang="zh-CN" altLang="en-US" sz="1800" dirty="0" smtClean="0">
                <a:latin typeface="+mn-lt"/>
                <a:ea typeface="+mn-ea"/>
              </a:defRPr>
            </a:lvl3pPr>
            <a:lvl4pPr>
              <a:defRPr lang="zh-CN" altLang="en-US" dirty="0" smtClean="0">
                <a:latin typeface="+mn-lt"/>
                <a:ea typeface="+mn-ea"/>
              </a:defRPr>
            </a:lvl4pPr>
            <a:lvl5pPr>
              <a:defRPr lang="zh-CN" altLang="en-US" dirty="0">
                <a:latin typeface="+mn-lt"/>
                <a:ea typeface="+mn-ea"/>
              </a:defRPr>
            </a:lvl5pPr>
          </a:lstStyle>
          <a:p>
            <a:pPr marL="0" lvl="0" algn="ctr" defTabSz="457223"/>
            <a:r>
              <a:rPr lang="zh-CN" altLang="en-US"/>
              <a:t>单击此处编辑脚注</a:t>
            </a:r>
          </a:p>
        </p:txBody>
      </p:sp>
    </p:spTree>
    <p:extLst>
      <p:ext uri="{BB962C8B-B14F-4D97-AF65-F5344CB8AC3E}">
        <p14:creationId xmlns:p14="http://schemas.microsoft.com/office/powerpoint/2010/main" val="1974332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026" y="1347901"/>
            <a:ext cx="10512425" cy="5141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AE9FAFB-47DF-4A46-A0CF-D4010E45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67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47900"/>
            <a:ext cx="5181600" cy="51429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7900"/>
            <a:ext cx="5181600" cy="51429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B933052-9FE6-48D6-A8AB-7F62F7AEC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94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5CE3D66C-A200-4ECD-AC0B-88132D0AF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89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BF2FD9-B4A1-4164-B982-6BA17E08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9" y="368301"/>
            <a:ext cx="10512425" cy="6121399"/>
          </a:xfrm>
        </p:spPr>
        <p:txBody>
          <a:bodyPr numCol="2" anchor="ctr"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2416829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DCE50-80BC-7FB7-A784-8B72F569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4298A-AA10-71C8-FDF7-34594A6B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661" y="1333100"/>
            <a:ext cx="7198680" cy="4191802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135014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中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BF2FD9-B4A1-4164-B982-6BA17E08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661" y="1333100"/>
            <a:ext cx="7198680" cy="4191802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1879936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A8263-A64E-465D-9A1B-06D68872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028428-F948-4D70-9D87-4E506E8E0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94B890A5-FD15-429B-842E-3FE3D4E059AE}"/>
              </a:ext>
            </a:extLst>
          </p:cNvPr>
          <p:cNvSpPr txBox="1">
            <a:spLocks/>
          </p:cNvSpPr>
          <p:nvPr userDrawn="1"/>
        </p:nvSpPr>
        <p:spPr>
          <a:xfrm>
            <a:off x="3487948" y="5647285"/>
            <a:ext cx="5216105" cy="49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914446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>
                <a:solidFill>
                  <a:srgbClr val="F4ACBA"/>
                </a:solidFill>
              </a:rPr>
              <a:t>马士兵教育研究院</a:t>
            </a:r>
          </a:p>
        </p:txBody>
      </p:sp>
    </p:spTree>
    <p:extLst>
      <p:ext uri="{BB962C8B-B14F-4D97-AF65-F5344CB8AC3E}">
        <p14:creationId xmlns:p14="http://schemas.microsoft.com/office/powerpoint/2010/main" val="270987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623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26" y="1347901"/>
            <a:ext cx="10512425" cy="514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  <a:endParaRPr 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96ECDF66-4FE6-436B-AD76-0DDCC64C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AD26D1-BCED-4FF1-8616-DB586A0B19A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7039" y="6318288"/>
            <a:ext cx="1314662" cy="34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78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7" r:id="rId3"/>
    <p:sldLayoutId id="2147483688" r:id="rId4"/>
    <p:sldLayoutId id="2147483689" r:id="rId5"/>
    <p:sldLayoutId id="2147483704" r:id="rId6"/>
    <p:sldLayoutId id="2147483690" r:id="rId7"/>
    <p:sldLayoutId id="2147483699" r:id="rId8"/>
    <p:sldLayoutId id="2147483703" r:id="rId9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ctr" defTabSz="914446" rtl="0" eaLnBrk="1" latinLnBrk="0" hangingPunct="1">
        <a:lnSpc>
          <a:spcPct val="90000"/>
        </a:lnSpc>
        <a:spcBef>
          <a:spcPct val="0"/>
        </a:spcBef>
        <a:buNone/>
        <a:defRPr lang="en-US" altLang="en-US" sz="3600" kern="1200" dirty="0">
          <a:solidFill>
            <a:srgbClr val="3F434C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j-cs"/>
        </a:defRPr>
      </a:lvl1pPr>
    </p:titleStyle>
    <p:bodyStyle>
      <a:lvl1pPr marL="0" indent="0" algn="l" defTabSz="914446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rgbClr val="3F434C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1pPr>
      <a:lvl2pPr marL="685834" indent="-228611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F434C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2pPr>
      <a:lvl3pPr marL="1143057" indent="-228611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F434C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3pPr>
      <a:lvl4pPr marL="1600280" indent="-228611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F434C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4pPr>
      <a:lvl5pPr marL="2057503" indent="-228611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orient="horz" pos="348">
          <p15:clr>
            <a:srgbClr val="F26B43"/>
          </p15:clr>
        </p15:guide>
        <p15:guide id="7" pos="794">
          <p15:clr>
            <a:srgbClr val="F26B43"/>
          </p15:clr>
        </p15:guide>
        <p15:guide id="8" pos="10727">
          <p15:clr>
            <a:srgbClr val="F26B43"/>
          </p15:clr>
        </p15:guide>
        <p15:guide id="9" orient="horz" pos="6132">
          <p15:clr>
            <a:srgbClr val="F26B43"/>
          </p15:clr>
        </p15:guide>
        <p15:guide id="10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C995CDE0-E64E-42B1-AC86-F69C7578B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zh-CN" altLang="en-US"/>
              <a:t>中间件开发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5CCC947-CAC1-4816-B96E-2524996E1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037839CD-600E-4846-994B-89EB253685BA}"/>
              </a:ext>
            </a:extLst>
          </p:cNvPr>
          <p:cNvSpPr/>
          <p:nvPr/>
        </p:nvSpPr>
        <p:spPr>
          <a:xfrm>
            <a:off x="9976072" y="6147880"/>
            <a:ext cx="2215928" cy="7101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7502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4A84EC7-957C-46AB-99B6-7FCAC1CEA318}"/>
              </a:ext>
            </a:extLst>
          </p:cNvPr>
          <p:cNvGrpSpPr/>
          <p:nvPr/>
        </p:nvGrpSpPr>
        <p:grpSpPr>
          <a:xfrm>
            <a:off x="2440589" y="1675359"/>
            <a:ext cx="7535483" cy="2984769"/>
            <a:chOff x="2320846" y="1772988"/>
            <a:chExt cx="7535483" cy="298476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AE39D0E-8CFD-4097-B6F8-20A265B57056}"/>
                </a:ext>
              </a:extLst>
            </p:cNvPr>
            <p:cNvGrpSpPr/>
            <p:nvPr userDrawn="1"/>
          </p:nvGrpSpPr>
          <p:grpSpPr>
            <a:xfrm>
              <a:off x="2320846" y="2063454"/>
              <a:ext cx="2055523" cy="2403836"/>
              <a:chOff x="2320846" y="1948038"/>
              <a:chExt cx="2055523" cy="2403836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1C68A30A-9766-4F5E-B33D-54A50F433D0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73695"/>
              <a:stretch/>
            </p:blipFill>
            <p:spPr>
              <a:xfrm>
                <a:off x="2662382" y="1948038"/>
                <a:ext cx="1372450" cy="1360570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58A8BF6E-76E5-4887-A9B1-2773B47895E2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28228"/>
              <a:stretch/>
            </p:blipFill>
            <p:spPr>
              <a:xfrm>
                <a:off x="2320846" y="3605040"/>
                <a:ext cx="2055523" cy="746834"/>
              </a:xfrm>
              <a:prstGeom prst="rect">
                <a:avLst/>
              </a:prstGeom>
            </p:spPr>
          </p:pic>
        </p:grpSp>
        <p:cxnSp>
          <p:nvCxnSpPr>
            <p:cNvPr id="4" name="直线连接符 14">
              <a:extLst>
                <a:ext uri="{FF2B5EF4-FFF2-40B4-BE49-F238E27FC236}">
                  <a16:creationId xmlns:a16="http://schemas.microsoft.com/office/drawing/2014/main" id="{6DEF641B-E234-4F2E-929D-F0B25E91141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98094" y="1772988"/>
              <a:ext cx="0" cy="2984769"/>
            </a:xfrm>
            <a:prstGeom prst="line">
              <a:avLst/>
            </a:prstGeom>
            <a:ln w="12700">
              <a:gradFill>
                <a:gsLst>
                  <a:gs pos="12000">
                    <a:srgbClr val="F4ACBA">
                      <a:alpha val="50000"/>
                    </a:srgbClr>
                  </a:gs>
                  <a:gs pos="45000">
                    <a:srgbClr val="BD0E28"/>
                  </a:gs>
                  <a:gs pos="55000">
                    <a:srgbClr val="BD0E28"/>
                  </a:gs>
                  <a:gs pos="88000">
                    <a:srgbClr val="F4ACBA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5564CB5-9EFD-48CC-BCEF-6A1AC41292D6}"/>
                </a:ext>
              </a:extLst>
            </p:cNvPr>
            <p:cNvGrpSpPr/>
            <p:nvPr userDrawn="1"/>
          </p:nvGrpSpPr>
          <p:grpSpPr>
            <a:xfrm>
              <a:off x="7619819" y="2050108"/>
              <a:ext cx="2236510" cy="2430529"/>
              <a:chOff x="7456534" y="1894585"/>
              <a:chExt cx="2236510" cy="2430529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A8C4977A-561A-4862-9AAB-1975E21A187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688357" y="1894585"/>
                <a:ext cx="1772864" cy="1772864"/>
              </a:xfrm>
              <a:prstGeom prst="rect">
                <a:avLst/>
              </a:prstGeom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8E6A441-9EAA-4541-976B-1BBD121FEA86}"/>
                  </a:ext>
                </a:extLst>
              </p:cNvPr>
              <p:cNvSpPr txBox="1"/>
              <p:nvPr userDrawn="1"/>
            </p:nvSpPr>
            <p:spPr>
              <a:xfrm>
                <a:off x="7456534" y="3925004"/>
                <a:ext cx="2236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>
                    <a:solidFill>
                      <a:srgbClr val="FB3A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扫码加马老师微信</a:t>
                </a:r>
              </a:p>
            </p:txBody>
          </p:sp>
        </p:grpSp>
      </p:grpSp>
      <p:sp useBgFill="1">
        <p:nvSpPr>
          <p:cNvPr id="13" name="矩形 12">
            <a:extLst>
              <a:ext uri="{FF2B5EF4-FFF2-40B4-BE49-F238E27FC236}">
                <a16:creationId xmlns:a16="http://schemas.microsoft.com/office/drawing/2014/main" id="{E39AD8EF-548E-4EFF-965F-5D477D60B4DE}"/>
              </a:ext>
            </a:extLst>
          </p:cNvPr>
          <p:cNvSpPr/>
          <p:nvPr/>
        </p:nvSpPr>
        <p:spPr>
          <a:xfrm>
            <a:off x="9976072" y="6147880"/>
            <a:ext cx="2215928" cy="7101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66298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A72FD6E-79D9-4231-A5BB-DF4B2C53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BEACF0A-FB87-480D-B5E2-493EEBB8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075" y="1333100"/>
            <a:ext cx="6638548" cy="41918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/>
              <a:t>实现一个中间件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限流、熔断与降级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服务注册与发现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协议代理拓展负载均衡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3309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内容占位符 76">
            <a:extLst>
              <a:ext uri="{FF2B5EF4-FFF2-40B4-BE49-F238E27FC236}">
                <a16:creationId xmlns:a16="http://schemas.microsoft.com/office/drawing/2014/main" id="{2176F595-77A7-4549-389D-9BD579B93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什么是中间件？</a:t>
            </a:r>
            <a:endParaRPr lang="en-US" altLang="zh-CN" sz="2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zh-CN" altLang="en-US" sz="1600"/>
              <a:t>处于各部件之间，为应用提供服务的软件</a:t>
            </a:r>
            <a:endParaRPr lang="en-US" altLang="zh-CN" sz="1600"/>
          </a:p>
          <a:p>
            <a:pPr lvl="1" indent="0">
              <a:buNone/>
            </a:pPr>
            <a:r>
              <a:rPr lang="zh-CN" altLang="en-US" sz="1600"/>
              <a:t>提高复用，隔离业务</a:t>
            </a:r>
            <a:endParaRPr lang="en-US" altLang="zh-CN" sz="1600"/>
          </a:p>
          <a:p>
            <a:pPr lvl="1" indent="0">
              <a:buNone/>
            </a:pPr>
            <a:r>
              <a:rPr lang="zh-CN" altLang="en-US" sz="1600"/>
              <a:t>调用清晰，组合随意</a:t>
            </a:r>
            <a:endParaRPr lang="en-US" altLang="zh-CN" sz="1600"/>
          </a:p>
          <a:p>
            <a:pPr lvl="1" indent="0">
              <a:buNone/>
            </a:pPr>
            <a:r>
              <a:rPr lang="en-US" altLang="zh-CN" sz="1600"/>
              <a:t>	</a:t>
            </a:r>
            <a:r>
              <a:rPr lang="zh-CN" altLang="en-US" sz="1400"/>
              <a:t>权限、日志、流量、缓存、路由</a:t>
            </a:r>
            <a:endParaRPr lang="en-US" altLang="zh-CN" sz="1400"/>
          </a:p>
          <a:p>
            <a:pPr lvl="1" indent="0">
              <a:buNone/>
            </a:pPr>
            <a:r>
              <a:rPr lang="zh-CN" altLang="en-US" sz="1600"/>
              <a:t>构建中间件到路由上：</a:t>
            </a:r>
            <a:endParaRPr lang="en-US" altLang="zh-CN" sz="1600"/>
          </a:p>
          <a:p>
            <a:pPr lvl="1" indent="0">
              <a:buNone/>
            </a:pPr>
            <a:r>
              <a:rPr lang="en-US" altLang="zh-CN" sz="1400"/>
              <a:t>	</a:t>
            </a:r>
            <a:r>
              <a:rPr lang="zh-CN" altLang="en-US" sz="1400"/>
              <a:t>基于</a:t>
            </a:r>
            <a:r>
              <a:rPr lang="zh-CN" altLang="en-US" sz="1400" b="1"/>
              <a:t>数组</a:t>
            </a:r>
            <a:r>
              <a:rPr lang="zh-CN" altLang="en-US" sz="1400"/>
              <a:t>构建中间件</a:t>
            </a:r>
            <a:endParaRPr lang="en-US" altLang="zh-CN" sz="1400"/>
          </a:p>
          <a:p>
            <a:pPr lvl="1" indent="0">
              <a:buNone/>
            </a:pPr>
            <a:r>
              <a:rPr lang="en-US" altLang="zh-CN" sz="1400"/>
              <a:t>	</a:t>
            </a:r>
            <a:r>
              <a:rPr lang="zh-CN" altLang="en-US" sz="1400"/>
              <a:t>基于链表构建中间件</a:t>
            </a:r>
            <a:endParaRPr lang="en-US" altLang="zh-CN" sz="1400"/>
          </a:p>
        </p:txBody>
      </p:sp>
      <p:sp>
        <p:nvSpPr>
          <p:cNvPr id="76" name="标题 75">
            <a:extLst>
              <a:ext uri="{FF2B5EF4-FFF2-40B4-BE49-F238E27FC236}">
                <a16:creationId xmlns:a16="http://schemas.microsoft.com/office/drawing/2014/main" id="{AB124C53-9EB5-017F-57C9-62C8BA5B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实现一个中间件</a:t>
            </a: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050B42A0-ABC1-E49F-35F5-C95547D0B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46" y="1533548"/>
            <a:ext cx="5013569" cy="456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21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限流、熔断和降级</a:t>
            </a:r>
            <a:endParaRPr lang="en-US" altLang="zh-CN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高并发三大利器</a:t>
            </a:r>
            <a:endParaRPr lang="en-US" altLang="zh-CN" sz="2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zh-CN" altLang="en-US" sz="1600"/>
              <a:t>缓存：提升系统访问速度和增大处理容量，为相关业务增加缓存</a:t>
            </a:r>
            <a:endParaRPr lang="en-US" altLang="zh-CN" sz="1600"/>
          </a:p>
          <a:p>
            <a:pPr lvl="1" indent="0">
              <a:buNone/>
            </a:pPr>
            <a:r>
              <a:rPr lang="zh-CN" altLang="en-US" sz="1600"/>
              <a:t>降级：当服务器压力剧增，根据业务策略降级，以释放服务资源保障业务正常</a:t>
            </a:r>
            <a:endParaRPr lang="en-US" altLang="zh-CN" sz="1600"/>
          </a:p>
          <a:p>
            <a:pPr lvl="1" indent="0">
              <a:buNone/>
            </a:pPr>
            <a:r>
              <a:rPr lang="zh-CN" altLang="en-US" sz="1600" b="1"/>
              <a:t>限流：</a:t>
            </a:r>
            <a:r>
              <a:rPr lang="zh-CN" altLang="en-US" sz="1600"/>
              <a:t>通过对并发限速，以达到拒绝服务、排队或等待、降级等处理</a:t>
            </a:r>
            <a:endParaRPr lang="en-US" altLang="zh-CN" sz="1600"/>
          </a:p>
          <a:p>
            <a:pPr lvl="2" indent="0">
              <a:buNone/>
            </a:pPr>
            <a:r>
              <a:rPr lang="zh-CN" altLang="en-US" sz="1400"/>
              <a:t>漏桶限流：每次请求计算桶流量，超过阈值则降级请求</a:t>
            </a:r>
            <a:endParaRPr lang="en-US" altLang="zh-CN" sz="1400"/>
          </a:p>
          <a:p>
            <a:pPr lvl="2" indent="0">
              <a:buNone/>
            </a:pPr>
            <a:r>
              <a:rPr lang="zh-CN" altLang="en-US" sz="1400"/>
              <a:t>令牌桶限流：每次请求从令牌桶获取令牌，取不到则降级请求</a:t>
            </a:r>
            <a:endParaRPr lang="en-US" altLang="zh-CN" sz="1400"/>
          </a:p>
          <a:p>
            <a:pPr lvl="1" indent="0">
              <a:buNone/>
            </a:pPr>
            <a:endParaRPr lang="en-US" altLang="zh-CN" sz="1000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9CFDBA4-3136-FBEE-5704-4586C5D43171}"/>
              </a:ext>
            </a:extLst>
          </p:cNvPr>
          <p:cNvGrpSpPr/>
          <p:nvPr/>
        </p:nvGrpSpPr>
        <p:grpSpPr>
          <a:xfrm>
            <a:off x="5819327" y="4076918"/>
            <a:ext cx="3158742" cy="2460772"/>
            <a:chOff x="5819327" y="4129328"/>
            <a:chExt cx="3158742" cy="2460772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1C4E2D5-C128-1DE8-ED04-328D60648B85}"/>
                </a:ext>
              </a:extLst>
            </p:cNvPr>
            <p:cNvGrpSpPr/>
            <p:nvPr/>
          </p:nvGrpSpPr>
          <p:grpSpPr>
            <a:xfrm>
              <a:off x="5879082" y="4827546"/>
              <a:ext cx="1021845" cy="1125416"/>
              <a:chOff x="5879082" y="4827546"/>
              <a:chExt cx="1021845" cy="1125416"/>
            </a:xfrm>
          </p:grpSpPr>
          <p:sp>
            <p:nvSpPr>
              <p:cNvPr id="27" name="流程图: 磁盘 26">
                <a:extLst>
                  <a:ext uri="{FF2B5EF4-FFF2-40B4-BE49-F238E27FC236}">
                    <a16:creationId xmlns:a16="http://schemas.microsoft.com/office/drawing/2014/main" id="{7A2440D0-A1CA-FFB1-A951-0376C5A090A9}"/>
                  </a:ext>
                </a:extLst>
              </p:cNvPr>
              <p:cNvSpPr/>
              <p:nvPr/>
            </p:nvSpPr>
            <p:spPr>
              <a:xfrm>
                <a:off x="5879082" y="4827546"/>
                <a:ext cx="1021845" cy="1125416"/>
              </a:xfrm>
              <a:prstGeom prst="flowChartMagneticDisk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36F8B9C-AE83-624D-87F5-32F47ACBA831}"/>
                  </a:ext>
                </a:extLst>
              </p:cNvPr>
              <p:cNvSpPr txBox="1"/>
              <p:nvPr/>
            </p:nvSpPr>
            <p:spPr>
              <a:xfrm>
                <a:off x="6062469" y="4956900"/>
                <a:ext cx="655071" cy="260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>
                    <a:solidFill>
                      <a:schemeClr val="accent1"/>
                    </a:solidFill>
                    <a:ea typeface="思源黑体 CN Medium" panose="020B0600000000000000" pitchFamily="34" charset="-122"/>
                  </a:rPr>
                  <a:t>令牌桶</a:t>
                </a:r>
              </a:p>
            </p:txBody>
          </p:sp>
        </p:grp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009BCA4E-4145-7874-6707-838B4C60E1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39" t="7957" r="16646" b="19020"/>
            <a:stretch/>
          </p:blipFill>
          <p:spPr bwMode="auto">
            <a:xfrm>
              <a:off x="5997921" y="5433330"/>
              <a:ext cx="260640" cy="326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>
              <a:extLst>
                <a:ext uri="{FF2B5EF4-FFF2-40B4-BE49-F238E27FC236}">
                  <a16:creationId xmlns:a16="http://schemas.microsoft.com/office/drawing/2014/main" id="{902DD8F0-9F9A-6BC6-6B27-82E10CEBEB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39" t="7957" r="16646" b="19020"/>
            <a:stretch/>
          </p:blipFill>
          <p:spPr bwMode="auto">
            <a:xfrm>
              <a:off x="6272476" y="5307304"/>
              <a:ext cx="260640" cy="326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6">
              <a:extLst>
                <a:ext uri="{FF2B5EF4-FFF2-40B4-BE49-F238E27FC236}">
                  <a16:creationId xmlns:a16="http://schemas.microsoft.com/office/drawing/2014/main" id="{3AF9ACFD-3FB3-4E3D-9060-1412D85736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39" t="7957" r="16646" b="19020"/>
            <a:stretch/>
          </p:blipFill>
          <p:spPr bwMode="auto">
            <a:xfrm>
              <a:off x="6529254" y="5484664"/>
              <a:ext cx="260640" cy="326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6">
              <a:extLst>
                <a:ext uri="{FF2B5EF4-FFF2-40B4-BE49-F238E27FC236}">
                  <a16:creationId xmlns:a16="http://schemas.microsoft.com/office/drawing/2014/main" id="{FCE4ADFB-DA62-03CF-55E5-88D3E0BBC8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39" t="7957" r="16646" b="19020"/>
            <a:stretch/>
          </p:blipFill>
          <p:spPr bwMode="auto">
            <a:xfrm>
              <a:off x="7023627" y="4314631"/>
              <a:ext cx="260640" cy="326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6">
              <a:extLst>
                <a:ext uri="{FF2B5EF4-FFF2-40B4-BE49-F238E27FC236}">
                  <a16:creationId xmlns:a16="http://schemas.microsoft.com/office/drawing/2014/main" id="{2BD8F5FE-2613-9346-7262-2203F789D1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39" t="7957" r="16646" b="19020"/>
            <a:stretch/>
          </p:blipFill>
          <p:spPr bwMode="auto">
            <a:xfrm>
              <a:off x="6801769" y="4582252"/>
              <a:ext cx="260640" cy="326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6626682C-C316-10EC-EDE4-3C04459F1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0231" y="4517844"/>
              <a:ext cx="453594" cy="556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E54C6FE-FE2E-7075-969A-9FBE011B33F5}"/>
                </a:ext>
              </a:extLst>
            </p:cNvPr>
            <p:cNvSpPr txBox="1"/>
            <p:nvPr/>
          </p:nvSpPr>
          <p:spPr>
            <a:xfrm>
              <a:off x="7233038" y="4616486"/>
              <a:ext cx="1745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固定速率添加令牌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EE91322-C57A-4570-2D65-D7F3D789194F}"/>
                </a:ext>
              </a:extLst>
            </p:cNvPr>
            <p:cNvSpPr txBox="1"/>
            <p:nvPr/>
          </p:nvSpPr>
          <p:spPr>
            <a:xfrm>
              <a:off x="7233038" y="5323639"/>
              <a:ext cx="1745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超过容量直接丢弃</a:t>
              </a: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C751CB4-2C32-5CC6-77B9-8A1658A4B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2476" y="6059550"/>
              <a:ext cx="334108" cy="334108"/>
            </a:xfrm>
            <a:prstGeom prst="ellipse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DB43F9F-E78A-C69F-A55C-7D4EB89D48A5}"/>
                </a:ext>
              </a:extLst>
            </p:cNvPr>
            <p:cNvSpPr txBox="1"/>
            <p:nvPr/>
          </p:nvSpPr>
          <p:spPr>
            <a:xfrm>
              <a:off x="7233038" y="6030793"/>
              <a:ext cx="1745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仅获取令牌可请求</a:t>
              </a: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CFD188A8-0B39-AF64-5816-4B632B7A5453}"/>
                </a:ext>
              </a:extLst>
            </p:cNvPr>
            <p:cNvSpPr/>
            <p:nvPr/>
          </p:nvSpPr>
          <p:spPr>
            <a:xfrm>
              <a:off x="5819327" y="4129328"/>
              <a:ext cx="3158741" cy="246077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4EEB157-1EAA-495D-855D-E099C80FB94B}"/>
              </a:ext>
            </a:extLst>
          </p:cNvPr>
          <p:cNvGrpSpPr/>
          <p:nvPr/>
        </p:nvGrpSpPr>
        <p:grpSpPr>
          <a:xfrm>
            <a:off x="1756536" y="4076918"/>
            <a:ext cx="3158741" cy="2460772"/>
            <a:chOff x="1756536" y="4076918"/>
            <a:chExt cx="3158741" cy="246077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3DC69AE2-16A0-A3ED-BFD0-72A2768724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000" b="98333" l="9982" r="89834">
                          <a14:foregroundMark x1="27542" y1="6667" x2="56747" y2="5833"/>
                          <a14:foregroundMark x1="56747" y1="5833" x2="68207" y2="6000"/>
                          <a14:foregroundMark x1="68207" y1="6000" x2="70055" y2="6000"/>
                          <a14:foregroundMark x1="48244" y1="3333" x2="50462" y2="3000"/>
                          <a14:foregroundMark x1="17006" y1="33833" x2="19039" y2="39833"/>
                          <a14:foregroundMark x1="67468" y1="91500" x2="81516" y2="93667"/>
                          <a14:foregroundMark x1="81516" y1="93667" x2="83919" y2="93000"/>
                          <a14:foregroundMark x1="73752" y1="64167" x2="76155" y2="97667"/>
                          <a14:foregroundMark x1="76155" y1="97667" x2="77079" y2="98333"/>
                          <a14:foregroundMark x1="72089" y1="71000" x2="69686" y2="75833"/>
                          <a14:foregroundMark x1="71349" y1="70667" x2="69131" y2="75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327" t="70362" r="7574" b="-1"/>
            <a:stretch/>
          </p:blipFill>
          <p:spPr bwMode="auto">
            <a:xfrm>
              <a:off x="2428595" y="6098447"/>
              <a:ext cx="264108" cy="240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081DB603-4A2F-1A21-5E2D-8E85509B35FD}"/>
                </a:ext>
              </a:extLst>
            </p:cNvPr>
            <p:cNvGrpSpPr/>
            <p:nvPr/>
          </p:nvGrpSpPr>
          <p:grpSpPr>
            <a:xfrm>
              <a:off x="3094116" y="4640908"/>
              <a:ext cx="1745031" cy="1697663"/>
              <a:chOff x="3094116" y="4640908"/>
              <a:chExt cx="1745031" cy="1697663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76A2EC-5879-12D8-79FD-A67C1D75F36B}"/>
                  </a:ext>
                </a:extLst>
              </p:cNvPr>
              <p:cNvSpPr txBox="1"/>
              <p:nvPr/>
            </p:nvSpPr>
            <p:spPr>
              <a:xfrm>
                <a:off x="3094116" y="4640908"/>
                <a:ext cx="17450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服务请求速率任意</a:t>
                </a: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1947A6B-B3FC-BBCA-777A-6FF93801EDD5}"/>
                  </a:ext>
                </a:extLst>
              </p:cNvPr>
              <p:cNvSpPr txBox="1"/>
              <p:nvPr/>
            </p:nvSpPr>
            <p:spPr>
              <a:xfrm>
                <a:off x="3094116" y="5335851"/>
                <a:ext cx="17450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超过容量直接丢弃</a:t>
                </a: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23E94A8-3AE9-F506-6A48-C514A6420A4D}"/>
                  </a:ext>
                </a:extLst>
              </p:cNvPr>
              <p:cNvSpPr txBox="1"/>
              <p:nvPr/>
            </p:nvSpPr>
            <p:spPr>
              <a:xfrm>
                <a:off x="3094116" y="6030794"/>
                <a:ext cx="17450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按照正常速率流出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C3C3040-A977-8E82-A0D8-A45D49FBE765}"/>
                </a:ext>
              </a:extLst>
            </p:cNvPr>
            <p:cNvGrpSpPr/>
            <p:nvPr/>
          </p:nvGrpSpPr>
          <p:grpSpPr>
            <a:xfrm>
              <a:off x="2011489" y="4828623"/>
              <a:ext cx="1021845" cy="1125416"/>
              <a:chOff x="2049727" y="4828623"/>
              <a:chExt cx="1021845" cy="1125416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AFC9183-A9E3-71E6-F743-E66FC482A5B5}"/>
                  </a:ext>
                </a:extLst>
              </p:cNvPr>
              <p:cNvGrpSpPr/>
              <p:nvPr/>
            </p:nvGrpSpPr>
            <p:grpSpPr>
              <a:xfrm>
                <a:off x="2049727" y="4828623"/>
                <a:ext cx="1021845" cy="1125416"/>
                <a:chOff x="8268506" y="4306305"/>
                <a:chExt cx="1021845" cy="1125416"/>
              </a:xfrm>
            </p:grpSpPr>
            <p:sp>
              <p:nvSpPr>
                <p:cNvPr id="5" name="流程图: 磁盘 4">
                  <a:extLst>
                    <a:ext uri="{FF2B5EF4-FFF2-40B4-BE49-F238E27FC236}">
                      <a16:creationId xmlns:a16="http://schemas.microsoft.com/office/drawing/2014/main" id="{AC6E396C-54BB-D77F-7D50-41AB8AFBF363}"/>
                    </a:ext>
                  </a:extLst>
                </p:cNvPr>
                <p:cNvSpPr/>
                <p:nvPr/>
              </p:nvSpPr>
              <p:spPr>
                <a:xfrm>
                  <a:off x="8268506" y="4306305"/>
                  <a:ext cx="1021845" cy="1125416"/>
                </a:xfrm>
                <a:prstGeom prst="flowChartMagneticDisk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5004B7E1-506F-19A9-E956-FD4D39EB125B}"/>
                    </a:ext>
                  </a:extLst>
                </p:cNvPr>
                <p:cNvGrpSpPr/>
                <p:nvPr/>
              </p:nvGrpSpPr>
              <p:grpSpPr>
                <a:xfrm>
                  <a:off x="8403278" y="4844562"/>
                  <a:ext cx="752300" cy="499782"/>
                  <a:chOff x="8202332" y="4674758"/>
                  <a:chExt cx="862143" cy="625624"/>
                </a:xfrm>
              </p:grpSpPr>
              <p:pic>
                <p:nvPicPr>
                  <p:cNvPr id="6" name="Picture 2">
                    <a:extLst>
                      <a:ext uri="{FF2B5EF4-FFF2-40B4-BE49-F238E27FC236}">
                        <a16:creationId xmlns:a16="http://schemas.microsoft.com/office/drawing/2014/main" id="{879A853E-0F50-316F-64E4-49A42157B77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3000" b="98333" l="9982" r="89834">
                                <a14:foregroundMark x1="27542" y1="6667" x2="56747" y2="5833"/>
                                <a14:foregroundMark x1="56747" y1="5833" x2="68207" y2="6000"/>
                                <a14:foregroundMark x1="68207" y1="6000" x2="70055" y2="6000"/>
                                <a14:foregroundMark x1="48244" y1="3333" x2="50462" y2="3000"/>
                                <a14:foregroundMark x1="17006" y1="33833" x2="19039" y2="39833"/>
                                <a14:foregroundMark x1="67468" y1="91500" x2="81516" y2="93667"/>
                                <a14:foregroundMark x1="81516" y1="93667" x2="83919" y2="93000"/>
                                <a14:foregroundMark x1="73752" y1="64167" x2="76155" y2="97667"/>
                                <a14:foregroundMark x1="76155" y1="97667" x2="77079" y2="98333"/>
                                <a14:foregroundMark x1="72089" y1="71000" x2="69686" y2="75833"/>
                                <a14:foregroundMark x1="71349" y1="70667" x2="69131" y2="7583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9327" t="70362" r="7574" b="-1"/>
                  <a:stretch/>
                </p:blipFill>
                <p:spPr bwMode="auto">
                  <a:xfrm>
                    <a:off x="8761805" y="4994164"/>
                    <a:ext cx="302670" cy="3005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" name="Picture 2">
                    <a:extLst>
                      <a:ext uri="{FF2B5EF4-FFF2-40B4-BE49-F238E27FC236}">
                        <a16:creationId xmlns:a16="http://schemas.microsoft.com/office/drawing/2014/main" id="{9AA36914-B6F1-659B-0FA6-3D06FB519F0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3000" b="98333" l="9982" r="89834">
                                <a14:foregroundMark x1="27542" y1="6667" x2="56747" y2="5833"/>
                                <a14:foregroundMark x1="56747" y1="5833" x2="68207" y2="6000"/>
                                <a14:foregroundMark x1="68207" y1="6000" x2="70055" y2="6000"/>
                                <a14:foregroundMark x1="48244" y1="3333" x2="50462" y2="3000"/>
                                <a14:foregroundMark x1="17006" y1="33833" x2="19039" y2="39833"/>
                                <a14:foregroundMark x1="67468" y1="91500" x2="81516" y2="93667"/>
                                <a14:foregroundMark x1="81516" y1="93667" x2="83919" y2="93000"/>
                                <a14:foregroundMark x1="73752" y1="64167" x2="76155" y2="97667"/>
                                <a14:foregroundMark x1="76155" y1="97667" x2="77079" y2="98333"/>
                                <a14:foregroundMark x1="72089" y1="71000" x2="69686" y2="75833"/>
                                <a14:foregroundMark x1="71349" y1="70667" x2="69131" y2="7583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9327" t="70362" r="7574" b="-1"/>
                  <a:stretch/>
                </p:blipFill>
                <p:spPr bwMode="auto">
                  <a:xfrm>
                    <a:off x="8353667" y="4704018"/>
                    <a:ext cx="302670" cy="3005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" name="Picture 2">
                    <a:extLst>
                      <a:ext uri="{FF2B5EF4-FFF2-40B4-BE49-F238E27FC236}">
                        <a16:creationId xmlns:a16="http://schemas.microsoft.com/office/drawing/2014/main" id="{8BB4F892-B19E-575B-A21D-872CB93DD08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3000" b="98333" l="9982" r="89834">
                                <a14:foregroundMark x1="27542" y1="6667" x2="56747" y2="5833"/>
                                <a14:foregroundMark x1="56747" y1="5833" x2="68207" y2="6000"/>
                                <a14:foregroundMark x1="68207" y1="6000" x2="70055" y2="6000"/>
                                <a14:foregroundMark x1="48244" y1="3333" x2="50462" y2="3000"/>
                                <a14:foregroundMark x1="17006" y1="33833" x2="19039" y2="39833"/>
                                <a14:foregroundMark x1="67468" y1="91500" x2="81516" y2="93667"/>
                                <a14:foregroundMark x1="81516" y1="93667" x2="83919" y2="93000"/>
                                <a14:foregroundMark x1="73752" y1="64167" x2="76155" y2="97667"/>
                                <a14:foregroundMark x1="76155" y1="97667" x2="77079" y2="98333"/>
                                <a14:foregroundMark x1="72089" y1="71000" x2="69686" y2="75833"/>
                                <a14:foregroundMark x1="71349" y1="70667" x2="69131" y2="7583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9327" t="70362" r="7574" b="-1"/>
                  <a:stretch/>
                </p:blipFill>
                <p:spPr bwMode="auto">
                  <a:xfrm>
                    <a:off x="8202332" y="4962156"/>
                    <a:ext cx="302670" cy="3005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" name="Picture 2">
                    <a:extLst>
                      <a:ext uri="{FF2B5EF4-FFF2-40B4-BE49-F238E27FC236}">
                        <a16:creationId xmlns:a16="http://schemas.microsoft.com/office/drawing/2014/main" id="{250DEEA1-0F66-18E3-9F37-39E2418F08B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3000" b="98333" l="9982" r="89834">
                                <a14:foregroundMark x1="27542" y1="6667" x2="56747" y2="5833"/>
                                <a14:foregroundMark x1="56747" y1="5833" x2="68207" y2="6000"/>
                                <a14:foregroundMark x1="68207" y1="6000" x2="70055" y2="6000"/>
                                <a14:foregroundMark x1="48244" y1="3333" x2="50462" y2="3000"/>
                                <a14:foregroundMark x1="17006" y1="33833" x2="19039" y2="39833"/>
                                <a14:foregroundMark x1="67468" y1="91500" x2="81516" y2="93667"/>
                                <a14:foregroundMark x1="81516" y1="93667" x2="83919" y2="93000"/>
                                <a14:foregroundMark x1="73752" y1="64167" x2="76155" y2="97667"/>
                                <a14:foregroundMark x1="76155" y1="97667" x2="77079" y2="98333"/>
                                <a14:foregroundMark x1="72089" y1="71000" x2="69686" y2="75833"/>
                                <a14:foregroundMark x1="71349" y1="70667" x2="69131" y2="7583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9327" t="70362" r="7574" b="-1"/>
                  <a:stretch/>
                </p:blipFill>
                <p:spPr bwMode="auto">
                  <a:xfrm>
                    <a:off x="8498358" y="4999796"/>
                    <a:ext cx="302670" cy="3005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" name="Picture 2">
                    <a:extLst>
                      <a:ext uri="{FF2B5EF4-FFF2-40B4-BE49-F238E27FC236}">
                        <a16:creationId xmlns:a16="http://schemas.microsoft.com/office/drawing/2014/main" id="{FE8CE38D-3FCB-E7B3-5BF0-4CBD2F02584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3000" b="98333" l="9982" r="89834">
                                <a14:foregroundMark x1="27542" y1="6667" x2="56747" y2="5833"/>
                                <a14:foregroundMark x1="56747" y1="5833" x2="68207" y2="6000"/>
                                <a14:foregroundMark x1="68207" y1="6000" x2="70055" y2="6000"/>
                                <a14:foregroundMark x1="48244" y1="3333" x2="50462" y2="3000"/>
                                <a14:foregroundMark x1="17006" y1="33833" x2="19039" y2="39833"/>
                                <a14:foregroundMark x1="67468" y1="91500" x2="81516" y2="93667"/>
                                <a14:foregroundMark x1="81516" y1="93667" x2="83919" y2="93000"/>
                                <a14:foregroundMark x1="73752" y1="64167" x2="76155" y2="97667"/>
                                <a14:foregroundMark x1="76155" y1="97667" x2="77079" y2="98333"/>
                                <a14:foregroundMark x1="72089" y1="71000" x2="69686" y2="75833"/>
                                <a14:foregroundMark x1="71349" y1="70667" x2="69131" y2="7583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9327" t="70362" r="7574" b="-1"/>
                  <a:stretch/>
                </p:blipFill>
                <p:spPr bwMode="auto">
                  <a:xfrm>
                    <a:off x="8708530" y="4674758"/>
                    <a:ext cx="302670" cy="3005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5CFB0A1-E06F-1DD7-D583-8C3222643B90}"/>
                  </a:ext>
                </a:extLst>
              </p:cNvPr>
              <p:cNvSpPr txBox="1"/>
              <p:nvPr/>
            </p:nvSpPr>
            <p:spPr>
              <a:xfrm>
                <a:off x="2253250" y="4955572"/>
                <a:ext cx="6147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>
                    <a:solidFill>
                      <a:schemeClr val="accent1"/>
                    </a:solidFill>
                    <a:ea typeface="思源黑体 CN Medium" panose="020B0600000000000000" pitchFamily="34" charset="-122"/>
                  </a:rPr>
                  <a:t>漏桶</a:t>
                </a:r>
              </a:p>
            </p:txBody>
          </p:sp>
        </p:grpSp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BF025C18-6838-72DD-942A-326EA7E31C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000" b="98333" l="9982" r="89834">
                          <a14:foregroundMark x1="27542" y1="6667" x2="56747" y2="5833"/>
                          <a14:foregroundMark x1="56747" y1="5833" x2="68207" y2="6000"/>
                          <a14:foregroundMark x1="68207" y1="6000" x2="70055" y2="6000"/>
                          <a14:foregroundMark x1="48244" y1="3333" x2="50462" y2="3000"/>
                          <a14:foregroundMark x1="17006" y1="33833" x2="19039" y2="39833"/>
                          <a14:foregroundMark x1="67468" y1="91500" x2="81516" y2="93667"/>
                          <a14:foregroundMark x1="81516" y1="93667" x2="83919" y2="93000"/>
                          <a14:foregroundMark x1="73752" y1="64167" x2="76155" y2="97667"/>
                          <a14:foregroundMark x1="76155" y1="97667" x2="77079" y2="98333"/>
                          <a14:foregroundMark x1="72089" y1="71000" x2="69686" y2="75833"/>
                          <a14:foregroundMark x1="71349" y1="70667" x2="69131" y2="75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1489" y="4129328"/>
              <a:ext cx="731440" cy="8112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F452D998-13D8-2AAF-96D5-7F833B656EEB}"/>
                </a:ext>
              </a:extLst>
            </p:cNvPr>
            <p:cNvSpPr/>
            <p:nvPr/>
          </p:nvSpPr>
          <p:spPr>
            <a:xfrm>
              <a:off x="1756536" y="4076918"/>
              <a:ext cx="3158741" cy="246077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8448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限流、熔断和降级</a:t>
            </a:r>
            <a:endParaRPr lang="en-US" altLang="zh-CN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熔断与降级</a:t>
            </a:r>
            <a:endParaRPr lang="en-US" altLang="zh-CN" sz="2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 b="1"/>
              <a:t>熔断：</a:t>
            </a:r>
            <a:endParaRPr lang="en-US" altLang="zh-CN" sz="1600" b="1"/>
          </a:p>
          <a:p>
            <a:pPr lvl="1" indent="0">
              <a:buNone/>
            </a:pPr>
            <a:r>
              <a:rPr lang="zh-CN" altLang="en-US" sz="1600"/>
              <a:t>当依赖的服务出现故障，为保证自身服务正常运行</a:t>
            </a:r>
            <a:endParaRPr lang="en-US" altLang="zh-CN" sz="1600"/>
          </a:p>
          <a:p>
            <a:pPr lvl="1" indent="0">
              <a:buNone/>
            </a:pPr>
            <a:r>
              <a:rPr lang="zh-CN" altLang="en-US" sz="1600"/>
              <a:t>不再访问依赖服务，防止雪崩效应 </a:t>
            </a:r>
            <a:endParaRPr lang="en-US" altLang="zh-CN" sz="1600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 b="1"/>
              <a:t>降级：</a:t>
            </a:r>
            <a:endParaRPr lang="en-US" altLang="zh-CN" sz="1600" b="1"/>
          </a:p>
          <a:p>
            <a:pPr lvl="1" indent="0">
              <a:buNone/>
            </a:pPr>
            <a:r>
              <a:rPr lang="zh-CN" altLang="en-US" sz="1600"/>
              <a:t>当服务器压力剧增，根据业务策略降级</a:t>
            </a:r>
            <a:endParaRPr lang="en-US" altLang="zh-CN" sz="1600"/>
          </a:p>
          <a:p>
            <a:pPr lvl="1" indent="0">
              <a:buNone/>
            </a:pPr>
            <a:r>
              <a:rPr lang="zh-CN" altLang="en-US" sz="1600"/>
              <a:t>以释放服务资源，保障业务正常</a:t>
            </a:r>
            <a:endParaRPr lang="en-US" altLang="zh-CN" sz="1600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/>
              <a:t>熔断器：</a:t>
            </a:r>
            <a:endParaRPr lang="en-US" altLang="zh-CN" sz="1600"/>
          </a:p>
          <a:p>
            <a:pPr marL="457223" lvl="2" indent="0">
              <a:spcBef>
                <a:spcPts val="1000"/>
              </a:spcBef>
              <a:buNone/>
            </a:pPr>
            <a:r>
              <a:rPr lang="en-US" altLang="zh-CN" sz="1400"/>
              <a:t>	</a:t>
            </a:r>
            <a:r>
              <a:rPr lang="zh-CN" altLang="en-US" sz="1400"/>
              <a:t>关闭状态：服务正常，统计失败率，达到阈值开启</a:t>
            </a:r>
            <a:endParaRPr lang="en-US" altLang="zh-CN" sz="1400"/>
          </a:p>
          <a:p>
            <a:pPr marL="457223" lvl="2" indent="0">
              <a:spcBef>
                <a:spcPts val="1000"/>
              </a:spcBef>
              <a:buNone/>
            </a:pPr>
            <a:r>
              <a:rPr lang="en-US" altLang="zh-CN" sz="1400"/>
              <a:t>	</a:t>
            </a:r>
            <a:r>
              <a:rPr lang="zh-CN" altLang="en-US" sz="1400"/>
              <a:t>开启状态：服务异常，执行降级</a:t>
            </a:r>
            <a:endParaRPr lang="en-US" altLang="zh-CN" sz="1400"/>
          </a:p>
          <a:p>
            <a:pPr marL="457223" lvl="2" indent="0">
              <a:spcBef>
                <a:spcPts val="1000"/>
              </a:spcBef>
              <a:buNone/>
            </a:pPr>
            <a:r>
              <a:rPr lang="en-US" altLang="zh-CN" sz="1400"/>
              <a:t>	</a:t>
            </a:r>
            <a:r>
              <a:rPr lang="zh-CN" altLang="en-US" sz="1400"/>
              <a:t>半开启状态：尝试恢复服务。失败率高于阈值</a:t>
            </a:r>
            <a:r>
              <a:rPr lang="en-US" altLang="zh-CN" sz="1400"/>
              <a:t>-</a:t>
            </a:r>
            <a:r>
              <a:rPr lang="zh-CN" altLang="en-US" sz="1400"/>
              <a:t>开启；低于阈值</a:t>
            </a:r>
            <a:r>
              <a:rPr lang="en-US" altLang="zh-CN" sz="1400"/>
              <a:t>-</a:t>
            </a:r>
            <a:r>
              <a:rPr lang="zh-CN" altLang="en-US" sz="1400"/>
              <a:t>关闭</a:t>
            </a:r>
            <a:endParaRPr lang="en-US" altLang="zh-CN" sz="140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27B14FA-8E76-F087-7E16-BFAE35EE775D}"/>
              </a:ext>
            </a:extLst>
          </p:cNvPr>
          <p:cNvGrpSpPr/>
          <p:nvPr/>
        </p:nvGrpSpPr>
        <p:grpSpPr>
          <a:xfrm>
            <a:off x="5913953" y="2212744"/>
            <a:ext cx="5489351" cy="3263648"/>
            <a:chOff x="5913953" y="2212744"/>
            <a:chExt cx="5489351" cy="3263648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3D8EB62-1ED5-177D-7CC4-E8D1D9D590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13953" y="3583212"/>
              <a:ext cx="707799" cy="458772"/>
              <a:chOff x="4998874" y="4149546"/>
              <a:chExt cx="1410698" cy="1204875"/>
            </a:xfrm>
          </p:grpSpPr>
          <p:pic>
            <p:nvPicPr>
              <p:cNvPr id="70" name="图片 69">
                <a:extLst>
                  <a:ext uri="{FF2B5EF4-FFF2-40B4-BE49-F238E27FC236}">
                    <a16:creationId xmlns:a16="http://schemas.microsoft.com/office/drawing/2014/main" id="{93B77366-17B7-75EB-9430-25EE03E7F7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98874" y="4149546"/>
                <a:ext cx="1410698" cy="1204875"/>
              </a:xfrm>
              <a:prstGeom prst="rect">
                <a:avLst/>
              </a:prstGeom>
              <a:ln w="19050">
                <a:noFill/>
              </a:ln>
            </p:spPr>
          </p:pic>
          <p:pic>
            <p:nvPicPr>
              <p:cNvPr id="87" name="图片 86">
                <a:extLst>
                  <a:ext uri="{FF2B5EF4-FFF2-40B4-BE49-F238E27FC236}">
                    <a16:creationId xmlns:a16="http://schemas.microsoft.com/office/drawing/2014/main" id="{418D3D45-9AD2-568D-BC8C-F892702D91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20182" t="11716" r="18701" b="10359"/>
              <a:stretch/>
            </p:blipFill>
            <p:spPr>
              <a:xfrm>
                <a:off x="5486848" y="4310140"/>
                <a:ext cx="434747" cy="554302"/>
              </a:xfrm>
              <a:prstGeom prst="rect">
                <a:avLst/>
              </a:prstGeom>
              <a:ln w="19050">
                <a:noFill/>
              </a:ln>
            </p:spPr>
          </p:pic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A61690D8-33BC-8810-6CD4-70FEAD90CB90}"/>
                </a:ext>
              </a:extLst>
            </p:cNvPr>
            <p:cNvSpPr txBox="1"/>
            <p:nvPr/>
          </p:nvSpPr>
          <p:spPr>
            <a:xfrm>
              <a:off x="5916459" y="4080649"/>
              <a:ext cx="768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Client</a:t>
              </a:r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6A20A0B7-0D53-B4F8-E43A-96C3B572AB11}"/>
                </a:ext>
              </a:extLst>
            </p:cNvPr>
            <p:cNvCxnSpPr>
              <a:cxnSpLocks/>
              <a:stCxn id="7" idx="3"/>
              <a:endCxn id="96" idx="1"/>
            </p:cNvCxnSpPr>
            <p:nvPr/>
          </p:nvCxnSpPr>
          <p:spPr>
            <a:xfrm>
              <a:off x="9144555" y="3812598"/>
              <a:ext cx="143730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id="{66E28D3B-72CB-7642-E846-1949B9FCE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581856" y="3524903"/>
              <a:ext cx="727229" cy="575390"/>
            </a:xfrm>
            <a:prstGeom prst="rect">
              <a:avLst/>
            </a:prstGeom>
          </p:spPr>
        </p:pic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33316742-D584-41A2-936F-B1FC389761F9}"/>
                </a:ext>
              </a:extLst>
            </p:cNvPr>
            <p:cNvSpPr txBox="1"/>
            <p:nvPr/>
          </p:nvSpPr>
          <p:spPr>
            <a:xfrm>
              <a:off x="10604408" y="4104734"/>
              <a:ext cx="743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Server</a:t>
              </a:r>
            </a:p>
          </p:txBody>
        </p:sp>
        <p:sp>
          <p:nvSpPr>
            <p:cNvPr id="7" name="流程图: 决策 6">
              <a:extLst>
                <a:ext uri="{FF2B5EF4-FFF2-40B4-BE49-F238E27FC236}">
                  <a16:creationId xmlns:a16="http://schemas.microsoft.com/office/drawing/2014/main" id="{6FF93F83-E0A4-C7A2-8A49-AA7F1C53EB9F}"/>
                </a:ext>
              </a:extLst>
            </p:cNvPr>
            <p:cNvSpPr/>
            <p:nvPr/>
          </p:nvSpPr>
          <p:spPr>
            <a:xfrm>
              <a:off x="8059054" y="3427721"/>
              <a:ext cx="1085501" cy="769754"/>
            </a:xfrm>
            <a:prstGeom prst="flowChartDecisi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CN" altLang="en-US" sz="1200">
                  <a:solidFill>
                    <a:schemeClr val="accent1"/>
                  </a:solidFill>
                  <a:ea typeface="思源黑体 CN Medium" panose="020B0600000000000000" pitchFamily="34" charset="-122"/>
                </a:rPr>
                <a:t>熔断器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FBC1A96-7BB7-7A6F-48A1-FC86DA7BCC12}"/>
                </a:ext>
              </a:extLst>
            </p:cNvPr>
            <p:cNvCxnSpPr>
              <a:cxnSpLocks/>
              <a:stCxn id="70" idx="3"/>
              <a:endCxn id="7" idx="1"/>
            </p:cNvCxnSpPr>
            <p:nvPr/>
          </p:nvCxnSpPr>
          <p:spPr>
            <a:xfrm>
              <a:off x="6621752" y="3812598"/>
              <a:ext cx="143730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1A1123E-55B1-E7D0-AD5D-A791CDF79A03}"/>
                </a:ext>
              </a:extLst>
            </p:cNvPr>
            <p:cNvCxnSpPr>
              <a:cxnSpLocks/>
              <a:stCxn id="7" idx="2"/>
              <a:endCxn id="29" idx="0"/>
            </p:cNvCxnSpPr>
            <p:nvPr/>
          </p:nvCxnSpPr>
          <p:spPr>
            <a:xfrm flipH="1">
              <a:off x="8601804" y="4197475"/>
              <a:ext cx="1" cy="666269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FE761D5-BE35-8784-E0C6-3E418EB48F11}"/>
                </a:ext>
              </a:extLst>
            </p:cNvPr>
            <p:cNvSpPr txBox="1"/>
            <p:nvPr/>
          </p:nvSpPr>
          <p:spPr>
            <a:xfrm>
              <a:off x="6813471" y="3504820"/>
              <a:ext cx="1000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command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4B5EBFC-7E86-5C66-9F59-FAA46C4184A4}"/>
                </a:ext>
              </a:extLst>
            </p:cNvPr>
            <p:cNvSpPr txBox="1"/>
            <p:nvPr/>
          </p:nvSpPr>
          <p:spPr>
            <a:xfrm>
              <a:off x="9362832" y="3481442"/>
              <a:ext cx="1000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关闭状态</a:t>
              </a:r>
              <a:endPara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  <p:sp>
          <p:nvSpPr>
            <p:cNvPr id="22" name="流程图: 决策 21">
              <a:extLst>
                <a:ext uri="{FF2B5EF4-FFF2-40B4-BE49-F238E27FC236}">
                  <a16:creationId xmlns:a16="http://schemas.microsoft.com/office/drawing/2014/main" id="{D7B80295-76AB-2856-01FA-0C85FCF8D55E}"/>
                </a:ext>
              </a:extLst>
            </p:cNvPr>
            <p:cNvSpPr/>
            <p:nvPr/>
          </p:nvSpPr>
          <p:spPr>
            <a:xfrm>
              <a:off x="10487636" y="2212744"/>
              <a:ext cx="915668" cy="735011"/>
            </a:xfrm>
            <a:prstGeom prst="flowChartDecision">
              <a:avLst/>
            </a:prstGeom>
            <a:noFill/>
            <a:ln>
              <a:solidFill>
                <a:srgbClr val="177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CN" altLang="en-US" sz="12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执行</a:t>
              </a:r>
              <a:endParaRPr lang="en-US" altLang="zh-CN" sz="12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pPr algn="ctr"/>
              <a:r>
                <a:rPr lang="zh-CN" altLang="en-US" sz="12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逻辑</a:t>
              </a:r>
            </a:p>
          </p:txBody>
        </p: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CC3CF729-5059-1EA1-2C43-9A35E7372697}"/>
                </a:ext>
              </a:extLst>
            </p:cNvPr>
            <p:cNvCxnSpPr>
              <a:cxnSpLocks/>
              <a:stCxn id="22" idx="1"/>
              <a:endCxn id="7" idx="0"/>
            </p:cNvCxnSpPr>
            <p:nvPr/>
          </p:nvCxnSpPr>
          <p:spPr>
            <a:xfrm rot="10800000" flipV="1">
              <a:off x="8601806" y="2580249"/>
              <a:ext cx="1885831" cy="847471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F657AE4-97CA-C20A-79A8-AF0843F9B7C5}"/>
                </a:ext>
              </a:extLst>
            </p:cNvPr>
            <p:cNvSpPr txBox="1"/>
            <p:nvPr/>
          </p:nvSpPr>
          <p:spPr>
            <a:xfrm>
              <a:off x="8568709" y="2761452"/>
              <a:ext cx="1000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失败阈值</a:t>
              </a:r>
              <a:endPara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pPr algn="ctr"/>
              <a:r>
                <a:rPr lang="zh-CN" altLang="en-US" sz="14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触发熔断</a:t>
              </a:r>
              <a:endPara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流程图: 过程 28">
              <a:extLst>
                <a:ext uri="{FF2B5EF4-FFF2-40B4-BE49-F238E27FC236}">
                  <a16:creationId xmlns:a16="http://schemas.microsoft.com/office/drawing/2014/main" id="{EB550443-0702-D98A-5644-9BCEA7CDBBB8}"/>
                </a:ext>
              </a:extLst>
            </p:cNvPr>
            <p:cNvSpPr/>
            <p:nvPr/>
          </p:nvSpPr>
          <p:spPr>
            <a:xfrm>
              <a:off x="8144604" y="4863744"/>
              <a:ext cx="914400" cy="612648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CN" altLang="en-US" sz="1200">
                  <a:solidFill>
                    <a:schemeClr val="accent1"/>
                  </a:solidFill>
                  <a:ea typeface="思源黑体 CN Medium" panose="020B0600000000000000" pitchFamily="34" charset="-122"/>
                </a:rPr>
                <a:t>执行降级</a:t>
              </a:r>
              <a:endParaRPr lang="en-US" altLang="zh-CN" sz="1200">
                <a:solidFill>
                  <a:schemeClr val="accent1"/>
                </a:solidFill>
                <a:ea typeface="思源黑体 CN Medium" panose="020B0600000000000000" pitchFamily="34" charset="-122"/>
              </a:endParaRPr>
            </a:p>
            <a:p>
              <a:pPr algn="ctr"/>
              <a:r>
                <a:rPr lang="zh-CN" altLang="en-US" sz="1200">
                  <a:solidFill>
                    <a:schemeClr val="accent1"/>
                  </a:solidFill>
                  <a:ea typeface="思源黑体 CN Medium" panose="020B0600000000000000" pitchFamily="34" charset="-122"/>
                </a:rPr>
                <a:t>方法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26B680B-3317-E8E4-B477-A200A4F2F8F4}"/>
                </a:ext>
              </a:extLst>
            </p:cNvPr>
            <p:cNvSpPr txBox="1"/>
            <p:nvPr/>
          </p:nvSpPr>
          <p:spPr>
            <a:xfrm>
              <a:off x="8568709" y="4340524"/>
              <a:ext cx="1000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>
                  <a:solidFill>
                    <a:schemeClr val="accent1"/>
                  </a:solidFill>
                  <a:ea typeface="思源黑体 CN Medium" panose="020B0600000000000000" pitchFamily="34" charset="-122"/>
                </a:rPr>
                <a:t>打开状态</a:t>
              </a:r>
              <a:endParaRPr lang="en-US" altLang="zh-CN" sz="1400">
                <a:solidFill>
                  <a:schemeClr val="accent1"/>
                </a:solidFill>
                <a:ea typeface="思源黑体 CN Medium" panose="020B0600000000000000" pitchFamily="34" charset="-122"/>
              </a:endParaRPr>
            </a:p>
          </p:txBody>
        </p: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18E654BE-4971-AEAE-900A-28989D8E0010}"/>
                </a:ext>
              </a:extLst>
            </p:cNvPr>
            <p:cNvCxnSpPr>
              <a:cxnSpLocks/>
              <a:stCxn id="29" idx="1"/>
              <a:endCxn id="69" idx="2"/>
            </p:cNvCxnSpPr>
            <p:nvPr/>
          </p:nvCxnSpPr>
          <p:spPr>
            <a:xfrm rot="10800000">
              <a:off x="6300636" y="4388426"/>
              <a:ext cx="1843969" cy="781642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898BDB3-1258-65D1-E2A3-2C5943696F99}"/>
                </a:ext>
              </a:extLst>
            </p:cNvPr>
            <p:cNvSpPr txBox="1"/>
            <p:nvPr/>
          </p:nvSpPr>
          <p:spPr>
            <a:xfrm>
              <a:off x="6121379" y="4653183"/>
              <a:ext cx="1000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成功</a:t>
              </a:r>
              <a:endPara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2E4164FB-2C10-0FAD-F6EC-4511693624E1}"/>
                </a:ext>
              </a:extLst>
            </p:cNvPr>
            <p:cNvCxnSpPr>
              <a:cxnSpLocks/>
              <a:stCxn id="22" idx="1"/>
              <a:endCxn id="70" idx="0"/>
            </p:cNvCxnSpPr>
            <p:nvPr/>
          </p:nvCxnSpPr>
          <p:spPr>
            <a:xfrm rot="10800000" flipV="1">
              <a:off x="6267854" y="2580250"/>
              <a:ext cx="4219783" cy="1002962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D905B1A9-01D1-D4B7-7C54-6A5D480168BF}"/>
                </a:ext>
              </a:extLst>
            </p:cNvPr>
            <p:cNvSpPr txBox="1"/>
            <p:nvPr/>
          </p:nvSpPr>
          <p:spPr>
            <a:xfrm>
              <a:off x="6121379" y="2829434"/>
              <a:ext cx="1000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成功</a:t>
              </a:r>
              <a:endParaRPr lang="en-US" altLang="zh-CN" sz="14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FFF40333-742B-B596-E487-578856A7A222}"/>
                </a:ext>
              </a:extLst>
            </p:cNvPr>
            <p:cNvCxnSpPr>
              <a:cxnSpLocks/>
              <a:stCxn id="96" idx="0"/>
              <a:endCxn id="22" idx="2"/>
            </p:cNvCxnSpPr>
            <p:nvPr/>
          </p:nvCxnSpPr>
          <p:spPr>
            <a:xfrm flipH="1" flipV="1">
              <a:off x="10945470" y="2947755"/>
              <a:ext cx="1" cy="5771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51C816CC-1C6F-8A29-FA33-3B781226D43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735140" y="4151095"/>
              <a:ext cx="212093" cy="261416"/>
              <a:chOff x="9917723" y="4653183"/>
              <a:chExt cx="369271" cy="455147"/>
            </a:xfrm>
            <a:noFill/>
          </p:grpSpPr>
          <p:sp>
            <p:nvSpPr>
              <p:cNvPr id="75" name="流程图: 对照 74">
                <a:extLst>
                  <a:ext uri="{FF2B5EF4-FFF2-40B4-BE49-F238E27FC236}">
                    <a16:creationId xmlns:a16="http://schemas.microsoft.com/office/drawing/2014/main" id="{973A10E7-C6F0-2DA6-0C77-1C510E979ED3}"/>
                  </a:ext>
                </a:extLst>
              </p:cNvPr>
              <p:cNvSpPr/>
              <p:nvPr/>
            </p:nvSpPr>
            <p:spPr>
              <a:xfrm>
                <a:off x="9917723" y="4653183"/>
                <a:ext cx="369271" cy="455147"/>
              </a:xfrm>
              <a:prstGeom prst="flowChartCollate">
                <a:avLst/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767BA3AD-9074-7277-017D-5472E4C9DA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38738" y="4743411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AD260D86-5416-D28E-0672-1C6EA19C68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125217" y="4744308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0DD61AF6-5346-CE49-9B5C-5FD364A956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79498" y="4792702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7941977B-85D7-20C1-268A-41C2284C02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56639" y="5037105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2F7F7103-56A7-891D-1713-183E9E5589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137398" y="5051469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3F0DD84C-BF72-BE09-AB50-F198FB036C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82815" y="4705035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475D39CD-F05D-BC63-FA34-EBF0303FA3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93019" y="4705035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6" name="连接符: 肘形 85">
              <a:extLst>
                <a:ext uri="{FF2B5EF4-FFF2-40B4-BE49-F238E27FC236}">
                  <a16:creationId xmlns:a16="http://schemas.microsoft.com/office/drawing/2014/main" id="{A2E1C2B3-D026-8A6A-A7AA-20937EB37BB9}"/>
                </a:ext>
              </a:extLst>
            </p:cNvPr>
            <p:cNvCxnSpPr>
              <a:cxnSpLocks/>
              <a:stCxn id="33" idx="3"/>
              <a:endCxn id="92" idx="0"/>
            </p:cNvCxnSpPr>
            <p:nvPr/>
          </p:nvCxnSpPr>
          <p:spPr>
            <a:xfrm>
              <a:off x="9569455" y="4494413"/>
              <a:ext cx="528989" cy="414045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723BC961-1472-7C70-3AF3-9438AA018632}"/>
                </a:ext>
              </a:extLst>
            </p:cNvPr>
            <p:cNvSpPr txBox="1"/>
            <p:nvPr/>
          </p:nvSpPr>
          <p:spPr>
            <a:xfrm>
              <a:off x="9641244" y="4908458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>
                  <a:solidFill>
                    <a:schemeClr val="accent2"/>
                  </a:solidFill>
                  <a:ea typeface="思源黑体 CN Medium" panose="020B0600000000000000" pitchFamily="34" charset="-122"/>
                </a:rPr>
                <a:t>半打开</a:t>
              </a:r>
              <a:endParaRPr lang="en-US" altLang="zh-CN" sz="1400">
                <a:solidFill>
                  <a:schemeClr val="accent2"/>
                </a:solidFill>
                <a:ea typeface="思源黑体 CN Medium" panose="020B0600000000000000" pitchFamily="34" charset="-122"/>
              </a:endParaRPr>
            </a:p>
            <a:p>
              <a:pPr algn="ctr"/>
              <a:r>
                <a:rPr lang="zh-CN" altLang="en-US" sz="1400">
                  <a:solidFill>
                    <a:schemeClr val="accent2"/>
                  </a:solidFill>
                  <a:ea typeface="思源黑体 CN Medium" panose="020B0600000000000000" pitchFamily="34" charset="-122"/>
                </a:rPr>
                <a:t>状态</a:t>
              </a:r>
              <a:endParaRPr lang="en-US" altLang="zh-CN" sz="1400">
                <a:solidFill>
                  <a:schemeClr val="accent2"/>
                </a:solidFill>
                <a:ea typeface="思源黑体 CN Medium" panose="020B0600000000000000" pitchFamily="34" charset="-122"/>
              </a:endParaRPr>
            </a:p>
          </p:txBody>
        </p: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B1AF6A37-0E78-20C1-4B16-224EE42ECA8C}"/>
                </a:ext>
              </a:extLst>
            </p:cNvPr>
            <p:cNvCxnSpPr>
              <a:cxnSpLocks/>
              <a:stCxn id="92" idx="3"/>
              <a:endCxn id="126" idx="2"/>
            </p:cNvCxnSpPr>
            <p:nvPr/>
          </p:nvCxnSpPr>
          <p:spPr>
            <a:xfrm flipV="1">
              <a:off x="10555644" y="4412511"/>
              <a:ext cx="420286" cy="757557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4178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什么是服务发现？</a:t>
            </a:r>
            <a:endParaRPr lang="en-US" altLang="zh-CN" sz="2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/>
              <a:t>用注册中心来记录服务信息，</a:t>
            </a:r>
            <a:endParaRPr lang="en-US" altLang="zh-CN" sz="1600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/>
              <a:t>以便其他服务快速找到已注册服务 </a:t>
            </a:r>
            <a:endParaRPr lang="en-US" altLang="zh-CN" sz="1600"/>
          </a:p>
          <a:p>
            <a:pPr marL="800123" lvl="3" indent="-3429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/>
              <a:t>客户端服务发现</a:t>
            </a:r>
            <a:endParaRPr lang="en-US" altLang="zh-CN"/>
          </a:p>
          <a:p>
            <a:pPr marL="800123" lvl="3" indent="-3429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/>
              <a:t>服务端服务发现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服务注册与发现</a:t>
            </a:r>
            <a:endParaRPr lang="en-US" altLang="zh-CN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73D312F8-B145-021B-E3CD-6A0AF925A678}"/>
              </a:ext>
            </a:extLst>
          </p:cNvPr>
          <p:cNvSpPr/>
          <p:nvPr/>
        </p:nvSpPr>
        <p:spPr>
          <a:xfrm>
            <a:off x="5635869" y="4281184"/>
            <a:ext cx="5565529" cy="1925516"/>
          </a:xfrm>
          <a:prstGeom prst="roundRect">
            <a:avLst>
              <a:gd name="adj" fmla="val 5251"/>
            </a:avLst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0" lang="zh-CN" altLang="en-US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客户端服务发现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121212"/>
              </a:solidFill>
              <a:effectLst/>
              <a:latin typeface="Arial Unicode MS"/>
              <a:ea typeface="Menlo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单机包括服务调用者、负载均衡模块、服务发现模块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121212"/>
              </a:solidFill>
              <a:effectLst/>
              <a:latin typeface="Arial Unicode MS"/>
              <a:ea typeface="Menlo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solidFill>
                  <a:srgbClr val="121212"/>
                </a:solidFill>
                <a:latin typeface="Arial Unicode MS"/>
                <a:ea typeface="Menlo"/>
              </a:rPr>
              <a:t>预先配置好下游服务器列表，通过</a:t>
            </a:r>
            <a:r>
              <a:rPr lang="zh-CN" altLang="en-US" sz="1400" b="1">
                <a:solidFill>
                  <a:srgbClr val="121212"/>
                </a:solidFill>
                <a:latin typeface="Arial Unicode MS"/>
                <a:ea typeface="Menlo"/>
              </a:rPr>
              <a:t>心跳检测</a:t>
            </a:r>
            <a:r>
              <a:rPr lang="zh-CN" altLang="en-US" sz="1400">
                <a:solidFill>
                  <a:srgbClr val="121212"/>
                </a:solidFill>
                <a:latin typeface="Arial Unicode MS"/>
                <a:ea typeface="Menlo"/>
              </a:rPr>
              <a:t>获得可用</a:t>
            </a:r>
            <a:r>
              <a:rPr lang="en-US" altLang="zh-CN" sz="1400">
                <a:solidFill>
                  <a:srgbClr val="121212"/>
                </a:solidFill>
                <a:latin typeface="Arial Unicode MS"/>
                <a:ea typeface="Menlo"/>
              </a:rPr>
              <a:t>IP</a:t>
            </a:r>
            <a:r>
              <a:rPr lang="zh-CN" altLang="en-US" sz="1400">
                <a:solidFill>
                  <a:srgbClr val="121212"/>
                </a:solidFill>
                <a:latin typeface="Arial Unicode MS"/>
                <a:ea typeface="Menlo"/>
              </a:rPr>
              <a:t>列表</a:t>
            </a:r>
            <a:endParaRPr lang="en-US" altLang="zh-CN" sz="1400">
              <a:solidFill>
                <a:srgbClr val="121212"/>
              </a:solidFill>
              <a:latin typeface="Arial Unicode MS"/>
              <a:ea typeface="Menlo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负载均衡模块根据可用服务器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IP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列表选择主机返回给调用者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121212"/>
              </a:solidFill>
              <a:effectLst/>
              <a:latin typeface="Arial Unicode MS"/>
              <a:ea typeface="Menlo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9FFB20B-44B7-1F98-3B91-1DB7945B47FB}"/>
              </a:ext>
            </a:extLst>
          </p:cNvPr>
          <p:cNvGrpSpPr/>
          <p:nvPr/>
        </p:nvGrpSpPr>
        <p:grpSpPr>
          <a:xfrm>
            <a:off x="5543060" y="1248508"/>
            <a:ext cx="5382891" cy="3048064"/>
            <a:chOff x="5543060" y="1248508"/>
            <a:chExt cx="5382891" cy="3048064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70ACB6F5-7130-F222-D12D-94E4C112DC76}"/>
                </a:ext>
              </a:extLst>
            </p:cNvPr>
            <p:cNvGrpSpPr/>
            <p:nvPr/>
          </p:nvGrpSpPr>
          <p:grpSpPr>
            <a:xfrm>
              <a:off x="5543060" y="1563457"/>
              <a:ext cx="5382891" cy="2733115"/>
              <a:chOff x="5748334" y="1396214"/>
              <a:chExt cx="5382891" cy="2733115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5B7249E7-49F3-EEA5-A2BA-988D70AD1415}"/>
                  </a:ext>
                </a:extLst>
              </p:cNvPr>
              <p:cNvGrpSpPr/>
              <p:nvPr/>
            </p:nvGrpSpPr>
            <p:grpSpPr>
              <a:xfrm>
                <a:off x="5748334" y="1528634"/>
                <a:ext cx="1308804" cy="745105"/>
                <a:chOff x="1931531" y="1793435"/>
                <a:chExt cx="2721700" cy="1873094"/>
              </a:xfrm>
            </p:grpSpPr>
            <p:grpSp>
              <p:nvGrpSpPr>
                <p:cNvPr id="36" name="组合 35">
                  <a:extLst>
                    <a:ext uri="{FF2B5EF4-FFF2-40B4-BE49-F238E27FC236}">
                      <a16:creationId xmlns:a16="http://schemas.microsoft.com/office/drawing/2014/main" id="{18C685A6-0930-6167-4335-14FC73BBA30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484801" y="1793435"/>
                  <a:ext cx="1471891" cy="1153291"/>
                  <a:chOff x="4998874" y="4149546"/>
                  <a:chExt cx="1410698" cy="1204875"/>
                </a:xfrm>
              </p:grpSpPr>
              <p:pic>
                <p:nvPicPr>
                  <p:cNvPr id="38" name="图片 37">
                    <a:extLst>
                      <a:ext uri="{FF2B5EF4-FFF2-40B4-BE49-F238E27FC236}">
                        <a16:creationId xmlns:a16="http://schemas.microsoft.com/office/drawing/2014/main" id="{5649E1E5-3A7E-22E2-D656-10D50BB793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98874" y="4149546"/>
                    <a:ext cx="1410698" cy="1204875"/>
                  </a:xfrm>
                  <a:prstGeom prst="rect">
                    <a:avLst/>
                  </a:prstGeom>
                  <a:ln w="19050">
                    <a:noFill/>
                  </a:ln>
                </p:spPr>
              </p:pic>
              <p:pic>
                <p:nvPicPr>
                  <p:cNvPr id="39" name="图片 38">
                    <a:extLst>
                      <a:ext uri="{FF2B5EF4-FFF2-40B4-BE49-F238E27FC236}">
                        <a16:creationId xmlns:a16="http://schemas.microsoft.com/office/drawing/2014/main" id="{E200D098-78BF-047F-0DCA-A33C034FF7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hq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l="20182" t="11716" r="18701" b="10359"/>
                  <a:stretch/>
                </p:blipFill>
                <p:spPr>
                  <a:xfrm>
                    <a:off x="5486848" y="4310140"/>
                    <a:ext cx="434747" cy="554302"/>
                  </a:xfrm>
                  <a:prstGeom prst="rect">
                    <a:avLst/>
                  </a:prstGeom>
                  <a:ln w="19050">
                    <a:noFill/>
                  </a:ln>
                </p:spPr>
              </p:pic>
            </p:grp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E711B677-F977-AD68-9B45-25584E9D3E4F}"/>
                    </a:ext>
                  </a:extLst>
                </p:cNvPr>
                <p:cNvSpPr txBox="1"/>
                <p:nvPr/>
              </p:nvSpPr>
              <p:spPr>
                <a:xfrm>
                  <a:off x="1931531" y="2970191"/>
                  <a:ext cx="2721700" cy="6963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>
                      <a:solidFill>
                        <a:srgbClr val="3F434C"/>
                      </a:solidFill>
                      <a:ea typeface="思源黑体 CN Medium" panose="020B0600000000000000" pitchFamily="34" charset="-122"/>
                    </a:rPr>
                    <a:t>服务调用者</a:t>
                  </a:r>
                  <a:endPara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endParaRPr>
                </a:p>
              </p:txBody>
            </p:sp>
          </p:grp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A23AB0FD-61D9-D5B5-C0E3-6034B1F45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67826" y="1901187"/>
                <a:ext cx="1086517" cy="8049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154AE945-9FFF-3A98-7463-E143004EFC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7826" y="3027230"/>
                <a:ext cx="1086517" cy="63970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3BEF55AC-1982-ACC5-5359-913D455A0DC1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 flipV="1">
                <a:off x="6871841" y="1766096"/>
                <a:ext cx="1177702" cy="2050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21945DC2-6D5B-B564-047B-EB54FE0F74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7826" y="2847057"/>
                <a:ext cx="1151831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7EE089D0-8B85-9A88-11A9-E92A4B79EC2F}"/>
                  </a:ext>
                </a:extLst>
              </p:cNvPr>
              <p:cNvGrpSpPr/>
              <p:nvPr/>
            </p:nvGrpSpPr>
            <p:grpSpPr>
              <a:xfrm>
                <a:off x="10403996" y="2428254"/>
                <a:ext cx="727229" cy="828317"/>
                <a:chOff x="10297589" y="2112220"/>
                <a:chExt cx="727229" cy="828317"/>
              </a:xfrm>
            </p:grpSpPr>
            <p:pic>
              <p:nvPicPr>
                <p:cNvPr id="26" name="图片 25">
                  <a:extLst>
                    <a:ext uri="{FF2B5EF4-FFF2-40B4-BE49-F238E27FC236}">
                      <a16:creationId xmlns:a16="http://schemas.microsoft.com/office/drawing/2014/main" id="{9DC3DDAF-FA7B-B84D-7A9D-CC75A45D0D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97589" y="2112220"/>
                  <a:ext cx="727229" cy="575390"/>
                </a:xfrm>
                <a:prstGeom prst="rect">
                  <a:avLst/>
                </a:prstGeom>
              </p:spPr>
            </p:pic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739E8777-9818-C0B5-285A-FEFA82B5EB27}"/>
                    </a:ext>
                  </a:extLst>
                </p:cNvPr>
                <p:cNvSpPr txBox="1"/>
                <p:nvPr/>
              </p:nvSpPr>
              <p:spPr>
                <a:xfrm>
                  <a:off x="10297589" y="2663538"/>
                  <a:ext cx="7272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>
                      <a:solidFill>
                        <a:srgbClr val="3F434C"/>
                      </a:solidFill>
                      <a:ea typeface="思源黑体 CN Medium" panose="020B0600000000000000" pitchFamily="34" charset="-122"/>
                    </a:rPr>
                    <a:t>Server2</a:t>
                  </a:r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BFF05563-4957-04CB-3F93-52B9BEBF26C6}"/>
                  </a:ext>
                </a:extLst>
              </p:cNvPr>
              <p:cNvGrpSpPr/>
              <p:nvPr/>
            </p:nvGrpSpPr>
            <p:grpSpPr>
              <a:xfrm>
                <a:off x="10403996" y="1446815"/>
                <a:ext cx="727229" cy="842873"/>
                <a:chOff x="10297589" y="1065765"/>
                <a:chExt cx="727229" cy="842873"/>
              </a:xfrm>
            </p:grpSpPr>
            <p:pic>
              <p:nvPicPr>
                <p:cNvPr id="18" name="图片 17">
                  <a:extLst>
                    <a:ext uri="{FF2B5EF4-FFF2-40B4-BE49-F238E27FC236}">
                      <a16:creationId xmlns:a16="http://schemas.microsoft.com/office/drawing/2014/main" id="{19CFA86E-A4CE-8B95-F10E-7985092E37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97589" y="1065765"/>
                  <a:ext cx="727229" cy="575390"/>
                </a:xfrm>
                <a:prstGeom prst="rect">
                  <a:avLst/>
                </a:prstGeom>
              </p:spPr>
            </p:pic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3CE039AC-8F75-0DEE-83C7-3D1F429F11A2}"/>
                    </a:ext>
                  </a:extLst>
                </p:cNvPr>
                <p:cNvSpPr txBox="1"/>
                <p:nvPr/>
              </p:nvSpPr>
              <p:spPr>
                <a:xfrm>
                  <a:off x="10297589" y="1631639"/>
                  <a:ext cx="7272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>
                      <a:solidFill>
                        <a:srgbClr val="3F434C"/>
                      </a:solidFill>
                      <a:ea typeface="思源黑体 CN Medium" panose="020B0600000000000000" pitchFamily="34" charset="-122"/>
                    </a:rPr>
                    <a:t>Server1</a:t>
                  </a: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184AE335-A8A5-8403-4433-CA461B4AC76B}"/>
                  </a:ext>
                </a:extLst>
              </p:cNvPr>
              <p:cNvGrpSpPr/>
              <p:nvPr/>
            </p:nvGrpSpPr>
            <p:grpSpPr>
              <a:xfrm>
                <a:off x="10403996" y="3277959"/>
                <a:ext cx="727229" cy="851370"/>
                <a:chOff x="10345997" y="3020402"/>
                <a:chExt cx="727229" cy="851370"/>
              </a:xfrm>
            </p:grpSpPr>
            <p:pic>
              <p:nvPicPr>
                <p:cNvPr id="16" name="图片 15">
                  <a:extLst>
                    <a:ext uri="{FF2B5EF4-FFF2-40B4-BE49-F238E27FC236}">
                      <a16:creationId xmlns:a16="http://schemas.microsoft.com/office/drawing/2014/main" id="{53DD98A9-F8F5-EDF7-4700-03E176F660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45997" y="3020402"/>
                  <a:ext cx="727229" cy="575390"/>
                </a:xfrm>
                <a:prstGeom prst="rect">
                  <a:avLst/>
                </a:prstGeom>
              </p:spPr>
            </p:pic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AF09BD2-6A40-88A2-0951-6B530BE350E0}"/>
                    </a:ext>
                  </a:extLst>
                </p:cNvPr>
                <p:cNvSpPr txBox="1"/>
                <p:nvPr/>
              </p:nvSpPr>
              <p:spPr>
                <a:xfrm>
                  <a:off x="10345997" y="3594773"/>
                  <a:ext cx="7272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>
                      <a:solidFill>
                        <a:srgbClr val="3F434C"/>
                      </a:solidFill>
                      <a:ea typeface="思源黑体 CN Medium" panose="020B0600000000000000" pitchFamily="34" charset="-122"/>
                    </a:rPr>
                    <a:t>Server3</a:t>
                  </a:r>
                </a:p>
              </p:txBody>
            </p:sp>
          </p:grpSp>
          <p:sp>
            <p:nvSpPr>
              <p:cNvPr id="40" name="菱形 39">
                <a:extLst>
                  <a:ext uri="{FF2B5EF4-FFF2-40B4-BE49-F238E27FC236}">
                    <a16:creationId xmlns:a16="http://schemas.microsoft.com/office/drawing/2014/main" id="{239D8E09-6876-9991-C9BC-711F5ACE8D6C}"/>
                  </a:ext>
                </a:extLst>
              </p:cNvPr>
              <p:cNvSpPr/>
              <p:nvPr/>
            </p:nvSpPr>
            <p:spPr>
              <a:xfrm>
                <a:off x="8049543" y="1396214"/>
                <a:ext cx="1274199" cy="739763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/>
                  <a:t>负载均衡</a:t>
                </a:r>
              </a:p>
            </p:txBody>
          </p:sp>
          <p:sp>
            <p:nvSpPr>
              <p:cNvPr id="41" name="平行四边形 40">
                <a:extLst>
                  <a:ext uri="{FF2B5EF4-FFF2-40B4-BE49-F238E27FC236}">
                    <a16:creationId xmlns:a16="http://schemas.microsoft.com/office/drawing/2014/main" id="{380FD542-A9C2-4178-28BB-06562BB39398}"/>
                  </a:ext>
                </a:extLst>
              </p:cNvPr>
              <p:cNvSpPr/>
              <p:nvPr/>
            </p:nvSpPr>
            <p:spPr>
              <a:xfrm>
                <a:off x="8178014" y="2472531"/>
                <a:ext cx="1017256" cy="739763"/>
              </a:xfrm>
              <a:prstGeom prst="parallelogram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/>
                  <a:t>服务发现</a:t>
                </a:r>
              </a:p>
            </p:txBody>
          </p: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AF77A7F1-56AA-183C-0FF8-A0CAF2B9D1A8}"/>
                  </a:ext>
                </a:extLst>
              </p:cNvPr>
              <p:cNvCxnSpPr>
                <a:cxnSpLocks/>
                <a:stCxn id="40" idx="2"/>
                <a:endCxn id="41" idx="0"/>
              </p:cNvCxnSpPr>
              <p:nvPr/>
            </p:nvCxnSpPr>
            <p:spPr>
              <a:xfrm flipH="1">
                <a:off x="8686642" y="2135977"/>
                <a:ext cx="1" cy="33655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CD45082-80A1-5B47-9F48-2EA615A19063}"/>
                  </a:ext>
                </a:extLst>
              </p:cNvPr>
              <p:cNvSpPr txBox="1"/>
              <p:nvPr/>
            </p:nvSpPr>
            <p:spPr>
              <a:xfrm>
                <a:off x="9183739" y="2172975"/>
                <a:ext cx="11777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心跳检测</a:t>
                </a:r>
                <a:endParaRPr lang="en-US" altLang="zh-CN" sz="1200">
                  <a:solidFill>
                    <a:srgbClr val="3F434C"/>
                  </a:solidFill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0D18C41-979B-1207-7551-BF02B338B9A8}"/>
                  </a:ext>
                </a:extLst>
              </p:cNvPr>
              <p:cNvSpPr txBox="1"/>
              <p:nvPr/>
            </p:nvSpPr>
            <p:spPr>
              <a:xfrm>
                <a:off x="9183739" y="2590865"/>
                <a:ext cx="11777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心跳检测</a:t>
                </a:r>
                <a:endParaRPr lang="en-US" altLang="zh-CN" sz="1200">
                  <a:solidFill>
                    <a:srgbClr val="3F434C"/>
                  </a:solidFill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983C473-9C9D-9841-0999-B86755783C6C}"/>
                  </a:ext>
                </a:extLst>
              </p:cNvPr>
              <p:cNvSpPr txBox="1"/>
              <p:nvPr/>
            </p:nvSpPr>
            <p:spPr>
              <a:xfrm>
                <a:off x="9183739" y="3136548"/>
                <a:ext cx="11777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心跳检测</a:t>
                </a:r>
                <a:endParaRPr lang="en-US" altLang="zh-CN" sz="1200">
                  <a:solidFill>
                    <a:srgbClr val="3F434C"/>
                  </a:solidFill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ADAF9CB-2BD9-1678-2440-CDCCD457B7DB}"/>
                  </a:ext>
                </a:extLst>
              </p:cNvPr>
              <p:cNvSpPr txBox="1"/>
              <p:nvPr/>
            </p:nvSpPr>
            <p:spPr>
              <a:xfrm>
                <a:off x="6871841" y="1494838"/>
                <a:ext cx="11777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请求网关</a:t>
                </a:r>
                <a:endParaRPr lang="en-US" altLang="zh-CN" sz="1200">
                  <a:solidFill>
                    <a:srgbClr val="3F434C"/>
                  </a:solidFill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9377CCB4-EFD1-9B13-F7DA-B19D5EA4CAC7}"/>
                </a:ext>
              </a:extLst>
            </p:cNvPr>
            <p:cNvSpPr/>
            <p:nvPr/>
          </p:nvSpPr>
          <p:spPr>
            <a:xfrm>
              <a:off x="5635869" y="1248508"/>
              <a:ext cx="3482599" cy="2393016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3010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什么是服务发现？</a:t>
            </a:r>
            <a:endParaRPr lang="en-US" altLang="zh-CN" sz="2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/>
              <a:t>用注册中心来记录服务信息，</a:t>
            </a:r>
            <a:endParaRPr lang="en-US" altLang="zh-CN" sz="1600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/>
              <a:t>以便其他服快速找到已注册服务 </a:t>
            </a:r>
            <a:endParaRPr lang="en-US" altLang="zh-CN" sz="1600"/>
          </a:p>
          <a:p>
            <a:pPr marL="800123" lvl="3" indent="-3429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/>
              <a:t>服务端服务发现</a:t>
            </a:r>
            <a:endParaRPr lang="en-US" altLang="zh-CN"/>
          </a:p>
          <a:p>
            <a:pPr marL="800123" lvl="3" indent="-3429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/>
              <a:t>客户端服务发现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服务注册与发现</a:t>
            </a:r>
            <a:endParaRPr lang="en-US" altLang="zh-CN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45D334C-1758-7108-4E36-F8C36E8906C2}"/>
              </a:ext>
            </a:extLst>
          </p:cNvPr>
          <p:cNvSpPr/>
          <p:nvPr/>
        </p:nvSpPr>
        <p:spPr>
          <a:xfrm>
            <a:off x="5635869" y="4281184"/>
            <a:ext cx="5565529" cy="1925516"/>
          </a:xfrm>
          <a:prstGeom prst="roundRect">
            <a:avLst>
              <a:gd name="adj" fmla="val 5251"/>
            </a:avLst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chemeClr val="bg1"/>
                </a:solidFill>
                <a:latin typeface="Arial Unicode MS"/>
                <a:ea typeface="Menlo"/>
              </a:rPr>
              <a:t>服务</a:t>
            </a:r>
            <a:r>
              <a:rPr kumimoji="0" lang="zh-CN" altLang="en-US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端服务发现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121212"/>
              </a:solidFill>
              <a:effectLst/>
              <a:latin typeface="Arial Unicode MS"/>
              <a:ea typeface="Menlo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下游节点通过</a:t>
            </a:r>
            <a:r>
              <a:rPr kumimoji="0" lang="zh-CN" altLang="en-US" sz="1400" b="1" i="0" u="none" strike="noStrike" cap="none" normalizeH="0" baseline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主动注册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服务信息到注册中心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121212"/>
              </a:solidFill>
              <a:effectLst/>
              <a:latin typeface="Arial Unicode MS"/>
              <a:ea typeface="Menlo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solidFill>
                  <a:srgbClr val="121212"/>
                </a:solidFill>
                <a:latin typeface="Arial Unicode MS"/>
                <a:ea typeface="Menlo"/>
              </a:rPr>
              <a:t>注册中心与下游节点保持长连接，连接断开则注册中心移除节点</a:t>
            </a:r>
            <a:endParaRPr lang="en-US" altLang="zh-CN" sz="1400">
              <a:solidFill>
                <a:srgbClr val="121212"/>
              </a:solidFill>
              <a:latin typeface="Arial Unicode MS"/>
              <a:ea typeface="Menlo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负载均衡模块监听注册中心，并动态更新可用服务列表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121212"/>
              </a:solidFill>
              <a:effectLst/>
              <a:latin typeface="Arial Unicode MS"/>
              <a:ea typeface="Menlo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AF2107-4FDD-E1DF-223D-01C89D700099}"/>
              </a:ext>
            </a:extLst>
          </p:cNvPr>
          <p:cNvGrpSpPr/>
          <p:nvPr/>
        </p:nvGrpSpPr>
        <p:grpSpPr>
          <a:xfrm>
            <a:off x="5543060" y="1248508"/>
            <a:ext cx="5382891" cy="3048064"/>
            <a:chOff x="5543060" y="1248508"/>
            <a:chExt cx="5382891" cy="3048064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70ACB6F5-7130-F222-D12D-94E4C112DC76}"/>
                </a:ext>
              </a:extLst>
            </p:cNvPr>
            <p:cNvGrpSpPr/>
            <p:nvPr/>
          </p:nvGrpSpPr>
          <p:grpSpPr>
            <a:xfrm>
              <a:off x="5543060" y="1563457"/>
              <a:ext cx="5382891" cy="2733115"/>
              <a:chOff x="5748334" y="1396214"/>
              <a:chExt cx="5382891" cy="2733115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5B7249E7-49F3-EEA5-A2BA-988D70AD1415}"/>
                  </a:ext>
                </a:extLst>
              </p:cNvPr>
              <p:cNvGrpSpPr/>
              <p:nvPr/>
            </p:nvGrpSpPr>
            <p:grpSpPr>
              <a:xfrm>
                <a:off x="5748334" y="1528634"/>
                <a:ext cx="1308804" cy="745105"/>
                <a:chOff x="1931531" y="1793435"/>
                <a:chExt cx="2721700" cy="1873094"/>
              </a:xfrm>
            </p:grpSpPr>
            <p:grpSp>
              <p:nvGrpSpPr>
                <p:cNvPr id="36" name="组合 35">
                  <a:extLst>
                    <a:ext uri="{FF2B5EF4-FFF2-40B4-BE49-F238E27FC236}">
                      <a16:creationId xmlns:a16="http://schemas.microsoft.com/office/drawing/2014/main" id="{18C685A6-0930-6167-4335-14FC73BBA30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484801" y="1793435"/>
                  <a:ext cx="1471891" cy="1153291"/>
                  <a:chOff x="4998874" y="4149546"/>
                  <a:chExt cx="1410698" cy="1204875"/>
                </a:xfrm>
              </p:grpSpPr>
              <p:pic>
                <p:nvPicPr>
                  <p:cNvPr id="38" name="图片 37">
                    <a:extLst>
                      <a:ext uri="{FF2B5EF4-FFF2-40B4-BE49-F238E27FC236}">
                        <a16:creationId xmlns:a16="http://schemas.microsoft.com/office/drawing/2014/main" id="{5649E1E5-3A7E-22E2-D656-10D50BB793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98874" y="4149546"/>
                    <a:ext cx="1410698" cy="1204875"/>
                  </a:xfrm>
                  <a:prstGeom prst="rect">
                    <a:avLst/>
                  </a:prstGeom>
                  <a:ln w="19050">
                    <a:noFill/>
                  </a:ln>
                </p:spPr>
              </p:pic>
              <p:pic>
                <p:nvPicPr>
                  <p:cNvPr id="39" name="图片 38">
                    <a:extLst>
                      <a:ext uri="{FF2B5EF4-FFF2-40B4-BE49-F238E27FC236}">
                        <a16:creationId xmlns:a16="http://schemas.microsoft.com/office/drawing/2014/main" id="{E200D098-78BF-047F-0DCA-A33C034FF7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hq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l="20182" t="11716" r="18701" b="10359"/>
                  <a:stretch/>
                </p:blipFill>
                <p:spPr>
                  <a:xfrm>
                    <a:off x="5486848" y="4310140"/>
                    <a:ext cx="434747" cy="554302"/>
                  </a:xfrm>
                  <a:prstGeom prst="rect">
                    <a:avLst/>
                  </a:prstGeom>
                  <a:ln w="19050">
                    <a:noFill/>
                  </a:ln>
                </p:spPr>
              </p:pic>
            </p:grp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E711B677-F977-AD68-9B45-25584E9D3E4F}"/>
                    </a:ext>
                  </a:extLst>
                </p:cNvPr>
                <p:cNvSpPr txBox="1"/>
                <p:nvPr/>
              </p:nvSpPr>
              <p:spPr>
                <a:xfrm>
                  <a:off x="1931531" y="2970191"/>
                  <a:ext cx="2721700" cy="6963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>
                      <a:solidFill>
                        <a:srgbClr val="3F434C"/>
                      </a:solidFill>
                      <a:ea typeface="思源黑体 CN Medium" panose="020B0600000000000000" pitchFamily="34" charset="-122"/>
                    </a:rPr>
                    <a:t>服务调用者</a:t>
                  </a:r>
                  <a:endPara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endParaRPr>
                </a:p>
              </p:txBody>
            </p:sp>
          </p:grp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A23AB0FD-61D9-D5B5-C0E3-6034B1F45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67826" y="1901187"/>
                <a:ext cx="1086517" cy="804990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154AE945-9FFF-3A98-7463-E143004EFC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7826" y="3027230"/>
                <a:ext cx="1086517" cy="639701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3BEF55AC-1982-ACC5-5359-913D455A0DC1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 flipV="1">
                <a:off x="6871841" y="1766096"/>
                <a:ext cx="1177702" cy="2050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21945DC2-6D5B-B564-047B-EB54FE0F74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7826" y="2847057"/>
                <a:ext cx="1151831" cy="0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7EE089D0-8B85-9A88-11A9-E92A4B79EC2F}"/>
                  </a:ext>
                </a:extLst>
              </p:cNvPr>
              <p:cNvGrpSpPr/>
              <p:nvPr/>
            </p:nvGrpSpPr>
            <p:grpSpPr>
              <a:xfrm>
                <a:off x="10403996" y="2428254"/>
                <a:ext cx="727229" cy="828317"/>
                <a:chOff x="10297589" y="2112220"/>
                <a:chExt cx="727229" cy="828317"/>
              </a:xfrm>
            </p:grpSpPr>
            <p:pic>
              <p:nvPicPr>
                <p:cNvPr id="26" name="图片 25">
                  <a:extLst>
                    <a:ext uri="{FF2B5EF4-FFF2-40B4-BE49-F238E27FC236}">
                      <a16:creationId xmlns:a16="http://schemas.microsoft.com/office/drawing/2014/main" id="{9DC3DDAF-FA7B-B84D-7A9D-CC75A45D0D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97589" y="2112220"/>
                  <a:ext cx="727229" cy="575390"/>
                </a:xfrm>
                <a:prstGeom prst="rect">
                  <a:avLst/>
                </a:prstGeom>
              </p:spPr>
            </p:pic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739E8777-9818-C0B5-285A-FEFA82B5EB27}"/>
                    </a:ext>
                  </a:extLst>
                </p:cNvPr>
                <p:cNvSpPr txBox="1"/>
                <p:nvPr/>
              </p:nvSpPr>
              <p:spPr>
                <a:xfrm>
                  <a:off x="10297589" y="2663538"/>
                  <a:ext cx="7272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>
                      <a:solidFill>
                        <a:srgbClr val="3F434C"/>
                      </a:solidFill>
                      <a:ea typeface="思源黑体 CN Medium" panose="020B0600000000000000" pitchFamily="34" charset="-122"/>
                    </a:rPr>
                    <a:t>Server2</a:t>
                  </a:r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BFF05563-4957-04CB-3F93-52B9BEBF26C6}"/>
                  </a:ext>
                </a:extLst>
              </p:cNvPr>
              <p:cNvGrpSpPr/>
              <p:nvPr/>
            </p:nvGrpSpPr>
            <p:grpSpPr>
              <a:xfrm>
                <a:off x="10403996" y="1446815"/>
                <a:ext cx="727229" cy="842873"/>
                <a:chOff x="10297589" y="1065765"/>
                <a:chExt cx="727229" cy="842873"/>
              </a:xfrm>
            </p:grpSpPr>
            <p:pic>
              <p:nvPicPr>
                <p:cNvPr id="18" name="图片 17">
                  <a:extLst>
                    <a:ext uri="{FF2B5EF4-FFF2-40B4-BE49-F238E27FC236}">
                      <a16:creationId xmlns:a16="http://schemas.microsoft.com/office/drawing/2014/main" id="{19CFA86E-A4CE-8B95-F10E-7985092E37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97589" y="1065765"/>
                  <a:ext cx="727229" cy="575390"/>
                </a:xfrm>
                <a:prstGeom prst="rect">
                  <a:avLst/>
                </a:prstGeom>
              </p:spPr>
            </p:pic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3CE039AC-8F75-0DEE-83C7-3D1F429F11A2}"/>
                    </a:ext>
                  </a:extLst>
                </p:cNvPr>
                <p:cNvSpPr txBox="1"/>
                <p:nvPr/>
              </p:nvSpPr>
              <p:spPr>
                <a:xfrm>
                  <a:off x="10297589" y="1631639"/>
                  <a:ext cx="7272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>
                      <a:solidFill>
                        <a:srgbClr val="3F434C"/>
                      </a:solidFill>
                      <a:ea typeface="思源黑体 CN Medium" panose="020B0600000000000000" pitchFamily="34" charset="-122"/>
                    </a:rPr>
                    <a:t>Server1</a:t>
                  </a: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184AE335-A8A5-8403-4433-CA461B4AC76B}"/>
                  </a:ext>
                </a:extLst>
              </p:cNvPr>
              <p:cNvGrpSpPr/>
              <p:nvPr/>
            </p:nvGrpSpPr>
            <p:grpSpPr>
              <a:xfrm>
                <a:off x="10403996" y="3277959"/>
                <a:ext cx="727229" cy="851370"/>
                <a:chOff x="10345997" y="3020402"/>
                <a:chExt cx="727229" cy="851370"/>
              </a:xfrm>
            </p:grpSpPr>
            <p:pic>
              <p:nvPicPr>
                <p:cNvPr id="16" name="图片 15">
                  <a:extLst>
                    <a:ext uri="{FF2B5EF4-FFF2-40B4-BE49-F238E27FC236}">
                      <a16:creationId xmlns:a16="http://schemas.microsoft.com/office/drawing/2014/main" id="{53DD98A9-F8F5-EDF7-4700-03E176F660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45997" y="3020402"/>
                  <a:ext cx="727229" cy="575390"/>
                </a:xfrm>
                <a:prstGeom prst="rect">
                  <a:avLst/>
                </a:prstGeom>
              </p:spPr>
            </p:pic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AF09BD2-6A40-88A2-0951-6B530BE350E0}"/>
                    </a:ext>
                  </a:extLst>
                </p:cNvPr>
                <p:cNvSpPr txBox="1"/>
                <p:nvPr/>
              </p:nvSpPr>
              <p:spPr>
                <a:xfrm>
                  <a:off x="10345997" y="3594773"/>
                  <a:ext cx="7272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>
                      <a:solidFill>
                        <a:srgbClr val="3F434C"/>
                      </a:solidFill>
                      <a:ea typeface="思源黑体 CN Medium" panose="020B0600000000000000" pitchFamily="34" charset="-122"/>
                    </a:rPr>
                    <a:t>Server3</a:t>
                  </a:r>
                </a:p>
              </p:txBody>
            </p:sp>
          </p:grpSp>
          <p:sp>
            <p:nvSpPr>
              <p:cNvPr id="40" name="菱形 39">
                <a:extLst>
                  <a:ext uri="{FF2B5EF4-FFF2-40B4-BE49-F238E27FC236}">
                    <a16:creationId xmlns:a16="http://schemas.microsoft.com/office/drawing/2014/main" id="{239D8E09-6876-9991-C9BC-711F5ACE8D6C}"/>
                  </a:ext>
                </a:extLst>
              </p:cNvPr>
              <p:cNvSpPr/>
              <p:nvPr/>
            </p:nvSpPr>
            <p:spPr>
              <a:xfrm>
                <a:off x="8049543" y="1396214"/>
                <a:ext cx="1274199" cy="739763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/>
                  <a:t>负载均衡</a:t>
                </a:r>
              </a:p>
            </p:txBody>
          </p:sp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380FD542-A9C2-4178-28BB-06562BB39398}"/>
                  </a:ext>
                </a:extLst>
              </p:cNvPr>
              <p:cNvSpPr/>
              <p:nvPr/>
            </p:nvSpPr>
            <p:spPr>
              <a:xfrm>
                <a:off x="8299965" y="2472532"/>
                <a:ext cx="736859" cy="70540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/>
                  <a:t>注册中心</a:t>
                </a:r>
              </a:p>
            </p:txBody>
          </p: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AF77A7F1-56AA-183C-0FF8-A0CAF2B9D1A8}"/>
                  </a:ext>
                </a:extLst>
              </p:cNvPr>
              <p:cNvCxnSpPr>
                <a:cxnSpLocks/>
                <a:stCxn id="40" idx="2"/>
              </p:cNvCxnSpPr>
              <p:nvPr/>
            </p:nvCxnSpPr>
            <p:spPr>
              <a:xfrm flipH="1">
                <a:off x="8686642" y="2135977"/>
                <a:ext cx="1" cy="33655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CD45082-80A1-5B47-9F48-2EA615A19063}"/>
                  </a:ext>
                </a:extLst>
              </p:cNvPr>
              <p:cNvSpPr txBox="1"/>
              <p:nvPr/>
            </p:nvSpPr>
            <p:spPr>
              <a:xfrm>
                <a:off x="9183739" y="2172975"/>
                <a:ext cx="11777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主动注册</a:t>
                </a:r>
                <a:endParaRPr lang="en-US" altLang="zh-CN" sz="1200">
                  <a:solidFill>
                    <a:srgbClr val="3F434C"/>
                  </a:solidFill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0D18C41-979B-1207-7551-BF02B338B9A8}"/>
                  </a:ext>
                </a:extLst>
              </p:cNvPr>
              <p:cNvSpPr txBox="1"/>
              <p:nvPr/>
            </p:nvSpPr>
            <p:spPr>
              <a:xfrm>
                <a:off x="9183739" y="2590865"/>
                <a:ext cx="11777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主动注册</a:t>
                </a:r>
                <a:endParaRPr lang="en-US" altLang="zh-CN" sz="1200">
                  <a:solidFill>
                    <a:srgbClr val="3F434C"/>
                  </a:solidFill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983C473-9C9D-9841-0999-B86755783C6C}"/>
                  </a:ext>
                </a:extLst>
              </p:cNvPr>
              <p:cNvSpPr txBox="1"/>
              <p:nvPr/>
            </p:nvSpPr>
            <p:spPr>
              <a:xfrm>
                <a:off x="9183739" y="3136548"/>
                <a:ext cx="11777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主动注册</a:t>
                </a:r>
                <a:endParaRPr lang="en-US" altLang="zh-CN" sz="1200">
                  <a:solidFill>
                    <a:srgbClr val="3F434C"/>
                  </a:solidFill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ADAF9CB-2BD9-1678-2440-CDCCD457B7DB}"/>
                  </a:ext>
                </a:extLst>
              </p:cNvPr>
              <p:cNvSpPr txBox="1"/>
              <p:nvPr/>
            </p:nvSpPr>
            <p:spPr>
              <a:xfrm>
                <a:off x="6871841" y="1494838"/>
                <a:ext cx="11777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请求网关</a:t>
                </a:r>
                <a:endParaRPr lang="en-US" altLang="zh-CN" sz="1200">
                  <a:solidFill>
                    <a:srgbClr val="3F434C"/>
                  </a:solidFill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21E5AD1-73AD-19C7-4445-9EDE91201D8F}"/>
                </a:ext>
              </a:extLst>
            </p:cNvPr>
            <p:cNvSpPr/>
            <p:nvPr/>
          </p:nvSpPr>
          <p:spPr>
            <a:xfrm>
              <a:off x="5635869" y="1248508"/>
              <a:ext cx="3482599" cy="1309655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6648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/>
              <a:t>使用</a:t>
            </a:r>
            <a:r>
              <a:rPr lang="en-US" altLang="zh-CN"/>
              <a:t>zookeeper</a:t>
            </a:r>
            <a:r>
              <a:rPr lang="zh-CN" altLang="en-US"/>
              <a:t>作为注册中心</a:t>
            </a:r>
            <a:endParaRPr lang="en-US" altLang="zh-CN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/>
              <a:t>分布式数据库（程序协调服务）</a:t>
            </a:r>
            <a:endParaRPr lang="en-US" altLang="zh-CN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/>
              <a:t>树型结构节点：</a:t>
            </a:r>
            <a:endParaRPr lang="en-US" altLang="zh-CN"/>
          </a:p>
          <a:p>
            <a:pPr marL="457223" lvl="3" indent="0">
              <a:spcBef>
                <a:spcPts val="1000"/>
              </a:spcBef>
              <a:buNone/>
            </a:pPr>
            <a:r>
              <a:rPr lang="en-US" altLang="zh-CN"/>
              <a:t>	</a:t>
            </a:r>
            <a:r>
              <a:rPr lang="zh-CN" altLang="en-US" b="1"/>
              <a:t>持久</a:t>
            </a:r>
            <a:r>
              <a:rPr lang="zh-CN" altLang="en-US"/>
              <a:t>，一直存在服务器上</a:t>
            </a:r>
            <a:endParaRPr lang="en-US" altLang="zh-CN"/>
          </a:p>
          <a:p>
            <a:pPr marL="457223" lvl="3" indent="0">
              <a:spcBef>
                <a:spcPts val="1000"/>
              </a:spcBef>
              <a:buNone/>
            </a:pPr>
            <a:r>
              <a:rPr lang="en-US" altLang="zh-CN"/>
              <a:t>	</a:t>
            </a:r>
            <a:r>
              <a:rPr lang="zh-CN" altLang="en-US" b="1"/>
              <a:t>临时</a:t>
            </a:r>
            <a:r>
              <a:rPr lang="zh-CN" altLang="en-US"/>
              <a:t>，会话失效则清理</a:t>
            </a:r>
            <a:endParaRPr lang="en-US" altLang="zh-CN"/>
          </a:p>
          <a:p>
            <a:pPr marL="457223" lvl="3" indent="0">
              <a:spcBef>
                <a:spcPts val="1000"/>
              </a:spcBef>
              <a:buNone/>
            </a:pPr>
            <a:r>
              <a:rPr lang="en-US" altLang="zh-CN"/>
              <a:t>	</a:t>
            </a:r>
            <a:r>
              <a:rPr lang="zh-CN" altLang="en-US"/>
              <a:t>有序：创建时自动分配序号</a:t>
            </a:r>
            <a:endParaRPr lang="en-US" altLang="zh-CN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/>
              <a:t>监听</a:t>
            </a:r>
            <a:r>
              <a:rPr lang="en-US" altLang="zh-CN"/>
              <a:t>-</a:t>
            </a:r>
            <a:r>
              <a:rPr lang="zh-CN" altLang="en-US"/>
              <a:t>通知机制：通过监听获取消息事件</a:t>
            </a:r>
            <a:endParaRPr lang="en-US" altLang="zh-CN"/>
          </a:p>
          <a:p>
            <a:pPr marL="457223" lvl="3" indent="0">
              <a:spcBef>
                <a:spcPts val="1000"/>
              </a:spcBef>
              <a:buNone/>
            </a:pPr>
            <a:r>
              <a:rPr lang="en-US" altLang="zh-CN" sz="1400"/>
              <a:t>	</a:t>
            </a:r>
            <a:r>
              <a:rPr lang="zh-CN" altLang="en-US" sz="1400"/>
              <a:t>监听子节点</a:t>
            </a:r>
            <a:endParaRPr lang="en-US" altLang="zh-CN" sz="1400"/>
          </a:p>
          <a:p>
            <a:pPr marL="457223" lvl="3" indent="0">
              <a:spcBef>
                <a:spcPts val="1000"/>
              </a:spcBef>
              <a:buNone/>
            </a:pPr>
            <a:r>
              <a:rPr lang="en-US" altLang="zh-CN" sz="1400"/>
              <a:t>	</a:t>
            </a:r>
            <a:r>
              <a:rPr lang="zh-CN" altLang="en-US" sz="1400"/>
              <a:t>监听服务内容</a:t>
            </a:r>
            <a:endParaRPr lang="en-US" altLang="zh-CN" sz="14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服务注册与发现</a:t>
            </a:r>
            <a:endParaRPr lang="en-US" altLang="zh-CN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0ACB6F5-7130-F222-D12D-94E4C112DC76}"/>
              </a:ext>
            </a:extLst>
          </p:cNvPr>
          <p:cNvGrpSpPr/>
          <p:nvPr/>
        </p:nvGrpSpPr>
        <p:grpSpPr>
          <a:xfrm>
            <a:off x="5543060" y="1563457"/>
            <a:ext cx="5382891" cy="2733115"/>
            <a:chOff x="5748334" y="1396214"/>
            <a:chExt cx="5382891" cy="273311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B7249E7-49F3-EEA5-A2BA-988D70AD1415}"/>
                </a:ext>
              </a:extLst>
            </p:cNvPr>
            <p:cNvGrpSpPr/>
            <p:nvPr/>
          </p:nvGrpSpPr>
          <p:grpSpPr>
            <a:xfrm>
              <a:off x="5748334" y="1528634"/>
              <a:ext cx="1308804" cy="745105"/>
              <a:chOff x="1931531" y="1793435"/>
              <a:chExt cx="2721700" cy="1873094"/>
            </a:xfrm>
          </p:grpSpPr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18C685A6-0930-6167-4335-14FC73BBA30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84801" y="1793435"/>
                <a:ext cx="1471891" cy="1153291"/>
                <a:chOff x="4998874" y="4149546"/>
                <a:chExt cx="1410698" cy="1204875"/>
              </a:xfrm>
            </p:grpSpPr>
            <p:pic>
              <p:nvPicPr>
                <p:cNvPr id="38" name="图片 37">
                  <a:extLst>
                    <a:ext uri="{FF2B5EF4-FFF2-40B4-BE49-F238E27FC236}">
                      <a16:creationId xmlns:a16="http://schemas.microsoft.com/office/drawing/2014/main" id="{5649E1E5-3A7E-22E2-D656-10D50BB793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8874" y="4149546"/>
                  <a:ext cx="1410698" cy="1204875"/>
                </a:xfrm>
                <a:prstGeom prst="rect">
                  <a:avLst/>
                </a:prstGeom>
                <a:ln w="19050">
                  <a:noFill/>
                </a:ln>
              </p:spPr>
            </p:pic>
            <p:pic>
              <p:nvPicPr>
                <p:cNvPr id="39" name="图片 38">
                  <a:extLst>
                    <a:ext uri="{FF2B5EF4-FFF2-40B4-BE49-F238E27FC236}">
                      <a16:creationId xmlns:a16="http://schemas.microsoft.com/office/drawing/2014/main" id="{E200D098-78BF-047F-0DCA-A33C034FF7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hq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182" t="11716" r="18701" b="10359"/>
                <a:stretch/>
              </p:blipFill>
              <p:spPr>
                <a:xfrm>
                  <a:off x="5486848" y="4310140"/>
                  <a:ext cx="434747" cy="554302"/>
                </a:xfrm>
                <a:prstGeom prst="rect">
                  <a:avLst/>
                </a:prstGeom>
                <a:ln w="19050">
                  <a:noFill/>
                </a:ln>
              </p:spPr>
            </p:pic>
          </p:grp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711B677-F977-AD68-9B45-25584E9D3E4F}"/>
                  </a:ext>
                </a:extLst>
              </p:cNvPr>
              <p:cNvSpPr txBox="1"/>
              <p:nvPr/>
            </p:nvSpPr>
            <p:spPr>
              <a:xfrm>
                <a:off x="1931531" y="2970191"/>
                <a:ext cx="2721700" cy="696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服务调用者</a:t>
                </a:r>
                <a:endParaRPr lang="en-US" altLang="zh-CN" sz="1200">
                  <a:solidFill>
                    <a:srgbClr val="3F434C"/>
                  </a:solidFill>
                  <a:ea typeface="思源黑体 CN Medium" panose="020B0600000000000000" pitchFamily="34" charset="-122"/>
                </a:endParaRPr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A23AB0FD-61D9-D5B5-C0E3-6034B1F453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67826" y="1901187"/>
              <a:ext cx="1086517" cy="80499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154AE945-9FFF-3A98-7463-E143004EFC9C}"/>
                </a:ext>
              </a:extLst>
            </p:cNvPr>
            <p:cNvCxnSpPr>
              <a:cxnSpLocks/>
            </p:cNvCxnSpPr>
            <p:nvPr/>
          </p:nvCxnSpPr>
          <p:spPr>
            <a:xfrm>
              <a:off x="9167826" y="3027230"/>
              <a:ext cx="1086517" cy="639701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BEF55AC-1982-ACC5-5359-913D455A0DC1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6871841" y="1766096"/>
              <a:ext cx="1177702" cy="205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1945DC2-6D5B-B564-047B-EB54FE0F74D0}"/>
                </a:ext>
              </a:extLst>
            </p:cNvPr>
            <p:cNvCxnSpPr>
              <a:cxnSpLocks/>
            </p:cNvCxnSpPr>
            <p:nvPr/>
          </p:nvCxnSpPr>
          <p:spPr>
            <a:xfrm>
              <a:off x="9167826" y="2847057"/>
              <a:ext cx="1151831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EE089D0-8B85-9A88-11A9-E92A4B79EC2F}"/>
                </a:ext>
              </a:extLst>
            </p:cNvPr>
            <p:cNvGrpSpPr/>
            <p:nvPr/>
          </p:nvGrpSpPr>
          <p:grpSpPr>
            <a:xfrm>
              <a:off x="10403996" y="2428254"/>
              <a:ext cx="727229" cy="828317"/>
              <a:chOff x="10297589" y="2112220"/>
              <a:chExt cx="727229" cy="828317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9DC3DDAF-FA7B-B84D-7A9D-CC75A45D0D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297589" y="2112220"/>
                <a:ext cx="727229" cy="575390"/>
              </a:xfrm>
              <a:prstGeom prst="rect">
                <a:avLst/>
              </a:prstGeom>
            </p:spPr>
          </p:pic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39E8777-9818-C0B5-285A-FEFA82B5EB27}"/>
                  </a:ext>
                </a:extLst>
              </p:cNvPr>
              <p:cNvSpPr txBox="1"/>
              <p:nvPr/>
            </p:nvSpPr>
            <p:spPr>
              <a:xfrm>
                <a:off x="10297589" y="2663538"/>
                <a:ext cx="727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Server2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FF05563-4957-04CB-3F93-52B9BEBF26C6}"/>
                </a:ext>
              </a:extLst>
            </p:cNvPr>
            <p:cNvGrpSpPr/>
            <p:nvPr/>
          </p:nvGrpSpPr>
          <p:grpSpPr>
            <a:xfrm>
              <a:off x="10403996" y="1446815"/>
              <a:ext cx="727229" cy="842873"/>
              <a:chOff x="10297589" y="1065765"/>
              <a:chExt cx="727229" cy="842873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19CFA86E-A4CE-8B95-F10E-7985092E37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297589" y="1065765"/>
                <a:ext cx="727229" cy="575390"/>
              </a:xfrm>
              <a:prstGeom prst="rect">
                <a:avLst/>
              </a:prstGeom>
            </p:spPr>
          </p:pic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CE039AC-8F75-0DEE-83C7-3D1F429F11A2}"/>
                  </a:ext>
                </a:extLst>
              </p:cNvPr>
              <p:cNvSpPr txBox="1"/>
              <p:nvPr/>
            </p:nvSpPr>
            <p:spPr>
              <a:xfrm>
                <a:off x="10297589" y="1631639"/>
                <a:ext cx="727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Server1</a:t>
                </a: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84AE335-A8A5-8403-4433-CA461B4AC76B}"/>
                </a:ext>
              </a:extLst>
            </p:cNvPr>
            <p:cNvGrpSpPr/>
            <p:nvPr/>
          </p:nvGrpSpPr>
          <p:grpSpPr>
            <a:xfrm>
              <a:off x="10403996" y="3277959"/>
              <a:ext cx="727229" cy="851370"/>
              <a:chOff x="10345997" y="3020402"/>
              <a:chExt cx="727229" cy="851370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53DD98A9-F8F5-EDF7-4700-03E176F66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345997" y="3020402"/>
                <a:ext cx="727229" cy="575390"/>
              </a:xfrm>
              <a:prstGeom prst="rect">
                <a:avLst/>
              </a:prstGeom>
            </p:spPr>
          </p:pic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AF09BD2-6A40-88A2-0951-6B530BE350E0}"/>
                  </a:ext>
                </a:extLst>
              </p:cNvPr>
              <p:cNvSpPr txBox="1"/>
              <p:nvPr/>
            </p:nvSpPr>
            <p:spPr>
              <a:xfrm>
                <a:off x="10345997" y="3594773"/>
                <a:ext cx="7272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Server3</a:t>
                </a:r>
              </a:p>
            </p:txBody>
          </p:sp>
        </p:grpSp>
        <p:sp>
          <p:nvSpPr>
            <p:cNvPr id="40" name="菱形 39">
              <a:extLst>
                <a:ext uri="{FF2B5EF4-FFF2-40B4-BE49-F238E27FC236}">
                  <a16:creationId xmlns:a16="http://schemas.microsoft.com/office/drawing/2014/main" id="{239D8E09-6876-9991-C9BC-711F5ACE8D6C}"/>
                </a:ext>
              </a:extLst>
            </p:cNvPr>
            <p:cNvSpPr/>
            <p:nvPr/>
          </p:nvSpPr>
          <p:spPr>
            <a:xfrm>
              <a:off x="8049543" y="1396214"/>
              <a:ext cx="1274199" cy="73976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负载均衡</a:t>
              </a: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380FD542-A9C2-4178-28BB-06562BB39398}"/>
                </a:ext>
              </a:extLst>
            </p:cNvPr>
            <p:cNvSpPr/>
            <p:nvPr/>
          </p:nvSpPr>
          <p:spPr>
            <a:xfrm>
              <a:off x="8299965" y="2472532"/>
              <a:ext cx="736859" cy="70540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注册中心</a:t>
              </a: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AF77A7F1-56AA-183C-0FF8-A0CAF2B9D1A8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flipH="1">
              <a:off x="8686642" y="2135977"/>
              <a:ext cx="1" cy="33655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CD45082-80A1-5B47-9F48-2EA615A19063}"/>
                </a:ext>
              </a:extLst>
            </p:cNvPr>
            <p:cNvSpPr txBox="1"/>
            <p:nvPr/>
          </p:nvSpPr>
          <p:spPr>
            <a:xfrm>
              <a:off x="9183739" y="2172975"/>
              <a:ext cx="1177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主动注册</a:t>
              </a:r>
              <a:endParaRPr lang="en-US" altLang="zh-CN" sz="12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0D18C41-979B-1207-7551-BF02B338B9A8}"/>
                </a:ext>
              </a:extLst>
            </p:cNvPr>
            <p:cNvSpPr txBox="1"/>
            <p:nvPr/>
          </p:nvSpPr>
          <p:spPr>
            <a:xfrm>
              <a:off x="9183739" y="2590865"/>
              <a:ext cx="1177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主动注册</a:t>
              </a:r>
              <a:endParaRPr lang="en-US" altLang="zh-CN" sz="12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983C473-9C9D-9841-0999-B86755783C6C}"/>
                </a:ext>
              </a:extLst>
            </p:cNvPr>
            <p:cNvSpPr txBox="1"/>
            <p:nvPr/>
          </p:nvSpPr>
          <p:spPr>
            <a:xfrm>
              <a:off x="9183739" y="3136548"/>
              <a:ext cx="1177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主动注册</a:t>
              </a:r>
              <a:endParaRPr lang="en-US" altLang="zh-CN" sz="12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ADAF9CB-2BD9-1678-2440-CDCCD457B7DB}"/>
                </a:ext>
              </a:extLst>
            </p:cNvPr>
            <p:cNvSpPr txBox="1"/>
            <p:nvPr/>
          </p:nvSpPr>
          <p:spPr>
            <a:xfrm>
              <a:off x="6871841" y="1494838"/>
              <a:ext cx="1177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请求网关</a:t>
              </a:r>
              <a:endParaRPr lang="en-US" altLang="zh-CN" sz="12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21E5AD1-73AD-19C7-4445-9EDE91201D8F}"/>
              </a:ext>
            </a:extLst>
          </p:cNvPr>
          <p:cNvSpPr/>
          <p:nvPr/>
        </p:nvSpPr>
        <p:spPr>
          <a:xfrm>
            <a:off x="5635869" y="1248508"/>
            <a:ext cx="3482599" cy="130965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D3C42961-059C-FE9A-2189-95945F55CDD7}"/>
              </a:ext>
            </a:extLst>
          </p:cNvPr>
          <p:cNvGrpSpPr/>
          <p:nvPr/>
        </p:nvGrpSpPr>
        <p:grpSpPr>
          <a:xfrm>
            <a:off x="5061785" y="3726482"/>
            <a:ext cx="4947467" cy="2800217"/>
            <a:chOff x="4954208" y="3732245"/>
            <a:chExt cx="4947467" cy="2800217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C9B898B-220D-D6C2-AD27-F194EC6084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8924" y="3732245"/>
              <a:ext cx="564327" cy="564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661FC5C-C133-1E28-87E6-6A815CF48C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3711" y="4696197"/>
              <a:ext cx="564327" cy="5643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9967892-A102-5F2D-029B-CD358E78FB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0896" y="5660149"/>
              <a:ext cx="564327" cy="5643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91E665C6-C086-C6E9-1727-0AEC4C935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3711" y="5660149"/>
              <a:ext cx="564327" cy="5643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C072911-B299-A637-6942-50C4267983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6526" y="5660149"/>
              <a:ext cx="564327" cy="5643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4C4E9D2-701E-342D-A9FA-F46EF2FDDF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4138" y="4696197"/>
              <a:ext cx="564327" cy="5643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15426E32-7F65-D707-FD83-FBBC296518F9}"/>
                </a:ext>
              </a:extLst>
            </p:cNvPr>
            <p:cNvCxnSpPr>
              <a:cxnSpLocks/>
              <a:stCxn id="13" idx="0"/>
              <a:endCxn id="7" idx="3"/>
            </p:cNvCxnSpPr>
            <p:nvPr/>
          </p:nvCxnSpPr>
          <p:spPr>
            <a:xfrm flipV="1">
              <a:off x="6525875" y="4213928"/>
              <a:ext cx="885693" cy="482269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56DCBC7F-E678-7274-E6B4-3523CC007327}"/>
                </a:ext>
              </a:extLst>
            </p:cNvPr>
            <p:cNvCxnSpPr>
              <a:cxnSpLocks/>
              <a:stCxn id="23" idx="0"/>
              <a:endCxn id="7" idx="5"/>
            </p:cNvCxnSpPr>
            <p:nvPr/>
          </p:nvCxnSpPr>
          <p:spPr>
            <a:xfrm flipH="1" flipV="1">
              <a:off x="7810607" y="4213928"/>
              <a:ext cx="885695" cy="482269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2608F31-B07F-CE7D-8357-E0FCBC0CDD52}"/>
                </a:ext>
              </a:extLst>
            </p:cNvPr>
            <p:cNvCxnSpPr>
              <a:cxnSpLocks/>
              <a:stCxn id="22" idx="0"/>
              <a:endCxn id="13" idx="5"/>
            </p:cNvCxnSpPr>
            <p:nvPr/>
          </p:nvCxnSpPr>
          <p:spPr>
            <a:xfrm flipH="1" flipV="1">
              <a:off x="6725394" y="5177880"/>
              <a:ext cx="783296" cy="482269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56E03CC-FC88-4A4A-75C4-A61BD1A78B7B}"/>
                </a:ext>
              </a:extLst>
            </p:cNvPr>
            <p:cNvCxnSpPr>
              <a:cxnSpLocks/>
              <a:stCxn id="20" idx="0"/>
              <a:endCxn id="13" idx="3"/>
            </p:cNvCxnSpPr>
            <p:nvPr/>
          </p:nvCxnSpPr>
          <p:spPr>
            <a:xfrm flipV="1">
              <a:off x="5543060" y="5177880"/>
              <a:ext cx="783295" cy="482269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C4C58AD6-1435-7E1A-D470-E98028B6DB48}"/>
                </a:ext>
              </a:extLst>
            </p:cNvPr>
            <p:cNvCxnSpPr>
              <a:cxnSpLocks/>
              <a:stCxn id="21" idx="0"/>
              <a:endCxn id="13" idx="4"/>
            </p:cNvCxnSpPr>
            <p:nvPr/>
          </p:nvCxnSpPr>
          <p:spPr>
            <a:xfrm flipV="1">
              <a:off x="6525875" y="5260524"/>
              <a:ext cx="0" cy="399625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B7EA61F-2FBC-72A6-344C-7711E312DDB6}"/>
                </a:ext>
              </a:extLst>
            </p:cNvPr>
            <p:cNvSpPr txBox="1"/>
            <p:nvPr/>
          </p:nvSpPr>
          <p:spPr>
            <a:xfrm>
              <a:off x="6590420" y="3737409"/>
              <a:ext cx="1177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/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002F0BE-A76C-6685-7407-0865DF2D88F0}"/>
                </a:ext>
              </a:extLst>
            </p:cNvPr>
            <p:cNvSpPr txBox="1"/>
            <p:nvPr/>
          </p:nvSpPr>
          <p:spPr>
            <a:xfrm>
              <a:off x="5394810" y="4829532"/>
              <a:ext cx="1177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/app1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F114978-17F9-25D5-CF66-0A3681660AB7}"/>
                </a:ext>
              </a:extLst>
            </p:cNvPr>
            <p:cNvSpPr txBox="1"/>
            <p:nvPr/>
          </p:nvSpPr>
          <p:spPr>
            <a:xfrm>
              <a:off x="4954208" y="6255463"/>
              <a:ext cx="1177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/app1/p_1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04CF5DD-A651-37A1-5023-9BF3ECC55FAB}"/>
                </a:ext>
              </a:extLst>
            </p:cNvPr>
            <p:cNvSpPr txBox="1"/>
            <p:nvPr/>
          </p:nvSpPr>
          <p:spPr>
            <a:xfrm>
              <a:off x="5937023" y="6255463"/>
              <a:ext cx="1177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/app1/p_2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C71F6A5-B833-164A-AC99-CD26A5884FB3}"/>
                </a:ext>
              </a:extLst>
            </p:cNvPr>
            <p:cNvSpPr txBox="1"/>
            <p:nvPr/>
          </p:nvSpPr>
          <p:spPr>
            <a:xfrm>
              <a:off x="6919838" y="6255463"/>
              <a:ext cx="1177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/app1/p_3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37B646E-8A89-E3AF-17FB-853CA3C8A94E}"/>
                </a:ext>
              </a:extLst>
            </p:cNvPr>
            <p:cNvSpPr txBox="1"/>
            <p:nvPr/>
          </p:nvSpPr>
          <p:spPr>
            <a:xfrm>
              <a:off x="8723973" y="4829531"/>
              <a:ext cx="1177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/app2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9740AC6-D43A-A2BC-5E33-A57810D68A31}"/>
                </a:ext>
              </a:extLst>
            </p:cNvPr>
            <p:cNvSpPr txBox="1"/>
            <p:nvPr/>
          </p:nvSpPr>
          <p:spPr>
            <a:xfrm>
              <a:off x="8103743" y="5204235"/>
              <a:ext cx="11777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.</a:t>
              </a:r>
            </a:p>
            <a:p>
              <a:pPr algn="ctr"/>
              <a:r>
                <a:rPr lang="en-US" altLang="zh-CN" sz="12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.</a:t>
              </a:r>
            </a:p>
            <a:p>
              <a:pPr algn="ctr"/>
              <a:r>
                <a:rPr lang="en-US" altLang="zh-CN" sz="12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.</a:t>
              </a:r>
            </a:p>
            <a:p>
              <a:pPr algn="ctr"/>
              <a:r>
                <a:rPr lang="en-US" altLang="zh-CN" sz="12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.</a:t>
              </a:r>
            </a:p>
            <a:p>
              <a:pPr algn="ctr"/>
              <a:r>
                <a:rPr lang="en-US" altLang="zh-CN" sz="12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.</a:t>
              </a:r>
            </a:p>
            <a:p>
              <a:pPr algn="ctr"/>
              <a:r>
                <a:rPr lang="en-US" altLang="zh-CN" sz="12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353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协议代理拓展负载均衡</a:t>
            </a:r>
            <a:endParaRPr lang="en-US" altLang="zh-CN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HTTP</a:t>
            </a: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代理拓展负载均衡</a:t>
            </a:r>
            <a:endParaRPr lang="en-US" altLang="zh-CN" sz="2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2900" lvl="2" indent="-3429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zh-CN"/>
              <a:t>TCP</a:t>
            </a:r>
            <a:r>
              <a:rPr lang="zh-CN" altLang="en-US"/>
              <a:t>代理拓展负载均衡</a:t>
            </a:r>
            <a:endParaRPr lang="en-US" altLang="zh-CN"/>
          </a:p>
          <a:p>
            <a:pPr marL="342900" lvl="2" indent="-3429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zh-CN"/>
              <a:t>gRPC</a:t>
            </a:r>
            <a:r>
              <a:rPr lang="zh-CN" altLang="en-US"/>
              <a:t>代理拓展负载均衡</a:t>
            </a:r>
            <a:endParaRPr lang="en-US" altLang="zh-CN"/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zh-CN"/>
              <a:t>下游服务器启动时，注册服务信息到zk</a:t>
            </a:r>
            <a:endParaRPr lang="en-US" altLang="zh-CN"/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zh-CN"/>
              <a:t>zk节点配置信息变更，通知所有观察者-负载均衡器</a:t>
            </a:r>
            <a:endParaRPr lang="en-US" altLang="zh-CN"/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zh-CN"/>
              <a:t>负载均衡器根据更新后的可用服务列表，得出服务地址并提供反向代理服务</a:t>
            </a:r>
            <a:endParaRPr lang="en-US" altLang="zh-CN"/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/>
              <a:t>调用者</a:t>
            </a:r>
            <a:r>
              <a:rPr lang="zh-CN" altLang="zh-CN"/>
              <a:t>通过</a:t>
            </a:r>
            <a:r>
              <a:rPr lang="zh-CN" altLang="en-US"/>
              <a:t>反向</a:t>
            </a:r>
            <a:r>
              <a:rPr lang="zh-CN" altLang="zh-CN"/>
              <a:t>代理访问可用下游服务器主机，获得响应</a:t>
            </a:r>
          </a:p>
          <a:p>
            <a:pPr marL="457223" lvl="3" indent="0">
              <a:spcBef>
                <a:spcPts val="1000"/>
              </a:spcBef>
              <a:buNone/>
            </a:pPr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8489192-01DC-81AE-E3A1-BF082EECB751}"/>
              </a:ext>
            </a:extLst>
          </p:cNvPr>
          <p:cNvGrpSpPr/>
          <p:nvPr/>
        </p:nvGrpSpPr>
        <p:grpSpPr>
          <a:xfrm>
            <a:off x="5543060" y="1563457"/>
            <a:ext cx="5382891" cy="2733115"/>
            <a:chOff x="5748334" y="1396214"/>
            <a:chExt cx="5382891" cy="273311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79AFF0C-84AB-5813-ED0D-22F6BCCECC86}"/>
                </a:ext>
              </a:extLst>
            </p:cNvPr>
            <p:cNvGrpSpPr/>
            <p:nvPr/>
          </p:nvGrpSpPr>
          <p:grpSpPr>
            <a:xfrm>
              <a:off x="5748334" y="1528634"/>
              <a:ext cx="1308804" cy="745105"/>
              <a:chOff x="1931531" y="1793435"/>
              <a:chExt cx="2721700" cy="1873094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99165B55-7030-9EDA-37E5-C2FC78C935C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84801" y="1793435"/>
                <a:ext cx="1471891" cy="1153291"/>
                <a:chOff x="4998874" y="4149546"/>
                <a:chExt cx="1410698" cy="1204875"/>
              </a:xfrm>
            </p:grpSpPr>
            <p:pic>
              <p:nvPicPr>
                <p:cNvPr id="32" name="图片 31">
                  <a:extLst>
                    <a:ext uri="{FF2B5EF4-FFF2-40B4-BE49-F238E27FC236}">
                      <a16:creationId xmlns:a16="http://schemas.microsoft.com/office/drawing/2014/main" id="{9397E7E3-6077-F9EA-3889-78C8146003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8874" y="4149546"/>
                  <a:ext cx="1410698" cy="1204875"/>
                </a:xfrm>
                <a:prstGeom prst="rect">
                  <a:avLst/>
                </a:prstGeom>
                <a:ln w="19050">
                  <a:noFill/>
                </a:ln>
              </p:spPr>
            </p:pic>
            <p:pic>
              <p:nvPicPr>
                <p:cNvPr id="33" name="图片 32">
                  <a:extLst>
                    <a:ext uri="{FF2B5EF4-FFF2-40B4-BE49-F238E27FC236}">
                      <a16:creationId xmlns:a16="http://schemas.microsoft.com/office/drawing/2014/main" id="{8232DF65-F437-88E8-05CD-4D50F36F11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hq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182" t="11716" r="18701" b="10359"/>
                <a:stretch/>
              </p:blipFill>
              <p:spPr>
                <a:xfrm>
                  <a:off x="5486848" y="4310140"/>
                  <a:ext cx="434747" cy="554302"/>
                </a:xfrm>
                <a:prstGeom prst="rect">
                  <a:avLst/>
                </a:prstGeom>
                <a:ln w="19050">
                  <a:noFill/>
                </a:ln>
              </p:spPr>
            </p:pic>
          </p:grp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62EAF7-8C57-BE4D-B34F-CE2AE9C766F8}"/>
                  </a:ext>
                </a:extLst>
              </p:cNvPr>
              <p:cNvSpPr txBox="1"/>
              <p:nvPr/>
            </p:nvSpPr>
            <p:spPr>
              <a:xfrm>
                <a:off x="1931531" y="2970191"/>
                <a:ext cx="2721700" cy="696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服务调用者</a:t>
                </a:r>
                <a:endParaRPr lang="en-US" altLang="zh-CN" sz="1200">
                  <a:solidFill>
                    <a:srgbClr val="3F434C"/>
                  </a:solidFill>
                  <a:ea typeface="思源黑体 CN Medium" panose="020B0600000000000000" pitchFamily="34" charset="-122"/>
                </a:endParaRPr>
              </a:p>
            </p:txBody>
          </p:sp>
        </p:grp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AE6F999-72E0-14F6-4F55-A233D193D0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67826" y="1901187"/>
              <a:ext cx="1086517" cy="80499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7A25221-DDBC-87D9-719C-AD4F22540982}"/>
                </a:ext>
              </a:extLst>
            </p:cNvPr>
            <p:cNvCxnSpPr>
              <a:cxnSpLocks/>
            </p:cNvCxnSpPr>
            <p:nvPr/>
          </p:nvCxnSpPr>
          <p:spPr>
            <a:xfrm>
              <a:off x="9167826" y="3027230"/>
              <a:ext cx="1086517" cy="639701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8C533248-B426-2CAE-84BE-4DD89AB416E2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6871841" y="1766096"/>
              <a:ext cx="1177702" cy="205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7C86E595-5BEC-0A77-7E8C-E7606CDF93B1}"/>
                </a:ext>
              </a:extLst>
            </p:cNvPr>
            <p:cNvCxnSpPr>
              <a:cxnSpLocks/>
            </p:cNvCxnSpPr>
            <p:nvPr/>
          </p:nvCxnSpPr>
          <p:spPr>
            <a:xfrm>
              <a:off x="9167826" y="2847057"/>
              <a:ext cx="1151831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7705505B-1809-787E-F910-FDDD446919EC}"/>
                </a:ext>
              </a:extLst>
            </p:cNvPr>
            <p:cNvGrpSpPr/>
            <p:nvPr/>
          </p:nvGrpSpPr>
          <p:grpSpPr>
            <a:xfrm>
              <a:off x="10403996" y="2428254"/>
              <a:ext cx="727229" cy="828317"/>
              <a:chOff x="10297589" y="2112220"/>
              <a:chExt cx="727229" cy="828317"/>
            </a:xfrm>
          </p:grpSpPr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C267DDF1-AA5C-E92A-15E0-EBC3839575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297589" y="2112220"/>
                <a:ext cx="727229" cy="575390"/>
              </a:xfrm>
              <a:prstGeom prst="rect">
                <a:avLst/>
              </a:prstGeom>
            </p:spPr>
          </p:pic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173F074-F77C-E7DE-64FB-91F23129E0EE}"/>
                  </a:ext>
                </a:extLst>
              </p:cNvPr>
              <p:cNvSpPr txBox="1"/>
              <p:nvPr/>
            </p:nvSpPr>
            <p:spPr>
              <a:xfrm>
                <a:off x="10297589" y="2663538"/>
                <a:ext cx="727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Server2</a:t>
                </a: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0148010-1789-1281-2D9C-6531CEAF8767}"/>
                </a:ext>
              </a:extLst>
            </p:cNvPr>
            <p:cNvGrpSpPr/>
            <p:nvPr/>
          </p:nvGrpSpPr>
          <p:grpSpPr>
            <a:xfrm>
              <a:off x="10403996" y="1446815"/>
              <a:ext cx="727229" cy="842873"/>
              <a:chOff x="10297589" y="1065765"/>
              <a:chExt cx="727229" cy="842873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0AF5300-D548-20FC-97F1-9B44B8DC3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297589" y="1065765"/>
                <a:ext cx="727229" cy="575390"/>
              </a:xfrm>
              <a:prstGeom prst="rect">
                <a:avLst/>
              </a:prstGeom>
            </p:spPr>
          </p:pic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5F28C39-D98E-6A88-4207-08BA348FE136}"/>
                  </a:ext>
                </a:extLst>
              </p:cNvPr>
              <p:cNvSpPr txBox="1"/>
              <p:nvPr/>
            </p:nvSpPr>
            <p:spPr>
              <a:xfrm>
                <a:off x="10297589" y="1631639"/>
                <a:ext cx="727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Server1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384B846-FA69-9013-0CEB-F1FAD6EEF8DF}"/>
                </a:ext>
              </a:extLst>
            </p:cNvPr>
            <p:cNvGrpSpPr/>
            <p:nvPr/>
          </p:nvGrpSpPr>
          <p:grpSpPr>
            <a:xfrm>
              <a:off x="10403996" y="3277959"/>
              <a:ext cx="727229" cy="851370"/>
              <a:chOff x="10345997" y="3020402"/>
              <a:chExt cx="727229" cy="851370"/>
            </a:xfrm>
          </p:grpSpPr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E6F4E4EB-F87B-78B1-979A-0CBF515375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345997" y="3020402"/>
                <a:ext cx="727229" cy="575390"/>
              </a:xfrm>
              <a:prstGeom prst="rect">
                <a:avLst/>
              </a:prstGeom>
            </p:spPr>
          </p:pic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8D4A810-F7DF-B236-D96D-B5C1951E1EBB}"/>
                  </a:ext>
                </a:extLst>
              </p:cNvPr>
              <p:cNvSpPr txBox="1"/>
              <p:nvPr/>
            </p:nvSpPr>
            <p:spPr>
              <a:xfrm>
                <a:off x="10345997" y="3594773"/>
                <a:ext cx="7272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Server3</a:t>
                </a:r>
              </a:p>
            </p:txBody>
          </p:sp>
        </p:grpSp>
        <p:sp>
          <p:nvSpPr>
            <p:cNvPr id="17" name="菱形 16">
              <a:extLst>
                <a:ext uri="{FF2B5EF4-FFF2-40B4-BE49-F238E27FC236}">
                  <a16:creationId xmlns:a16="http://schemas.microsoft.com/office/drawing/2014/main" id="{77D2B394-A4E8-4724-2132-29C857E53DC8}"/>
                </a:ext>
              </a:extLst>
            </p:cNvPr>
            <p:cNvSpPr/>
            <p:nvPr/>
          </p:nvSpPr>
          <p:spPr>
            <a:xfrm>
              <a:off x="8049543" y="1396214"/>
              <a:ext cx="1274199" cy="73976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负载均衡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2E5FC249-2450-52E6-D12F-A296CD1FA12F}"/>
                </a:ext>
              </a:extLst>
            </p:cNvPr>
            <p:cNvSpPr/>
            <p:nvPr/>
          </p:nvSpPr>
          <p:spPr>
            <a:xfrm>
              <a:off x="8299965" y="2472532"/>
              <a:ext cx="736859" cy="70540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注册中心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178A7858-9403-F5B6-6475-9CD27681732A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8686642" y="2135977"/>
              <a:ext cx="1" cy="33655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D47B6CE-2F8F-0B4F-9C70-94EDE3E2538E}"/>
                </a:ext>
              </a:extLst>
            </p:cNvPr>
            <p:cNvSpPr txBox="1"/>
            <p:nvPr/>
          </p:nvSpPr>
          <p:spPr>
            <a:xfrm>
              <a:off x="9183739" y="2172975"/>
              <a:ext cx="1177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主动注册</a:t>
              </a:r>
              <a:endParaRPr lang="en-US" altLang="zh-CN" sz="12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8045000-BAE6-A04A-E98B-24D48D91D8B8}"/>
                </a:ext>
              </a:extLst>
            </p:cNvPr>
            <p:cNvSpPr txBox="1"/>
            <p:nvPr/>
          </p:nvSpPr>
          <p:spPr>
            <a:xfrm>
              <a:off x="9183739" y="2590865"/>
              <a:ext cx="1177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主动注册</a:t>
              </a:r>
              <a:endParaRPr lang="en-US" altLang="zh-CN" sz="12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F26808E-3E17-EDF4-9579-5118C2558F03}"/>
                </a:ext>
              </a:extLst>
            </p:cNvPr>
            <p:cNvSpPr txBox="1"/>
            <p:nvPr/>
          </p:nvSpPr>
          <p:spPr>
            <a:xfrm>
              <a:off x="9183739" y="3136548"/>
              <a:ext cx="1177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主动注册</a:t>
              </a:r>
              <a:endParaRPr lang="en-US" altLang="zh-CN" sz="12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40B31F2-CBF0-0A59-2BA4-14E9461A0268}"/>
                </a:ext>
              </a:extLst>
            </p:cNvPr>
            <p:cNvSpPr txBox="1"/>
            <p:nvPr/>
          </p:nvSpPr>
          <p:spPr>
            <a:xfrm>
              <a:off x="6871841" y="1494838"/>
              <a:ext cx="1177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请求网关</a:t>
              </a:r>
              <a:endParaRPr lang="en-US" altLang="zh-CN" sz="120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69FBFE-F5A1-13A7-513D-4CEDA8FEA0A0}"/>
              </a:ext>
            </a:extLst>
          </p:cNvPr>
          <p:cNvSpPr/>
          <p:nvPr/>
        </p:nvSpPr>
        <p:spPr>
          <a:xfrm>
            <a:off x="5635869" y="1248508"/>
            <a:ext cx="3482599" cy="130965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08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主题1-拉勾">
  <a:themeElements>
    <a:clrScheme name="zce">
      <a:dk1>
        <a:srgbClr val="000000"/>
      </a:dk1>
      <a:lt1>
        <a:sysClr val="window" lastClr="FFFFFF"/>
      </a:lt1>
      <a:dk2>
        <a:srgbClr val="343A3C"/>
      </a:dk2>
      <a:lt2>
        <a:srgbClr val="F8F9FB"/>
      </a:lt2>
      <a:accent1>
        <a:srgbClr val="FF6B6B"/>
      </a:accent1>
      <a:accent2>
        <a:srgbClr val="FFD700"/>
      </a:accent2>
      <a:accent3>
        <a:srgbClr val="20C997"/>
      </a:accent3>
      <a:accent4>
        <a:srgbClr val="339AF0"/>
      </a:accent4>
      <a:accent5>
        <a:srgbClr val="5C7CFA"/>
      </a:accent5>
      <a:accent6>
        <a:srgbClr val="845EF7"/>
      </a:accent6>
      <a:hlink>
        <a:srgbClr val="339AF0"/>
      </a:hlink>
      <a:folHlink>
        <a:srgbClr val="1C7ED6"/>
      </a:folHlink>
    </a:clrScheme>
    <a:fontScheme name="思源黑体">
      <a:majorFont>
        <a:latin typeface="思源黑体"/>
        <a:ea typeface="思源黑体"/>
        <a:cs typeface=""/>
      </a:majorFont>
      <a:minorFont>
        <a:latin typeface="思源黑体"/>
        <a:ea typeface="思源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-拉勾" id="{9A02658D-BB9F-4FA6-8DD8-5721C10F19F0}" vid="{604640A5-FCA7-4D2A-BA79-5C08BAE6B56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灰底-黑字-炫彩形状</Template>
  <TotalTime>95788</TotalTime>
  <Words>848</Words>
  <Application>Microsoft Office PowerPoint</Application>
  <PresentationFormat>宽屏</PresentationFormat>
  <Paragraphs>170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 Unicode MS</vt:lpstr>
      <vt:lpstr>pingfang SC</vt:lpstr>
      <vt:lpstr>等线</vt:lpstr>
      <vt:lpstr>思源黑体</vt:lpstr>
      <vt:lpstr>思源黑体 CN Bold</vt:lpstr>
      <vt:lpstr>思源黑体 CN Heavy</vt:lpstr>
      <vt:lpstr>思源黑体 CN Medium</vt:lpstr>
      <vt:lpstr>微软雅黑</vt:lpstr>
      <vt:lpstr>Arial</vt:lpstr>
      <vt:lpstr>Wingdings</vt:lpstr>
      <vt:lpstr>主题1-拉勾</vt:lpstr>
      <vt:lpstr>中间件开发</vt:lpstr>
      <vt:lpstr>目录</vt:lpstr>
      <vt:lpstr>实现一个中间件</vt:lpstr>
      <vt:lpstr>限流、熔断和降级</vt:lpstr>
      <vt:lpstr>限流、熔断和降级</vt:lpstr>
      <vt:lpstr>服务注册与发现</vt:lpstr>
      <vt:lpstr>服务注册与发现</vt:lpstr>
      <vt:lpstr>服务注册与发现</vt:lpstr>
      <vt:lpstr>协议代理拓展负载均衡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LiuD</dc:creator>
  <cp:lastModifiedBy>li pengpeng</cp:lastModifiedBy>
  <cp:revision>494</cp:revision>
  <dcterms:created xsi:type="dcterms:W3CDTF">2022-03-08T06:45:45Z</dcterms:created>
  <dcterms:modified xsi:type="dcterms:W3CDTF">2022-11-01T07:05:33Z</dcterms:modified>
</cp:coreProperties>
</file>