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0"/>
  </p:notesMasterIdLst>
  <p:handoutMasterIdLst>
    <p:handoutMasterId r:id="rId41"/>
  </p:handoutMasterIdLst>
  <p:sldIdLst>
    <p:sldId id="258" r:id="rId2"/>
    <p:sldId id="401" r:id="rId3"/>
    <p:sldId id="424" r:id="rId4"/>
    <p:sldId id="375" r:id="rId5"/>
    <p:sldId id="338" r:id="rId6"/>
    <p:sldId id="425" r:id="rId7"/>
    <p:sldId id="428" r:id="rId8"/>
    <p:sldId id="426" r:id="rId9"/>
    <p:sldId id="429" r:id="rId10"/>
    <p:sldId id="419" r:id="rId11"/>
    <p:sldId id="427" r:id="rId12"/>
    <p:sldId id="447" r:id="rId13"/>
    <p:sldId id="448" r:id="rId14"/>
    <p:sldId id="451" r:id="rId15"/>
    <p:sldId id="430" r:id="rId16"/>
    <p:sldId id="422" r:id="rId17"/>
    <p:sldId id="431" r:id="rId18"/>
    <p:sldId id="468" r:id="rId19"/>
    <p:sldId id="452" r:id="rId20"/>
    <p:sldId id="457" r:id="rId21"/>
    <p:sldId id="464" r:id="rId22"/>
    <p:sldId id="459" r:id="rId23"/>
    <p:sldId id="441" r:id="rId24"/>
    <p:sldId id="444" r:id="rId25"/>
    <p:sldId id="463" r:id="rId26"/>
    <p:sldId id="456" r:id="rId27"/>
    <p:sldId id="466" r:id="rId28"/>
    <p:sldId id="458" r:id="rId29"/>
    <p:sldId id="465" r:id="rId30"/>
    <p:sldId id="460" r:id="rId31"/>
    <p:sldId id="449" r:id="rId32"/>
    <p:sldId id="467" r:id="rId33"/>
    <p:sldId id="450" r:id="rId34"/>
    <p:sldId id="461" r:id="rId35"/>
    <p:sldId id="462" r:id="rId36"/>
    <p:sldId id="453" r:id="rId37"/>
    <p:sldId id="454" r:id="rId38"/>
    <p:sldId id="267" r:id="rId39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3E"/>
    <a:srgbClr val="28C840"/>
    <a:srgbClr val="FDBC2B"/>
    <a:srgbClr val="FF6058"/>
    <a:srgbClr val="F80000"/>
    <a:srgbClr val="EB4036"/>
    <a:srgbClr val="FF0010"/>
    <a:srgbClr val="C93648"/>
    <a:srgbClr val="845EF7"/>
    <a:srgbClr val="CDD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95314" autoAdjust="0"/>
  </p:normalViewPr>
  <p:slideViewPr>
    <p:cSldViewPr snapToGrid="0">
      <p:cViewPr varScale="1">
        <p:scale>
          <a:sx n="87" d="100"/>
          <a:sy n="87" d="100"/>
        </p:scale>
        <p:origin x="4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13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2584221-7EF0-48EB-BBFE-CC7C37E458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7125D-C813-4E5F-B9AB-1257A2B582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D784-8544-4E9A-9B86-61EA94F7651C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EE2B27-B49F-4FEB-B4E2-6F33BDC77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96711-DC54-4A2C-89B0-2868692481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438D9-BE1E-47C4-BB81-9DD88CC1A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42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50289-8174-41FB-90A5-C94B7195BB6B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6E4CE-3632-40F6-8BB6-9A932A98F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6%8D%AE%E5%8C%85" TargetMode="External"/><Relationship Id="rId7" Type="http://schemas.openxmlformats.org/officeDocument/2006/relationships/hyperlink" Target="https://baike.baidu.com/item/%E6%95%B0%E6%8D%AE%E9%A1%B9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4%B8%A2%E5%8C%85%E7%8E%87" TargetMode="External"/><Relationship Id="rId5" Type="http://schemas.openxmlformats.org/officeDocument/2006/relationships/hyperlink" Target="https://baike.baidu.com/item/%E6%97%B6%E5%BB%B6%E6%8A%96%E5%8A%A8" TargetMode="External"/><Relationship Id="rId4" Type="http://schemas.openxmlformats.org/officeDocument/2006/relationships/hyperlink" Target="https://baike.baidu.com/item/%E5%90%9E%E5%90%90%E7%8E%87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为什么要分层：</a:t>
            </a:r>
            <a:r>
              <a:rPr lang="zh-CN" altLang="en-US" sz="20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解耦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分层的好处：</a:t>
            </a:r>
            <a:endParaRPr lang="en-US" altLang="zh-CN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accent2"/>
                </a:solidFill>
              </a:rPr>
              <a:t>各层功能相对独立</a:t>
            </a:r>
            <a:r>
              <a:rPr lang="zh-CN" altLang="en-US" sz="1600" dirty="0"/>
              <a:t>，降低整个系统的复杂度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灵活性好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，各层通过接口提供服务，适应技术变化</a:t>
            </a:r>
            <a:endParaRPr lang="en-US" altLang="zh-CN" sz="16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结构上分割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，功能定义独立于具体实现</a:t>
            </a:r>
            <a:endParaRPr lang="en-US" altLang="zh-CN" sz="16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易于实现和维护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，上层单向调用下层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各层功能和服务清晰，</a:t>
            </a:r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能促进标准化工作</a:t>
            </a:r>
            <a:endParaRPr lang="en-US" altLang="zh-CN" sz="16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应用层：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提供用户与系统网络的界面，比如文件传输、电子邮件服务；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FTP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SMTP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POP3(IMAP)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HTTP(s)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传输层：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负责主机中两个进程的通信，为端到端连接提供可靠传输服务；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TCP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</a:t>
            </a:r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报文段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）、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UDP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</a:t>
            </a:r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数据报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网络层：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将传输层报文段封装成分组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数据报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，将分组交付目的主机，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ICMP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ARP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RARP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IP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IGMP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数据链路层：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将网络层传下来的数据报组装成</a:t>
            </a:r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帧</a:t>
            </a:r>
            <a:endParaRPr lang="en-US" altLang="zh-CN" sz="16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物理层：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透明地传输</a:t>
            </a:r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比特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流，为数据端设备提供传送数据的通路，集线器、中继器</a:t>
            </a:r>
            <a:endParaRPr lang="en-US" altLang="zh-CN" sz="16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7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中间件：</a:t>
            </a:r>
            <a:endParaRPr lang="en-US" altLang="zh-CN" dirty="0"/>
          </a:p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常用的内容编码有以下几种。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gzip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GNU zip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compress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UNIX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系统的标准压缩）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deflate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zlib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identity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不进行编码）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1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75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多部分对象集合包含的对象如下。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multipart/form-data</a:t>
            </a:r>
            <a:b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Web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表单文件上传时使用。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multipart/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byteranges</a:t>
            </a:r>
            <a:b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状态码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206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Partial Content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 部分内容） 响应报文包含了多个范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围的内容时使用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48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34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中间件：</a:t>
            </a:r>
            <a:endParaRPr lang="en-US" altLang="zh-CN" dirty="0"/>
          </a:p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常用的内容编码有以下几种。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gzip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GNU zip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compress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UNIX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系统的标准压缩）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deflate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zlib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identity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不进行编码）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92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中间件：</a:t>
            </a:r>
            <a:endParaRPr lang="en-US" altLang="zh-CN" dirty="0"/>
          </a:p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常用的内容编码有以下几种。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gzip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GNU zip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compress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UNIX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系统的标准压缩）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deflate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zlib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identity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不进行编码）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87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区分服务：一种保证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QoS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（服务质量）的网络技术。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在同一个传输方向上，通过一条或几条路径传输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数据包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时的某些重要特征所定义的这些特征可能包括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吞吐率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、时延、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5"/>
              </a:rPr>
              <a:t>时延抖动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或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6"/>
              </a:rPr>
              <a:t>丢包率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的量化值或统计值等，也可能是指其获取网络资源的相对优先权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生存时间：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TTL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Time To Live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的缩写。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这些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7"/>
              </a:rPr>
              <a:t>数据项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可以是数字或在计算检验的过程中看作数字的其它字符串。校验和（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checksum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）是指传输位数的累加，当传输结束时，接收者可以根据这个数值判断是否接到了所有的数据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254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22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中间件：</a:t>
            </a:r>
            <a:endParaRPr lang="en-US" altLang="zh-CN" dirty="0"/>
          </a:p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常用的内容编码有以下几种。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gzip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GNU zip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compress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UNIX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系统的标准压缩）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deflate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zlib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identity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不进行编码）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72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中间件：</a:t>
            </a:r>
            <a:endParaRPr lang="en-US" altLang="zh-CN" dirty="0"/>
          </a:p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常用的内容编码有以下几种。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gzip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GNU zip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compress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UNIX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系统的标准压缩）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deflate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zlib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identity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不进行编码）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0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PCI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Protocol Control Information 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协议控制信息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2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SDU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Service Data Unit 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服务数据单元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2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PDU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Protocol Data Unit 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协议数据单元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数据链路层添加首部和尾部的作用：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首部：同步码；尾部：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CRC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校验码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尾部的主要功能就是在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有差错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的物理链路上建立数据链路，并保证数据无差错的传输。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而对数据帧添加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帧尾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就是可靠性的一种保障。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将校验放置到帧尾，接收方收到后会对收到的帧的中间部分按同样方法计算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CRC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循环冗余码，然后和发来的帧的尾部的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CRC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做比较，如果相同就说明没错，如果不相同就说明数据出错了，这时候应该通知发送方重新发送该帧。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sz="1200" b="0" i="0" dirty="0">
              <a:solidFill>
                <a:srgbClr val="333333"/>
              </a:solidFill>
              <a:effectLst/>
              <a:latin typeface="PingFang SC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经历了九九八十一难，终于到达我佛如来处求取真经。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65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中间件：</a:t>
            </a:r>
            <a:endParaRPr lang="en-US" altLang="zh-CN" dirty="0"/>
          </a:p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常用的内容编码有以下几种。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gzip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GNU zip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compress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UNIX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系统的标准压缩）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deflate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zlib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identity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不进行编码）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35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初始时候，客户端和服务端都处于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CLOSED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（关闭）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服务端进入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LISTEN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（监听）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客户端发送了这个报文之后，进入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SYN-SENT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（同步已发送）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服务端进入了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SYN-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RCVD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（同步收到）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客户端进入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ESTABLISHED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（已建立连接）；</a:t>
            </a:r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服务端接收到这个数据包之后，也进入了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ESTABLISHED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（已建立连接）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12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初始时候，客户端和服务端都处于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CLOSED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（关闭）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服务端进入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LISTEN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（监听）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客户端发送了这个报文之后，进入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SYN-SENT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（同步已发送）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服务端进入了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SYN-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RCVD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（同步收到）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客户端进入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ESTABLISHED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（已建立连接）；</a:t>
            </a:r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服务端接收到这个数据包之后，也进入了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ESTABLISHED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（已建立连接）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MSL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Maximum Segment Lifetime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最长报文段寿命，为什么是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2MSL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？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一、为了确保客户机发送的最后一个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ACK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报文段能够到达服务器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二、防止“已失效的连接请求报文段”出现在本连接中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7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中间件：</a:t>
            </a:r>
            <a:endParaRPr lang="en-US" altLang="zh-CN" dirty="0"/>
          </a:p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常用的内容编码有以下几种。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gzip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GNU zip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compress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UNIX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系统的标准压缩）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deflate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zlib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identity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不进行编码）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22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初始时候，客户端和服务端都处于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CLOSED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（关闭）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服务端进入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LISTEN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（监听）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客户端发送了这个报文之后，进入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SYN-SENT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（同步已发送）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服务端进入了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SYN-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RCVD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（同步收到）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客户端进入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ESTABLISHED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（已建立连接）；</a:t>
            </a:r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服务端接收到这个数据包之后，也进入了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ESTABLISHED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（已建立连接）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43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rwnd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Receive Window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，接收窗口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cwnd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Congestion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altLang="zh-CN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kənˈdʒestʃən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window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，拥塞窗口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699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rwnd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Receive Window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，接收窗口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cwnd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Congestion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altLang="zh-CN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kənˈdʒestʃən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window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，拥塞窗口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47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rwnd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Receive Window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，接收窗口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cwnd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Congestion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altLang="zh-CN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kənˈdʒestʃən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window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，拥塞窗口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MSS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：一个最大报文长度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745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rwnd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Receive Window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，接收窗口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cwnd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Congestion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altLang="zh-CN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kənˈdʒestʃən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window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，拥塞窗口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MSS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：一个最大报文长度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71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6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3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CE-3632-40F6-8BB6-9A932A98FF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9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PCI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Protocol Control Information 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协议控制信息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2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SDU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Service Data Unit 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服务数据单元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2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PDU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Protocol Data Unit 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协议数据单元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数据链路层添加首部和尾部的作用：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首部：同步码；尾部：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CRC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校验码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尾部的主要功能就是在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有差错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的物理链路上建立数据链路，并保证数据无差错的传输。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而对数据帧添加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帧尾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就是可靠性的一种保障。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将校验放置到帧尾，接收方收到后会对收到的帧的中间部分按同样方法计算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CRC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循环冗余码，然后和发来的帧的尾部的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CRC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做比较，如果相同就说明没错，如果不相同就说明数据出错了，这时候应该通知发送方重新发送该帧。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sz="1200" b="0" i="0" dirty="0">
              <a:solidFill>
                <a:srgbClr val="333333"/>
              </a:solidFill>
              <a:effectLst/>
              <a:latin typeface="PingFang SC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经历了九九八十一难，终于到达我佛如来处求取真经。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92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9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13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9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317" y="1041400"/>
            <a:ext cx="10511367" cy="252993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17" y="3571336"/>
            <a:ext cx="10511367" cy="168442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3C777DB-E007-4424-8577-9056EA2BC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7948" y="5647285"/>
            <a:ext cx="5216106" cy="4921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16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1800" dirty="0" smtClean="0">
                <a:latin typeface="+mn-lt"/>
                <a:ea typeface="+mn-ea"/>
              </a:defRPr>
            </a:lvl2pPr>
            <a:lvl3pPr>
              <a:defRPr lang="zh-CN" altLang="en-US" sz="18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457223"/>
            <a:r>
              <a:rPr lang="zh-CN" altLang="en-US"/>
              <a:t>单击此处编辑脚注</a:t>
            </a:r>
          </a:p>
        </p:txBody>
      </p:sp>
    </p:spTree>
    <p:extLst>
      <p:ext uri="{BB962C8B-B14F-4D97-AF65-F5344CB8AC3E}">
        <p14:creationId xmlns:p14="http://schemas.microsoft.com/office/powerpoint/2010/main" val="1974332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026" y="1347901"/>
            <a:ext cx="10512425" cy="5141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AE9FAFB-47DF-4A46-A0CF-D4010E45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7900"/>
            <a:ext cx="5181600" cy="5142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7900"/>
            <a:ext cx="5181600" cy="5142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B933052-9FE6-48D6-A8AB-7F62F7AE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94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CE3D66C-A200-4ECD-AC0B-88132D0A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89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9" y="368301"/>
            <a:ext cx="10512425" cy="6121399"/>
          </a:xfrm>
        </p:spPr>
        <p:txBody>
          <a:bodyPr numCol="2"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2416829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DCE50-80BC-7FB7-A784-8B72F569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298A-AA10-71C8-FDF7-34594A6B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1" y="1333100"/>
            <a:ext cx="7198680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3501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中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1" y="1333100"/>
            <a:ext cx="7198680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879936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A8263-A64E-465D-9A1B-06D68872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28428-F948-4D70-9D87-4E506E8E0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4B890A5-FD15-429B-842E-3FE3D4E059AE}"/>
              </a:ext>
            </a:extLst>
          </p:cNvPr>
          <p:cNvSpPr txBox="1">
            <a:spLocks/>
          </p:cNvSpPr>
          <p:nvPr userDrawn="1"/>
        </p:nvSpPr>
        <p:spPr>
          <a:xfrm>
            <a:off x="3487948" y="5647285"/>
            <a:ext cx="5216105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914446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solidFill>
                  <a:srgbClr val="F4ACBA"/>
                </a:solidFill>
              </a:rPr>
              <a:t>马士兵教育研究院</a:t>
            </a:r>
          </a:p>
        </p:txBody>
      </p:sp>
    </p:spTree>
    <p:extLst>
      <p:ext uri="{BB962C8B-B14F-4D97-AF65-F5344CB8AC3E}">
        <p14:creationId xmlns:p14="http://schemas.microsoft.com/office/powerpoint/2010/main" val="270987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623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26" y="1347901"/>
            <a:ext cx="10512425" cy="514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6ECDF66-4FE6-436B-AD76-0DDCC64C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AD26D1-BCED-4FF1-8616-DB586A0B19A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39" y="6318288"/>
            <a:ext cx="1314662" cy="3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78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  <p:sldLayoutId id="2147483689" r:id="rId5"/>
    <p:sldLayoutId id="2147483704" r:id="rId6"/>
    <p:sldLayoutId id="2147483690" r:id="rId7"/>
    <p:sldLayoutId id="2147483699" r:id="rId8"/>
    <p:sldLayoutId id="2147483703" r:id="rId9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defTabSz="914446" rtl="0" eaLnBrk="1" latinLnBrk="0" hangingPunct="1">
        <a:lnSpc>
          <a:spcPct val="90000"/>
        </a:lnSpc>
        <a:spcBef>
          <a:spcPct val="0"/>
        </a:spcBef>
        <a:buNone/>
        <a:defRPr lang="en-US" altLang="en-US" sz="3600" kern="1200" dirty="0">
          <a:solidFill>
            <a:srgbClr val="3F434C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0" indent="0" algn="l" defTabSz="914446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rgbClr val="3F434C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685834" indent="-228611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434C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143057" indent="-228611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434C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00280" indent="-228611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F434C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057503" indent="-228611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orient="horz" pos="348">
          <p15:clr>
            <a:srgbClr val="F26B43"/>
          </p15:clr>
        </p15:guide>
        <p15:guide id="7" pos="794">
          <p15:clr>
            <a:srgbClr val="F26B43"/>
          </p15:clr>
        </p15:guide>
        <p15:guide id="8" pos="10727">
          <p15:clr>
            <a:srgbClr val="F26B43"/>
          </p15:clr>
        </p15:guide>
        <p15:guide id="9" orient="horz" pos="6132">
          <p15:clr>
            <a:srgbClr val="F26B43"/>
          </p15:clr>
        </p15:guide>
        <p15:guide id="10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995CDE0-E64E-42B1-AC86-F69C7578B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zh-CN" altLang="en-US" dirty="0"/>
              <a:t>网络协议基础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5CCC947-CAC1-4816-B96E-2524996E1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037839CD-600E-4846-994B-89EB253685BA}"/>
              </a:ext>
            </a:extLst>
          </p:cNvPr>
          <p:cNvSpPr/>
          <p:nvPr/>
        </p:nvSpPr>
        <p:spPr>
          <a:xfrm>
            <a:off x="9976072" y="6147880"/>
            <a:ext cx="2215928" cy="710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7502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72FD6E-79D9-4231-A5BB-DF4B2C5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EACF0A-FB87-480D-B5E2-493EEBB8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381" y="1333100"/>
            <a:ext cx="4873959" cy="41918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网络层次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solidFill>
                  <a:schemeClr val="accent1"/>
                </a:solidFill>
              </a:rPr>
              <a:t>HTTP</a:t>
            </a:r>
            <a:r>
              <a:rPr lang="zh-CN" altLang="en-US" sz="3200" dirty="0">
                <a:solidFill>
                  <a:schemeClr val="accent1"/>
                </a:solidFill>
              </a:rPr>
              <a:t>协议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UDP</a:t>
            </a:r>
            <a:r>
              <a:rPr lang="zh-CN" altLang="en-US" dirty="0"/>
              <a:t>协议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6051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EAF20C3A-466C-72D0-A4ED-FC30A89E2DD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600" kern="1200" dirty="0">
                <a:solidFill>
                  <a:srgbClr val="3F434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r>
              <a:rPr lang="en-US" altLang="zh-CN" dirty="0"/>
              <a:t>HTTP</a:t>
            </a:r>
            <a:r>
              <a:rPr lang="zh-CN" altLang="en-US" dirty="0"/>
              <a:t>协议再认识</a:t>
            </a:r>
          </a:p>
        </p:txBody>
      </p:sp>
    </p:spTree>
    <p:extLst>
      <p:ext uri="{BB962C8B-B14F-4D97-AF65-F5344CB8AC3E}">
        <p14:creationId xmlns:p14="http://schemas.microsoft.com/office/powerpoint/2010/main" val="321551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世界宽带网</a:t>
            </a:r>
            <a:r>
              <a:rPr lang="en-US" altLang="zh-CN" dirty="0"/>
              <a:t>WWW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World Wide Web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，大规模联机式资料空间，无数网站和网页的集合，客户端为浏览器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URL</a:t>
            </a:r>
            <a:r>
              <a:rPr lang="zh-CN" altLang="en-US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统一资源定位符，这些资源的唯一标识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en-US" altLang="zh-CN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&lt;</a:t>
            </a:r>
            <a:r>
              <a:rPr lang="zh-CN" altLang="en-US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协议</a:t>
            </a:r>
            <a:r>
              <a:rPr lang="en-US" altLang="zh-CN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&gt;://&lt;</a:t>
            </a:r>
            <a:r>
              <a:rPr lang="zh-CN" altLang="en-US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主机</a:t>
            </a:r>
            <a:r>
              <a:rPr lang="en-US" altLang="zh-CN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&gt;:&lt;</a:t>
            </a:r>
            <a:r>
              <a:rPr lang="zh-CN" altLang="en-US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端口</a:t>
            </a:r>
            <a:r>
              <a:rPr lang="en-US" altLang="zh-CN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&gt;/&lt;</a:t>
            </a:r>
            <a:r>
              <a:rPr lang="zh-CN" altLang="en-US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路径</a:t>
            </a:r>
            <a:r>
              <a:rPr lang="en-US" altLang="zh-CN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914446" lvl="4" indent="0">
              <a:spcBef>
                <a:spcPts val="1000"/>
              </a:spcBef>
              <a:buNone/>
            </a:pPr>
            <a:r>
              <a:rPr lang="en-US" altLang="zh-CN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URI</a:t>
            </a:r>
            <a:r>
              <a:rPr lang="zh-CN" altLang="en-US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：统一资源标识符。协议</a:t>
            </a:r>
            <a:r>
              <a:rPr lang="en-US" altLang="zh-CN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+URI=URL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chemeClr val="accent1"/>
                </a:solidFill>
              </a:rPr>
              <a:t>HTTP</a:t>
            </a:r>
            <a:r>
              <a:rPr lang="zh-CN" altLang="en-US" dirty="0">
                <a:solidFill>
                  <a:schemeClr val="accent1"/>
                </a:solidFill>
              </a:rPr>
              <a:t>：</a:t>
            </a:r>
            <a:r>
              <a:rPr lang="zh-CN" altLang="en-US" dirty="0"/>
              <a:t>超文本传输协议，超链接传送数据的方式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dirty="0"/>
              <a:t>	HTML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3F434C"/>
                </a:solidFill>
              </a:rPr>
              <a:t>CSS</a:t>
            </a:r>
            <a:r>
              <a:rPr lang="zh-CN" altLang="en-US" dirty="0">
                <a:solidFill>
                  <a:srgbClr val="3F434C"/>
                </a:solidFill>
              </a:rPr>
              <a:t>、</a:t>
            </a:r>
            <a:r>
              <a:rPr lang="en-US" altLang="zh-CN" dirty="0">
                <a:solidFill>
                  <a:srgbClr val="3F434C"/>
                </a:solidFill>
              </a:rPr>
              <a:t>JavaScript</a:t>
            </a:r>
          </a:p>
        </p:txBody>
      </p:sp>
      <p:sp>
        <p:nvSpPr>
          <p:cNvPr id="48" name="标题 2">
            <a:extLst>
              <a:ext uri="{FF2B5EF4-FFF2-40B4-BE49-F238E27FC236}">
                <a16:creationId xmlns:a16="http://schemas.microsoft.com/office/drawing/2014/main" id="{D28EFC95-7384-4737-BD53-72DC1DEA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zh-CN" altLang="en-US" dirty="0"/>
              <a:t>简单概念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641C00-5712-49F7-BE80-056E9E8AF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80" y="2567710"/>
            <a:ext cx="4702673" cy="36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0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超文本传输协议</a:t>
            </a:r>
            <a:r>
              <a:rPr lang="en-US" altLang="zh-CN" dirty="0"/>
              <a:t>HTTP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Hypertext Transfer Protocol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定义了浏览器向万维网服务器请求资源的方式：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rgbClr val="3F434C"/>
                </a:solidFill>
              </a:rPr>
              <a:t>输入</a:t>
            </a:r>
            <a:r>
              <a:rPr lang="en-US" altLang="zh-CN" dirty="0">
                <a:solidFill>
                  <a:srgbClr val="3F434C"/>
                </a:solidFill>
              </a:rPr>
              <a:t>URL</a:t>
            </a: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rgbClr val="3F434C"/>
                </a:solidFill>
              </a:rPr>
              <a:t>点击超链接</a:t>
            </a:r>
            <a:endParaRPr lang="en-US" altLang="zh-CN" dirty="0">
              <a:solidFill>
                <a:srgbClr val="3F434C"/>
              </a:solidFill>
            </a:endParaRP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特点：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b="1" dirty="0">
                <a:solidFill>
                  <a:srgbClr val="3F434C"/>
                </a:solidFill>
              </a:rPr>
              <a:t>无状态：</a:t>
            </a:r>
            <a:r>
              <a:rPr lang="en-US" altLang="zh-CN" b="1" dirty="0">
                <a:solidFill>
                  <a:srgbClr val="3F434C"/>
                </a:solidFill>
              </a:rPr>
              <a:t>Cookie/Session</a:t>
            </a: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rgbClr val="3F434C"/>
                </a:solidFill>
              </a:rPr>
              <a:t>持久连接：</a:t>
            </a:r>
            <a:r>
              <a:rPr lang="en-US" altLang="zh-CN" dirty="0">
                <a:solidFill>
                  <a:srgbClr val="3F434C"/>
                </a:solidFill>
              </a:rPr>
              <a:t>keep-alive</a:t>
            </a:r>
            <a:r>
              <a:rPr lang="zh-CN" altLang="en-US" dirty="0">
                <a:solidFill>
                  <a:srgbClr val="3F434C"/>
                </a:solidFill>
              </a:rPr>
              <a:t>，流水线</a:t>
            </a:r>
            <a:r>
              <a:rPr lang="en-US" altLang="zh-CN" dirty="0">
                <a:solidFill>
                  <a:srgbClr val="3F434C"/>
                </a:solidFill>
              </a:rPr>
              <a:t>/</a:t>
            </a:r>
            <a:r>
              <a:rPr lang="zh-CN" altLang="en-US" dirty="0">
                <a:solidFill>
                  <a:srgbClr val="3F434C"/>
                </a:solidFill>
              </a:rPr>
              <a:t>非流水线</a:t>
            </a:r>
            <a:endParaRPr lang="en-US" altLang="zh-CN" dirty="0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rgbClr val="3F434C"/>
                </a:solidFill>
              </a:rPr>
              <a:t>非持久连接</a:t>
            </a:r>
            <a:endParaRPr lang="en-US" altLang="zh-CN" dirty="0">
              <a:solidFill>
                <a:srgbClr val="3F434C"/>
              </a:solidFill>
            </a:endParaRPr>
          </a:p>
        </p:txBody>
      </p:sp>
      <p:sp>
        <p:nvSpPr>
          <p:cNvPr id="48" name="标题 2">
            <a:extLst>
              <a:ext uri="{FF2B5EF4-FFF2-40B4-BE49-F238E27FC236}">
                <a16:creationId xmlns:a16="http://schemas.microsoft.com/office/drawing/2014/main" id="{D28EFC95-7384-4737-BD53-72DC1DEA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请求流程</a:t>
            </a:r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44F08A-E224-4B46-BBD2-54113A4DF0A9}"/>
              </a:ext>
            </a:extLst>
          </p:cNvPr>
          <p:cNvGrpSpPr>
            <a:grpSpLocks noChangeAspect="1"/>
          </p:cNvGrpSpPr>
          <p:nvPr/>
        </p:nvGrpSpPr>
        <p:grpSpPr>
          <a:xfrm>
            <a:off x="4969404" y="1139849"/>
            <a:ext cx="1145749" cy="997592"/>
            <a:chOff x="6470751" y="3524012"/>
            <a:chExt cx="1222114" cy="175503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D0F437D-CCC5-4BC2-810A-C1C56B076320}"/>
                </a:ext>
              </a:extLst>
            </p:cNvPr>
            <p:cNvGrpSpPr/>
            <p:nvPr/>
          </p:nvGrpSpPr>
          <p:grpSpPr>
            <a:xfrm>
              <a:off x="6470751" y="3524012"/>
              <a:ext cx="1222114" cy="1755039"/>
              <a:chOff x="6665755" y="3283476"/>
              <a:chExt cx="1222114" cy="1755039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B1B04AB-CD45-4E00-A8E6-FE8D26F979DA}"/>
                  </a:ext>
                </a:extLst>
              </p:cNvPr>
              <p:cNvSpPr/>
              <p:nvPr/>
            </p:nvSpPr>
            <p:spPr>
              <a:xfrm>
                <a:off x="6825087" y="3627873"/>
                <a:ext cx="1016417" cy="10557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724D2F2A-BB89-4C34-BEDC-74398AB75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5755" y="3283476"/>
                <a:ext cx="1222114" cy="1755039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EE6C981-D63E-432B-9B4D-D9C1858E6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547" y="4117770"/>
                <a:ext cx="242109" cy="329530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C36BC89-31BB-4676-9C7C-AFE67273655B}"/>
                </a:ext>
              </a:extLst>
            </p:cNvPr>
            <p:cNvSpPr txBox="1"/>
            <p:nvPr/>
          </p:nvSpPr>
          <p:spPr>
            <a:xfrm>
              <a:off x="6664865" y="3909638"/>
              <a:ext cx="849981" cy="2165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8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www.baidu.com</a:t>
              </a:r>
              <a:endParaRPr lang="zh-CN" altLang="en-US" sz="8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86E4916-8DD6-4B86-B7DE-851F68910FCD}"/>
              </a:ext>
            </a:extLst>
          </p:cNvPr>
          <p:cNvGrpSpPr/>
          <p:nvPr/>
        </p:nvGrpSpPr>
        <p:grpSpPr>
          <a:xfrm>
            <a:off x="9526467" y="1443041"/>
            <a:ext cx="1308804" cy="1192497"/>
            <a:chOff x="9526467" y="1443041"/>
            <a:chExt cx="1308804" cy="119249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9061624-4817-455E-B67E-85D0BAE7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4141" y="1802282"/>
              <a:ext cx="1053143" cy="833256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BB3FA2-CF3E-4220-8157-747E21D43A26}"/>
                </a:ext>
              </a:extLst>
            </p:cNvPr>
            <p:cNvSpPr txBox="1"/>
            <p:nvPr/>
          </p:nvSpPr>
          <p:spPr>
            <a:xfrm>
              <a:off x="9526467" y="1443041"/>
              <a:ext cx="13088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万维网站点</a:t>
              </a:r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BE4B22C-6804-4C67-95A9-5028D95D958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6115153" y="1638645"/>
            <a:ext cx="813025" cy="2997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1FFBF8-8304-4ECA-B95D-13FBD9CDA5ED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7400042" y="2218910"/>
            <a:ext cx="224409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E3A11AB-FDF6-4AEA-9D1E-436D65A7B3CE}"/>
              </a:ext>
            </a:extLst>
          </p:cNvPr>
          <p:cNvSpPr txBox="1"/>
          <p:nvPr/>
        </p:nvSpPr>
        <p:spPr>
          <a:xfrm>
            <a:off x="7949001" y="1893391"/>
            <a:ext cx="1044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HTTP</a:t>
            </a:r>
            <a:endParaRPr lang="zh-CN" altLang="en-US" sz="16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2D27201-3C19-40D1-9CCC-10DE19995D9E}"/>
              </a:ext>
            </a:extLst>
          </p:cNvPr>
          <p:cNvGrpSpPr/>
          <p:nvPr/>
        </p:nvGrpSpPr>
        <p:grpSpPr>
          <a:xfrm>
            <a:off x="9274440" y="2406274"/>
            <a:ext cx="519630" cy="255316"/>
            <a:chOff x="9274440" y="2406274"/>
            <a:chExt cx="519630" cy="255316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E087FF6-607A-4766-B643-0B4DDB2DF241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9559042" y="2417466"/>
              <a:ext cx="246220" cy="223836"/>
              <a:chOff x="7557432" y="3072177"/>
              <a:chExt cx="2095500" cy="1905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5851F2D-09D8-4AF4-8F39-6F97659C9024}"/>
                  </a:ext>
                </a:extLst>
              </p:cNvPr>
              <p:cNvSpPr/>
              <p:nvPr/>
            </p:nvSpPr>
            <p:spPr>
              <a:xfrm>
                <a:off x="7721600" y="3572692"/>
                <a:ext cx="1790700" cy="12977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A61B56A-2DBB-440E-8B93-ADE28744D7FE}"/>
                  </a:ext>
                </a:extLst>
              </p:cNvPr>
              <p:cNvSpPr/>
              <p:nvPr/>
            </p:nvSpPr>
            <p:spPr>
              <a:xfrm>
                <a:off x="8117584" y="3191991"/>
                <a:ext cx="994666" cy="48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EC131A37-E53C-40E9-8196-22351BF47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432" y="3072177"/>
                <a:ext cx="2095500" cy="1905000"/>
              </a:xfrm>
              <a:prstGeom prst="rect">
                <a:avLst/>
              </a:prstGeom>
            </p:spPr>
          </p:pic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DD3A0E2-22A3-48E8-A2F9-744EE4B53882}"/>
                </a:ext>
              </a:extLst>
            </p:cNvPr>
            <p:cNvSpPr txBox="1"/>
            <p:nvPr/>
          </p:nvSpPr>
          <p:spPr>
            <a:xfrm>
              <a:off x="9274440" y="2415369"/>
              <a:ext cx="3810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80</a:t>
              </a:r>
              <a:endParaRPr lang="zh-CN" altLang="en-US" sz="10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D4FE765-332B-4A1F-8C0C-E7C579935D55}"/>
              </a:ext>
            </a:extLst>
          </p:cNvPr>
          <p:cNvGrpSpPr/>
          <p:nvPr/>
        </p:nvGrpSpPr>
        <p:grpSpPr>
          <a:xfrm>
            <a:off x="6091238" y="1564508"/>
            <a:ext cx="1308804" cy="1308804"/>
            <a:chOff x="6091238" y="1564508"/>
            <a:chExt cx="1308804" cy="130880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70A8AFB-21B7-4C00-8EF7-B25ABE056E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91238" y="1564508"/>
              <a:ext cx="1308804" cy="1308804"/>
              <a:chOff x="6091237" y="1828667"/>
              <a:chExt cx="1905000" cy="1905000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13EF44FA-66FC-44A7-99B8-11866C867C4A}"/>
                  </a:ext>
                </a:extLst>
              </p:cNvPr>
              <p:cNvSpPr/>
              <p:nvPr/>
            </p:nvSpPr>
            <p:spPr>
              <a:xfrm>
                <a:off x="6431787" y="2193746"/>
                <a:ext cx="1222778" cy="95480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8A0DBD38-3337-4890-A17E-223284AE4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1237" y="1828667"/>
                <a:ext cx="1905000" cy="1905000"/>
              </a:xfrm>
              <a:prstGeom prst="rect">
                <a:avLst/>
              </a:prstGeom>
            </p:spPr>
          </p:pic>
        </p:grp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8ACC80B4-95B9-4980-9D1A-33B29E150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360" y="2085703"/>
              <a:ext cx="682683" cy="133207"/>
            </a:xfrm>
            <a:prstGeom prst="rect">
              <a:avLst/>
            </a:prstGeom>
          </p:spPr>
        </p:pic>
      </p:grpSp>
      <p:sp>
        <p:nvSpPr>
          <p:cNvPr id="45" name="弧形 44">
            <a:extLst>
              <a:ext uri="{FF2B5EF4-FFF2-40B4-BE49-F238E27FC236}">
                <a16:creationId xmlns:a16="http://schemas.microsoft.com/office/drawing/2014/main" id="{BA07D789-1AA1-4396-A268-D07D0BDB4891}"/>
              </a:ext>
            </a:extLst>
          </p:cNvPr>
          <p:cNvSpPr/>
          <p:nvPr/>
        </p:nvSpPr>
        <p:spPr>
          <a:xfrm>
            <a:off x="6938309" y="1779630"/>
            <a:ext cx="2742221" cy="715622"/>
          </a:xfrm>
          <a:prstGeom prst="arc">
            <a:avLst>
              <a:gd name="adj1" fmla="val 11027765"/>
              <a:gd name="adj2" fmla="val 21350704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BE95DB-F407-4585-9B01-76CFD56B1707}"/>
              </a:ext>
            </a:extLst>
          </p:cNvPr>
          <p:cNvSpPr txBox="1"/>
          <p:nvPr/>
        </p:nvSpPr>
        <p:spPr>
          <a:xfrm>
            <a:off x="7349503" y="1478008"/>
            <a:ext cx="19895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链接到</a:t>
            </a:r>
            <a:r>
              <a: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URL</a:t>
            </a:r>
            <a:r>
              <a:rPr lang="zh-CN" altLang="en-US" sz="16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的超链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47BDFC6-A878-7A43-E59A-F898498E2997}"/>
              </a:ext>
            </a:extLst>
          </p:cNvPr>
          <p:cNvGrpSpPr/>
          <p:nvPr/>
        </p:nvGrpSpPr>
        <p:grpSpPr>
          <a:xfrm>
            <a:off x="6806723" y="2843484"/>
            <a:ext cx="3238305" cy="307777"/>
            <a:chOff x="6806723" y="2843484"/>
            <a:chExt cx="3238305" cy="30777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60F86DB-696F-4391-9016-E59A06A5D5A2}"/>
                </a:ext>
              </a:extLst>
            </p:cNvPr>
            <p:cNvCxnSpPr>
              <a:cxnSpLocks/>
            </p:cNvCxnSpPr>
            <p:nvPr/>
          </p:nvCxnSpPr>
          <p:spPr>
            <a:xfrm>
              <a:off x="9146181" y="2997372"/>
              <a:ext cx="89884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AEBAEF1-4350-45DF-91AE-FBD1F98F928C}"/>
                </a:ext>
              </a:extLst>
            </p:cNvPr>
            <p:cNvSpPr txBox="1"/>
            <p:nvPr/>
          </p:nvSpPr>
          <p:spPr>
            <a:xfrm>
              <a:off x="7774304" y="2843484"/>
              <a:ext cx="130314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建立</a:t>
              </a:r>
              <a:r>
                <a:rPr lang="en-US" altLang="zh-CN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TCP</a:t>
              </a:r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连接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BC2013A-9629-4B78-AB53-945CE47D0289}"/>
                </a:ext>
              </a:extLst>
            </p:cNvPr>
            <p:cNvCxnSpPr>
              <a:cxnSpLocks/>
            </p:cNvCxnSpPr>
            <p:nvPr/>
          </p:nvCxnSpPr>
          <p:spPr>
            <a:xfrm>
              <a:off x="6806723" y="2997372"/>
              <a:ext cx="89884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dash"/>
              <a:headEnd type="arrow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CA446AD-1428-46EA-B9B7-3DEF0CB9E1A5}"/>
              </a:ext>
            </a:extLst>
          </p:cNvPr>
          <p:cNvCxnSpPr>
            <a:cxnSpLocks/>
          </p:cNvCxnSpPr>
          <p:nvPr/>
        </p:nvCxnSpPr>
        <p:spPr>
          <a:xfrm>
            <a:off x="6737990" y="2721993"/>
            <a:ext cx="0" cy="308054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E2AF980-3D3A-42AC-B2A5-8A1070C9B570}"/>
              </a:ext>
            </a:extLst>
          </p:cNvPr>
          <p:cNvCxnSpPr>
            <a:cxnSpLocks/>
          </p:cNvCxnSpPr>
          <p:nvPr/>
        </p:nvCxnSpPr>
        <p:spPr>
          <a:xfrm>
            <a:off x="10113761" y="2721993"/>
            <a:ext cx="0" cy="308054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A2A2CC1-DDD1-42F0-91B3-7A0A811416E8}"/>
              </a:ext>
            </a:extLst>
          </p:cNvPr>
          <p:cNvSpPr txBox="1"/>
          <p:nvPr/>
        </p:nvSpPr>
        <p:spPr>
          <a:xfrm>
            <a:off x="7773065" y="3118689"/>
            <a:ext cx="21006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1.</a:t>
            </a: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浏览器分析</a:t>
            </a:r>
            <a:r>
              <a:rPr lang="en-US" altLang="zh-CN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URL</a:t>
            </a:r>
          </a:p>
          <a:p>
            <a:r>
              <a:rPr lang="en-US" altLang="zh-CN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2.</a:t>
            </a: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发送给</a:t>
            </a:r>
            <a:r>
              <a:rPr lang="en-US" altLang="zh-CN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DNS</a:t>
            </a: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请求</a:t>
            </a:r>
            <a:r>
              <a:rPr lang="en-US" altLang="zh-CN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IP</a:t>
            </a: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地址</a:t>
            </a:r>
            <a:endParaRPr lang="en-US" altLang="zh-CN" sz="12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r>
              <a:rPr lang="en-US" altLang="zh-CN" sz="1200" dirty="0" err="1">
                <a:solidFill>
                  <a:srgbClr val="3F434C"/>
                </a:solidFill>
                <a:ea typeface="思源黑体 CN Medium" panose="020B0600000000000000" pitchFamily="34" charset="-122"/>
              </a:rPr>
              <a:t>3.DNS</a:t>
            </a: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解析出</a:t>
            </a:r>
            <a:r>
              <a:rPr lang="en-US" altLang="zh-CN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IP</a:t>
            </a: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地址</a:t>
            </a:r>
            <a:endParaRPr lang="en-US" altLang="zh-CN" sz="12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r>
              <a:rPr lang="en-US" altLang="zh-CN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4.</a:t>
            </a: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浏览器与服务器建立连接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0C46448-9807-80C2-B62A-E792307EBFFF}"/>
              </a:ext>
            </a:extLst>
          </p:cNvPr>
          <p:cNvGrpSpPr/>
          <p:nvPr/>
        </p:nvGrpSpPr>
        <p:grpSpPr>
          <a:xfrm>
            <a:off x="6806723" y="3988190"/>
            <a:ext cx="3238305" cy="307777"/>
            <a:chOff x="6806723" y="3988190"/>
            <a:chExt cx="3238305" cy="307777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0D09E6E-D9B1-4B1A-B7EC-71BFF0E1FF26}"/>
                </a:ext>
              </a:extLst>
            </p:cNvPr>
            <p:cNvSpPr txBox="1"/>
            <p:nvPr/>
          </p:nvSpPr>
          <p:spPr>
            <a:xfrm>
              <a:off x="7705570" y="3988190"/>
              <a:ext cx="14948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HTTP</a:t>
              </a:r>
              <a:r>
                <a: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请求报文</a:t>
              </a: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BCC98849-70C9-4840-B491-7E60306DDFA0}"/>
                </a:ext>
              </a:extLst>
            </p:cNvPr>
            <p:cNvCxnSpPr>
              <a:cxnSpLocks/>
            </p:cNvCxnSpPr>
            <p:nvPr/>
          </p:nvCxnSpPr>
          <p:spPr>
            <a:xfrm>
              <a:off x="9146181" y="4127756"/>
              <a:ext cx="898847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DB117DA7-ED06-4462-AE05-B0E6BAE8A316}"/>
                </a:ext>
              </a:extLst>
            </p:cNvPr>
            <p:cNvCxnSpPr>
              <a:cxnSpLocks/>
            </p:cNvCxnSpPr>
            <p:nvPr/>
          </p:nvCxnSpPr>
          <p:spPr>
            <a:xfrm>
              <a:off x="6806723" y="4127756"/>
              <a:ext cx="898847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68B9447E-3F16-4FD1-A6A3-081D5E76F7C8}"/>
              </a:ext>
            </a:extLst>
          </p:cNvPr>
          <p:cNvSpPr txBox="1"/>
          <p:nvPr/>
        </p:nvSpPr>
        <p:spPr>
          <a:xfrm>
            <a:off x="7780133" y="4282539"/>
            <a:ext cx="1925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5.</a:t>
            </a:r>
            <a:r>
              <a:rPr lang="zh-CN" altLang="en-US" sz="1200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浏览器发出取文件命令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7EFA3B0-A075-4E9B-9EEA-EC709C9DD51C}"/>
              </a:ext>
            </a:extLst>
          </p:cNvPr>
          <p:cNvGrpSpPr/>
          <p:nvPr/>
        </p:nvGrpSpPr>
        <p:grpSpPr>
          <a:xfrm>
            <a:off x="6814776" y="4620396"/>
            <a:ext cx="3212868" cy="307777"/>
            <a:chOff x="6814776" y="4491092"/>
            <a:chExt cx="3212868" cy="307777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695271E-1AEB-48E1-99CD-0D1F144D5F81}"/>
                </a:ext>
              </a:extLst>
            </p:cNvPr>
            <p:cNvSpPr txBox="1"/>
            <p:nvPr/>
          </p:nvSpPr>
          <p:spPr>
            <a:xfrm>
              <a:off x="7678437" y="4491092"/>
              <a:ext cx="14948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HTTP</a:t>
              </a:r>
              <a:r>
                <a:rPr lang="zh-CN" altLang="en-US" sz="14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响应报文</a:t>
              </a: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F469F93-185B-4805-B988-D8A2DC6F8DC1}"/>
                </a:ext>
              </a:extLst>
            </p:cNvPr>
            <p:cNvCxnSpPr>
              <a:cxnSpLocks/>
            </p:cNvCxnSpPr>
            <p:nvPr/>
          </p:nvCxnSpPr>
          <p:spPr>
            <a:xfrm>
              <a:off x="9128797" y="4644980"/>
              <a:ext cx="89884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53E680C-E5F6-4C23-B8D3-BC22DB1D0125}"/>
                </a:ext>
              </a:extLst>
            </p:cNvPr>
            <p:cNvCxnSpPr>
              <a:cxnSpLocks/>
            </p:cNvCxnSpPr>
            <p:nvPr/>
          </p:nvCxnSpPr>
          <p:spPr>
            <a:xfrm>
              <a:off x="6814776" y="4644980"/>
              <a:ext cx="89884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arrow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B8EB485-849B-43DC-B110-2F0D14B4358F}"/>
              </a:ext>
            </a:extLst>
          </p:cNvPr>
          <p:cNvGrpSpPr/>
          <p:nvPr/>
        </p:nvGrpSpPr>
        <p:grpSpPr>
          <a:xfrm>
            <a:off x="6802161" y="5341686"/>
            <a:ext cx="3238305" cy="307777"/>
            <a:chOff x="6806724" y="4845720"/>
            <a:chExt cx="3238305" cy="307777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239140D-7556-4EDB-A119-3EC32395ECC1}"/>
                </a:ext>
              </a:extLst>
            </p:cNvPr>
            <p:cNvSpPr txBox="1"/>
            <p:nvPr/>
          </p:nvSpPr>
          <p:spPr>
            <a:xfrm>
              <a:off x="7774305" y="4845720"/>
              <a:ext cx="130314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释放</a:t>
              </a:r>
              <a:r>
                <a:rPr lang="en-US" altLang="zh-CN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TCP</a:t>
              </a:r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连接</a:t>
              </a: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2D72469D-D0D8-48AF-BC2A-F390394A6626}"/>
                </a:ext>
              </a:extLst>
            </p:cNvPr>
            <p:cNvCxnSpPr>
              <a:cxnSpLocks/>
            </p:cNvCxnSpPr>
            <p:nvPr/>
          </p:nvCxnSpPr>
          <p:spPr>
            <a:xfrm>
              <a:off x="9146182" y="4999608"/>
              <a:ext cx="89884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F9601F1F-3261-45EF-A2A2-565C0D52014E}"/>
                </a:ext>
              </a:extLst>
            </p:cNvPr>
            <p:cNvCxnSpPr>
              <a:cxnSpLocks/>
            </p:cNvCxnSpPr>
            <p:nvPr/>
          </p:nvCxnSpPr>
          <p:spPr>
            <a:xfrm>
              <a:off x="6806724" y="4999608"/>
              <a:ext cx="89884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dash"/>
              <a:headEnd type="arrow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3CEFB760-C078-4444-B42A-67997E851DF2}"/>
              </a:ext>
            </a:extLst>
          </p:cNvPr>
          <p:cNvSpPr txBox="1"/>
          <p:nvPr/>
        </p:nvSpPr>
        <p:spPr>
          <a:xfrm>
            <a:off x="7780133" y="4935300"/>
            <a:ext cx="1925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6.</a:t>
            </a:r>
            <a:r>
              <a:rPr lang="zh-CN" altLang="en-US" sz="1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服务器响应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CEFF123-204C-4F76-AED5-C12240B2A04A}"/>
              </a:ext>
            </a:extLst>
          </p:cNvPr>
          <p:cNvSpPr txBox="1"/>
          <p:nvPr/>
        </p:nvSpPr>
        <p:spPr>
          <a:xfrm>
            <a:off x="7768502" y="5641965"/>
            <a:ext cx="1925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7.</a:t>
            </a: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释放</a:t>
            </a:r>
            <a:r>
              <a:rPr lang="en-US" altLang="zh-CN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TCP</a:t>
            </a: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连接</a:t>
            </a:r>
            <a:endParaRPr lang="en-US" altLang="zh-CN" sz="12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r>
              <a:rPr lang="en-US" altLang="zh-CN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8.</a:t>
            </a: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浏览器显示</a:t>
            </a:r>
          </a:p>
        </p:txBody>
      </p:sp>
      <p:sp>
        <p:nvSpPr>
          <p:cNvPr id="81" name="对话气泡: 圆角矩形 80">
            <a:extLst>
              <a:ext uri="{FF2B5EF4-FFF2-40B4-BE49-F238E27FC236}">
                <a16:creationId xmlns:a16="http://schemas.microsoft.com/office/drawing/2014/main" id="{3088BE1B-9DAC-4F74-85BE-6CAD747A6D4B}"/>
              </a:ext>
            </a:extLst>
          </p:cNvPr>
          <p:cNvSpPr/>
          <p:nvPr/>
        </p:nvSpPr>
        <p:spPr>
          <a:xfrm>
            <a:off x="10200205" y="4883630"/>
            <a:ext cx="1233185" cy="875964"/>
          </a:xfrm>
          <a:prstGeom prst="wedgeRoundRectCallout">
            <a:avLst>
              <a:gd name="adj1" fmla="val -63667"/>
              <a:gd name="adj2" fmla="val -15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000" tIns="72000" rIns="108000" bIns="72000" rtlCol="0" anchor="ctr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无状态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协议：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服务器不记得谁访问过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0" name="对话气泡: 圆角矩形 49">
            <a:extLst>
              <a:ext uri="{FF2B5EF4-FFF2-40B4-BE49-F238E27FC236}">
                <a16:creationId xmlns:a16="http://schemas.microsoft.com/office/drawing/2014/main" id="{5702EFBF-E8F4-EE25-7711-A61A9AF1FDB1}"/>
              </a:ext>
            </a:extLst>
          </p:cNvPr>
          <p:cNvSpPr/>
          <p:nvPr/>
        </p:nvSpPr>
        <p:spPr>
          <a:xfrm>
            <a:off x="10200206" y="2734633"/>
            <a:ext cx="1233185" cy="654572"/>
          </a:xfrm>
          <a:prstGeom prst="wedgeRoundRectCallout">
            <a:avLst>
              <a:gd name="adj1" fmla="val -63667"/>
              <a:gd name="adj2" fmla="val -15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000" tIns="72000" rIns="108000" bIns="72000" rtlCol="0" anchor="ctr">
            <a:spAutoFit/>
          </a:bodyPr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基于</a:t>
            </a:r>
            <a:r>
              <a:rPr lang="en-US" altLang="zh-CN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TCP/IP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实现通信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96B1429-FDBF-9FC3-5B45-BB8A2E868F95}"/>
              </a:ext>
            </a:extLst>
          </p:cNvPr>
          <p:cNvSpPr txBox="1"/>
          <p:nvPr/>
        </p:nvSpPr>
        <p:spPr>
          <a:xfrm>
            <a:off x="7046645" y="2662052"/>
            <a:ext cx="547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  <a:ea typeface="思源黑体 CN Medium" panose="020B0600000000000000" pitchFamily="34" charset="-122"/>
              </a:rPr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BBA6C30-151A-710B-54B6-C3E0466F01BB}"/>
              </a:ext>
            </a:extLst>
          </p:cNvPr>
          <p:cNvSpPr txBox="1"/>
          <p:nvPr/>
        </p:nvSpPr>
        <p:spPr>
          <a:xfrm>
            <a:off x="7046645" y="3784834"/>
            <a:ext cx="547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4"/>
                </a:solidFill>
                <a:ea typeface="思源黑体 CN Medium" panose="020B0600000000000000" pitchFamily="34" charset="-122"/>
              </a:rPr>
              <a:t>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EE89902-C86E-B811-F546-CB1B2211FF7C}"/>
              </a:ext>
            </a:extLst>
          </p:cNvPr>
          <p:cNvSpPr txBox="1"/>
          <p:nvPr/>
        </p:nvSpPr>
        <p:spPr>
          <a:xfrm>
            <a:off x="7046645" y="4431046"/>
            <a:ext cx="547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ea typeface="思源黑体 CN Medium" panose="020B0600000000000000" pitchFamily="34" charset="-122"/>
              </a:rPr>
              <a:t>③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53C2C98-4A4F-F5A4-67ED-102040282C31}"/>
              </a:ext>
            </a:extLst>
          </p:cNvPr>
          <p:cNvSpPr txBox="1"/>
          <p:nvPr/>
        </p:nvSpPr>
        <p:spPr>
          <a:xfrm>
            <a:off x="7046645" y="5152335"/>
            <a:ext cx="547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  <a:ea typeface="思源黑体 CN Medium" panose="020B0600000000000000" pitchFamily="34" charset="-122"/>
              </a:rPr>
              <a:t>④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D0430FB-6648-98C6-BBF8-3D0FCCD86D6B}"/>
              </a:ext>
            </a:extLst>
          </p:cNvPr>
          <p:cNvSpPr txBox="1"/>
          <p:nvPr/>
        </p:nvSpPr>
        <p:spPr>
          <a:xfrm>
            <a:off x="9919689" y="5843431"/>
            <a:ext cx="388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</a:t>
            </a:r>
            <a:endParaRPr lang="zh-CN" altLang="en-US" sz="1400" dirty="0">
              <a:solidFill>
                <a:schemeClr val="accent4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A20A92E-CC17-7A41-3C45-B18157D3C9FF}"/>
              </a:ext>
            </a:extLst>
          </p:cNvPr>
          <p:cNvSpPr txBox="1"/>
          <p:nvPr/>
        </p:nvSpPr>
        <p:spPr>
          <a:xfrm>
            <a:off x="6543918" y="5865310"/>
            <a:ext cx="388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</a:t>
            </a:r>
            <a:endParaRPr lang="zh-CN" altLang="en-US" sz="1400" dirty="0">
              <a:solidFill>
                <a:schemeClr val="accent4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030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45" grpId="0" animBg="1"/>
      <p:bldP spid="52" grpId="0"/>
      <p:bldP spid="65" grpId="0"/>
      <p:bldP spid="69" grpId="0"/>
      <p:bldP spid="79" grpId="0"/>
      <p:bldP spid="80" grpId="0"/>
      <p:bldP spid="81" grpId="0" animBg="1"/>
      <p:bldP spid="50" grpId="0" animBg="1"/>
      <p:bldP spid="51" grpId="0"/>
      <p:bldP spid="57" grpId="0"/>
      <p:bldP spid="60" grpId="0"/>
      <p:bldP spid="63" grpId="0"/>
      <p:bldP spid="64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超文本传输协议</a:t>
            </a:r>
            <a:r>
              <a:rPr lang="en-US" altLang="zh-CN" dirty="0"/>
              <a:t>HTTP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基于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TCP/IP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实现通信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rgbClr val="3F434C"/>
                </a:solidFill>
              </a:rPr>
              <a:t>TCP</a:t>
            </a:r>
            <a:r>
              <a:rPr lang="zh-CN" altLang="en-US" dirty="0">
                <a:solidFill>
                  <a:srgbClr val="3F434C"/>
                </a:solidFill>
              </a:rPr>
              <a:t>三次握手</a:t>
            </a:r>
            <a:endParaRPr lang="en-US" altLang="zh-CN" dirty="0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rgbClr val="3F434C"/>
                </a:solidFill>
              </a:rPr>
              <a:t>传输</a:t>
            </a:r>
            <a:r>
              <a:rPr lang="en-US" altLang="zh-CN" dirty="0">
                <a:solidFill>
                  <a:srgbClr val="3F434C"/>
                </a:solidFill>
              </a:rPr>
              <a:t>web</a:t>
            </a:r>
            <a:r>
              <a:rPr lang="zh-CN" altLang="en-US" dirty="0">
                <a:solidFill>
                  <a:srgbClr val="3F434C"/>
                </a:solidFill>
              </a:rPr>
              <a:t>页面</a:t>
            </a:r>
            <a:endParaRPr lang="en-US" altLang="zh-CN" dirty="0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rgbClr val="3F434C"/>
                </a:solidFill>
              </a:rPr>
              <a:t>请求图片元素</a:t>
            </a:r>
            <a:endParaRPr lang="en-US" altLang="zh-CN" dirty="0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rgbClr val="3F434C"/>
                </a:solidFill>
              </a:rPr>
              <a:t>传输图片数据</a:t>
            </a:r>
            <a:endParaRPr lang="en-US" altLang="zh-CN" dirty="0">
              <a:solidFill>
                <a:srgbClr val="3F434C"/>
              </a:solidFill>
            </a:endParaRPr>
          </a:p>
        </p:txBody>
      </p:sp>
      <p:sp>
        <p:nvSpPr>
          <p:cNvPr id="48" name="标题 2">
            <a:extLst>
              <a:ext uri="{FF2B5EF4-FFF2-40B4-BE49-F238E27FC236}">
                <a16:creationId xmlns:a16="http://schemas.microsoft.com/office/drawing/2014/main" id="{D28EFC95-7384-4737-BD53-72DC1DEA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zh-CN" altLang="en-US" dirty="0"/>
              <a:t>如何获取一张图片？</a:t>
            </a:r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44F08A-E224-4B46-BBD2-54113A4DF0A9}"/>
              </a:ext>
            </a:extLst>
          </p:cNvPr>
          <p:cNvGrpSpPr>
            <a:grpSpLocks noChangeAspect="1"/>
          </p:cNvGrpSpPr>
          <p:nvPr/>
        </p:nvGrpSpPr>
        <p:grpSpPr>
          <a:xfrm>
            <a:off x="4969404" y="1139849"/>
            <a:ext cx="1145749" cy="997592"/>
            <a:chOff x="6470751" y="3524012"/>
            <a:chExt cx="1222114" cy="175503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D0F437D-CCC5-4BC2-810A-C1C56B076320}"/>
                </a:ext>
              </a:extLst>
            </p:cNvPr>
            <p:cNvGrpSpPr/>
            <p:nvPr/>
          </p:nvGrpSpPr>
          <p:grpSpPr>
            <a:xfrm>
              <a:off x="6470751" y="3524012"/>
              <a:ext cx="1222114" cy="1755039"/>
              <a:chOff x="6665755" y="3283476"/>
              <a:chExt cx="1222114" cy="1755039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B1B04AB-CD45-4E00-A8E6-FE8D26F979DA}"/>
                  </a:ext>
                </a:extLst>
              </p:cNvPr>
              <p:cNvSpPr/>
              <p:nvPr/>
            </p:nvSpPr>
            <p:spPr>
              <a:xfrm>
                <a:off x="6825087" y="3627873"/>
                <a:ext cx="1016417" cy="10557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724D2F2A-BB89-4C34-BEDC-74398AB75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5755" y="3283476"/>
                <a:ext cx="1222114" cy="1755039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EE6C981-D63E-432B-9B4D-D9C1858E6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547" y="4117770"/>
                <a:ext cx="242109" cy="329530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C36BC89-31BB-4676-9C7C-AFE67273655B}"/>
                </a:ext>
              </a:extLst>
            </p:cNvPr>
            <p:cNvSpPr txBox="1"/>
            <p:nvPr/>
          </p:nvSpPr>
          <p:spPr>
            <a:xfrm>
              <a:off x="6664865" y="3909638"/>
              <a:ext cx="849981" cy="2165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8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www.baidu.com</a:t>
              </a:r>
              <a:endParaRPr lang="zh-CN" altLang="en-US" sz="8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86E4916-8DD6-4B86-B7DE-851F68910FCD}"/>
              </a:ext>
            </a:extLst>
          </p:cNvPr>
          <p:cNvGrpSpPr/>
          <p:nvPr/>
        </p:nvGrpSpPr>
        <p:grpSpPr>
          <a:xfrm>
            <a:off x="9526467" y="1443041"/>
            <a:ext cx="1308804" cy="1192497"/>
            <a:chOff x="9526467" y="1443041"/>
            <a:chExt cx="1308804" cy="119249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9061624-4817-455E-B67E-85D0BAE7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4141" y="1802282"/>
              <a:ext cx="1053143" cy="833256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BB3FA2-CF3E-4220-8157-747E21D43A26}"/>
                </a:ext>
              </a:extLst>
            </p:cNvPr>
            <p:cNvSpPr txBox="1"/>
            <p:nvPr/>
          </p:nvSpPr>
          <p:spPr>
            <a:xfrm>
              <a:off x="9526467" y="1443041"/>
              <a:ext cx="13088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万维网站点</a:t>
              </a:r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BE4B22C-6804-4C67-95A9-5028D95D958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6115153" y="1638645"/>
            <a:ext cx="813025" cy="2997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1FFBF8-8304-4ECA-B95D-13FBD9CDA5ED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7400042" y="2218910"/>
            <a:ext cx="224409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E3A11AB-FDF6-4AEA-9D1E-436D65A7B3CE}"/>
              </a:ext>
            </a:extLst>
          </p:cNvPr>
          <p:cNvSpPr txBox="1"/>
          <p:nvPr/>
        </p:nvSpPr>
        <p:spPr>
          <a:xfrm>
            <a:off x="7949001" y="1893391"/>
            <a:ext cx="1044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HTTP</a:t>
            </a:r>
            <a:endParaRPr lang="zh-CN" altLang="en-US" sz="16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2D27201-3C19-40D1-9CCC-10DE19995D9E}"/>
              </a:ext>
            </a:extLst>
          </p:cNvPr>
          <p:cNvGrpSpPr/>
          <p:nvPr/>
        </p:nvGrpSpPr>
        <p:grpSpPr>
          <a:xfrm>
            <a:off x="9274440" y="2406274"/>
            <a:ext cx="519630" cy="255316"/>
            <a:chOff x="9274440" y="2406274"/>
            <a:chExt cx="519630" cy="255316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E087FF6-607A-4766-B643-0B4DDB2DF241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9559042" y="2417466"/>
              <a:ext cx="246220" cy="223836"/>
              <a:chOff x="7557432" y="3072177"/>
              <a:chExt cx="2095500" cy="1905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5851F2D-09D8-4AF4-8F39-6F97659C9024}"/>
                  </a:ext>
                </a:extLst>
              </p:cNvPr>
              <p:cNvSpPr/>
              <p:nvPr/>
            </p:nvSpPr>
            <p:spPr>
              <a:xfrm>
                <a:off x="7721600" y="3572692"/>
                <a:ext cx="1790700" cy="12977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A61B56A-2DBB-440E-8B93-ADE28744D7FE}"/>
                  </a:ext>
                </a:extLst>
              </p:cNvPr>
              <p:cNvSpPr/>
              <p:nvPr/>
            </p:nvSpPr>
            <p:spPr>
              <a:xfrm>
                <a:off x="8117584" y="3191991"/>
                <a:ext cx="994666" cy="48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EC131A37-E53C-40E9-8196-22351BF47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432" y="3072177"/>
                <a:ext cx="2095500" cy="1905000"/>
              </a:xfrm>
              <a:prstGeom prst="rect">
                <a:avLst/>
              </a:prstGeom>
            </p:spPr>
          </p:pic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DD3A0E2-22A3-48E8-A2F9-744EE4B53882}"/>
                </a:ext>
              </a:extLst>
            </p:cNvPr>
            <p:cNvSpPr txBox="1"/>
            <p:nvPr/>
          </p:nvSpPr>
          <p:spPr>
            <a:xfrm>
              <a:off x="9274440" y="2415369"/>
              <a:ext cx="3810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80</a:t>
              </a:r>
              <a:endParaRPr lang="zh-CN" altLang="en-US" sz="10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D4FE765-332B-4A1F-8C0C-E7C579935D55}"/>
              </a:ext>
            </a:extLst>
          </p:cNvPr>
          <p:cNvGrpSpPr/>
          <p:nvPr/>
        </p:nvGrpSpPr>
        <p:grpSpPr>
          <a:xfrm>
            <a:off x="6091238" y="1564508"/>
            <a:ext cx="1308804" cy="1308804"/>
            <a:chOff x="6091238" y="1564508"/>
            <a:chExt cx="1308804" cy="130880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70A8AFB-21B7-4C00-8EF7-B25ABE056E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91238" y="1564508"/>
              <a:ext cx="1308804" cy="1308804"/>
              <a:chOff x="6091237" y="1828667"/>
              <a:chExt cx="1905000" cy="1905000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13EF44FA-66FC-44A7-99B8-11866C867C4A}"/>
                  </a:ext>
                </a:extLst>
              </p:cNvPr>
              <p:cNvSpPr/>
              <p:nvPr/>
            </p:nvSpPr>
            <p:spPr>
              <a:xfrm>
                <a:off x="6431787" y="2193746"/>
                <a:ext cx="1222778" cy="95480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8A0DBD38-3337-4890-A17E-223284AE4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1237" y="1828667"/>
                <a:ext cx="1905000" cy="1905000"/>
              </a:xfrm>
              <a:prstGeom prst="rect">
                <a:avLst/>
              </a:prstGeom>
            </p:spPr>
          </p:pic>
        </p:grp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8ACC80B4-95B9-4980-9D1A-33B29E150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360" y="2085703"/>
              <a:ext cx="682683" cy="133207"/>
            </a:xfrm>
            <a:prstGeom prst="rect">
              <a:avLst/>
            </a:prstGeom>
          </p:spPr>
        </p:pic>
      </p:grpSp>
      <p:sp>
        <p:nvSpPr>
          <p:cNvPr id="45" name="弧形 44">
            <a:extLst>
              <a:ext uri="{FF2B5EF4-FFF2-40B4-BE49-F238E27FC236}">
                <a16:creationId xmlns:a16="http://schemas.microsoft.com/office/drawing/2014/main" id="{BA07D789-1AA1-4396-A268-D07D0BDB4891}"/>
              </a:ext>
            </a:extLst>
          </p:cNvPr>
          <p:cNvSpPr/>
          <p:nvPr/>
        </p:nvSpPr>
        <p:spPr>
          <a:xfrm>
            <a:off x="6938309" y="1779630"/>
            <a:ext cx="2742221" cy="715622"/>
          </a:xfrm>
          <a:prstGeom prst="arc">
            <a:avLst>
              <a:gd name="adj1" fmla="val 11027765"/>
              <a:gd name="adj2" fmla="val 21350704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BE95DB-F407-4585-9B01-76CFD56B1707}"/>
              </a:ext>
            </a:extLst>
          </p:cNvPr>
          <p:cNvSpPr txBox="1"/>
          <p:nvPr/>
        </p:nvSpPr>
        <p:spPr>
          <a:xfrm>
            <a:off x="7349503" y="1478008"/>
            <a:ext cx="19895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链接到</a:t>
            </a:r>
            <a:r>
              <a: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URL</a:t>
            </a:r>
            <a:r>
              <a:rPr lang="zh-CN" altLang="en-US" sz="16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的超链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CA446AD-1428-46EA-B9B7-3DEF0CB9E1A5}"/>
              </a:ext>
            </a:extLst>
          </p:cNvPr>
          <p:cNvCxnSpPr>
            <a:cxnSpLocks/>
          </p:cNvCxnSpPr>
          <p:nvPr/>
        </p:nvCxnSpPr>
        <p:spPr>
          <a:xfrm>
            <a:off x="6737990" y="2721993"/>
            <a:ext cx="0" cy="308054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E2AF980-3D3A-42AC-B2A5-8A1070C9B570}"/>
              </a:ext>
            </a:extLst>
          </p:cNvPr>
          <p:cNvCxnSpPr>
            <a:cxnSpLocks/>
          </p:cNvCxnSpPr>
          <p:nvPr/>
        </p:nvCxnSpPr>
        <p:spPr>
          <a:xfrm>
            <a:off x="10113761" y="2721993"/>
            <a:ext cx="0" cy="308054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96B1429-FDBF-9FC3-5B45-BB8A2E868F95}"/>
              </a:ext>
            </a:extLst>
          </p:cNvPr>
          <p:cNvSpPr txBox="1"/>
          <p:nvPr/>
        </p:nvSpPr>
        <p:spPr>
          <a:xfrm>
            <a:off x="7178468" y="2661234"/>
            <a:ext cx="547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  <a:ea typeface="思源黑体 CN Medium" panose="020B0600000000000000" pitchFamily="34" charset="-122"/>
              </a:rPr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BBA6C30-151A-710B-54B6-C3E0466F01BB}"/>
              </a:ext>
            </a:extLst>
          </p:cNvPr>
          <p:cNvSpPr txBox="1"/>
          <p:nvPr/>
        </p:nvSpPr>
        <p:spPr>
          <a:xfrm>
            <a:off x="7184179" y="3450439"/>
            <a:ext cx="547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  <a:ea typeface="思源黑体 CN Medium" panose="020B0600000000000000" pitchFamily="34" charset="-122"/>
              </a:rPr>
              <a:t>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EE89902-C86E-B811-F546-CB1B2211FF7C}"/>
              </a:ext>
            </a:extLst>
          </p:cNvPr>
          <p:cNvSpPr txBox="1"/>
          <p:nvPr/>
        </p:nvSpPr>
        <p:spPr>
          <a:xfrm>
            <a:off x="9120156" y="3975379"/>
            <a:ext cx="547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  <a:ea typeface="思源黑体 CN Medium" panose="020B0600000000000000" pitchFamily="34" charset="-122"/>
              </a:rPr>
              <a:t>③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53C2C98-4A4F-F5A4-67ED-102040282C31}"/>
              </a:ext>
            </a:extLst>
          </p:cNvPr>
          <p:cNvSpPr txBox="1"/>
          <p:nvPr/>
        </p:nvSpPr>
        <p:spPr>
          <a:xfrm>
            <a:off x="7183559" y="4387365"/>
            <a:ext cx="547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  <a:ea typeface="思源黑体 CN Medium" panose="020B0600000000000000" pitchFamily="34" charset="-122"/>
              </a:rPr>
              <a:t>④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44F1F76-B0E2-79A2-62DF-E78D7ED72884}"/>
              </a:ext>
            </a:extLst>
          </p:cNvPr>
          <p:cNvCxnSpPr>
            <a:cxnSpLocks/>
          </p:cNvCxnSpPr>
          <p:nvPr/>
        </p:nvCxnSpPr>
        <p:spPr>
          <a:xfrm>
            <a:off x="6745640" y="2873312"/>
            <a:ext cx="3368121" cy="429725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F1A79D9-CCFA-74F0-2FF9-5940D898F0F1}"/>
              </a:ext>
            </a:extLst>
          </p:cNvPr>
          <p:cNvCxnSpPr>
            <a:cxnSpLocks/>
          </p:cNvCxnSpPr>
          <p:nvPr/>
        </p:nvCxnSpPr>
        <p:spPr>
          <a:xfrm>
            <a:off x="6745254" y="3979444"/>
            <a:ext cx="3360858" cy="385285"/>
          </a:xfrm>
          <a:prstGeom prst="straightConnector1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2BD39361-FF36-E60E-D279-023C61A71240}"/>
              </a:ext>
            </a:extLst>
          </p:cNvPr>
          <p:cNvSpPr txBox="1"/>
          <p:nvPr/>
        </p:nvSpPr>
        <p:spPr>
          <a:xfrm>
            <a:off x="7576929" y="2670952"/>
            <a:ext cx="13031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发起</a:t>
            </a:r>
            <a:r>
              <a: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TCP(SYN)</a:t>
            </a:r>
            <a:endParaRPr lang="zh-CN" altLang="en-US" sz="16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61B8529-9871-87EF-E6F8-C7CA301BC812}"/>
              </a:ext>
            </a:extLst>
          </p:cNvPr>
          <p:cNvCxnSpPr>
            <a:cxnSpLocks/>
          </p:cNvCxnSpPr>
          <p:nvPr/>
        </p:nvCxnSpPr>
        <p:spPr>
          <a:xfrm flipH="1">
            <a:off x="6745640" y="3349204"/>
            <a:ext cx="3353208" cy="578984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20217B1-C972-AF8A-5DA2-0A08B973230E}"/>
              </a:ext>
            </a:extLst>
          </p:cNvPr>
          <p:cNvSpPr txBox="1"/>
          <p:nvPr/>
        </p:nvSpPr>
        <p:spPr>
          <a:xfrm>
            <a:off x="10169674" y="3041427"/>
            <a:ext cx="1303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回应</a:t>
            </a:r>
            <a:r>
              <a:rPr lang="en-US" altLang="zh-CN" sz="1400" dirty="0" err="1">
                <a:solidFill>
                  <a:srgbClr val="3F434C"/>
                </a:solidFill>
                <a:ea typeface="思源黑体 CN Medium" panose="020B0600000000000000" pitchFamily="34" charset="-122"/>
              </a:rPr>
              <a:t>SYN+ACK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230A4E9-46FA-05B7-3709-1516C46920F4}"/>
              </a:ext>
            </a:extLst>
          </p:cNvPr>
          <p:cNvSpPr txBox="1"/>
          <p:nvPr/>
        </p:nvSpPr>
        <p:spPr>
          <a:xfrm>
            <a:off x="5400480" y="3615612"/>
            <a:ext cx="1303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ACK+HTTP</a:t>
            </a:r>
          </a:p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请求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69013CF-CD9D-4155-9482-52BCAA9402FF}"/>
              </a:ext>
            </a:extLst>
          </p:cNvPr>
          <p:cNvSpPr txBox="1"/>
          <p:nvPr/>
        </p:nvSpPr>
        <p:spPr>
          <a:xfrm>
            <a:off x="10169674" y="4188397"/>
            <a:ext cx="1303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传输</a:t>
            </a:r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web</a:t>
            </a: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页面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4C9DC17-252E-B563-51F5-C9A1D840060A}"/>
              </a:ext>
            </a:extLst>
          </p:cNvPr>
          <p:cNvSpPr txBox="1"/>
          <p:nvPr/>
        </p:nvSpPr>
        <p:spPr>
          <a:xfrm>
            <a:off x="5484693" y="4715719"/>
            <a:ext cx="1303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请求图片元素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B57F194-1A0E-59AB-7B2A-ABCB80A1DCAD}"/>
              </a:ext>
            </a:extLst>
          </p:cNvPr>
          <p:cNvCxnSpPr>
            <a:cxnSpLocks/>
          </p:cNvCxnSpPr>
          <p:nvPr/>
        </p:nvCxnSpPr>
        <p:spPr>
          <a:xfrm>
            <a:off x="6737990" y="4869608"/>
            <a:ext cx="3360858" cy="385285"/>
          </a:xfrm>
          <a:prstGeom prst="straightConnector1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304CC2B-5F20-F236-CD23-50D230753090}"/>
              </a:ext>
            </a:extLst>
          </p:cNvPr>
          <p:cNvCxnSpPr>
            <a:cxnSpLocks/>
          </p:cNvCxnSpPr>
          <p:nvPr/>
        </p:nvCxnSpPr>
        <p:spPr>
          <a:xfrm flipH="1">
            <a:off x="6745639" y="4415985"/>
            <a:ext cx="3298669" cy="455082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A57DBB4-97F4-184B-F76C-6F6012CA48D5}"/>
              </a:ext>
            </a:extLst>
          </p:cNvPr>
          <p:cNvCxnSpPr>
            <a:cxnSpLocks/>
          </p:cNvCxnSpPr>
          <p:nvPr/>
        </p:nvCxnSpPr>
        <p:spPr>
          <a:xfrm flipH="1">
            <a:off x="6752904" y="5315395"/>
            <a:ext cx="3298669" cy="455082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4639DDEF-5705-057C-BE42-1AF40824C329}"/>
              </a:ext>
            </a:extLst>
          </p:cNvPr>
          <p:cNvSpPr txBox="1"/>
          <p:nvPr/>
        </p:nvSpPr>
        <p:spPr>
          <a:xfrm>
            <a:off x="10161036" y="5185160"/>
            <a:ext cx="1303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传输图片数据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3DCA9D8-0CD8-DB5F-3DAA-986F8B6739E1}"/>
              </a:ext>
            </a:extLst>
          </p:cNvPr>
          <p:cNvSpPr txBox="1"/>
          <p:nvPr/>
        </p:nvSpPr>
        <p:spPr>
          <a:xfrm>
            <a:off x="9919689" y="5843431"/>
            <a:ext cx="388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</a:t>
            </a:r>
            <a:endParaRPr lang="zh-CN" altLang="en-US" sz="1400" dirty="0">
              <a:solidFill>
                <a:schemeClr val="accent4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A810187-84FC-7ECB-C582-830FB945ABBF}"/>
              </a:ext>
            </a:extLst>
          </p:cNvPr>
          <p:cNvSpPr txBox="1"/>
          <p:nvPr/>
        </p:nvSpPr>
        <p:spPr>
          <a:xfrm>
            <a:off x="6543918" y="5865310"/>
            <a:ext cx="388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</a:t>
            </a:r>
            <a:endParaRPr lang="zh-CN" altLang="en-US" sz="1400" dirty="0">
              <a:solidFill>
                <a:schemeClr val="accent4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23EADFD-EAB9-FFFD-BCB2-E19C7AE1AA39}"/>
              </a:ext>
            </a:extLst>
          </p:cNvPr>
          <p:cNvSpPr txBox="1"/>
          <p:nvPr/>
        </p:nvSpPr>
        <p:spPr>
          <a:xfrm>
            <a:off x="9120156" y="4821063"/>
            <a:ext cx="547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  <a:ea typeface="思源黑体 CN Medium" panose="020B0600000000000000" pitchFamily="34" charset="-122"/>
              </a:rPr>
              <a:t>⑤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F1375F8-ED32-8F86-E483-CC3D659B4229}"/>
              </a:ext>
            </a:extLst>
          </p:cNvPr>
          <p:cNvSpPr txBox="1"/>
          <p:nvPr/>
        </p:nvSpPr>
        <p:spPr>
          <a:xfrm>
            <a:off x="7178467" y="5340822"/>
            <a:ext cx="547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  <a:ea typeface="思源黑体 CN Medium" panose="020B0600000000000000" pitchFamily="34" charset="-122"/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40656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  <p:bldP spid="57" grpId="0"/>
      <p:bldP spid="60" grpId="0"/>
      <p:bldP spid="63" grpId="0"/>
      <p:bldP spid="70" grpId="0"/>
      <p:bldP spid="72" grpId="0"/>
      <p:bldP spid="82" grpId="0"/>
      <p:bldP spid="83" grpId="0"/>
      <p:bldP spid="84" grpId="0"/>
      <p:bldP spid="88" grpId="0"/>
      <p:bldP spid="89" grpId="0"/>
      <p:bldP spid="90" grpId="0"/>
      <p:bldP spid="91" grpId="0"/>
      <p:bldP spid="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请求流程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业务层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en-US" altLang="zh-CN" sz="1600" dirty="0"/>
              <a:t>Client</a:t>
            </a:r>
            <a:r>
              <a:rPr lang="zh-CN" altLang="en-US" sz="1600" dirty="0"/>
              <a:t>、</a:t>
            </a:r>
            <a:r>
              <a:rPr lang="en-US" altLang="zh-CN" sz="1600" dirty="0"/>
              <a:t>Server</a:t>
            </a:r>
          </a:p>
          <a:p>
            <a:pPr marL="514350" lvl="1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服务治理层</a:t>
            </a:r>
            <a:r>
              <a:rPr lang="en-US" altLang="zh-CN" sz="2000" dirty="0"/>
              <a:t>/</a:t>
            </a:r>
            <a:r>
              <a:rPr lang="zh-CN" altLang="en-US" sz="2000" dirty="0"/>
              <a:t>中间件层</a:t>
            </a:r>
            <a:endParaRPr lang="en-US" altLang="zh-CN" sz="2000" dirty="0"/>
          </a:p>
          <a:p>
            <a:pPr lvl="1" indent="0">
              <a:buNone/>
            </a:pPr>
            <a:r>
              <a:rPr lang="zh-CN" altLang="en-US" sz="1600" dirty="0"/>
              <a:t>服务发现、限流、降级、熔断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log</a:t>
            </a:r>
            <a:r>
              <a:rPr lang="zh-CN" altLang="en-US" sz="1600" dirty="0"/>
              <a:t>、</a:t>
            </a:r>
            <a:r>
              <a:rPr lang="en-US" altLang="zh-CN" sz="1600" dirty="0"/>
              <a:t>trace</a:t>
            </a:r>
            <a:r>
              <a:rPr lang="zh-CN" altLang="en-US" sz="1600" dirty="0"/>
              <a:t>、</a:t>
            </a:r>
            <a:r>
              <a:rPr lang="en-US" altLang="zh-CN" sz="1600" dirty="0"/>
              <a:t>recovery</a:t>
            </a:r>
          </a:p>
          <a:p>
            <a:pPr marL="514350" lvl="1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路由层</a:t>
            </a:r>
            <a:endParaRPr lang="en-US" altLang="zh-CN" sz="2000" dirty="0"/>
          </a:p>
          <a:p>
            <a:pPr lvl="1" indent="0">
              <a:buNone/>
            </a:pPr>
            <a:r>
              <a:rPr lang="zh-CN" altLang="en-US" sz="1600" dirty="0"/>
              <a:t>静态路由、参数路由（</a:t>
            </a:r>
            <a:r>
              <a:rPr lang="en-US" altLang="zh-CN" sz="1600" dirty="0"/>
              <a:t>/:name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514350" lvl="1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协议编码</a:t>
            </a:r>
            <a:r>
              <a:rPr lang="en-US" altLang="zh-CN" sz="2000" dirty="0"/>
              <a:t>/</a:t>
            </a:r>
            <a:r>
              <a:rPr lang="zh-CN" altLang="en-US" sz="2000" dirty="0"/>
              <a:t>解码层</a:t>
            </a:r>
            <a:endParaRPr lang="en-US" altLang="zh-CN" sz="2000" dirty="0"/>
          </a:p>
          <a:p>
            <a:pPr lvl="1" indent="0">
              <a:buNone/>
            </a:pPr>
            <a:r>
              <a:rPr lang="zh-CN" altLang="en-US" sz="1600" dirty="0"/>
              <a:t>多协议支持；提升传输速率</a:t>
            </a:r>
            <a:endParaRPr lang="en-US" altLang="zh-CN" sz="1600" dirty="0"/>
          </a:p>
          <a:p>
            <a:pPr marL="514350" lvl="1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传输层</a:t>
            </a:r>
            <a:endParaRPr lang="en-US" altLang="zh-CN" sz="20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5EB59DD-C779-6332-63E9-D7803EEEF76A}"/>
              </a:ext>
            </a:extLst>
          </p:cNvPr>
          <p:cNvGrpSpPr/>
          <p:nvPr/>
        </p:nvGrpSpPr>
        <p:grpSpPr>
          <a:xfrm>
            <a:off x="3911317" y="1406712"/>
            <a:ext cx="6901900" cy="4838445"/>
            <a:chOff x="3911317" y="1406712"/>
            <a:chExt cx="6901900" cy="483844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1019889-813A-C501-BA95-55CC55F0BE4F}"/>
                </a:ext>
              </a:extLst>
            </p:cNvPr>
            <p:cNvGrpSpPr/>
            <p:nvPr/>
          </p:nvGrpSpPr>
          <p:grpSpPr>
            <a:xfrm>
              <a:off x="4406597" y="3066982"/>
              <a:ext cx="2300484" cy="679006"/>
              <a:chOff x="5330068" y="3011320"/>
              <a:chExt cx="1531863" cy="1153366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049F6606-5942-AE57-65E4-E8DC7FC95BCD}"/>
                  </a:ext>
                </a:extLst>
              </p:cNvPr>
              <p:cNvSpPr/>
              <p:nvPr/>
            </p:nvSpPr>
            <p:spPr>
              <a:xfrm>
                <a:off x="5330068" y="3011320"/>
                <a:ext cx="1531863" cy="1153366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bIns="0" rtlCol="0" anchor="b"/>
              <a:lstStyle/>
              <a:p>
                <a:pPr algn="ctr"/>
                <a:r>
                  <a:rPr lang="en-US" altLang="zh-CN" sz="1600" dirty="0"/>
                  <a:t>Middleware</a:t>
                </a:r>
                <a:endParaRPr lang="zh-CN" altLang="en-US" sz="1600" dirty="0"/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B9AFD3F3-B21F-3F75-D8BF-0CDEF0BBE87E}"/>
                  </a:ext>
                </a:extLst>
              </p:cNvPr>
              <p:cNvSpPr/>
              <p:nvPr/>
            </p:nvSpPr>
            <p:spPr>
              <a:xfrm>
                <a:off x="5441383" y="3074901"/>
                <a:ext cx="1309234" cy="608664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Service Governances</a:t>
                </a:r>
                <a:endParaRPr lang="zh-CN" altLang="en-US" sz="1600" dirty="0"/>
              </a:p>
            </p:txBody>
          </p:sp>
        </p:grp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9EEE17AF-E8F0-8615-798D-ABEBE709B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197" b="91803" l="9016" r="91148">
                          <a14:foregroundMark x1="39016" y1="9508" x2="47213" y2="8197"/>
                          <a14:foregroundMark x1="47213" y1="8197" x2="55738" y2="9180"/>
                          <a14:foregroundMark x1="49836" y1="8525" x2="53115" y2="8197"/>
                          <a14:foregroundMark x1="91148" y1="43443" x2="91311" y2="55738"/>
                          <a14:foregroundMark x1="41803" y1="12951" x2="36230" y2="19836"/>
                          <a14:foregroundMark x1="36230" y1="19836" x2="43770" y2="15902"/>
                          <a14:foregroundMark x1="43770" y1="15902" x2="40656" y2="14590"/>
                          <a14:foregroundMark x1="43115" y1="90656" x2="51967" y2="91967"/>
                          <a14:foregroundMark x1="9016" y1="44590" x2="9180" y2="53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317" y="1451736"/>
              <a:ext cx="990560" cy="990560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E3AC17C-70CC-12C7-1ABF-FD39495ED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2959" y="1406712"/>
              <a:ext cx="850258" cy="1080607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A9CCE60-5BA0-566C-4B05-29CD9FB0BE81}"/>
                </a:ext>
              </a:extLst>
            </p:cNvPr>
            <p:cNvGrpSpPr/>
            <p:nvPr/>
          </p:nvGrpSpPr>
          <p:grpSpPr>
            <a:xfrm>
              <a:off x="5105181" y="1547245"/>
              <a:ext cx="852161" cy="1157939"/>
              <a:chOff x="5506463" y="1414262"/>
              <a:chExt cx="852161" cy="115793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2BD2F822-A3A3-A84F-C496-EB409CFE093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06463" y="1414262"/>
                <a:ext cx="852161" cy="799543"/>
                <a:chOff x="4998872" y="4149546"/>
                <a:chExt cx="1410698" cy="1204875"/>
              </a:xfrm>
            </p:grpSpPr>
            <p:pic>
              <p:nvPicPr>
                <p:cNvPr id="24" name="图片 23">
                  <a:extLst>
                    <a:ext uri="{FF2B5EF4-FFF2-40B4-BE49-F238E27FC236}">
                      <a16:creationId xmlns:a16="http://schemas.microsoft.com/office/drawing/2014/main" id="{A3466293-0160-8E3E-7513-12914062AD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2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25" name="图片 24">
                  <a:extLst>
                    <a:ext uri="{FF2B5EF4-FFF2-40B4-BE49-F238E27FC236}">
                      <a16:creationId xmlns:a16="http://schemas.microsoft.com/office/drawing/2014/main" id="{E7640623-D30F-9661-56FB-DE4375885F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6F6678-FD69-47FC-D498-B4DECADF5572}"/>
                  </a:ext>
                </a:extLst>
              </p:cNvPr>
              <p:cNvSpPr txBox="1"/>
              <p:nvPr/>
            </p:nvSpPr>
            <p:spPr>
              <a:xfrm>
                <a:off x="5569559" y="2202869"/>
                <a:ext cx="725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00" dirty="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Client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764C191-0390-CAF4-DF05-98F3E2054AC1}"/>
                </a:ext>
              </a:extLst>
            </p:cNvPr>
            <p:cNvGrpSpPr/>
            <p:nvPr/>
          </p:nvGrpSpPr>
          <p:grpSpPr>
            <a:xfrm>
              <a:off x="8970591" y="1525526"/>
              <a:ext cx="852161" cy="1157939"/>
              <a:chOff x="9991129" y="1414262"/>
              <a:chExt cx="852161" cy="115793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EB8B0BEB-F1E7-9418-DAC3-90A165FAEC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991129" y="1414262"/>
                <a:ext cx="852161" cy="799543"/>
                <a:chOff x="4998872" y="4149546"/>
                <a:chExt cx="1410698" cy="1204875"/>
              </a:xfrm>
            </p:grpSpPr>
            <p:pic>
              <p:nvPicPr>
                <p:cNvPr id="32" name="图片 31">
                  <a:extLst>
                    <a:ext uri="{FF2B5EF4-FFF2-40B4-BE49-F238E27FC236}">
                      <a16:creationId xmlns:a16="http://schemas.microsoft.com/office/drawing/2014/main" id="{76C3B7D7-6A9B-E039-527F-44AEEB7EE2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872" y="4149546"/>
                  <a:ext cx="1410698" cy="120487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33" name="图片 32">
                  <a:extLst>
                    <a:ext uri="{FF2B5EF4-FFF2-40B4-BE49-F238E27FC236}">
                      <a16:creationId xmlns:a16="http://schemas.microsoft.com/office/drawing/2014/main" id="{DDDA491E-E2EB-D681-8429-4D8D5A0B4D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182" t="11716" r="18701" b="10359"/>
                <a:stretch/>
              </p:blipFill>
              <p:spPr>
                <a:xfrm>
                  <a:off x="5486848" y="4310140"/>
                  <a:ext cx="434747" cy="554302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4EF9FB7-7CDF-BB37-301E-ACFB65AB82D3}"/>
                  </a:ext>
                </a:extLst>
              </p:cNvPr>
              <p:cNvSpPr txBox="1"/>
              <p:nvPr/>
            </p:nvSpPr>
            <p:spPr>
              <a:xfrm>
                <a:off x="10024377" y="2202869"/>
                <a:ext cx="785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00" dirty="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Server</a:t>
                </a:r>
              </a:p>
            </p:txBody>
          </p:sp>
        </p:grp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30C81BF-1766-2896-3949-AF75B90F48B2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5531261" y="2705184"/>
              <a:ext cx="0" cy="358396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48C4379-8D2F-6DD2-2562-A06A6B3F6059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9396671" y="2683465"/>
              <a:ext cx="0" cy="358749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9BEAE2C-FACA-8153-B482-2EC9916C0F8B}"/>
                </a:ext>
              </a:extLst>
            </p:cNvPr>
            <p:cNvGrpSpPr/>
            <p:nvPr/>
          </p:nvGrpSpPr>
          <p:grpSpPr>
            <a:xfrm>
              <a:off x="4765329" y="4824579"/>
              <a:ext cx="5390348" cy="533091"/>
              <a:chOff x="5222529" y="4184268"/>
              <a:chExt cx="5390348" cy="878034"/>
            </a:xfrm>
          </p:grpSpPr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25A483E-9A1E-8BF3-233A-261AD184B2B4}"/>
                  </a:ext>
                </a:extLst>
              </p:cNvPr>
              <p:cNvSpPr/>
              <p:nvPr/>
            </p:nvSpPr>
            <p:spPr>
              <a:xfrm>
                <a:off x="5222529" y="4184268"/>
                <a:ext cx="5390348" cy="878034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altLang="zh-CN" sz="1600" dirty="0"/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F36103AA-E9DC-908B-9F80-6F8E6F1BF371}"/>
                  </a:ext>
                </a:extLst>
              </p:cNvPr>
              <p:cNvSpPr/>
              <p:nvPr/>
            </p:nvSpPr>
            <p:spPr>
              <a:xfrm>
                <a:off x="5625477" y="4391604"/>
                <a:ext cx="1480796" cy="46336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Codec</a:t>
                </a:r>
                <a:endParaRPr lang="zh-CN" altLang="en-US" sz="1600" dirty="0"/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A64C042C-53F9-E3C8-7D74-C59C89F5FA6C}"/>
                  </a:ext>
                </a:extLst>
              </p:cNvPr>
              <p:cNvSpPr/>
              <p:nvPr/>
            </p:nvSpPr>
            <p:spPr>
              <a:xfrm>
                <a:off x="8740387" y="4391604"/>
                <a:ext cx="1480796" cy="46336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Codec</a:t>
                </a:r>
                <a:endParaRPr lang="zh-CN" altLang="en-US" sz="1600" dirty="0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8754ADBC-AD67-B91F-3918-1B4364D5A3C7}"/>
                </a:ext>
              </a:extLst>
            </p:cNvPr>
            <p:cNvGrpSpPr/>
            <p:nvPr/>
          </p:nvGrpSpPr>
          <p:grpSpPr>
            <a:xfrm>
              <a:off x="4765329" y="5712066"/>
              <a:ext cx="5390348" cy="533091"/>
              <a:chOff x="5222529" y="4184268"/>
              <a:chExt cx="5390348" cy="878034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38042872-01A9-8146-7D88-7F65B790B151}"/>
                  </a:ext>
                </a:extLst>
              </p:cNvPr>
              <p:cNvSpPr/>
              <p:nvPr/>
            </p:nvSpPr>
            <p:spPr>
              <a:xfrm>
                <a:off x="5222529" y="4184268"/>
                <a:ext cx="5390348" cy="878034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altLang="zh-CN" sz="1600" dirty="0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B2B2484D-4D05-DE08-C996-13749BB8EAAC}"/>
                  </a:ext>
                </a:extLst>
              </p:cNvPr>
              <p:cNvSpPr/>
              <p:nvPr/>
            </p:nvSpPr>
            <p:spPr>
              <a:xfrm>
                <a:off x="5625477" y="4391604"/>
                <a:ext cx="1480796" cy="46336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Transport</a:t>
                </a:r>
                <a:endParaRPr lang="zh-CN" altLang="en-US" sz="1600" dirty="0"/>
              </a:p>
            </p:txBody>
          </p:sp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E2A06222-FC6C-7FD2-122D-6E74A46C7DEC}"/>
                  </a:ext>
                </a:extLst>
              </p:cNvPr>
              <p:cNvSpPr/>
              <p:nvPr/>
            </p:nvSpPr>
            <p:spPr>
              <a:xfrm>
                <a:off x="8740387" y="4391604"/>
                <a:ext cx="1480796" cy="46336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Transport</a:t>
                </a:r>
                <a:endParaRPr lang="zh-CN" altLang="en-US" sz="1600" dirty="0"/>
              </a:p>
            </p:txBody>
          </p:sp>
        </p:grp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682B8ADB-ED3A-56D8-E80E-7C44CAEF06B4}"/>
                </a:ext>
              </a:extLst>
            </p:cNvPr>
            <p:cNvCxnSpPr>
              <a:cxnSpLocks/>
            </p:cNvCxnSpPr>
            <p:nvPr/>
          </p:nvCxnSpPr>
          <p:spPr>
            <a:xfrm>
              <a:off x="5531261" y="5346517"/>
              <a:ext cx="1" cy="358749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E819DEC5-8BF5-DF0B-750F-ED9227FB0848}"/>
                </a:ext>
              </a:extLst>
            </p:cNvPr>
            <p:cNvCxnSpPr>
              <a:cxnSpLocks/>
            </p:cNvCxnSpPr>
            <p:nvPr/>
          </p:nvCxnSpPr>
          <p:spPr>
            <a:xfrm>
              <a:off x="9396671" y="5346517"/>
              <a:ext cx="0" cy="358749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F9246C3A-561D-B43F-40C9-9238C7803954}"/>
                </a:ext>
              </a:extLst>
            </p:cNvPr>
            <p:cNvSpPr/>
            <p:nvPr/>
          </p:nvSpPr>
          <p:spPr>
            <a:xfrm>
              <a:off x="8657617" y="4086280"/>
              <a:ext cx="1492730" cy="3822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Route</a:t>
              </a:r>
              <a:endParaRPr lang="zh-CN" altLang="en-US" sz="1600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A2CF1F52-C7CB-5188-5407-EB230F2FB42C}"/>
                </a:ext>
              </a:extLst>
            </p:cNvPr>
            <p:cNvCxnSpPr>
              <a:cxnSpLocks/>
            </p:cNvCxnSpPr>
            <p:nvPr/>
          </p:nvCxnSpPr>
          <p:spPr>
            <a:xfrm>
              <a:off x="9403982" y="3727531"/>
              <a:ext cx="0" cy="358749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FAB44C8D-8848-46E7-6274-7B6B4EBFCC2C}"/>
                </a:ext>
              </a:extLst>
            </p:cNvPr>
            <p:cNvCxnSpPr>
              <a:cxnSpLocks/>
            </p:cNvCxnSpPr>
            <p:nvPr/>
          </p:nvCxnSpPr>
          <p:spPr>
            <a:xfrm>
              <a:off x="9403982" y="4465830"/>
              <a:ext cx="0" cy="358749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BA85115E-9D38-75B7-69A3-064541B56D04}"/>
                </a:ext>
              </a:extLst>
            </p:cNvPr>
            <p:cNvCxnSpPr>
              <a:cxnSpLocks/>
            </p:cNvCxnSpPr>
            <p:nvPr/>
          </p:nvCxnSpPr>
          <p:spPr>
            <a:xfrm>
              <a:off x="5531261" y="3755268"/>
              <a:ext cx="0" cy="1069311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3B1003CB-C0FF-20E0-568D-91A3F62CAD81}"/>
                </a:ext>
              </a:extLst>
            </p:cNvPr>
            <p:cNvGrpSpPr/>
            <p:nvPr/>
          </p:nvGrpSpPr>
          <p:grpSpPr>
            <a:xfrm>
              <a:off x="8253740" y="3066982"/>
              <a:ext cx="2300484" cy="679006"/>
              <a:chOff x="5330068" y="3011320"/>
              <a:chExt cx="1531863" cy="1153366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0D198777-DAE4-BA06-07FA-9E11A30390F2}"/>
                  </a:ext>
                </a:extLst>
              </p:cNvPr>
              <p:cNvSpPr/>
              <p:nvPr/>
            </p:nvSpPr>
            <p:spPr>
              <a:xfrm>
                <a:off x="5330068" y="3011320"/>
                <a:ext cx="1531863" cy="1153366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bIns="0" rtlCol="0" anchor="b"/>
              <a:lstStyle/>
              <a:p>
                <a:pPr algn="ctr"/>
                <a:r>
                  <a:rPr lang="en-US" altLang="zh-CN" sz="1600" dirty="0"/>
                  <a:t>Middleware</a:t>
                </a:r>
                <a:endParaRPr lang="zh-CN" altLang="en-US" sz="1600" dirty="0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30E7249F-87D4-3E04-4019-62DFD5BA165D}"/>
                  </a:ext>
                </a:extLst>
              </p:cNvPr>
              <p:cNvSpPr/>
              <p:nvPr/>
            </p:nvSpPr>
            <p:spPr>
              <a:xfrm>
                <a:off x="5441383" y="3074901"/>
                <a:ext cx="1309234" cy="608664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Service Governances</a:t>
                </a:r>
                <a:endParaRPr lang="zh-CN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953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报文结构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sz="2000" dirty="0"/>
              <a:t>HTTP</a:t>
            </a:r>
            <a:r>
              <a:rPr lang="zh-CN" altLang="en-US" sz="2000" dirty="0"/>
              <a:t>报文结构</a:t>
            </a:r>
            <a:endParaRPr lang="en-US" altLang="zh-CN" sz="2000" dirty="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 dirty="0"/>
              <a:t>面向文本</a:t>
            </a:r>
            <a:r>
              <a:rPr lang="en-US" altLang="zh-CN" sz="1600" dirty="0"/>
              <a:t>(Text-Oriented)</a:t>
            </a:r>
            <a:r>
              <a:rPr lang="zh-CN" altLang="en-US" sz="1600" dirty="0"/>
              <a:t>，传输</a:t>
            </a:r>
            <a:r>
              <a:rPr lang="en-US" altLang="zh-CN" sz="1600" dirty="0"/>
              <a:t>ASCII</a:t>
            </a:r>
            <a:r>
              <a:rPr lang="zh-CN" altLang="en-US" sz="1600" dirty="0"/>
              <a:t>码串</a:t>
            </a:r>
            <a:endParaRPr lang="en-US" altLang="zh-CN" sz="1600" dirty="0"/>
          </a:p>
          <a:p>
            <a:pPr marL="457223" lvl="2" indent="0">
              <a:spcBef>
                <a:spcPts val="1000"/>
              </a:spcBef>
              <a:buNone/>
            </a:pPr>
            <a:r>
              <a:rPr lang="en-US" altLang="zh-CN" sz="1400" dirty="0"/>
              <a:t>	</a:t>
            </a:r>
            <a:r>
              <a:rPr lang="zh-CN" altLang="en-US" sz="1400" dirty="0"/>
              <a:t>请求报文（</a:t>
            </a:r>
            <a:r>
              <a:rPr lang="en-US" altLang="zh-CN" sz="1400" dirty="0"/>
              <a:t>Client-&gt;Server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457223" lvl="2" indent="0">
              <a:spcBef>
                <a:spcPts val="1000"/>
              </a:spcBef>
              <a:buNone/>
            </a:pPr>
            <a:r>
              <a:rPr lang="en-US" altLang="zh-CN" sz="1400" dirty="0"/>
              <a:t>	</a:t>
            </a:r>
            <a:r>
              <a:rPr lang="zh-CN" altLang="en-US" sz="1400" dirty="0"/>
              <a:t>响应报文（</a:t>
            </a:r>
            <a:r>
              <a:rPr lang="en-US" altLang="zh-CN" sz="1400" dirty="0"/>
              <a:t>Server-&gt;Client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sz="1600" dirty="0"/>
              <a:t>报文格式：</a:t>
            </a:r>
            <a:endParaRPr lang="en-US" altLang="zh-CN" sz="1600" dirty="0"/>
          </a:p>
          <a:p>
            <a:pPr lvl="1" indent="0">
              <a:buNone/>
            </a:pPr>
            <a:r>
              <a:rPr lang="zh-CN" altLang="en-US" sz="1600" dirty="0"/>
              <a:t>开始行：请求行</a:t>
            </a:r>
            <a:r>
              <a:rPr lang="en-US" altLang="zh-CN" sz="1600" dirty="0"/>
              <a:t>/</a:t>
            </a:r>
            <a:r>
              <a:rPr lang="zh-CN" altLang="en-US" sz="1600" dirty="0"/>
              <a:t>状态行（响应行）</a:t>
            </a:r>
            <a:endParaRPr lang="en-US" altLang="zh-CN" sz="1600" dirty="0"/>
          </a:p>
          <a:p>
            <a:pPr lvl="1" indent="0">
              <a:buNone/>
            </a:pPr>
            <a:r>
              <a:rPr lang="zh-CN" altLang="en-US" sz="1600" dirty="0"/>
              <a:t>首部行：请求头</a:t>
            </a:r>
            <a:r>
              <a:rPr lang="en-US" altLang="zh-CN" sz="1600" dirty="0"/>
              <a:t>/</a:t>
            </a:r>
            <a:r>
              <a:rPr lang="zh-CN" altLang="en-US" sz="1600" dirty="0"/>
              <a:t>响应头</a:t>
            </a:r>
            <a:endParaRPr lang="en-US" altLang="zh-CN" sz="1600" dirty="0"/>
          </a:p>
          <a:p>
            <a:pPr lvl="1" indent="0">
              <a:buNone/>
            </a:pPr>
            <a:r>
              <a:rPr lang="zh-CN" altLang="en-US" sz="1600" dirty="0"/>
              <a:t>实体主体：请求体</a:t>
            </a:r>
            <a:r>
              <a:rPr lang="en-US" altLang="zh-CN" sz="1600" dirty="0"/>
              <a:t>/</a:t>
            </a:r>
            <a:r>
              <a:rPr lang="zh-CN" altLang="en-US" sz="1600" dirty="0"/>
              <a:t>响应体</a:t>
            </a:r>
            <a:endParaRPr lang="en-US" altLang="zh-CN" sz="20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EEE17AF-E8F0-8615-798D-ABEBE709B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97" b="91803" l="9016" r="91148">
                        <a14:foregroundMark x1="39016" y1="9508" x2="47213" y2="8197"/>
                        <a14:foregroundMark x1="47213" y1="8197" x2="55738" y2="9180"/>
                        <a14:foregroundMark x1="49836" y1="8525" x2="53115" y2="8197"/>
                        <a14:foregroundMark x1="91148" y1="43443" x2="91311" y2="55738"/>
                        <a14:foregroundMark x1="41803" y1="12951" x2="36230" y2="19836"/>
                        <a14:foregroundMark x1="36230" y1="19836" x2="43770" y2="15902"/>
                        <a14:foregroundMark x1="43770" y1="15902" x2="40656" y2="14590"/>
                        <a14:foregroundMark x1="43115" y1="90656" x2="51967" y2="91967"/>
                        <a14:foregroundMark x1="9016" y1="44590" x2="9180" y2="53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530" y="1458359"/>
            <a:ext cx="795640" cy="795640"/>
          </a:xfrm>
          <a:prstGeom prst="rect">
            <a:avLst/>
          </a:prstGeom>
          <a:ln w="19050">
            <a:noFill/>
          </a:ln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E3AC17C-70CC-12C7-1ABF-FD39495ED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131" y="1422196"/>
            <a:ext cx="682946" cy="867967"/>
          </a:xfrm>
          <a:prstGeom prst="rect">
            <a:avLst/>
          </a:prstGeom>
          <a:ln w="19050"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BD2F822-A3A3-A84F-C496-EB409CFE093B}"/>
              </a:ext>
            </a:extLst>
          </p:cNvPr>
          <p:cNvGrpSpPr>
            <a:grpSpLocks noChangeAspect="1"/>
          </p:cNvGrpSpPr>
          <p:nvPr/>
        </p:nvGrpSpPr>
        <p:grpSpPr>
          <a:xfrm>
            <a:off x="5483222" y="2288439"/>
            <a:ext cx="1182256" cy="926349"/>
            <a:chOff x="4998872" y="4149546"/>
            <a:chExt cx="1410698" cy="1204875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3466293-0160-8E3E-7513-12914062A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8872" y="4149546"/>
              <a:ext cx="1410698" cy="1204875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E7640623-D30F-9661-56FB-DE4375885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82" t="11716" r="18701" b="10359"/>
            <a:stretch/>
          </p:blipFill>
          <p:spPr>
            <a:xfrm>
              <a:off x="5486848" y="4310140"/>
              <a:ext cx="434747" cy="554302"/>
            </a:xfrm>
            <a:prstGeom prst="rect">
              <a:avLst/>
            </a:prstGeom>
            <a:ln w="19050">
              <a:noFill/>
            </a:ln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B8B0BEB-F1E7-9418-DAC3-90A165FAEC39}"/>
              </a:ext>
            </a:extLst>
          </p:cNvPr>
          <p:cNvGrpSpPr>
            <a:grpSpLocks noChangeAspect="1"/>
          </p:cNvGrpSpPr>
          <p:nvPr/>
        </p:nvGrpSpPr>
        <p:grpSpPr>
          <a:xfrm>
            <a:off x="9488476" y="2288439"/>
            <a:ext cx="1182256" cy="926349"/>
            <a:chOff x="4998872" y="4149546"/>
            <a:chExt cx="1410698" cy="1204875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6C3B7D7-6A9B-E039-527F-44AEEB7EE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8872" y="4149546"/>
              <a:ext cx="1410698" cy="1204875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DDA491E-E2EB-D681-8429-4D8D5A0B4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82" t="11716" r="18701" b="10359"/>
            <a:stretch/>
          </p:blipFill>
          <p:spPr>
            <a:xfrm>
              <a:off x="5486848" y="4310140"/>
              <a:ext cx="434747" cy="554302"/>
            </a:xfrm>
            <a:prstGeom prst="rect">
              <a:avLst/>
            </a:prstGeom>
            <a:ln w="19050">
              <a:noFill/>
            </a:ln>
          </p:spPr>
        </p:pic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4A81A83-7A14-D529-23C5-DD0F498252F5}"/>
              </a:ext>
            </a:extLst>
          </p:cNvPr>
          <p:cNvCxnSpPr/>
          <p:nvPr/>
        </p:nvCxnSpPr>
        <p:spPr>
          <a:xfrm>
            <a:off x="7442890" y="2524354"/>
            <a:ext cx="1560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A3873D0-82DF-B045-FE2F-6CBBBC560B16}"/>
              </a:ext>
            </a:extLst>
          </p:cNvPr>
          <p:cNvCxnSpPr/>
          <p:nvPr/>
        </p:nvCxnSpPr>
        <p:spPr>
          <a:xfrm>
            <a:off x="7442890" y="2956839"/>
            <a:ext cx="1560946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4141F7B8-2712-63A5-CB92-3C05AEF5319E}"/>
              </a:ext>
            </a:extLst>
          </p:cNvPr>
          <p:cNvSpPr txBox="1"/>
          <p:nvPr/>
        </p:nvSpPr>
        <p:spPr>
          <a:xfrm>
            <a:off x="7628181" y="2077291"/>
            <a:ext cx="1182255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 defTabSz="914446">
              <a:lnSpc>
                <a:spcPct val="150000"/>
              </a:lnSpc>
              <a:spcBef>
                <a:spcPts val="500"/>
              </a:spcBef>
            </a:pPr>
            <a:r>
              <a:rPr lang="zh-CN" altLang="en-US" sz="16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请求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3D7919B-59AF-4535-AA54-045F840B3FE5}"/>
              </a:ext>
            </a:extLst>
          </p:cNvPr>
          <p:cNvSpPr txBox="1"/>
          <p:nvPr/>
        </p:nvSpPr>
        <p:spPr>
          <a:xfrm>
            <a:off x="7628181" y="2959344"/>
            <a:ext cx="1182255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" algn="ctr" defTabSz="914446">
              <a:lnSpc>
                <a:spcPct val="150000"/>
              </a:lnSpc>
              <a:spcBef>
                <a:spcPts val="500"/>
              </a:spcBef>
            </a:pPr>
            <a:r>
              <a:rPr lang="zh-CN" altLang="en-US" sz="16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响应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F51D63F-C409-97ED-0D0C-BB23EB605876}"/>
              </a:ext>
            </a:extLst>
          </p:cNvPr>
          <p:cNvSpPr txBox="1"/>
          <p:nvPr/>
        </p:nvSpPr>
        <p:spPr>
          <a:xfrm>
            <a:off x="5711366" y="3219815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Client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EE8589A-9A11-4B24-7B78-C1F22B1B77A4}"/>
              </a:ext>
            </a:extLst>
          </p:cNvPr>
          <p:cNvSpPr txBox="1"/>
          <p:nvPr/>
        </p:nvSpPr>
        <p:spPr>
          <a:xfrm>
            <a:off x="9686772" y="3219815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Server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AFB5E6-1A72-4584-79D6-EADFC54658BA}"/>
              </a:ext>
            </a:extLst>
          </p:cNvPr>
          <p:cNvGrpSpPr/>
          <p:nvPr/>
        </p:nvGrpSpPr>
        <p:grpSpPr>
          <a:xfrm>
            <a:off x="5029200" y="3903794"/>
            <a:ext cx="6440775" cy="2062844"/>
            <a:chOff x="4610383" y="3995886"/>
            <a:chExt cx="6991478" cy="1970752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AC64FC7C-4B4D-35C6-FED9-EF31DEAF9C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10383" y="3995886"/>
              <a:ext cx="2998434" cy="1964551"/>
              <a:chOff x="5867390" y="1591610"/>
              <a:chExt cx="3054313" cy="2888785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62B96612-0310-08FD-2759-3D37BA3D6744}"/>
                  </a:ext>
                </a:extLst>
              </p:cNvPr>
              <p:cNvSpPr/>
              <p:nvPr/>
            </p:nvSpPr>
            <p:spPr>
              <a:xfrm>
                <a:off x="5871752" y="1591612"/>
                <a:ext cx="740076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方法</a:t>
                </a: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B69939F6-0086-9BB0-7C46-B8AA2DA7C336}"/>
                  </a:ext>
                </a:extLst>
              </p:cNvPr>
              <p:cNvSpPr/>
              <p:nvPr/>
            </p:nvSpPr>
            <p:spPr>
              <a:xfrm>
                <a:off x="6648806" y="1591611"/>
                <a:ext cx="775139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URL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65F09DFD-B3E1-E66A-AB4E-8A3E773C764C}"/>
                  </a:ext>
                </a:extLst>
              </p:cNvPr>
              <p:cNvSpPr/>
              <p:nvPr/>
            </p:nvSpPr>
            <p:spPr>
              <a:xfrm>
                <a:off x="7460924" y="1591610"/>
                <a:ext cx="775139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版本</a:t>
                </a: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DCE7C260-0075-18A2-8DB9-21F027AA940F}"/>
                  </a:ext>
                </a:extLst>
              </p:cNvPr>
              <p:cNvSpPr/>
              <p:nvPr/>
            </p:nvSpPr>
            <p:spPr>
              <a:xfrm>
                <a:off x="8238911" y="1591612"/>
                <a:ext cx="682792" cy="5378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CRLF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D23D94FA-067C-B2A8-7385-C948844D2D18}"/>
                  </a:ext>
                </a:extLst>
              </p:cNvPr>
              <p:cNvSpPr/>
              <p:nvPr/>
            </p:nvSpPr>
            <p:spPr>
              <a:xfrm>
                <a:off x="5867390" y="2129494"/>
                <a:ext cx="1432397" cy="5378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首部字段名</a:t>
                </a: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7AB046D4-FB55-6F49-2D42-75C12BE8B49A}"/>
                  </a:ext>
                </a:extLst>
              </p:cNvPr>
              <p:cNvSpPr/>
              <p:nvPr/>
            </p:nvSpPr>
            <p:spPr>
              <a:xfrm>
                <a:off x="7299786" y="2129491"/>
                <a:ext cx="225817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：</a:t>
                </a: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7E9F30E0-C99F-3923-51D3-03DF91DBA110}"/>
                  </a:ext>
                </a:extLst>
              </p:cNvPr>
              <p:cNvSpPr/>
              <p:nvPr/>
            </p:nvSpPr>
            <p:spPr>
              <a:xfrm>
                <a:off x="7553863" y="2129490"/>
                <a:ext cx="682792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值</a:t>
                </a: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A797700-BF13-5866-8897-9CE28A1BFD17}"/>
                  </a:ext>
                </a:extLst>
              </p:cNvPr>
              <p:cNvSpPr/>
              <p:nvPr/>
            </p:nvSpPr>
            <p:spPr>
              <a:xfrm>
                <a:off x="5871752" y="2667367"/>
                <a:ext cx="3047696" cy="2676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...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BE1A1025-9822-A7A2-1F6F-5B7221C422A1}"/>
                  </a:ext>
                </a:extLst>
              </p:cNvPr>
              <p:cNvSpPr/>
              <p:nvPr/>
            </p:nvSpPr>
            <p:spPr>
              <a:xfrm>
                <a:off x="5871752" y="3471528"/>
                <a:ext cx="711411" cy="5378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CRLF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91410A29-595B-AAEF-D403-5CF349A861F4}"/>
                  </a:ext>
                </a:extLst>
              </p:cNvPr>
              <p:cNvSpPr/>
              <p:nvPr/>
            </p:nvSpPr>
            <p:spPr>
              <a:xfrm>
                <a:off x="5871751" y="4010535"/>
                <a:ext cx="3047695" cy="4698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实体主体</a:t>
                </a: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6775DC77-028E-A827-DA39-AD5B69AC0613}"/>
                  </a:ext>
                </a:extLst>
              </p:cNvPr>
              <p:cNvSpPr/>
              <p:nvPr/>
            </p:nvSpPr>
            <p:spPr>
              <a:xfrm>
                <a:off x="8236655" y="2130819"/>
                <a:ext cx="682792" cy="5378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CRLF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BB08A993-3079-7685-26B9-3C1544677FE8}"/>
                  </a:ext>
                </a:extLst>
              </p:cNvPr>
              <p:cNvSpPr/>
              <p:nvPr/>
            </p:nvSpPr>
            <p:spPr>
              <a:xfrm>
                <a:off x="5871751" y="2936312"/>
                <a:ext cx="1428035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首部字段名</a:t>
                </a: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8074ED9-E3FC-54DB-4E42-21B483831418}"/>
                  </a:ext>
                </a:extLst>
              </p:cNvPr>
              <p:cNvSpPr/>
              <p:nvPr/>
            </p:nvSpPr>
            <p:spPr>
              <a:xfrm>
                <a:off x="7299786" y="2936310"/>
                <a:ext cx="225817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：</a:t>
                </a: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29680B61-481F-E663-B8F5-BFD1F2AE2A12}"/>
                  </a:ext>
                </a:extLst>
              </p:cNvPr>
              <p:cNvSpPr/>
              <p:nvPr/>
            </p:nvSpPr>
            <p:spPr>
              <a:xfrm>
                <a:off x="7553863" y="2936309"/>
                <a:ext cx="682792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值</a:t>
                </a: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8DB7BC8A-95DC-249E-A375-C2339A43044A}"/>
                  </a:ext>
                </a:extLst>
              </p:cNvPr>
              <p:cNvSpPr/>
              <p:nvPr/>
            </p:nvSpPr>
            <p:spPr>
              <a:xfrm>
                <a:off x="8236655" y="2937638"/>
                <a:ext cx="682792" cy="5378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CRLF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A9A2E8D4-68CA-1EC9-5422-852BE22AD5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05642" y="4002087"/>
              <a:ext cx="2996219" cy="1964551"/>
              <a:chOff x="5869647" y="1591610"/>
              <a:chExt cx="3052056" cy="2888785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45E4E635-8FE6-99BE-1226-611902825573}"/>
                  </a:ext>
                </a:extLst>
              </p:cNvPr>
              <p:cNvSpPr/>
              <p:nvPr/>
            </p:nvSpPr>
            <p:spPr>
              <a:xfrm>
                <a:off x="5871752" y="1591612"/>
                <a:ext cx="740076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方法</a:t>
                </a: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680A997-9ADC-3D00-3F48-85BEE07BCE7D}"/>
                  </a:ext>
                </a:extLst>
              </p:cNvPr>
              <p:cNvSpPr/>
              <p:nvPr/>
            </p:nvSpPr>
            <p:spPr>
              <a:xfrm>
                <a:off x="6648806" y="1591611"/>
                <a:ext cx="775139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状态码</a:t>
                </a: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0476CC6-B6FA-B176-8097-3F81157A6BE0}"/>
                  </a:ext>
                </a:extLst>
              </p:cNvPr>
              <p:cNvSpPr/>
              <p:nvPr/>
            </p:nvSpPr>
            <p:spPr>
              <a:xfrm>
                <a:off x="7460924" y="1591610"/>
                <a:ext cx="775139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短语</a:t>
                </a: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E2B8585-6006-F235-0457-184F70CE1F08}"/>
                  </a:ext>
                </a:extLst>
              </p:cNvPr>
              <p:cNvSpPr/>
              <p:nvPr/>
            </p:nvSpPr>
            <p:spPr>
              <a:xfrm>
                <a:off x="8238911" y="1591612"/>
                <a:ext cx="682792" cy="5378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CRLF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9AE9374F-8E84-81A7-E7AC-056CA75BDA6A}"/>
                  </a:ext>
                </a:extLst>
              </p:cNvPr>
              <p:cNvSpPr/>
              <p:nvPr/>
            </p:nvSpPr>
            <p:spPr>
              <a:xfrm>
                <a:off x="5869647" y="2129493"/>
                <a:ext cx="1430139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首部字段名</a:t>
                </a: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1AB8B599-C458-AE0E-4236-0F6A58357DC2}"/>
                  </a:ext>
                </a:extLst>
              </p:cNvPr>
              <p:cNvSpPr/>
              <p:nvPr/>
            </p:nvSpPr>
            <p:spPr>
              <a:xfrm>
                <a:off x="7299786" y="2129491"/>
                <a:ext cx="225817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：</a:t>
                </a: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AC5D64DC-CD25-E283-BFFF-B4E233934A51}"/>
                  </a:ext>
                </a:extLst>
              </p:cNvPr>
              <p:cNvSpPr/>
              <p:nvPr/>
            </p:nvSpPr>
            <p:spPr>
              <a:xfrm>
                <a:off x="7553863" y="2129490"/>
                <a:ext cx="682792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值</a:t>
                </a: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44C71F1D-B224-70F3-27C0-4A4BCAA838F7}"/>
                  </a:ext>
                </a:extLst>
              </p:cNvPr>
              <p:cNvSpPr/>
              <p:nvPr/>
            </p:nvSpPr>
            <p:spPr>
              <a:xfrm>
                <a:off x="5871752" y="2667367"/>
                <a:ext cx="3047696" cy="2676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...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52AE54E-A615-4ED1-EADF-BA06DE867A24}"/>
                  </a:ext>
                </a:extLst>
              </p:cNvPr>
              <p:cNvSpPr/>
              <p:nvPr/>
            </p:nvSpPr>
            <p:spPr>
              <a:xfrm>
                <a:off x="5871752" y="3471528"/>
                <a:ext cx="711411" cy="5378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CRLF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0894D847-6292-7F8E-65DD-6E3EC684FE6F}"/>
                  </a:ext>
                </a:extLst>
              </p:cNvPr>
              <p:cNvSpPr/>
              <p:nvPr/>
            </p:nvSpPr>
            <p:spPr>
              <a:xfrm>
                <a:off x="5871751" y="4010535"/>
                <a:ext cx="3047695" cy="4698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实体主体（多媒体不用）</a:t>
                </a: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7B25112A-089C-7FA5-FB70-38317B66738D}"/>
                  </a:ext>
                </a:extLst>
              </p:cNvPr>
              <p:cNvSpPr/>
              <p:nvPr/>
            </p:nvSpPr>
            <p:spPr>
              <a:xfrm>
                <a:off x="8236655" y="2130819"/>
                <a:ext cx="682792" cy="5378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CRLF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DEEE5A70-B8FB-33A5-295C-559A4DCF8DD7}"/>
                  </a:ext>
                </a:extLst>
              </p:cNvPr>
              <p:cNvSpPr/>
              <p:nvPr/>
            </p:nvSpPr>
            <p:spPr>
              <a:xfrm>
                <a:off x="5871751" y="2936312"/>
                <a:ext cx="1428035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首部字段名</a:t>
                </a: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DFE6CE36-8C14-C267-7FFF-81666FBF5344}"/>
                  </a:ext>
                </a:extLst>
              </p:cNvPr>
              <p:cNvSpPr/>
              <p:nvPr/>
            </p:nvSpPr>
            <p:spPr>
              <a:xfrm>
                <a:off x="7299786" y="2936310"/>
                <a:ext cx="225817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：</a:t>
                </a: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19893F6A-7DF3-A841-0966-2BD61F2736D1}"/>
                  </a:ext>
                </a:extLst>
              </p:cNvPr>
              <p:cNvSpPr/>
              <p:nvPr/>
            </p:nvSpPr>
            <p:spPr>
              <a:xfrm>
                <a:off x="7553863" y="2936309"/>
                <a:ext cx="682792" cy="5378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值</a:t>
                </a: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AEE02A3-E0CE-EA0C-9DC8-2606467051F7}"/>
                  </a:ext>
                </a:extLst>
              </p:cNvPr>
              <p:cNvSpPr/>
              <p:nvPr/>
            </p:nvSpPr>
            <p:spPr>
              <a:xfrm>
                <a:off x="8236655" y="2937638"/>
                <a:ext cx="682792" cy="5378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CRLF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20A069F7-D4BB-E61B-E52C-7B3F6C112643}"/>
                </a:ext>
              </a:extLst>
            </p:cNvPr>
            <p:cNvGrpSpPr/>
            <p:nvPr/>
          </p:nvGrpSpPr>
          <p:grpSpPr>
            <a:xfrm>
              <a:off x="7676337" y="4016061"/>
              <a:ext cx="848877" cy="925512"/>
              <a:chOff x="8646993" y="1789931"/>
              <a:chExt cx="848877" cy="925512"/>
            </a:xfrm>
          </p:grpSpPr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EDF86B08-A26C-64C6-08AB-221A4F885A7B}"/>
                  </a:ext>
                </a:extLst>
              </p:cNvPr>
              <p:cNvSpPr txBox="1"/>
              <p:nvPr/>
            </p:nvSpPr>
            <p:spPr>
              <a:xfrm>
                <a:off x="8659753" y="1789931"/>
                <a:ext cx="83611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开始行</a:t>
                </a: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2FF41690-0712-201C-B235-1F689AC9408D}"/>
                  </a:ext>
                </a:extLst>
              </p:cNvPr>
              <p:cNvSpPr txBox="1"/>
              <p:nvPr/>
            </p:nvSpPr>
            <p:spPr>
              <a:xfrm>
                <a:off x="8646993" y="2438444"/>
                <a:ext cx="83611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首部行</a:t>
                </a:r>
                <a:endParaRPr lang="en-US" altLang="zh-CN" sz="1200" dirty="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53" name="左大括号 152">
              <a:extLst>
                <a:ext uri="{FF2B5EF4-FFF2-40B4-BE49-F238E27FC236}">
                  <a16:creationId xmlns:a16="http://schemas.microsoft.com/office/drawing/2014/main" id="{FF8CF982-53FA-B6DB-C5E6-28424E3FE468}"/>
                </a:ext>
              </a:extLst>
            </p:cNvPr>
            <p:cNvSpPr/>
            <p:nvPr/>
          </p:nvSpPr>
          <p:spPr>
            <a:xfrm>
              <a:off x="8436168" y="4371861"/>
              <a:ext cx="157298" cy="902485"/>
            </a:xfrm>
            <a:prstGeom prst="leftBrace">
              <a:avLst>
                <a:gd name="adj1" fmla="val 15727"/>
                <a:gd name="adj2" fmla="val 50000"/>
              </a:avLst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4" name="左大括号 153">
              <a:extLst>
                <a:ext uri="{FF2B5EF4-FFF2-40B4-BE49-F238E27FC236}">
                  <a16:creationId xmlns:a16="http://schemas.microsoft.com/office/drawing/2014/main" id="{7F8F06FE-F269-33B5-93B8-2346919B8898}"/>
                </a:ext>
              </a:extLst>
            </p:cNvPr>
            <p:cNvSpPr/>
            <p:nvPr/>
          </p:nvSpPr>
          <p:spPr>
            <a:xfrm rot="10800000">
              <a:off x="7614500" y="4371860"/>
              <a:ext cx="157298" cy="902485"/>
            </a:xfrm>
            <a:prstGeom prst="leftBrace">
              <a:avLst>
                <a:gd name="adj1" fmla="val 15727"/>
                <a:gd name="adj2" fmla="val 50000"/>
              </a:avLst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27622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4" grpId="0"/>
      <p:bldP spid="85" grpId="0"/>
      <p:bldP spid="116" grpId="0"/>
      <p:bldP spid="1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报文结构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CC9920-6C6F-5F7B-F0EF-069D9C9C6DD7}"/>
              </a:ext>
            </a:extLst>
          </p:cNvPr>
          <p:cNvGrpSpPr/>
          <p:nvPr/>
        </p:nvGrpSpPr>
        <p:grpSpPr>
          <a:xfrm>
            <a:off x="1395456" y="1793435"/>
            <a:ext cx="2561234" cy="1546089"/>
            <a:chOff x="1395456" y="1793435"/>
            <a:chExt cx="2561234" cy="1546089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9EEE17AF-E8F0-8615-798D-ABEBE709B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197" b="91803" l="9016" r="91148">
                          <a14:foregroundMark x1="39016" y1="9508" x2="47213" y2="8197"/>
                          <a14:foregroundMark x1="47213" y1="8197" x2="55738" y2="9180"/>
                          <a14:foregroundMark x1="49836" y1="8525" x2="53115" y2="8197"/>
                          <a14:foregroundMark x1="91148" y1="43443" x2="91311" y2="55738"/>
                          <a14:foregroundMark x1="41803" y1="12951" x2="36230" y2="19836"/>
                          <a14:foregroundMark x1="36230" y1="19836" x2="43770" y2="15902"/>
                          <a14:foregroundMark x1="43770" y1="15902" x2="40656" y2="14590"/>
                          <a14:foregroundMark x1="43115" y1="90656" x2="51967" y2="91967"/>
                          <a14:foregroundMark x1="9016" y1="44590" x2="9180" y2="53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456" y="1874800"/>
              <a:ext cx="990560" cy="990560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BD2F822-A3A3-A84F-C496-EB409CFE09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4799" y="1793435"/>
              <a:ext cx="1471891" cy="1153291"/>
              <a:chOff x="4998872" y="4149546"/>
              <a:chExt cx="1410698" cy="1204875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A3466293-0160-8E3E-7513-12914062A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8872" y="4149546"/>
                <a:ext cx="1410698" cy="1204875"/>
              </a:xfrm>
              <a:prstGeom prst="rect">
                <a:avLst/>
              </a:prstGeom>
              <a:ln w="19050">
                <a:noFill/>
              </a:ln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E7640623-D30F-9661-56FB-DE4375885F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82" t="11716" r="18701" b="10359"/>
              <a:stretch/>
            </p:blipFill>
            <p:spPr>
              <a:xfrm>
                <a:off x="5486848" y="4310140"/>
                <a:ext cx="434747" cy="554302"/>
              </a:xfrm>
              <a:prstGeom prst="rect">
                <a:avLst/>
              </a:prstGeom>
              <a:ln w="19050">
                <a:noFill/>
              </a:ln>
            </p:spPr>
          </p:pic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44A79D4-149B-8534-94DD-EB70A3010C44}"/>
                </a:ext>
              </a:extLst>
            </p:cNvPr>
            <p:cNvSpPr txBox="1"/>
            <p:nvPr/>
          </p:nvSpPr>
          <p:spPr>
            <a:xfrm>
              <a:off x="2857760" y="2970192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Client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CFC4F2D-9F37-02EA-C72E-D7995B24399E}"/>
              </a:ext>
            </a:extLst>
          </p:cNvPr>
          <p:cNvGrpSpPr/>
          <p:nvPr/>
        </p:nvGrpSpPr>
        <p:grpSpPr>
          <a:xfrm>
            <a:off x="1470152" y="4327837"/>
            <a:ext cx="2486538" cy="1522623"/>
            <a:chOff x="1470152" y="4327837"/>
            <a:chExt cx="2486538" cy="1522623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E3AC17C-70CC-12C7-1ABF-FD39495ED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152" y="4364179"/>
              <a:ext cx="850258" cy="1080607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B8B0BEB-F1E7-9418-DAC3-90A165FAEC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4799" y="4327837"/>
              <a:ext cx="1471891" cy="1153291"/>
              <a:chOff x="4998872" y="4149546"/>
              <a:chExt cx="1410698" cy="1204875"/>
            </a:xfrm>
          </p:grpSpPr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76C3B7D7-6A9B-E039-527F-44AEEB7EE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8872" y="4149546"/>
                <a:ext cx="1410698" cy="1204875"/>
              </a:xfrm>
              <a:prstGeom prst="rect">
                <a:avLst/>
              </a:prstGeom>
              <a:ln w="19050">
                <a:noFill/>
              </a:ln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DDDA491E-E2EB-D681-8429-4D8D5A0B4D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82" t="11716" r="18701" b="10359"/>
              <a:stretch/>
            </p:blipFill>
            <p:spPr>
              <a:xfrm>
                <a:off x="5486848" y="4310140"/>
                <a:ext cx="434747" cy="554302"/>
              </a:xfrm>
              <a:prstGeom prst="rect">
                <a:avLst/>
              </a:prstGeom>
              <a:ln w="19050">
                <a:noFill/>
              </a:ln>
            </p:spPr>
          </p:pic>
        </p:grp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4FE6C7D-741C-7BAF-EA1D-210FFDAB5311}"/>
                </a:ext>
              </a:extLst>
            </p:cNvPr>
            <p:cNvSpPr txBox="1"/>
            <p:nvPr/>
          </p:nvSpPr>
          <p:spPr>
            <a:xfrm>
              <a:off x="2827912" y="5481128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Server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92FC95A-634C-7A26-16C2-D2610D547FFD}"/>
              </a:ext>
            </a:extLst>
          </p:cNvPr>
          <p:cNvGrpSpPr/>
          <p:nvPr/>
        </p:nvGrpSpPr>
        <p:grpSpPr>
          <a:xfrm>
            <a:off x="4488566" y="1347900"/>
            <a:ext cx="3778821" cy="2362498"/>
            <a:chOff x="4488566" y="1347900"/>
            <a:chExt cx="3778821" cy="2362498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1C5FC10-E607-70B8-479D-284F259DEB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88566" y="1347900"/>
              <a:ext cx="3778821" cy="2362498"/>
              <a:chOff x="4839855" y="4793673"/>
              <a:chExt cx="3520554" cy="2201031"/>
            </a:xfrm>
          </p:grpSpPr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EB656850-FD85-9A46-73DE-5B5BEBB43E3E}"/>
                  </a:ext>
                </a:extLst>
              </p:cNvPr>
              <p:cNvSpPr/>
              <p:nvPr/>
            </p:nvSpPr>
            <p:spPr>
              <a:xfrm>
                <a:off x="4839855" y="4793673"/>
                <a:ext cx="3520554" cy="2201031"/>
              </a:xfrm>
              <a:prstGeom prst="roundRect">
                <a:avLst>
                  <a:gd name="adj" fmla="val 3058"/>
                </a:avLst>
              </a:prstGeom>
              <a:solidFill>
                <a:srgbClr val="002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34FB0D1F-B363-FBE1-FE8E-361EE2F5139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937941" y="4890303"/>
                <a:ext cx="118577" cy="118577"/>
              </a:xfrm>
              <a:prstGeom prst="ellipse">
                <a:avLst/>
              </a:prstGeom>
              <a:solidFill>
                <a:srgbClr val="FF6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49EDE970-446D-2759-58D2-2096CF04FFE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195817" y="4890303"/>
                <a:ext cx="118577" cy="118577"/>
              </a:xfrm>
              <a:prstGeom prst="ellipse">
                <a:avLst/>
              </a:prstGeom>
              <a:solidFill>
                <a:srgbClr val="FDBC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6716EED3-545A-C7FF-4DFF-6B20F6E0713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453693" y="4890303"/>
                <a:ext cx="118577" cy="118577"/>
              </a:xfrm>
              <a:prstGeom prst="ellipse">
                <a:avLst/>
              </a:prstGeom>
              <a:solidFill>
                <a:srgbClr val="28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E97CE69-2C27-5369-C0F7-D563737D4D3A}"/>
                </a:ext>
              </a:extLst>
            </p:cNvPr>
            <p:cNvSpPr txBox="1"/>
            <p:nvPr/>
          </p:nvSpPr>
          <p:spPr>
            <a:xfrm>
              <a:off x="4559201" y="1628733"/>
              <a:ext cx="3653724" cy="17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" defTabSz="914446">
                <a:spcBef>
                  <a:spcPts val="500"/>
                </a:spcBef>
              </a:pPr>
              <a:r>
                <a:rPr lang="en-US" altLang="zh-CN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  /sis  HTTP/1.1</a:t>
              </a:r>
              <a:endParaRPr lang="en-US" altLang="zh-CN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" defTabSz="914446">
                <a:spcBef>
                  <a:spcPts val="500"/>
                </a:spcBef>
              </a:pPr>
              <a:r>
                <a:rPr lang="en-US" altLang="zh-CN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Content-Type:  text/plain;  charset=utf-8</a:t>
              </a:r>
            </a:p>
            <a:p>
              <a:pPr marL="34" defTabSz="914446">
                <a:spcBef>
                  <a:spcPts val="500"/>
                </a:spcBef>
              </a:pPr>
              <a:r>
                <a:rPr lang="en-US" altLang="zh-CN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Host:  localhost:8888</a:t>
              </a:r>
            </a:p>
            <a:p>
              <a:pPr marL="34" defTabSz="914446">
                <a:spcBef>
                  <a:spcPts val="500"/>
                </a:spcBef>
              </a:pPr>
              <a:r>
                <a:rPr lang="en-US" altLang="zh-CN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Connection:  keep-alive</a:t>
              </a:r>
            </a:p>
            <a:p>
              <a:pPr marL="34" defTabSz="914446">
                <a:spcBef>
                  <a:spcPts val="500"/>
                </a:spcBef>
              </a:pPr>
              <a:r>
                <a:rPr lang="en-US" altLang="zh-CN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Content-Length:  40</a:t>
              </a:r>
            </a:p>
            <a:p>
              <a:pPr marL="34" defTabSz="914446">
                <a:spcBef>
                  <a:spcPts val="500"/>
                </a:spcBef>
              </a:pPr>
              <a:endParaRPr lang="en-US" altLang="zh-CN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" defTabSz="914446">
                <a:spcBef>
                  <a:spcPts val="500"/>
                </a:spcBef>
              </a:pPr>
              <a:r>
                <a:rPr lang="zh-CN" alt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一起出去玩？</a:t>
              </a:r>
              <a:endParaRPr lang="en-US" altLang="zh-CN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59A776E-B4A5-7BF1-76B3-DE6D6DCEE3B4}"/>
              </a:ext>
            </a:extLst>
          </p:cNvPr>
          <p:cNvGrpSpPr/>
          <p:nvPr/>
        </p:nvGrpSpPr>
        <p:grpSpPr>
          <a:xfrm>
            <a:off x="4488568" y="3832817"/>
            <a:ext cx="3778820" cy="2365760"/>
            <a:chOff x="4488568" y="3832817"/>
            <a:chExt cx="3778820" cy="2365760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68BAE3DD-3F06-8DEA-D2E6-8BC0A2578B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88568" y="3832817"/>
              <a:ext cx="3778820" cy="2365760"/>
              <a:chOff x="4839856" y="4793674"/>
              <a:chExt cx="3520553" cy="2204070"/>
            </a:xfrm>
          </p:grpSpPr>
          <p:sp>
            <p:nvSpPr>
              <p:cNvPr id="99" name="矩形: 圆角 98">
                <a:extLst>
                  <a:ext uri="{FF2B5EF4-FFF2-40B4-BE49-F238E27FC236}">
                    <a16:creationId xmlns:a16="http://schemas.microsoft.com/office/drawing/2014/main" id="{186888B7-A6B2-FA9A-CF75-46BFD3851578}"/>
                  </a:ext>
                </a:extLst>
              </p:cNvPr>
              <p:cNvSpPr/>
              <p:nvPr/>
            </p:nvSpPr>
            <p:spPr>
              <a:xfrm>
                <a:off x="4839856" y="4793674"/>
                <a:ext cx="3520553" cy="2204070"/>
              </a:xfrm>
              <a:prstGeom prst="roundRect">
                <a:avLst>
                  <a:gd name="adj" fmla="val 3058"/>
                </a:avLst>
              </a:prstGeom>
              <a:solidFill>
                <a:srgbClr val="002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D16B1690-53BE-DBC2-8AE0-916DD6F8D48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937941" y="4890303"/>
                <a:ext cx="118577" cy="118577"/>
              </a:xfrm>
              <a:prstGeom prst="ellipse">
                <a:avLst/>
              </a:prstGeom>
              <a:solidFill>
                <a:srgbClr val="FF6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C5829F16-AFBD-E36E-C533-6C01531E00A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195817" y="4890303"/>
                <a:ext cx="118577" cy="118577"/>
              </a:xfrm>
              <a:prstGeom prst="ellipse">
                <a:avLst/>
              </a:prstGeom>
              <a:solidFill>
                <a:srgbClr val="FDBC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84F68510-7469-43EE-52B5-F41058F470B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453693" y="4890303"/>
                <a:ext cx="118577" cy="118577"/>
              </a:xfrm>
              <a:prstGeom prst="ellipse">
                <a:avLst/>
              </a:prstGeom>
              <a:solidFill>
                <a:srgbClr val="28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0B4E0CEE-7DE1-121D-A20A-901804A9738B}"/>
                </a:ext>
              </a:extLst>
            </p:cNvPr>
            <p:cNvSpPr txBox="1"/>
            <p:nvPr/>
          </p:nvSpPr>
          <p:spPr>
            <a:xfrm>
              <a:off x="4580682" y="4133004"/>
              <a:ext cx="3640126" cy="17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" defTabSz="914446">
                <a:spcBef>
                  <a:spcPts val="500"/>
                </a:spcBef>
              </a:pPr>
              <a:r>
                <a:rPr lang="en-US" altLang="zh-CN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HTTP/1.1  200  </a:t>
              </a:r>
              <a:r>
                <a:rPr lang="en-US" altLang="zh-CN" sz="12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OK</a:t>
              </a:r>
            </a:p>
            <a:p>
              <a:pPr marL="34" defTabSz="914446">
                <a:spcBef>
                  <a:spcPts val="500"/>
                </a:spcBef>
              </a:pPr>
              <a:r>
                <a:rPr lang="en-US" altLang="zh-CN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Server:</a:t>
              </a:r>
              <a:r>
                <a:rPr lang="zh-CN" alt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hertz</a:t>
              </a:r>
            </a:p>
            <a:p>
              <a:pPr marL="34" defTabSz="914446">
                <a:spcBef>
                  <a:spcPts val="500"/>
                </a:spcBef>
              </a:pPr>
              <a:r>
                <a:rPr lang="en-US" altLang="zh-CN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Date:  Thu, 28 Jul 2022 10:05:15 GMT</a:t>
              </a:r>
            </a:p>
            <a:p>
              <a:pPr marL="34" defTabSz="914446">
                <a:spcBef>
                  <a:spcPts val="500"/>
                </a:spcBef>
              </a:pPr>
              <a:r>
                <a:rPr lang="en-US" altLang="zh-CN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Content-Type:  text/plain;  charset=utf-8</a:t>
              </a:r>
            </a:p>
            <a:p>
              <a:pPr marL="34" defTabSz="914446">
                <a:spcBef>
                  <a:spcPts val="500"/>
                </a:spcBef>
              </a:pPr>
              <a:r>
                <a:rPr lang="en-US" altLang="zh-CN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Content-Length:  21</a:t>
              </a:r>
            </a:p>
            <a:p>
              <a:pPr marL="34" defTabSz="914446">
                <a:spcBef>
                  <a:spcPts val="500"/>
                </a:spcBef>
              </a:pPr>
              <a:endParaRPr lang="en-US" altLang="zh-CN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" defTabSz="914446">
                <a:spcBef>
                  <a:spcPts val="500"/>
                </a:spcBef>
              </a:pPr>
              <a:r>
                <a:rPr lang="zh-CN" altLang="zh-CN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haha, I'm coming now!</a:t>
              </a: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A312666-347E-DB2C-A921-735CFEEEA6CB}"/>
              </a:ext>
            </a:extLst>
          </p:cNvPr>
          <p:cNvSpPr/>
          <p:nvPr/>
        </p:nvSpPr>
        <p:spPr>
          <a:xfrm>
            <a:off x="4580681" y="1655748"/>
            <a:ext cx="1581234" cy="2361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D25EDE9-A548-4717-FEF7-4C6E30A75BAB}"/>
              </a:ext>
            </a:extLst>
          </p:cNvPr>
          <p:cNvSpPr/>
          <p:nvPr/>
        </p:nvSpPr>
        <p:spPr>
          <a:xfrm>
            <a:off x="4580682" y="4143519"/>
            <a:ext cx="1581234" cy="2361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F570E14-96AB-D592-9B3C-7EA08275424F}"/>
              </a:ext>
            </a:extLst>
          </p:cNvPr>
          <p:cNvSpPr/>
          <p:nvPr/>
        </p:nvSpPr>
        <p:spPr>
          <a:xfrm>
            <a:off x="4580681" y="1941705"/>
            <a:ext cx="3039363" cy="9486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AE8F64B-88D4-2A85-4622-7C2B2B2E78F4}"/>
              </a:ext>
            </a:extLst>
          </p:cNvPr>
          <p:cNvSpPr/>
          <p:nvPr/>
        </p:nvSpPr>
        <p:spPr>
          <a:xfrm>
            <a:off x="4580681" y="4443951"/>
            <a:ext cx="3039363" cy="96637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9DE54AE-A3F9-73B0-34F5-62FE1B288EC8}"/>
              </a:ext>
            </a:extLst>
          </p:cNvPr>
          <p:cNvSpPr/>
          <p:nvPr/>
        </p:nvSpPr>
        <p:spPr>
          <a:xfrm>
            <a:off x="4574839" y="3130191"/>
            <a:ext cx="1581234" cy="2361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B87D044-4098-4770-0DC6-E96ED50F4C93}"/>
              </a:ext>
            </a:extLst>
          </p:cNvPr>
          <p:cNvSpPr/>
          <p:nvPr/>
        </p:nvSpPr>
        <p:spPr>
          <a:xfrm>
            <a:off x="4596176" y="5625429"/>
            <a:ext cx="1980470" cy="27729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5ACEB2E-8037-FFF5-6432-FF1D9F3F9488}"/>
              </a:ext>
            </a:extLst>
          </p:cNvPr>
          <p:cNvSpPr/>
          <p:nvPr/>
        </p:nvSpPr>
        <p:spPr>
          <a:xfrm>
            <a:off x="8338022" y="1287254"/>
            <a:ext cx="1280158" cy="1059294"/>
          </a:xfrm>
          <a:prstGeom prst="wedgeRoundRectCallout">
            <a:avLst>
              <a:gd name="adj1" fmla="val -66769"/>
              <a:gd name="adj2" fmla="val -19462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请求行：</a:t>
            </a:r>
            <a:endParaRPr lang="en-US" altLang="zh-CN" sz="1400" b="1" dirty="0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方法名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en-US" altLang="zh-CN" sz="1400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URI</a:t>
            </a:r>
          </a:p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协议版本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6286A99D-9364-9EA2-3979-D82A0C89ABDB}"/>
              </a:ext>
            </a:extLst>
          </p:cNvPr>
          <p:cNvSpPr/>
          <p:nvPr/>
        </p:nvSpPr>
        <p:spPr>
          <a:xfrm>
            <a:off x="8338022" y="2408523"/>
            <a:ext cx="1280158" cy="817245"/>
          </a:xfrm>
          <a:prstGeom prst="wedgeRoundRectCallout">
            <a:avLst>
              <a:gd name="adj1" fmla="val -66048"/>
              <a:gd name="adj2" fmla="val -22949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请求头：</a:t>
            </a:r>
            <a:endParaRPr lang="en-US" altLang="zh-CN" sz="1400" b="1" dirty="0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协议约定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业务相关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4CD1CB-44B3-C6F5-35F7-08A30F157C05}"/>
              </a:ext>
            </a:extLst>
          </p:cNvPr>
          <p:cNvSpPr/>
          <p:nvPr/>
        </p:nvSpPr>
        <p:spPr>
          <a:xfrm>
            <a:off x="9988642" y="1287254"/>
            <a:ext cx="1658414" cy="23988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400" dirty="0"/>
              <a:t>常见方法名：</a:t>
            </a:r>
            <a:endParaRPr lang="en-US" altLang="zh-CN" sz="1400" dirty="0"/>
          </a:p>
          <a:p>
            <a:r>
              <a:rPr lang="en-US" altLang="zh-CN" sz="1400" dirty="0"/>
              <a:t>GET</a:t>
            </a:r>
          </a:p>
          <a:p>
            <a:r>
              <a:rPr lang="en-US" altLang="zh-CN" sz="1400" dirty="0"/>
              <a:t>POST</a:t>
            </a:r>
          </a:p>
          <a:p>
            <a:r>
              <a:rPr lang="en-US" altLang="zh-CN" sz="1400" dirty="0"/>
              <a:t>PUT</a:t>
            </a:r>
          </a:p>
          <a:p>
            <a:r>
              <a:rPr lang="en-US" altLang="zh-CN" sz="1400" dirty="0"/>
              <a:t>DELETE</a:t>
            </a:r>
          </a:p>
          <a:p>
            <a:r>
              <a:rPr lang="en-US" altLang="zh-CN" sz="1400" dirty="0"/>
              <a:t>HEAD</a:t>
            </a:r>
          </a:p>
          <a:p>
            <a:r>
              <a:rPr lang="en-US" altLang="zh-CN" sz="1400" dirty="0"/>
              <a:t>CONNECT</a:t>
            </a:r>
          </a:p>
          <a:p>
            <a:r>
              <a:rPr lang="en-US" altLang="zh-CN" sz="1400" dirty="0"/>
              <a:t>OPTIONS</a:t>
            </a:r>
          </a:p>
          <a:p>
            <a:r>
              <a:rPr lang="en-US" altLang="zh-CN" sz="1400" dirty="0"/>
              <a:t>TRACE</a:t>
            </a:r>
          </a:p>
          <a:p>
            <a:r>
              <a:rPr lang="en-US" altLang="zh-CN" sz="1400" dirty="0"/>
              <a:t>PATCH</a:t>
            </a:r>
          </a:p>
        </p:txBody>
      </p:sp>
      <p:sp>
        <p:nvSpPr>
          <p:cNvPr id="46" name="对话气泡: 圆角矩形 45">
            <a:extLst>
              <a:ext uri="{FF2B5EF4-FFF2-40B4-BE49-F238E27FC236}">
                <a16:creationId xmlns:a16="http://schemas.microsoft.com/office/drawing/2014/main" id="{5E860D8D-BF45-EFEA-5DE3-FD1F61D944D9}"/>
              </a:ext>
            </a:extLst>
          </p:cNvPr>
          <p:cNvSpPr/>
          <p:nvPr/>
        </p:nvSpPr>
        <p:spPr>
          <a:xfrm>
            <a:off x="8338022" y="3819302"/>
            <a:ext cx="1280158" cy="1055608"/>
          </a:xfrm>
          <a:prstGeom prst="wedgeRoundRectCallout">
            <a:avLst>
              <a:gd name="adj1" fmla="val -66048"/>
              <a:gd name="adj2" fmla="val -22949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响应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状态行：</a:t>
            </a:r>
            <a:endParaRPr lang="en-US" altLang="zh-CN" sz="1400" b="1" dirty="0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协议版本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状态码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状态描述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对话气泡: 圆角矩形 47">
            <a:extLst>
              <a:ext uri="{FF2B5EF4-FFF2-40B4-BE49-F238E27FC236}">
                <a16:creationId xmlns:a16="http://schemas.microsoft.com/office/drawing/2014/main" id="{91386E3D-37E0-9030-7008-676BC40622AE}"/>
              </a:ext>
            </a:extLst>
          </p:cNvPr>
          <p:cNvSpPr/>
          <p:nvPr/>
        </p:nvSpPr>
        <p:spPr>
          <a:xfrm>
            <a:off x="8338022" y="4921741"/>
            <a:ext cx="1280158" cy="817245"/>
          </a:xfrm>
          <a:prstGeom prst="wedgeRoundRectCallout">
            <a:avLst>
              <a:gd name="adj1" fmla="val -66048"/>
              <a:gd name="adj2" fmla="val -22949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响应头：</a:t>
            </a:r>
            <a:endParaRPr lang="en-US" altLang="zh-CN" sz="1400" b="1" dirty="0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协议约定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业务相关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E53F201-F614-EA66-9AD7-55A2FBBFAEBB}"/>
              </a:ext>
            </a:extLst>
          </p:cNvPr>
          <p:cNvSpPr/>
          <p:nvPr/>
        </p:nvSpPr>
        <p:spPr>
          <a:xfrm>
            <a:off x="9988642" y="3823510"/>
            <a:ext cx="1658414" cy="15323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400" dirty="0"/>
              <a:t>常见状态码：</a:t>
            </a:r>
            <a:endParaRPr lang="en-US" altLang="zh-CN" sz="1400" dirty="0"/>
          </a:p>
          <a:p>
            <a:r>
              <a:rPr lang="en-US" altLang="zh-CN" sz="1400" dirty="0"/>
              <a:t>1xx</a:t>
            </a:r>
            <a:r>
              <a:rPr lang="zh-CN" altLang="en-US" sz="1400" dirty="0"/>
              <a:t>：信息类</a:t>
            </a:r>
            <a:endParaRPr lang="en-US" altLang="zh-CN" sz="1400" dirty="0"/>
          </a:p>
          <a:p>
            <a:r>
              <a:rPr lang="en-US" altLang="zh-CN" sz="1400" dirty="0"/>
              <a:t>2xx</a:t>
            </a:r>
            <a:r>
              <a:rPr lang="zh-CN" altLang="en-US" sz="1400" dirty="0"/>
              <a:t>：成功</a:t>
            </a:r>
            <a:endParaRPr lang="en-US" altLang="zh-CN" sz="1400" dirty="0"/>
          </a:p>
          <a:p>
            <a:r>
              <a:rPr lang="en-US" altLang="zh-CN" sz="1400" dirty="0"/>
              <a:t>3xx</a:t>
            </a:r>
            <a:r>
              <a:rPr lang="zh-CN" altLang="en-US" sz="1400" dirty="0"/>
              <a:t>：重定向</a:t>
            </a:r>
            <a:endParaRPr lang="en-US" altLang="zh-CN" sz="1400" dirty="0"/>
          </a:p>
          <a:p>
            <a:r>
              <a:rPr lang="en-US" altLang="zh-CN" sz="1400" dirty="0"/>
              <a:t>4xx</a:t>
            </a:r>
            <a:r>
              <a:rPr lang="zh-CN" altLang="en-US" sz="1400" dirty="0"/>
              <a:t>：客户端错误</a:t>
            </a:r>
            <a:endParaRPr lang="en-US" altLang="zh-CN" sz="1400" dirty="0"/>
          </a:p>
          <a:p>
            <a:r>
              <a:rPr lang="en-US" altLang="zh-CN" sz="1400" dirty="0"/>
              <a:t>5xx</a:t>
            </a:r>
            <a:r>
              <a:rPr lang="zh-CN" altLang="en-US" sz="1400" dirty="0"/>
              <a:t>：服务端错误</a:t>
            </a:r>
            <a:endParaRPr lang="en-US" altLang="zh-CN" sz="1400" dirty="0"/>
          </a:p>
        </p:txBody>
      </p:sp>
      <p:sp>
        <p:nvSpPr>
          <p:cNvPr id="50" name="对话气泡: 圆角矩形 49">
            <a:extLst>
              <a:ext uri="{FF2B5EF4-FFF2-40B4-BE49-F238E27FC236}">
                <a16:creationId xmlns:a16="http://schemas.microsoft.com/office/drawing/2014/main" id="{AB5BD215-CCC4-D934-BBFB-F4BCF37529AD}"/>
              </a:ext>
            </a:extLst>
          </p:cNvPr>
          <p:cNvSpPr/>
          <p:nvPr/>
        </p:nvSpPr>
        <p:spPr>
          <a:xfrm>
            <a:off x="8338022" y="3287743"/>
            <a:ext cx="1280158" cy="340519"/>
          </a:xfrm>
          <a:prstGeom prst="wedgeRoundRectCallout">
            <a:avLst>
              <a:gd name="adj1" fmla="val -66048"/>
              <a:gd name="adj2" fmla="val -22949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请求体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对话气泡: 圆角矩形 50">
            <a:extLst>
              <a:ext uri="{FF2B5EF4-FFF2-40B4-BE49-F238E27FC236}">
                <a16:creationId xmlns:a16="http://schemas.microsoft.com/office/drawing/2014/main" id="{9A5DB9DA-0BCE-2AA6-EDF1-167B2151BF9C}"/>
              </a:ext>
            </a:extLst>
          </p:cNvPr>
          <p:cNvSpPr/>
          <p:nvPr/>
        </p:nvSpPr>
        <p:spPr>
          <a:xfrm>
            <a:off x="8338022" y="5809005"/>
            <a:ext cx="1280158" cy="340519"/>
          </a:xfrm>
          <a:prstGeom prst="wedgeRoundRectCallout">
            <a:avLst>
              <a:gd name="adj1" fmla="val -66048"/>
              <a:gd name="adj2" fmla="val -22949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  <a:ea typeface="思源黑体 CN Medium" panose="020B0600000000000000" pitchFamily="34" charset="-122"/>
              </a:rPr>
              <a:t>响应体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B2DDD12-076C-6041-AD21-D34781CA1458}"/>
              </a:ext>
            </a:extLst>
          </p:cNvPr>
          <p:cNvSpPr/>
          <p:nvPr/>
        </p:nvSpPr>
        <p:spPr>
          <a:xfrm>
            <a:off x="3252309" y="3570337"/>
            <a:ext cx="250420" cy="429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188A49E1-B61E-A23C-D6D9-EC22523F6CAB}"/>
              </a:ext>
            </a:extLst>
          </p:cNvPr>
          <p:cNvSpPr/>
          <p:nvPr/>
        </p:nvSpPr>
        <p:spPr>
          <a:xfrm rot="10800000">
            <a:off x="2931254" y="3570337"/>
            <a:ext cx="250420" cy="429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1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4" grpId="0" animBg="1"/>
      <p:bldP spid="115" grpId="0" animBg="1"/>
      <p:bldP spid="6" grpId="0" animBg="1"/>
      <p:bldP spid="44" grpId="0" animBg="1"/>
      <p:bldP spid="7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10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C41B3CE1-B0EA-5819-B70C-D1869EE97B8C}"/>
              </a:ext>
            </a:extLst>
          </p:cNvPr>
          <p:cNvSpPr/>
          <p:nvPr/>
        </p:nvSpPr>
        <p:spPr>
          <a:xfrm>
            <a:off x="219472" y="1213267"/>
            <a:ext cx="1464815" cy="4821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</a:t>
            </a:r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创建路由</a:t>
            </a:r>
            <a:endParaRPr lang="en-US" altLang="zh-CN" sz="1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6C84F7F-AEAE-3B63-3E49-C19D48CF7E72}"/>
              </a:ext>
            </a:extLst>
          </p:cNvPr>
          <p:cNvSpPr/>
          <p:nvPr/>
        </p:nvSpPr>
        <p:spPr>
          <a:xfrm>
            <a:off x="219472" y="3194069"/>
            <a:ext cx="1464815" cy="4821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</a:t>
            </a:r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创建服务器</a:t>
            </a:r>
            <a:endParaRPr lang="en-US" altLang="zh-CN" sz="1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BFD8C0A-04CC-F952-0EEA-42D1A82A4FC1}"/>
              </a:ext>
            </a:extLst>
          </p:cNvPr>
          <p:cNvSpPr/>
          <p:nvPr/>
        </p:nvSpPr>
        <p:spPr>
          <a:xfrm>
            <a:off x="219473" y="4474145"/>
            <a:ext cx="1464815" cy="4821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</a:t>
            </a:r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监听端口</a:t>
            </a:r>
            <a:endParaRPr lang="en-US" altLang="zh-CN" sz="1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提供服务</a:t>
            </a:r>
            <a:endParaRPr lang="en-US" altLang="zh-CN" sz="1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0129979-2C6C-54C7-97B3-6C0E1528C483}"/>
              </a:ext>
            </a:extLst>
          </p:cNvPr>
          <p:cNvSpPr/>
          <p:nvPr/>
        </p:nvSpPr>
        <p:spPr>
          <a:xfrm>
            <a:off x="2961906" y="1213267"/>
            <a:ext cx="1464815" cy="48217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1.1.</a:t>
            </a:r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设置路由规则</a:t>
            </a:r>
            <a:endParaRPr lang="en-US" altLang="zh-CN" sz="1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2BEFD53-1A3D-CD1F-4365-E70CA11F5AC7}"/>
              </a:ext>
            </a:extLst>
          </p:cNvPr>
          <p:cNvSpPr/>
          <p:nvPr/>
        </p:nvSpPr>
        <p:spPr>
          <a:xfrm>
            <a:off x="5675934" y="1213267"/>
            <a:ext cx="1464815" cy="48217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1.2.</a:t>
            </a:r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定义请求处理器</a:t>
            </a:r>
            <a:endParaRPr lang="en-US" altLang="zh-CN" sz="1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（回调函数）</a:t>
            </a:r>
            <a:endParaRPr lang="en-US" altLang="zh-CN" sz="1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F99C4C8-87D2-4A15-6B31-35308687F020}"/>
              </a:ext>
            </a:extLst>
          </p:cNvPr>
          <p:cNvSpPr/>
          <p:nvPr/>
        </p:nvSpPr>
        <p:spPr>
          <a:xfrm>
            <a:off x="4911125" y="532288"/>
            <a:ext cx="1541347" cy="596086"/>
          </a:xfrm>
          <a:prstGeom prst="roundRect">
            <a:avLst>
              <a:gd name="adj" fmla="val 38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HTTP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请求多路复用器：路由器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ServeMux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struct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mu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sync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RWMutex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	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读写锁</a:t>
            </a:r>
            <a:endParaRPr kumimoji="0" lang="en-US" altLang="zh-CN" sz="400" b="0" i="1" u="none" strike="noStrike" cap="none" normalizeH="0" baseline="0">
              <a:ln>
                <a:noFill/>
              </a:ln>
              <a:solidFill>
                <a:srgbClr val="8C8C8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r>
              <a:rPr lang="en-US" altLang="zh-CN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key: pattern; value: {Handler, pattern}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map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muxEntry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es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muxEntry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	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按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URL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从长到短排序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hosts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bool  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	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it-IT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it-IT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中是否有主机名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lang="zh-CN" altLang="en-US" sz="400">
              <a:latin typeface="Consolas" panose="020B0609020204030204" pitchFamily="49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1BEFCB4B-813D-96C0-DC9F-4B3E4D324062}"/>
              </a:ext>
            </a:extLst>
          </p:cNvPr>
          <p:cNvSpPr/>
          <p:nvPr/>
        </p:nvSpPr>
        <p:spPr>
          <a:xfrm>
            <a:off x="6623050" y="661"/>
            <a:ext cx="1987434" cy="972562"/>
          </a:xfrm>
          <a:prstGeom prst="roundRect">
            <a:avLst>
              <a:gd name="adj" fmla="val 38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mux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ServeMux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Handle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 string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handler Handler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......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mux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nil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map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初始化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mux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make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map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muxEntry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}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完成路由与其处理函数的映射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muxEntry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handler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mux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len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)-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'/’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将新的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Entry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放到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entries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切片正确的位置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mux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es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appendSorted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mux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es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......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lang="zh-CN" altLang="en-US" sz="400">
              <a:latin typeface="Consolas" panose="020B06090202040302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E54F77A-0FF3-107F-A06F-BA79BBE9E275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3694314" y="816358"/>
            <a:ext cx="0" cy="39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1EEF86C-7335-8692-9B23-EBD45D5E61EE}"/>
              </a:ext>
            </a:extLst>
          </p:cNvPr>
          <p:cNvCxnSpPr>
            <a:cxnSpLocks/>
            <a:stCxn id="131" idx="3"/>
            <a:endCxn id="100" idx="1"/>
          </p:cNvCxnSpPr>
          <p:nvPr/>
        </p:nvCxnSpPr>
        <p:spPr>
          <a:xfrm>
            <a:off x="4827045" y="486942"/>
            <a:ext cx="1796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E210DF0-059F-4215-EBE3-FB6774B77AF1}"/>
              </a:ext>
            </a:extLst>
          </p:cNvPr>
          <p:cNvSpPr/>
          <p:nvPr/>
        </p:nvSpPr>
        <p:spPr>
          <a:xfrm>
            <a:off x="7528368" y="1079201"/>
            <a:ext cx="1987432" cy="586674"/>
          </a:xfrm>
          <a:prstGeom prst="roundRect">
            <a:avLst>
              <a:gd name="adj" fmla="val 38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HandlerFunc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ResponseWriter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Request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f HandlerFunc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ServeHTTP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 ResponseWriter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Request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f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Handler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interface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ServeHTTP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ResponseWriter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Request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9DB0211F-0C75-70DE-3F2C-249E2EEBFBD0}"/>
              </a:ext>
            </a:extLst>
          </p:cNvPr>
          <p:cNvSpPr/>
          <p:nvPr/>
        </p:nvSpPr>
        <p:spPr>
          <a:xfrm>
            <a:off x="215166" y="76376"/>
            <a:ext cx="2607391" cy="956876"/>
          </a:xfrm>
          <a:prstGeom prst="roundRect">
            <a:avLst>
              <a:gd name="adj" fmla="val 38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1.</a:t>
            </a:r>
            <a: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注册路由和回调函数</a:t>
            </a:r>
            <a:b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pattern</a:t>
            </a:r>
            <a: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：模式，即路由</a:t>
            </a:r>
            <a:b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handler</a:t>
            </a:r>
            <a: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：请求处理器，接收请求并完成响应</a:t>
            </a:r>
            <a:b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http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HandleFunc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"/"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writer 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http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ResponseWriter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request 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*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http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Request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writer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Write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([]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byte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"hello, this is server!"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b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})</a:t>
            </a:r>
            <a:b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2.</a:t>
            </a:r>
            <a: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启动监听并提供服务</a:t>
            </a:r>
            <a:b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addr</a:t>
            </a:r>
            <a: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：服务器地址，格式：</a:t>
            </a:r>
            <a: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host:port</a:t>
            </a:r>
            <a:b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handler</a:t>
            </a:r>
            <a: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：处理</a:t>
            </a:r>
            <a: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HTTP</a:t>
            </a:r>
            <a: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请求的处理器，默认为</a:t>
            </a:r>
            <a: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http.DefaultServeMux=&gt;ServeMux</a:t>
            </a:r>
            <a:br>
              <a:rPr kumimoji="0" lang="zh-CN" altLang="zh-CN" sz="5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http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ListenAndServe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":9527"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nil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E9954F66-1E8E-C112-7E50-071AA3853574}"/>
              </a:ext>
            </a:extLst>
          </p:cNvPr>
          <p:cNvSpPr/>
          <p:nvPr/>
        </p:nvSpPr>
        <p:spPr>
          <a:xfrm>
            <a:off x="4914630" y="156137"/>
            <a:ext cx="1541347" cy="282357"/>
          </a:xfrm>
          <a:prstGeom prst="roundRect">
            <a:avLst>
              <a:gd name="adj" fmla="val 38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DefaultServeMux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is used by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Serve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var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DefaultServeMux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&amp;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defaultServeMux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var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defaultServeMux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ServeMux</a:t>
            </a:r>
            <a:endParaRPr kumimoji="0" lang="zh-CN" altLang="zh-CN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7F100BA0-3937-0C51-DFAA-9B9C4ABF90F6}"/>
              </a:ext>
            </a:extLst>
          </p:cNvPr>
          <p:cNvCxnSpPr>
            <a:cxnSpLocks/>
            <a:stCxn id="93" idx="3"/>
            <a:endCxn id="96" idx="1"/>
          </p:cNvCxnSpPr>
          <p:nvPr/>
        </p:nvCxnSpPr>
        <p:spPr>
          <a:xfrm>
            <a:off x="1684287" y="1454354"/>
            <a:ext cx="12776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7A0400F-F58E-FB9B-A0E1-B245579CBD6A}"/>
              </a:ext>
            </a:extLst>
          </p:cNvPr>
          <p:cNvSpPr txBox="1"/>
          <p:nvPr/>
        </p:nvSpPr>
        <p:spPr>
          <a:xfrm>
            <a:off x="1602334" y="1276143"/>
            <a:ext cx="139779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http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HandleFunc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en-US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pattern, handler)</a:t>
            </a:r>
            <a:endParaRPr lang="zh-CN" altLang="en-US" sz="1800"/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66E40829-279E-DEC9-7B66-AED0A5E985B9}"/>
              </a:ext>
            </a:extLst>
          </p:cNvPr>
          <p:cNvSpPr/>
          <p:nvPr/>
        </p:nvSpPr>
        <p:spPr>
          <a:xfrm>
            <a:off x="2914449" y="157526"/>
            <a:ext cx="1912596" cy="658832"/>
          </a:xfrm>
          <a:prstGeom prst="roundRect">
            <a:avLst>
              <a:gd name="adj" fmla="val 38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HandleFunc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handler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ResponseWriter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Request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 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DefaultServeMux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HandleFunc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handler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mux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ServeMux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HandleFunc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handler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ResponseWriter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Request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 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......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mux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Handle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HandlerFunc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handler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A301C614-57BF-4F71-B9CC-A7E43C53F440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4426721" y="1454354"/>
            <a:ext cx="12492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4F2B7F1C-225E-BCF0-0376-5A3910B7EE19}"/>
              </a:ext>
            </a:extLst>
          </p:cNvPr>
          <p:cNvSpPr txBox="1"/>
          <p:nvPr/>
        </p:nvSpPr>
        <p:spPr>
          <a:xfrm>
            <a:off x="4570147" y="1262526"/>
            <a:ext cx="92618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HandlerFunc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handler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lang="zh-CN" altLang="en-US" sz="1800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6A0511-B69B-CDC0-EB7A-3C13FBFE1CB4}"/>
              </a:ext>
            </a:extLst>
          </p:cNvPr>
          <p:cNvCxnSpPr>
            <a:cxnSpLocks/>
            <a:stCxn id="94" idx="3"/>
            <a:endCxn id="257" idx="1"/>
          </p:cNvCxnSpPr>
          <p:nvPr/>
        </p:nvCxnSpPr>
        <p:spPr>
          <a:xfrm>
            <a:off x="1684287" y="3435156"/>
            <a:ext cx="127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箭头: 下 68">
            <a:extLst>
              <a:ext uri="{FF2B5EF4-FFF2-40B4-BE49-F238E27FC236}">
                <a16:creationId xmlns:a16="http://schemas.microsoft.com/office/drawing/2014/main" id="{F9A0C6F3-F759-7C0A-70F7-18A66B9DF4EB}"/>
              </a:ext>
            </a:extLst>
          </p:cNvPr>
          <p:cNvSpPr/>
          <p:nvPr/>
        </p:nvSpPr>
        <p:spPr>
          <a:xfrm>
            <a:off x="761657" y="2163182"/>
            <a:ext cx="254343" cy="48217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箭头: 下 169">
            <a:extLst>
              <a:ext uri="{FF2B5EF4-FFF2-40B4-BE49-F238E27FC236}">
                <a16:creationId xmlns:a16="http://schemas.microsoft.com/office/drawing/2014/main" id="{6C5076A0-631A-88A1-12E7-23277972C675}"/>
              </a:ext>
            </a:extLst>
          </p:cNvPr>
          <p:cNvSpPr/>
          <p:nvPr/>
        </p:nvSpPr>
        <p:spPr>
          <a:xfrm>
            <a:off x="761657" y="3857411"/>
            <a:ext cx="254343" cy="48217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F7494D72-E74C-95E4-82B6-1CB747973458}"/>
              </a:ext>
            </a:extLst>
          </p:cNvPr>
          <p:cNvSpPr/>
          <p:nvPr/>
        </p:nvSpPr>
        <p:spPr>
          <a:xfrm>
            <a:off x="9010436" y="94780"/>
            <a:ext cx="2755320" cy="784324"/>
          </a:xfrm>
          <a:prstGeom prst="roundRect">
            <a:avLst>
              <a:gd name="adj" fmla="val 38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appendSorted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es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muxEntry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muxEntry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[]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muxEntry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len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es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sort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Search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bool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找到要插入的位置 </a:t>
            </a:r>
            <a:r>
              <a:rPr lang="en-US" altLang="zh-CN" sz="400" i="1" err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i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len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es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&lt;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len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})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append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es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)}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es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es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muxEntry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{})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让 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es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增加一个空位，</a:t>
            </a:r>
            <a:r>
              <a:rPr kumimoji="0" lang="en-US" altLang="zh-CN" sz="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len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en-US" altLang="zh-CN" sz="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len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+ 1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copy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es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:],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es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:]) 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把元素 </a:t>
            </a:r>
            <a:r>
              <a:rPr lang="en-US" altLang="zh-CN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en-US" altLang="zh-CN" sz="400" i="1" err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 : len-1] 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拷贝到 </a:t>
            </a:r>
            <a:r>
              <a:rPr lang="en-US" altLang="zh-CN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[i+1 : len-1]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es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给 </a:t>
            </a:r>
            <a:r>
              <a:rPr lang="en-US" altLang="zh-CN" sz="400" i="1" err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位置赋值要插入的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元素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es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D939C0FD-0564-8822-FAD3-018D519F2A9C}"/>
              </a:ext>
            </a:extLst>
          </p:cNvPr>
          <p:cNvSpPr/>
          <p:nvPr/>
        </p:nvSpPr>
        <p:spPr>
          <a:xfrm>
            <a:off x="9875012" y="1231360"/>
            <a:ext cx="1881433" cy="282357"/>
          </a:xfrm>
          <a:prstGeom prst="roundRect">
            <a:avLst>
              <a:gd name="adj" fmla="val 387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writer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http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ResponseWriter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request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http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Request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writer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Write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([]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byte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"hello, this is server!"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})</a:t>
            </a:r>
            <a:endParaRPr kumimoji="0" lang="zh-CN" altLang="zh-CN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FE01454B-C7E7-9A3D-4689-E181A50CBE7A}"/>
              </a:ext>
            </a:extLst>
          </p:cNvPr>
          <p:cNvCxnSpPr>
            <a:cxnSpLocks/>
            <a:stCxn id="112" idx="3"/>
            <a:endCxn id="254" idx="1"/>
          </p:cNvCxnSpPr>
          <p:nvPr/>
        </p:nvCxnSpPr>
        <p:spPr>
          <a:xfrm>
            <a:off x="9515800" y="1372538"/>
            <a:ext cx="359212" cy="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12708894-CA49-A545-B7E8-AC89EA4E5D0E}"/>
              </a:ext>
            </a:extLst>
          </p:cNvPr>
          <p:cNvSpPr txBox="1"/>
          <p:nvPr/>
        </p:nvSpPr>
        <p:spPr>
          <a:xfrm>
            <a:off x="9437080" y="1203535"/>
            <a:ext cx="51665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5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实现函数</a:t>
            </a:r>
            <a:endParaRPr lang="zh-CN" altLang="en-US" sz="1800"/>
          </a:p>
        </p:txBody>
      </p:sp>
      <p:sp>
        <p:nvSpPr>
          <p:cNvPr id="257" name="矩形: 圆角 256">
            <a:extLst>
              <a:ext uri="{FF2B5EF4-FFF2-40B4-BE49-F238E27FC236}">
                <a16:creationId xmlns:a16="http://schemas.microsoft.com/office/drawing/2014/main" id="{099C0283-5AE3-F224-D82A-381424B12F5F}"/>
              </a:ext>
            </a:extLst>
          </p:cNvPr>
          <p:cNvSpPr/>
          <p:nvPr/>
        </p:nvSpPr>
        <p:spPr>
          <a:xfrm>
            <a:off x="2960692" y="3262604"/>
            <a:ext cx="1866353" cy="345103"/>
          </a:xfrm>
          <a:prstGeom prst="roundRect">
            <a:avLst>
              <a:gd name="adj" fmla="val 38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ListenAndServe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addr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handler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Handler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error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server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:= &amp;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Server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Addr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addr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Handler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handler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server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ListenAndServe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B2B17389-9B49-A898-DC70-D7DC50D8A279}"/>
              </a:ext>
            </a:extLst>
          </p:cNvPr>
          <p:cNvSpPr/>
          <p:nvPr/>
        </p:nvSpPr>
        <p:spPr>
          <a:xfrm>
            <a:off x="6278119" y="2004032"/>
            <a:ext cx="2062923" cy="1819632"/>
          </a:xfrm>
          <a:prstGeom prst="roundRect">
            <a:avLst>
              <a:gd name="adj" fmla="val 38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0" rIns="36000" bIns="0" rtlCol="0" anchor="ctr"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Server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struct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Addr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400" i="1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400" i="1">
                <a:solidFill>
                  <a:srgbClr val="8C8C8C"/>
                </a:solidFill>
                <a:latin typeface="Consolas" panose="020B0609020204030204" pitchFamily="49" charset="0"/>
              </a:rPr>
              <a:t>TCP address. </a:t>
            </a:r>
            <a:r>
              <a:rPr lang="zh-CN" altLang="zh-CN" sz="400" i="1">
                <a:solidFill>
                  <a:srgbClr val="8C8C8C"/>
                </a:solidFill>
                <a:latin typeface="Consolas" panose="020B0609020204030204" pitchFamily="49" charset="0"/>
              </a:rPr>
              <a:t>"host:port"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Handler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Handler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http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DefaultServeMux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if nil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TLSConfig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tls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Config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rgbClr val="336EC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ReadTimeout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time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Duration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ReadHeaderTimeout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time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Duration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WriteTimeout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time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Duration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IdleTimeout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time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Duration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rgbClr val="336EC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MaxHeaderBytes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TLSNextProto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map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Server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tls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Handler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ConnState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net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ConnState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ErroLog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400">
                <a:solidFill>
                  <a:srgbClr val="805900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400">
                <a:solidFill>
                  <a:srgbClr val="336ECC"/>
                </a:solidFill>
                <a:latin typeface="Consolas" panose="020B0609020204030204" pitchFamily="49" charset="0"/>
              </a:rPr>
              <a:t>Logger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BaseContext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net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Listener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context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Context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ConnContext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ctx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context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Context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net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context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Context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inShutdown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atomicBool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true when server is in shutdown</a:t>
            </a:r>
            <a:endParaRPr kumimoji="0" lang="en-US" altLang="zh-CN" sz="400" b="0" i="1" u="none" strike="noStrike" cap="none" normalizeH="0" baseline="0">
              <a:ln>
                <a:noFill/>
              </a:ln>
              <a:solidFill>
                <a:srgbClr val="8C8C8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disableKeepAlives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int32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accessed atomically.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nextProtoOnce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sync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Once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guards setupHTTP2_*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init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nextProtoErr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error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http2.ConfigureServer if used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mu   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sync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Mutex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listeners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map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net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Listener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struct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activeConn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map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struct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doneChan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chan struct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onShutdown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65FE2C-4DDE-18DE-6420-B43CDD0A9A93}"/>
              </a:ext>
            </a:extLst>
          </p:cNvPr>
          <p:cNvCxnSpPr>
            <a:cxnSpLocks/>
            <a:stCxn id="95" idx="3"/>
            <a:endCxn id="271" idx="1"/>
          </p:cNvCxnSpPr>
          <p:nvPr/>
        </p:nvCxnSpPr>
        <p:spPr>
          <a:xfrm>
            <a:off x="1684288" y="4715232"/>
            <a:ext cx="12776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0EB45F55-1192-A510-D70C-DB993FD1CC2C}"/>
              </a:ext>
            </a:extLst>
          </p:cNvPr>
          <p:cNvSpPr txBox="1"/>
          <p:nvPr/>
        </p:nvSpPr>
        <p:spPr>
          <a:xfrm>
            <a:off x="1623594" y="3229161"/>
            <a:ext cx="139779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http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ListenAndServe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":9527"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nil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lang="zh-CN" altLang="en-US" sz="1800"/>
          </a:p>
        </p:txBody>
      </p: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59987E58-12C7-8421-A1FA-206F11D020BF}"/>
              </a:ext>
            </a:extLst>
          </p:cNvPr>
          <p:cNvCxnSpPr>
            <a:cxnSpLocks/>
            <a:stCxn id="271" idx="3"/>
            <a:endCxn id="341" idx="1"/>
          </p:cNvCxnSpPr>
          <p:nvPr/>
        </p:nvCxnSpPr>
        <p:spPr>
          <a:xfrm>
            <a:off x="4426721" y="4715232"/>
            <a:ext cx="12492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263">
            <a:extLst>
              <a:ext uri="{FF2B5EF4-FFF2-40B4-BE49-F238E27FC236}">
                <a16:creationId xmlns:a16="http://schemas.microsoft.com/office/drawing/2014/main" id="{C0ECA7EA-EC39-CC9C-E18D-756898ABDD25}"/>
              </a:ext>
            </a:extLst>
          </p:cNvPr>
          <p:cNvSpPr txBox="1"/>
          <p:nvPr/>
        </p:nvSpPr>
        <p:spPr>
          <a:xfrm>
            <a:off x="1790898" y="4509236"/>
            <a:ext cx="106439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server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ListenAndServe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lang="zh-CN" altLang="en-US" sz="1800"/>
          </a:p>
        </p:txBody>
      </p:sp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95EDA908-301F-4E81-A035-086259BC1FE8}"/>
              </a:ext>
            </a:extLst>
          </p:cNvPr>
          <p:cNvSpPr/>
          <p:nvPr/>
        </p:nvSpPr>
        <p:spPr>
          <a:xfrm>
            <a:off x="2447642" y="5139315"/>
            <a:ext cx="933611" cy="262347"/>
          </a:xfrm>
          <a:prstGeom prst="roundRect">
            <a:avLst>
              <a:gd name="adj" fmla="val 38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bIns="36000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TCPConn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struct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conn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72792434-F238-3D8E-CA8B-D979A0103E5D}"/>
              </a:ext>
            </a:extLst>
          </p:cNvPr>
          <p:cNvSpPr/>
          <p:nvPr/>
        </p:nvSpPr>
        <p:spPr>
          <a:xfrm>
            <a:off x="205804" y="5466527"/>
            <a:ext cx="2128650" cy="1391774"/>
          </a:xfrm>
          <a:prstGeom prst="roundRect">
            <a:avLst>
              <a:gd name="adj" fmla="val 38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bIns="36000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Conn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interface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Read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reads data from the connection.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Read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byte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err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error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Write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writes data to the connection.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Write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byte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err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error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Close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closes the connection.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Close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error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LocalAddr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returns the local network address, if known.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LocalAddr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Addr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RemoteAddr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returns the remote network address, if known.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RemoteAddr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Addr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SetDeadline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sets the read and write deadlines associated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// with the connection. 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SetDeadline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time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Time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error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SetReadDeadline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sets the deadline for future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Read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calls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// and any currently-blocked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Read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call.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SetReadDeadline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time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Time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error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SetWriteDeadline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sets the deadline for future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Write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calls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// and any currently-blocked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Write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call.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SetWriteDeadline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time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Time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error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矩形: 圆角 266">
            <a:extLst>
              <a:ext uri="{FF2B5EF4-FFF2-40B4-BE49-F238E27FC236}">
                <a16:creationId xmlns:a16="http://schemas.microsoft.com/office/drawing/2014/main" id="{B9852044-957C-DA4A-D71D-10361A0FAFE9}"/>
              </a:ext>
            </a:extLst>
          </p:cNvPr>
          <p:cNvSpPr/>
          <p:nvPr/>
        </p:nvSpPr>
        <p:spPr>
          <a:xfrm>
            <a:off x="2447641" y="5612453"/>
            <a:ext cx="933613" cy="262347"/>
          </a:xfrm>
          <a:prstGeom prst="roundRect">
            <a:avLst>
              <a:gd name="adj" fmla="val 38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bIns="36000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conn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struct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fd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netFD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67D8D20B-8AAA-5BA0-DEEA-4C88E6714D69}"/>
              </a:ext>
            </a:extLst>
          </p:cNvPr>
          <p:cNvCxnSpPr>
            <a:cxnSpLocks/>
            <a:stCxn id="265" idx="2"/>
            <a:endCxn id="267" idx="0"/>
          </p:cNvCxnSpPr>
          <p:nvPr/>
        </p:nvCxnSpPr>
        <p:spPr>
          <a:xfrm>
            <a:off x="2914448" y="5401662"/>
            <a:ext cx="0" cy="210791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E7E407FF-5A08-C39F-8A10-62E3CCCCB281}"/>
              </a:ext>
            </a:extLst>
          </p:cNvPr>
          <p:cNvSpPr/>
          <p:nvPr/>
        </p:nvSpPr>
        <p:spPr>
          <a:xfrm>
            <a:off x="2444246" y="6093986"/>
            <a:ext cx="933613" cy="764315"/>
          </a:xfrm>
          <a:prstGeom prst="roundRect">
            <a:avLst>
              <a:gd name="adj" fmla="val 38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bIns="36000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netFD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struct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pfd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poll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FD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immutable until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Close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family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sotype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isConnected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bool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net   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laddr 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Addr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raddr 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Addr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0903F0F9-D229-786B-0E3E-DF7A025BF91D}"/>
              </a:ext>
            </a:extLst>
          </p:cNvPr>
          <p:cNvCxnSpPr>
            <a:cxnSpLocks/>
            <a:stCxn id="267" idx="2"/>
            <a:endCxn id="269" idx="0"/>
          </p:cNvCxnSpPr>
          <p:nvPr/>
        </p:nvCxnSpPr>
        <p:spPr>
          <a:xfrm flipH="1">
            <a:off x="2911053" y="5874800"/>
            <a:ext cx="3395" cy="219186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989A048-C9BE-7004-3C53-47C5F19CEA9D}"/>
              </a:ext>
            </a:extLst>
          </p:cNvPr>
          <p:cNvSpPr/>
          <p:nvPr/>
        </p:nvSpPr>
        <p:spPr>
          <a:xfrm>
            <a:off x="2961906" y="4474145"/>
            <a:ext cx="1464815" cy="48217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3.1.</a:t>
            </a:r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启动</a:t>
            </a:r>
            <a:r>
              <a:rPr lang="en-US" altLang="zh-CN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TCP</a:t>
            </a:r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监听</a:t>
            </a:r>
            <a:endParaRPr lang="en-US" altLang="zh-CN" sz="1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A11D8116-D236-9CA2-495C-5EF4CA16EA90}"/>
              </a:ext>
            </a:extLst>
          </p:cNvPr>
          <p:cNvSpPr/>
          <p:nvPr/>
        </p:nvSpPr>
        <p:spPr>
          <a:xfrm>
            <a:off x="3487862" y="5527392"/>
            <a:ext cx="1848517" cy="596086"/>
          </a:xfrm>
          <a:prstGeom prst="roundRect">
            <a:avLst>
              <a:gd name="adj" fmla="val 38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srv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Server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ListenAndServe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error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......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err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net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Listen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“tcp”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addr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// 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联网方式：</a:t>
            </a:r>
            <a:r>
              <a:rPr lang="en-US" altLang="zh-CN" sz="400" i="1" err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tcp</a:t>
            </a:r>
            <a:r>
              <a:rPr lang="en-US" altLang="zh-CN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协议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err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!=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nil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err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srv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Serve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597EEB65-AFBF-F025-2F33-636EB58C213D}"/>
              </a:ext>
            </a:extLst>
          </p:cNvPr>
          <p:cNvCxnSpPr>
            <a:cxnSpLocks/>
          </p:cNvCxnSpPr>
          <p:nvPr/>
        </p:nvCxnSpPr>
        <p:spPr>
          <a:xfrm>
            <a:off x="3982366" y="4956319"/>
            <a:ext cx="0" cy="5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文本框 287">
            <a:extLst>
              <a:ext uri="{FF2B5EF4-FFF2-40B4-BE49-F238E27FC236}">
                <a16:creationId xmlns:a16="http://schemas.microsoft.com/office/drawing/2014/main" id="{C4A102B8-FB70-234D-0172-A6199384EF9B}"/>
              </a:ext>
            </a:extLst>
          </p:cNvPr>
          <p:cNvSpPr txBox="1"/>
          <p:nvPr/>
        </p:nvSpPr>
        <p:spPr>
          <a:xfrm>
            <a:off x="3909560" y="5139315"/>
            <a:ext cx="106439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server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ListenAndServe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lang="zh-CN" altLang="en-US" sz="1800"/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5706478F-C4A6-46DC-9D35-B0032D393A58}"/>
              </a:ext>
            </a:extLst>
          </p:cNvPr>
          <p:cNvSpPr/>
          <p:nvPr/>
        </p:nvSpPr>
        <p:spPr>
          <a:xfrm>
            <a:off x="3484467" y="6262215"/>
            <a:ext cx="1848517" cy="596086"/>
          </a:xfrm>
          <a:prstGeom prst="roundRect">
            <a:avLst>
              <a:gd name="adj" fmla="val 38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srv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Server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newConn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rwc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net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:= &amp;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server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srv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rwc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rwc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......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5FC1FDE0-73ED-EC42-3C7A-D0E70410FBCF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7140749" y="1454354"/>
            <a:ext cx="387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文本框 297">
            <a:extLst>
              <a:ext uri="{FF2B5EF4-FFF2-40B4-BE49-F238E27FC236}">
                <a16:creationId xmlns:a16="http://schemas.microsoft.com/office/drawing/2014/main" id="{C0510F7B-49F6-168B-81E3-F5A67DEC99FE}"/>
              </a:ext>
            </a:extLst>
          </p:cNvPr>
          <p:cNvSpPr txBox="1"/>
          <p:nvPr/>
        </p:nvSpPr>
        <p:spPr>
          <a:xfrm>
            <a:off x="182489" y="339752"/>
            <a:ext cx="174336" cy="107722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>
            <a:defPPr>
              <a:defRPr lang="en-US"/>
            </a:defPPr>
            <a:lvl1pPr algn="ctr">
              <a:defRPr kumimoji="0" sz="700" b="0" i="0" u="none" strike="noStrike" cap="none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JetBrains Mono"/>
              </a:defRPr>
            </a:lvl1pPr>
          </a:lstStyle>
          <a:p>
            <a:r>
              <a:rPr lang="zh-CN" altLang="en-US"/>
              <a:t>⊕</a:t>
            </a: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55445F03-D8C3-F471-A8BF-3D7EF02762BC}"/>
              </a:ext>
            </a:extLst>
          </p:cNvPr>
          <p:cNvSpPr txBox="1"/>
          <p:nvPr/>
        </p:nvSpPr>
        <p:spPr>
          <a:xfrm>
            <a:off x="1482674" y="876662"/>
            <a:ext cx="131313" cy="107722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>
            <a:defPPr>
              <a:defRPr lang="en-US"/>
            </a:defPPr>
            <a:lvl1pPr algn="ctr">
              <a:defRPr kumimoji="0" sz="700" b="0" i="0" u="none" strike="noStrike" cap="none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JetBrains Mono"/>
              </a:defRPr>
            </a:lvl1pPr>
          </a:lstStyle>
          <a:p>
            <a:r>
              <a:rPr lang="zh-CN" altLang="en-US"/>
              <a:t>⊕</a:t>
            </a:r>
          </a:p>
        </p:txBody>
      </p:sp>
      <p:cxnSp>
        <p:nvCxnSpPr>
          <p:cNvPr id="311" name="连接符: 肘形 310">
            <a:extLst>
              <a:ext uri="{FF2B5EF4-FFF2-40B4-BE49-F238E27FC236}">
                <a16:creationId xmlns:a16="http://schemas.microsoft.com/office/drawing/2014/main" id="{E3BEBE09-5A66-09FC-D91F-6B0A314D7372}"/>
              </a:ext>
            </a:extLst>
          </p:cNvPr>
          <p:cNvCxnSpPr>
            <a:cxnSpLocks/>
            <a:stCxn id="308" idx="3"/>
            <a:endCxn id="260" idx="0"/>
          </p:cNvCxnSpPr>
          <p:nvPr/>
        </p:nvCxnSpPr>
        <p:spPr>
          <a:xfrm>
            <a:off x="1613987" y="930523"/>
            <a:ext cx="708503" cy="2298638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文本框 335">
            <a:extLst>
              <a:ext uri="{FF2B5EF4-FFF2-40B4-BE49-F238E27FC236}">
                <a16:creationId xmlns:a16="http://schemas.microsoft.com/office/drawing/2014/main" id="{8706BDE0-BDC3-2CF7-A7AF-35CE4A594B44}"/>
              </a:ext>
            </a:extLst>
          </p:cNvPr>
          <p:cNvSpPr txBox="1"/>
          <p:nvPr/>
        </p:nvSpPr>
        <p:spPr>
          <a:xfrm>
            <a:off x="2988328" y="3406296"/>
            <a:ext cx="213268" cy="107722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>
            <a:defPPr>
              <a:defRPr lang="en-US"/>
            </a:defPPr>
            <a:lvl1pPr algn="ctr">
              <a:defRPr kumimoji="0" sz="700" b="0" i="0" u="none" strike="noStrike" cap="none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JetBrains Mono"/>
              </a:defRPr>
            </a:lvl1pPr>
          </a:lstStyle>
          <a:p>
            <a:r>
              <a:rPr lang="zh-CN" altLang="en-US"/>
              <a:t>⊕</a:t>
            </a:r>
          </a:p>
        </p:txBody>
      </p:sp>
      <p:cxnSp>
        <p:nvCxnSpPr>
          <p:cNvPr id="337" name="连接符: 肘形 336">
            <a:extLst>
              <a:ext uri="{FF2B5EF4-FFF2-40B4-BE49-F238E27FC236}">
                <a16:creationId xmlns:a16="http://schemas.microsoft.com/office/drawing/2014/main" id="{B8EBA7ED-2A98-0FD7-5887-AFE5690E015E}"/>
              </a:ext>
            </a:extLst>
          </p:cNvPr>
          <p:cNvCxnSpPr>
            <a:cxnSpLocks/>
            <a:stCxn id="336" idx="2"/>
            <a:endCxn id="264" idx="0"/>
          </p:cNvCxnSpPr>
          <p:nvPr/>
        </p:nvCxnSpPr>
        <p:spPr>
          <a:xfrm rot="5400000">
            <a:off x="2211421" y="3625695"/>
            <a:ext cx="995218" cy="77186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 340">
            <a:extLst>
              <a:ext uri="{FF2B5EF4-FFF2-40B4-BE49-F238E27FC236}">
                <a16:creationId xmlns:a16="http://schemas.microsoft.com/office/drawing/2014/main" id="{EA5FEB7C-F366-E37F-D4C2-784696BE6EE8}"/>
              </a:ext>
            </a:extLst>
          </p:cNvPr>
          <p:cNvSpPr/>
          <p:nvPr/>
        </p:nvSpPr>
        <p:spPr>
          <a:xfrm>
            <a:off x="5675934" y="4474145"/>
            <a:ext cx="1464815" cy="48217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3.2.</a:t>
            </a:r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连接成功</a:t>
            </a:r>
            <a:endParaRPr lang="en-US" altLang="zh-CN" sz="1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新建协程</a:t>
            </a:r>
            <a:endParaRPr lang="en-US" altLang="zh-CN" sz="1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9AF410A1-7116-0DD7-B357-AE9160727F9A}"/>
              </a:ext>
            </a:extLst>
          </p:cNvPr>
          <p:cNvSpPr txBox="1"/>
          <p:nvPr/>
        </p:nvSpPr>
        <p:spPr>
          <a:xfrm>
            <a:off x="3754754" y="668730"/>
            <a:ext cx="213268" cy="107722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pPr algn="ctr"/>
            <a:r>
              <a:rPr kumimoji="0" lang="zh-CN" altLang="en-US" sz="700" b="0" i="0" u="none" strike="noStrike" cap="none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⊕</a:t>
            </a:r>
            <a:endParaRPr lang="zh-CN" altLang="en-US" sz="24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46" name="连接符: 肘形 345">
            <a:extLst>
              <a:ext uri="{FF2B5EF4-FFF2-40B4-BE49-F238E27FC236}">
                <a16:creationId xmlns:a16="http://schemas.microsoft.com/office/drawing/2014/main" id="{314FBC52-ABDA-18E0-36D4-1A09ECA45E46}"/>
              </a:ext>
            </a:extLst>
          </p:cNvPr>
          <p:cNvCxnSpPr>
            <a:cxnSpLocks/>
            <a:stCxn id="345" idx="2"/>
            <a:endCxn id="147" idx="1"/>
          </p:cNvCxnSpPr>
          <p:nvPr/>
        </p:nvCxnSpPr>
        <p:spPr>
          <a:xfrm rot="16200000" flipH="1">
            <a:off x="3930411" y="707428"/>
            <a:ext cx="570713" cy="708759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连接符: 肘形 357">
            <a:extLst>
              <a:ext uri="{FF2B5EF4-FFF2-40B4-BE49-F238E27FC236}">
                <a16:creationId xmlns:a16="http://schemas.microsoft.com/office/drawing/2014/main" id="{E45F666F-1C3D-DE53-BDCA-526BB96536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5854" y="-61635"/>
            <a:ext cx="828669" cy="1846885"/>
          </a:xfrm>
          <a:prstGeom prst="bentConnector3">
            <a:avLst>
              <a:gd name="adj1" fmla="val 80460"/>
            </a:avLst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: 圆角 388">
            <a:extLst>
              <a:ext uri="{FF2B5EF4-FFF2-40B4-BE49-F238E27FC236}">
                <a16:creationId xmlns:a16="http://schemas.microsoft.com/office/drawing/2014/main" id="{9132A02E-9310-98EB-D5A5-7C4333597F31}"/>
              </a:ext>
            </a:extLst>
          </p:cNvPr>
          <p:cNvSpPr/>
          <p:nvPr/>
        </p:nvSpPr>
        <p:spPr>
          <a:xfrm>
            <a:off x="9203672" y="2163182"/>
            <a:ext cx="2910816" cy="784324"/>
          </a:xfrm>
          <a:prstGeom prst="roundRect">
            <a:avLst>
              <a:gd name="adj" fmla="val 38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c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serve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ctx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context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Context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remoteAddr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rwc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RemoteAddr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ctx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context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WithValue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ctx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LocalAddrContextKey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rwc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LocalAddr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var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inFlightResponse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response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defer 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收尾工作：异常处理，日志，连接关闭，连接状态设置，钩子函数执行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......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}()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TLS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握手，在</a:t>
            </a:r>
            <a:r>
              <a:rPr lang="en-US" altLang="zh-CN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TCP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连接之后，</a:t>
            </a:r>
            <a:r>
              <a:rPr lang="en-US" altLang="zh-CN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HTTP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报文之前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tlsConn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ok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rwc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.(*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tls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ok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......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}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5" name="矩形: 圆角 394">
            <a:extLst>
              <a:ext uri="{FF2B5EF4-FFF2-40B4-BE49-F238E27FC236}">
                <a16:creationId xmlns:a16="http://schemas.microsoft.com/office/drawing/2014/main" id="{101588F1-198A-D4EF-25C0-08E99CE742D0}"/>
              </a:ext>
            </a:extLst>
          </p:cNvPr>
          <p:cNvSpPr/>
          <p:nvPr/>
        </p:nvSpPr>
        <p:spPr>
          <a:xfrm>
            <a:off x="5670126" y="5527392"/>
            <a:ext cx="2409570" cy="1160800"/>
          </a:xfrm>
          <a:prstGeom prst="roundRect">
            <a:avLst>
              <a:gd name="adj" fmla="val 38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srv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Server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Consolas" panose="020B0609020204030204" pitchFamily="49" charset="0"/>
                <a:ea typeface="JetBrains Mono"/>
              </a:rPr>
              <a:t>Serve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net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Listener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error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......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var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tempDelay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time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Duration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how long to sleep on accept failure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ctx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context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WithValue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baseCtx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ServerContextKey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srv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	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死循环：监听器一直尝试获取连接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rw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err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Accept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阻塞，直到获取到连接。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rw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为 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TCPConn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实例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err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!=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nil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连接失败后，超时（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秒内）重试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connCtx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ctx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......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tempDelay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srv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newConn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rw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	       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将 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TCPConn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封装成 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conn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类型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setState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rwc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StateNew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runHooks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设置连接为新建状态：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go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serve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connCtx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// 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用一个新协程为该连接提供服务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1" name="文本框 400">
            <a:extLst>
              <a:ext uri="{FF2B5EF4-FFF2-40B4-BE49-F238E27FC236}">
                <a16:creationId xmlns:a16="http://schemas.microsoft.com/office/drawing/2014/main" id="{B3E1B50C-B15C-C084-B4AC-AB7D978A3B5A}"/>
              </a:ext>
            </a:extLst>
          </p:cNvPr>
          <p:cNvSpPr txBox="1"/>
          <p:nvPr/>
        </p:nvSpPr>
        <p:spPr>
          <a:xfrm>
            <a:off x="5826124" y="6294928"/>
            <a:ext cx="116919" cy="107722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>
            <a:defPPr>
              <a:defRPr lang="en-US"/>
            </a:defPPr>
            <a:lvl1pPr algn="ctr">
              <a:defRPr kumimoji="0" sz="700" b="0" i="0" u="none" strike="noStrike" cap="none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JetBrains Mono"/>
              </a:defRPr>
            </a:lvl1pPr>
          </a:lstStyle>
          <a:p>
            <a:r>
              <a:rPr lang="zh-CN" altLang="en-US"/>
              <a:t>⊕</a:t>
            </a:r>
          </a:p>
        </p:txBody>
      </p:sp>
      <p:cxnSp>
        <p:nvCxnSpPr>
          <p:cNvPr id="415" name="直接箭头连接符 414">
            <a:extLst>
              <a:ext uri="{FF2B5EF4-FFF2-40B4-BE49-F238E27FC236}">
                <a16:creationId xmlns:a16="http://schemas.microsoft.com/office/drawing/2014/main" id="{03F621A4-2393-6748-671F-A55BF999008D}"/>
              </a:ext>
            </a:extLst>
          </p:cNvPr>
          <p:cNvCxnSpPr>
            <a:cxnSpLocks/>
            <a:stCxn id="341" idx="3"/>
            <a:endCxn id="416" idx="1"/>
          </p:cNvCxnSpPr>
          <p:nvPr/>
        </p:nvCxnSpPr>
        <p:spPr>
          <a:xfrm>
            <a:off x="7140749" y="4715232"/>
            <a:ext cx="5168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矩形 415">
            <a:extLst>
              <a:ext uri="{FF2B5EF4-FFF2-40B4-BE49-F238E27FC236}">
                <a16:creationId xmlns:a16="http://schemas.microsoft.com/office/drawing/2014/main" id="{C66B59A6-CDC5-7346-A006-E6DEBF343CF0}"/>
              </a:ext>
            </a:extLst>
          </p:cNvPr>
          <p:cNvSpPr/>
          <p:nvPr/>
        </p:nvSpPr>
        <p:spPr>
          <a:xfrm>
            <a:off x="7657554" y="4474145"/>
            <a:ext cx="1464815" cy="48217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3.3.</a:t>
            </a:r>
            <a:r>
              <a:rPr lang="zh-CN" altLang="en-US" sz="1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提供服务</a:t>
            </a:r>
            <a:endParaRPr lang="en-US" altLang="zh-CN" sz="1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98AD3DD6-A1C2-896B-5287-B78BD55A780C}"/>
              </a:ext>
            </a:extLst>
          </p:cNvPr>
          <p:cNvSpPr txBox="1"/>
          <p:nvPr/>
        </p:nvSpPr>
        <p:spPr>
          <a:xfrm>
            <a:off x="7806615" y="634839"/>
            <a:ext cx="122948" cy="107722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>
            <a:defPPr>
              <a:defRPr lang="en-US"/>
            </a:defPPr>
            <a:lvl1pPr algn="ctr">
              <a:defRPr kumimoji="0" sz="700" b="0" i="0" u="none" strike="noStrike" cap="none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JetBrains Mono"/>
              </a:defRPr>
            </a:lvl1pPr>
          </a:lstStyle>
          <a:p>
            <a:r>
              <a:rPr lang="zh-CN" altLang="en-US"/>
              <a:t>⊕</a:t>
            </a:r>
          </a:p>
        </p:txBody>
      </p:sp>
      <p:cxnSp>
        <p:nvCxnSpPr>
          <p:cNvPr id="419" name="连接符: 肘形 418">
            <a:extLst>
              <a:ext uri="{FF2B5EF4-FFF2-40B4-BE49-F238E27FC236}">
                <a16:creationId xmlns:a16="http://schemas.microsoft.com/office/drawing/2014/main" id="{37E9A2ED-8F4D-BC5B-3A2E-A43F3266C333}"/>
              </a:ext>
            </a:extLst>
          </p:cNvPr>
          <p:cNvCxnSpPr>
            <a:cxnSpLocks/>
            <a:stCxn id="418" idx="3"/>
          </p:cNvCxnSpPr>
          <p:nvPr/>
        </p:nvCxnSpPr>
        <p:spPr>
          <a:xfrm flipV="1">
            <a:off x="7929563" y="164451"/>
            <a:ext cx="1183565" cy="52424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>
            <a:extLst>
              <a:ext uri="{FF2B5EF4-FFF2-40B4-BE49-F238E27FC236}">
                <a16:creationId xmlns:a16="http://schemas.microsoft.com/office/drawing/2014/main" id="{9F02135F-92E3-9DE3-4B6D-45D11D49A784}"/>
              </a:ext>
            </a:extLst>
          </p:cNvPr>
          <p:cNvCxnSpPr>
            <a:cxnSpLocks/>
          </p:cNvCxnSpPr>
          <p:nvPr/>
        </p:nvCxnSpPr>
        <p:spPr>
          <a:xfrm>
            <a:off x="6496966" y="4956319"/>
            <a:ext cx="0" cy="5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1" name="文本框 440">
            <a:extLst>
              <a:ext uri="{FF2B5EF4-FFF2-40B4-BE49-F238E27FC236}">
                <a16:creationId xmlns:a16="http://schemas.microsoft.com/office/drawing/2014/main" id="{83AE606A-5508-1BE3-41FE-2926D8759137}"/>
              </a:ext>
            </a:extLst>
          </p:cNvPr>
          <p:cNvSpPr txBox="1"/>
          <p:nvPr/>
        </p:nvSpPr>
        <p:spPr>
          <a:xfrm>
            <a:off x="6402722" y="5139315"/>
            <a:ext cx="81532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srv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Serve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ln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lang="zh-CN" altLang="en-US" sz="1800"/>
          </a:p>
        </p:txBody>
      </p:sp>
      <p:cxnSp>
        <p:nvCxnSpPr>
          <p:cNvPr id="444" name="直接箭头连接符 443">
            <a:extLst>
              <a:ext uri="{FF2B5EF4-FFF2-40B4-BE49-F238E27FC236}">
                <a16:creationId xmlns:a16="http://schemas.microsoft.com/office/drawing/2014/main" id="{5F9966AD-137D-6586-E65E-030F4D9A3DC1}"/>
              </a:ext>
            </a:extLst>
          </p:cNvPr>
          <p:cNvCxnSpPr>
            <a:cxnSpLocks/>
            <a:stCxn id="401" idx="1"/>
          </p:cNvCxnSpPr>
          <p:nvPr/>
        </p:nvCxnSpPr>
        <p:spPr>
          <a:xfrm flipH="1">
            <a:off x="4973958" y="6348789"/>
            <a:ext cx="85216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: 圆角 450">
            <a:extLst>
              <a:ext uri="{FF2B5EF4-FFF2-40B4-BE49-F238E27FC236}">
                <a16:creationId xmlns:a16="http://schemas.microsoft.com/office/drawing/2014/main" id="{59C56BC4-C965-1573-0973-2774F6558ECC}"/>
              </a:ext>
            </a:extLst>
          </p:cNvPr>
          <p:cNvSpPr/>
          <p:nvPr/>
        </p:nvSpPr>
        <p:spPr>
          <a:xfrm>
            <a:off x="9203672" y="3049052"/>
            <a:ext cx="2910816" cy="3168670"/>
          </a:xfrm>
          <a:prstGeom prst="roundRect">
            <a:avLst>
              <a:gd name="adj" fmla="val 38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HTTP/1.x from here on.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	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&amp;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connReader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conn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                   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连接读取器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bufr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newBufioReader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                  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读缓冲区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bufw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newBufioWriterSize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checkConnErrorWriter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&lt;&lt;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写缓冲区，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4K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                                    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又一个死循环，一直尝试获取请求数据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err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readRequest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ctx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               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读取请求，返回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response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实例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w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remain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!=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server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initialReadLimitSize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读取过程处于活动状态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If we read any bytes off the wire, we‘re active.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setState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rwc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StateActive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runHooks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err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!=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nil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...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                          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错误处理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：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431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501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20x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400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curReq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Store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                   </a:t>
            </a:r>
            <a:r>
              <a:rPr lang="zh-CN" altLang="zh-CN" sz="400" i="1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将</a:t>
            </a:r>
            <a:r>
              <a:rPr lang="zh-CN" altLang="zh-CN" sz="400" i="1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请求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与响应实例 </a:t>
            </a:r>
            <a:r>
              <a:rPr lang="en-US" altLang="zh-CN" sz="400" i="1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绑定，回写客户端</a:t>
            </a:r>
            <a:endParaRPr lang="en-US" altLang="zh-CN" sz="400" i="1">
              <a:solidFill>
                <a:srgbClr val="8C8C8C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inFlightResponse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serverHandler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server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ServeHTTP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req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400" i="1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</a:rPr>
              <a:t>请求信息读取完成，调用</a:t>
            </a:r>
            <a:r>
              <a:rPr lang="en-US" altLang="zh-CN" sz="400" i="1">
                <a:solidFill>
                  <a:srgbClr val="8C8C8C"/>
                </a:solidFill>
                <a:latin typeface="Consolas" panose="020B0609020204030204" pitchFamily="49" charset="0"/>
              </a:rPr>
              <a:t>handler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</a:rPr>
              <a:t>处理请求</a:t>
            </a:r>
            <a:r>
              <a:rPr lang="zh-CN" altLang="zh-CN" sz="400" i="1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inFlightResponse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nil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cancelCtx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hijacked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finishRequest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     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请求完成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，刷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response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缓存，数据到客户端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!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shouldReuseConnection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尝试复用</a:t>
            </a:r>
            <a:r>
              <a:rPr lang="en-US" altLang="zh-CN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tcp</a:t>
            </a:r>
            <a:r>
              <a:rPr lang="zh-CN" altLang="en-US" sz="400" i="1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连接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requestBodyLimitHit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||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closedRequestBodyEarly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closeWriteAndWait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setState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rwc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StateIdle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runHooks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设置连接为空闲状态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curReq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Store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((*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response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nil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响应实例置空，以便处理下次请求信息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!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conn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server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doKeepAlives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HTTP1.1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持久连接，客户端可以继续发送下个报文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We're in shutdown mode. We might've replied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// to the user without "Connection: close" and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// they might think they can send another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// request, but such is life with HTTP/1.1.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server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idleTimeout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!=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若服务器空闲时间 未超时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rwc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SetReadDeadline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time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Now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Add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//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则等待超时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_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708C00"/>
                </a:solidFill>
                <a:effectLst/>
                <a:latin typeface="Consolas" panose="020B0609020204030204" pitchFamily="49" charset="0"/>
                <a:ea typeface="JetBrains Mono"/>
              </a:rPr>
              <a:t>err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:=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bufr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Peek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708C00"/>
                </a:solidFill>
                <a:effectLst/>
                <a:latin typeface="Consolas" panose="020B0609020204030204" pitchFamily="49" charset="0"/>
                <a:ea typeface="JetBrains Mono"/>
              </a:rPr>
              <a:t>err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!=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nil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再次尝试读取请求缓存，看看是否有数据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8A91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rwc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Consolas" panose="020B0609020204030204" pitchFamily="49" charset="0"/>
                <a:ea typeface="JetBrains Mono"/>
              </a:rPr>
              <a:t>SetReadDeadline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time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Time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{})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设置截止时间：不截止。进入下次循环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56" name="连接符: 肘形 455">
            <a:extLst>
              <a:ext uri="{FF2B5EF4-FFF2-40B4-BE49-F238E27FC236}">
                <a16:creationId xmlns:a16="http://schemas.microsoft.com/office/drawing/2014/main" id="{FA4195C6-77AA-A86D-13C2-605E510EE139}"/>
              </a:ext>
            </a:extLst>
          </p:cNvPr>
          <p:cNvCxnSpPr>
            <a:stCxn id="416" idx="0"/>
            <a:endCxn id="389" idx="1"/>
          </p:cNvCxnSpPr>
          <p:nvPr/>
        </p:nvCxnSpPr>
        <p:spPr>
          <a:xfrm rot="5400000" flipH="1" flipV="1">
            <a:off x="7837417" y="3107890"/>
            <a:ext cx="1918801" cy="813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8" name="矩形: 圆角 457">
            <a:extLst>
              <a:ext uri="{FF2B5EF4-FFF2-40B4-BE49-F238E27FC236}">
                <a16:creationId xmlns:a16="http://schemas.microsoft.com/office/drawing/2014/main" id="{C45EDD70-93C2-9284-5AEB-39AE091F0A70}"/>
              </a:ext>
            </a:extLst>
          </p:cNvPr>
          <p:cNvSpPr/>
          <p:nvPr/>
        </p:nvSpPr>
        <p:spPr>
          <a:xfrm>
            <a:off x="4889608" y="2004031"/>
            <a:ext cx="1358908" cy="1819627"/>
          </a:xfrm>
          <a:prstGeom prst="roundRect">
            <a:avLst>
              <a:gd name="adj" fmla="val 38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0" rIns="36000" bIns="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Request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struct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Method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URL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url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URL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Proto   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"HTTP/1.0"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ProtoMajor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ProtoMinor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   </a:t>
            </a: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0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Header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Header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Body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io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ReadCloser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GetBody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func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(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io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ReadCloser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error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ContentLength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int64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TransferEncoding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Close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bool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Host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Form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url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Values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PostForm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url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Values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MultipartForm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multipart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Form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rgbClr val="336EC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Trailer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Header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RemoteAddr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RequestURI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TLS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tls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ConnectionState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Cancel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&lt;-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chan struct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{}</a:t>
            </a: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Response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*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Response</a:t>
            </a:r>
            <a:b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ctx 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Consolas" panose="020B0609020204030204" pitchFamily="49" charset="0"/>
                <a:ea typeface="JetBrains Mono"/>
              </a:rPr>
              <a:t>context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Consolas" panose="020B0609020204030204" pitchFamily="49" charset="0"/>
                <a:ea typeface="JetBrains Mono"/>
              </a:rPr>
              <a:t>Context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rgbClr val="336EC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77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/>
              <a:t>：安全的</a:t>
            </a:r>
            <a:r>
              <a:rPr lang="en-US" altLang="zh-CN" dirty="0"/>
              <a:t>HTTP</a:t>
            </a:r>
            <a:r>
              <a:rPr lang="zh-CN" altLang="en-US" dirty="0"/>
              <a:t>通道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B7E890CC-0670-AE7C-E9AA-47EDEE4ABEA0}"/>
              </a:ext>
            </a:extLst>
          </p:cNvPr>
          <p:cNvSpPr/>
          <p:nvPr/>
        </p:nvSpPr>
        <p:spPr>
          <a:xfrm>
            <a:off x="8014985" y="1916984"/>
            <a:ext cx="2930137" cy="30487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2000" b="1" dirty="0"/>
              <a:t>HTTP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80</a:t>
            </a:r>
          </a:p>
          <a:p>
            <a:pPr>
              <a:lnSpc>
                <a:spcPct val="160000"/>
              </a:lnSpc>
            </a:pPr>
            <a:r>
              <a:rPr lang="en-US" altLang="zh-CN" sz="1600" dirty="0"/>
              <a:t>Hyper Text Transfer Protocol</a:t>
            </a:r>
          </a:p>
          <a:p>
            <a:pPr>
              <a:lnSpc>
                <a:spcPct val="160000"/>
              </a:lnSpc>
            </a:pPr>
            <a:r>
              <a:rPr lang="en-US" altLang="zh-CN" sz="1600" dirty="0">
                <a:solidFill>
                  <a:schemeClr val="accent4"/>
                </a:solidFill>
              </a:rPr>
              <a:t>HTTP over TCP/IP</a:t>
            </a:r>
          </a:p>
          <a:p>
            <a:pPr marL="0" lvl="2">
              <a:lnSpc>
                <a:spcPct val="160000"/>
              </a:lnSpc>
            </a:pPr>
            <a:r>
              <a:rPr lang="zh-CN" altLang="en-US" sz="1600" dirty="0"/>
              <a:t>明文传输</a:t>
            </a:r>
            <a:endParaRPr lang="en-US" altLang="zh-CN" sz="1600" dirty="0"/>
          </a:p>
          <a:p>
            <a:pPr marL="0" lvl="2">
              <a:lnSpc>
                <a:spcPct val="160000"/>
              </a:lnSpc>
            </a:pPr>
            <a:r>
              <a:rPr lang="zh-CN" altLang="en-US" sz="1600" dirty="0"/>
              <a:t>身份冒充</a:t>
            </a:r>
            <a:endParaRPr lang="en-US" altLang="zh-CN" sz="1600" dirty="0"/>
          </a:p>
          <a:p>
            <a:pPr marL="0" lvl="2">
              <a:lnSpc>
                <a:spcPct val="160000"/>
              </a:lnSpc>
            </a:pPr>
            <a:r>
              <a:rPr lang="zh-CN" altLang="en-US" sz="1600" dirty="0"/>
              <a:t>传输过程可能被篡改</a:t>
            </a:r>
            <a:endParaRPr lang="en-US" altLang="zh-CN" sz="1600" dirty="0"/>
          </a:p>
          <a:p>
            <a:pPr marL="0" lvl="2">
              <a:lnSpc>
                <a:spcPct val="160000"/>
              </a:lnSpc>
            </a:pPr>
            <a:r>
              <a:rPr lang="zh-CN" altLang="en-US" sz="1600" dirty="0"/>
              <a:t>无法保证事务真实性</a:t>
            </a:r>
            <a:endParaRPr lang="en-US" altLang="zh-CN" sz="1600" dirty="0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0366169D-BB7B-CF90-0E24-EAF57058420B}"/>
              </a:ext>
            </a:extLst>
          </p:cNvPr>
          <p:cNvSpPr/>
          <p:nvPr/>
        </p:nvSpPr>
        <p:spPr>
          <a:xfrm>
            <a:off x="4715880" y="1916984"/>
            <a:ext cx="3059090" cy="307559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HTTPS</a:t>
            </a:r>
            <a:r>
              <a:rPr lang="zh-CN" altLang="en-US" sz="2000" b="1" dirty="0">
                <a:solidFill>
                  <a:schemeClr val="accent1"/>
                </a:solidFill>
              </a:rPr>
              <a:t>：</a:t>
            </a:r>
            <a:r>
              <a:rPr lang="en-US" altLang="zh-CN" sz="2000" b="1" dirty="0">
                <a:solidFill>
                  <a:schemeClr val="accent1"/>
                </a:solidFill>
              </a:rPr>
              <a:t>443</a:t>
            </a:r>
          </a:p>
          <a:p>
            <a:pPr>
              <a:lnSpc>
                <a:spcPct val="160000"/>
              </a:lnSpc>
            </a:pPr>
            <a:r>
              <a:rPr lang="en-US" altLang="zh-CN" sz="1600" dirty="0"/>
              <a:t>HTTP over Secure Socket Layer</a:t>
            </a:r>
          </a:p>
          <a:p>
            <a:pPr>
              <a:lnSpc>
                <a:spcPct val="160000"/>
              </a:lnSpc>
            </a:pPr>
            <a:r>
              <a:rPr lang="en-US" altLang="zh-CN" sz="1600" dirty="0">
                <a:solidFill>
                  <a:schemeClr val="accent4"/>
                </a:solidFill>
              </a:rPr>
              <a:t>HTTP + SSL/TLS = HTTPS</a:t>
            </a:r>
          </a:p>
          <a:p>
            <a:pPr>
              <a:lnSpc>
                <a:spcPct val="160000"/>
              </a:lnSpc>
            </a:pPr>
            <a:r>
              <a:rPr lang="zh-CN" altLang="en-US" sz="1600" dirty="0"/>
              <a:t>加密传输（</a:t>
            </a:r>
            <a:r>
              <a:rPr lang="en-US" altLang="zh-CN" sz="1600" dirty="0"/>
              <a:t>SSL/TSL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>
              <a:lnSpc>
                <a:spcPct val="160000"/>
              </a:lnSpc>
            </a:pPr>
            <a:r>
              <a:rPr lang="zh-CN" altLang="en-US" sz="1600" dirty="0"/>
              <a:t>身份认证</a:t>
            </a:r>
            <a:endParaRPr lang="en-US" altLang="zh-CN" sz="1600" dirty="0"/>
          </a:p>
          <a:p>
            <a:pPr>
              <a:lnSpc>
                <a:spcPct val="160000"/>
              </a:lnSpc>
            </a:pPr>
            <a:r>
              <a:rPr lang="zh-CN" altLang="en-US" sz="1600" dirty="0"/>
              <a:t>保证完整性</a:t>
            </a:r>
            <a:endParaRPr lang="en-US" altLang="zh-CN" sz="1600" dirty="0"/>
          </a:p>
          <a:p>
            <a:pPr>
              <a:lnSpc>
                <a:spcPct val="160000"/>
              </a:lnSpc>
            </a:pPr>
            <a:r>
              <a:rPr lang="zh-CN" altLang="en-US" sz="1600" dirty="0"/>
              <a:t>不可否认</a:t>
            </a:r>
            <a:r>
              <a:rPr lang="en-US" altLang="zh-CN" sz="1600" dirty="0"/>
              <a:t>/</a:t>
            </a:r>
            <a:r>
              <a:rPr lang="zh-CN" altLang="en-US" sz="1600" dirty="0"/>
              <a:t>抵赖</a:t>
            </a:r>
            <a:endParaRPr lang="en-US" altLang="zh-CN" sz="1600" dirty="0"/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5C756721-6DA7-CAD1-BCFE-6E553A7DE8C3}"/>
              </a:ext>
            </a:extLst>
          </p:cNvPr>
          <p:cNvGrpSpPr/>
          <p:nvPr/>
        </p:nvGrpSpPr>
        <p:grpSpPr>
          <a:xfrm>
            <a:off x="708823" y="2075861"/>
            <a:ext cx="2249883" cy="2776615"/>
            <a:chOff x="3502087" y="3722222"/>
            <a:chExt cx="2249883" cy="2776615"/>
          </a:xfrm>
        </p:grpSpPr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0C52DAF9-941B-F314-C039-44FA819F800F}"/>
                </a:ext>
              </a:extLst>
            </p:cNvPr>
            <p:cNvSpPr txBox="1"/>
            <p:nvPr/>
          </p:nvSpPr>
          <p:spPr>
            <a:xfrm>
              <a:off x="4850295" y="3722222"/>
              <a:ext cx="9016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800" dirty="0">
                  <a:solidFill>
                    <a:srgbClr val="FF0000"/>
                  </a:solidFill>
                  <a:ea typeface="思源黑体 CN Medium" panose="020B0600000000000000"/>
                </a:rPr>
                <a:t>HTTP</a:t>
              </a:r>
              <a:endParaRPr lang="zh-CN" altLang="en-US" sz="1800" dirty="0">
                <a:ea typeface="思源黑体 CN Medium" panose="020B060000000000000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1BCE8A2D-5FC6-4E87-BE77-E96B5CE63B5F}"/>
                </a:ext>
              </a:extLst>
            </p:cNvPr>
            <p:cNvSpPr txBox="1"/>
            <p:nvPr/>
          </p:nvSpPr>
          <p:spPr>
            <a:xfrm>
              <a:off x="4529227" y="4934883"/>
              <a:ext cx="12227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800" dirty="0">
                  <a:solidFill>
                    <a:schemeClr val="accent3"/>
                  </a:solidFill>
                  <a:ea typeface="思源黑体 CN Medium" panose="020B0600000000000000"/>
                </a:rPr>
                <a:t>TCP</a:t>
              </a:r>
              <a:r>
                <a:rPr lang="zh-CN" altLang="en-US" sz="1800" dirty="0">
                  <a:solidFill>
                    <a:schemeClr val="accent3"/>
                  </a:solidFill>
                  <a:ea typeface="思源黑体 CN Medium" panose="020B0600000000000000"/>
                </a:rPr>
                <a:t>、</a:t>
              </a:r>
              <a:r>
                <a:rPr lang="en-US" altLang="zh-CN" sz="1800" dirty="0">
                  <a:solidFill>
                    <a:schemeClr val="accent3"/>
                  </a:solidFill>
                  <a:ea typeface="思源黑体 CN Medium" panose="020B0600000000000000"/>
                </a:rPr>
                <a:t>UDP</a:t>
              </a:r>
              <a:endParaRPr lang="zh-CN" altLang="en-US" sz="1800" dirty="0">
                <a:solidFill>
                  <a:schemeClr val="accent3"/>
                </a:solidFill>
                <a:ea typeface="思源黑体 CN Medium" panose="020B060000000000000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A5F21419-CF8A-C615-17C9-4176FAEADA61}"/>
                </a:ext>
              </a:extLst>
            </p:cNvPr>
            <p:cNvSpPr txBox="1"/>
            <p:nvPr/>
          </p:nvSpPr>
          <p:spPr>
            <a:xfrm>
              <a:off x="4040139" y="5333091"/>
              <a:ext cx="17118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800" dirty="0">
                  <a:solidFill>
                    <a:schemeClr val="accent2"/>
                  </a:solidFill>
                  <a:ea typeface="思源黑体 CN Medium" panose="020B0600000000000000"/>
                </a:rPr>
                <a:t>IP</a:t>
              </a:r>
              <a:r>
                <a:rPr lang="zh-CN" altLang="en-US" sz="1800" dirty="0">
                  <a:solidFill>
                    <a:schemeClr val="accent2"/>
                  </a:solidFill>
                  <a:ea typeface="思源黑体 CN Medium" panose="020B0600000000000000"/>
                </a:rPr>
                <a:t>、</a:t>
              </a:r>
              <a:r>
                <a:rPr lang="en-US" altLang="zh-CN" sz="1800" dirty="0">
                  <a:solidFill>
                    <a:schemeClr val="accent2"/>
                  </a:solidFill>
                  <a:ea typeface="思源黑体 CN Medium" panose="020B0600000000000000"/>
                </a:rPr>
                <a:t>ARP</a:t>
              </a:r>
              <a:r>
                <a:rPr lang="zh-CN" altLang="en-US" sz="1800" dirty="0">
                  <a:solidFill>
                    <a:schemeClr val="accent2"/>
                  </a:solidFill>
                  <a:ea typeface="思源黑体 CN Medium" panose="020B0600000000000000"/>
                </a:rPr>
                <a:t>、</a:t>
              </a:r>
              <a:r>
                <a:rPr lang="en-US" altLang="zh-CN" sz="1800" dirty="0">
                  <a:solidFill>
                    <a:schemeClr val="accent2"/>
                  </a:solidFill>
                  <a:ea typeface="思源黑体 CN Medium" panose="020B0600000000000000"/>
                </a:rPr>
                <a:t>ICMP</a:t>
              </a:r>
              <a:endParaRPr lang="zh-CN" altLang="en-US" sz="1800" dirty="0">
                <a:solidFill>
                  <a:schemeClr val="accent2"/>
                </a:solidFill>
                <a:ea typeface="思源黑体 CN Medium" panose="020B060000000000000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E0274698-D536-CBF0-C4F5-251787ABA126}"/>
                </a:ext>
              </a:extLst>
            </p:cNvPr>
            <p:cNvSpPr txBox="1"/>
            <p:nvPr/>
          </p:nvSpPr>
          <p:spPr>
            <a:xfrm>
              <a:off x="3502087" y="5731299"/>
              <a:ext cx="22498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800" dirty="0">
                  <a:solidFill>
                    <a:srgbClr val="5B719F"/>
                  </a:solidFill>
                  <a:ea typeface="思源黑体 CN Medium" panose="020B0600000000000000"/>
                </a:rPr>
                <a:t>CSMA/CA</a:t>
              </a:r>
              <a:r>
                <a:rPr lang="zh-CN" altLang="en-US" sz="1800" dirty="0">
                  <a:solidFill>
                    <a:srgbClr val="5B719F"/>
                  </a:solidFill>
                  <a:ea typeface="思源黑体 CN Medium" panose="020B0600000000000000"/>
                </a:rPr>
                <a:t>、</a:t>
              </a:r>
              <a:r>
                <a:rPr lang="en-US" altLang="zh-CN" sz="1800" dirty="0">
                  <a:solidFill>
                    <a:srgbClr val="5B719F"/>
                  </a:solidFill>
                  <a:ea typeface="思源黑体 CN Medium" panose="020B0600000000000000"/>
                </a:rPr>
                <a:t>CSMA/CD</a:t>
              </a:r>
              <a:endParaRPr lang="zh-CN" altLang="en-US" sz="1800" dirty="0">
                <a:solidFill>
                  <a:srgbClr val="5B719F"/>
                </a:solidFill>
                <a:ea typeface="思源黑体 CN Medium" panose="020B0600000000000000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34F81157-64A9-37F7-5E69-EC47040BBD76}"/>
                </a:ext>
              </a:extLst>
            </p:cNvPr>
            <p:cNvSpPr txBox="1"/>
            <p:nvPr/>
          </p:nvSpPr>
          <p:spPr>
            <a:xfrm>
              <a:off x="4280414" y="6129505"/>
              <a:ext cx="14715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800" dirty="0">
                  <a:solidFill>
                    <a:srgbClr val="A6A6A6"/>
                  </a:solidFill>
                  <a:ea typeface="思源黑体 CN Medium" panose="020B0600000000000000"/>
                </a:rPr>
                <a:t>MAC</a:t>
              </a:r>
              <a:endParaRPr lang="zh-CN" altLang="en-US" sz="1800" dirty="0">
                <a:solidFill>
                  <a:srgbClr val="A6A6A6"/>
                </a:solidFill>
                <a:ea typeface="思源黑体 CN Medium" panose="020B0600000000000000"/>
              </a:endParaRPr>
            </a:p>
          </p:txBody>
        </p:sp>
      </p:grp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14C1789-9298-D778-54F8-B1E92B45CB77}"/>
              </a:ext>
            </a:extLst>
          </p:cNvPr>
          <p:cNvSpPr txBox="1"/>
          <p:nvPr/>
        </p:nvSpPr>
        <p:spPr>
          <a:xfrm>
            <a:off x="2057031" y="2890314"/>
            <a:ext cx="901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800" dirty="0">
                <a:solidFill>
                  <a:schemeClr val="accent6"/>
                </a:solidFill>
                <a:ea typeface="思源黑体 CN Medium" panose="020B0600000000000000"/>
              </a:rPr>
              <a:t>SSL/TLS</a:t>
            </a:r>
            <a:endParaRPr lang="zh-CN" altLang="en-US" sz="1800" dirty="0">
              <a:solidFill>
                <a:schemeClr val="accent6"/>
              </a:solidFill>
              <a:ea typeface="思源黑体 CN Medium" panose="020B0600000000000000"/>
            </a:endParaRP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69AB3408-8B70-79C5-3090-130F156C1BB7}"/>
              </a:ext>
            </a:extLst>
          </p:cNvPr>
          <p:cNvGrpSpPr>
            <a:grpSpLocks noChangeAspect="1"/>
          </p:cNvGrpSpPr>
          <p:nvPr/>
        </p:nvGrpSpPr>
        <p:grpSpPr>
          <a:xfrm>
            <a:off x="3039834" y="1916985"/>
            <a:ext cx="1436031" cy="3223832"/>
            <a:chOff x="4575472" y="1711099"/>
            <a:chExt cx="1775534" cy="4476744"/>
          </a:xfrm>
        </p:grpSpPr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4A1F8DC3-B6EB-AD65-E8DD-A3F0559B4B39}"/>
                </a:ext>
              </a:extLst>
            </p:cNvPr>
            <p:cNvGrpSpPr/>
            <p:nvPr/>
          </p:nvGrpSpPr>
          <p:grpSpPr>
            <a:xfrm>
              <a:off x="4575472" y="1711099"/>
              <a:ext cx="1775534" cy="4027919"/>
              <a:chOff x="4656801" y="1711099"/>
              <a:chExt cx="1775534" cy="4027919"/>
            </a:xfrm>
          </p:grpSpPr>
          <p:grpSp>
            <p:nvGrpSpPr>
              <p:cNvPr id="171" name="组合 170">
                <a:extLst>
                  <a:ext uri="{FF2B5EF4-FFF2-40B4-BE49-F238E27FC236}">
                    <a16:creationId xmlns:a16="http://schemas.microsoft.com/office/drawing/2014/main" id="{F5B4D306-AC4F-8A49-04B5-A47B49B6ED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957783"/>
                <a:ext cx="1775534" cy="781235"/>
                <a:chOff x="5415378" y="2112885"/>
                <a:chExt cx="1775534" cy="781235"/>
              </a:xfrm>
              <a:solidFill>
                <a:schemeClr val="tx1">
                  <a:lumMod val="65000"/>
                </a:schemeClr>
              </a:solidFill>
            </p:grpSpPr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99FA021D-37C3-B266-24F0-4BAEED4F2275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物理层</a:t>
                  </a:r>
                </a:p>
              </p:txBody>
            </p: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433BE2B9-D526-8375-CD7A-75BDCBD6E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201">
                  <a:extLst>
                    <a:ext uri="{FF2B5EF4-FFF2-40B4-BE49-F238E27FC236}">
                      <a16:creationId xmlns:a16="http://schemas.microsoft.com/office/drawing/2014/main" id="{A246236C-CA4C-1408-F6F1-A7FD9F5E5C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2352643B-4391-351E-F5A5-3A74D078E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1CC420AA-9CFC-2FA5-BF4C-439E326CE3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C6808B4F-438E-20CD-9F96-D48900641B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3DFCC8BC-0E1D-9D5F-09B4-395BEF7BE3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416246"/>
                <a:ext cx="1775534" cy="781235"/>
                <a:chOff x="5415378" y="2112885"/>
                <a:chExt cx="1775534" cy="781235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7FF4D45A-FB95-0ECB-FAEA-FB25B7C0155D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数据链路层</a:t>
                  </a:r>
                </a:p>
              </p:txBody>
            </p: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05D06388-71BF-3FAF-C7E8-0BE7BAC6A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6245CC7B-5392-8E04-CA34-0306DC602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DE5CC47E-19E5-A682-C50C-F8FD91D847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8D5A1A23-C8B7-1969-DCE5-42B6C0366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DD0F414F-E3AC-EBBD-6D7D-BDF7AD71B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组合 172">
                <a:extLst>
                  <a:ext uri="{FF2B5EF4-FFF2-40B4-BE49-F238E27FC236}">
                    <a16:creationId xmlns:a16="http://schemas.microsoft.com/office/drawing/2014/main" id="{90A9387F-E9DE-A87F-4031-7EECF26879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874709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B8BB4A90-EFE0-A0D6-1431-87BBEFA76529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网络层</a:t>
                  </a:r>
                </a:p>
              </p:txBody>
            </p: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84DC6067-0AA2-DB51-5EF5-B78CEF346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724C061F-C8FE-33B2-159E-05194E651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CC0857FD-3907-7CFE-DA94-C3DB643AF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F47C965B-AF45-C711-37F0-E1DE2521C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A3A54CA4-6FDB-8A6C-79A7-ECB587F12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组合 173">
                <a:extLst>
                  <a:ext uri="{FF2B5EF4-FFF2-40B4-BE49-F238E27FC236}">
                    <a16:creationId xmlns:a16="http://schemas.microsoft.com/office/drawing/2014/main" id="{B24AA324-83C3-7B6D-EC94-9E7661CC686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333172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A3636590-4648-DABE-F97E-CF11CB6C27D2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2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27F15C2B-7061-0359-FEB9-F8B839C410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69D79B59-66C6-C0F9-E927-981A94B09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7237C049-D75F-E99A-FA7C-42CD5CCD79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8688AA12-B395-C00C-062B-01DCC900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117BCDC6-9F19-D209-2E13-937592D73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1DB25086-B14B-243F-9222-7A935D9ABF8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1711099"/>
                <a:ext cx="1772993" cy="1860501"/>
                <a:chOff x="5415378" y="2115424"/>
                <a:chExt cx="1772993" cy="1860501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9F6F444B-DCF2-46E4-DBBB-902B005D5C61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622070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DC70053E-25CD-CFB7-B587-60EE50822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接连接符 177">
                  <a:extLst>
                    <a:ext uri="{FF2B5EF4-FFF2-40B4-BE49-F238E27FC236}">
                      <a16:creationId xmlns:a16="http://schemas.microsoft.com/office/drawing/2014/main" id="{C9E7A449-164E-2053-93BF-39F024D1D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C1E3F5B5-004C-D0A4-0E9A-690538A59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652" y="3736227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连接符 179">
                  <a:extLst>
                    <a:ext uri="{FF2B5EF4-FFF2-40B4-BE49-F238E27FC236}">
                      <a16:creationId xmlns:a16="http://schemas.microsoft.com/office/drawing/2014/main" id="{BBCD1513-0A0A-40C0-366F-7651AFE84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1622073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接连接符 180">
                  <a:extLst>
                    <a:ext uri="{FF2B5EF4-FFF2-40B4-BE49-F238E27FC236}">
                      <a16:creationId xmlns:a16="http://schemas.microsoft.com/office/drawing/2014/main" id="{D5AEAE76-EBB5-CFB4-A910-87FFE482F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403876A6-86CB-966F-4A42-55ED518B629F}"/>
                </a:ext>
              </a:extLst>
            </p:cNvPr>
            <p:cNvSpPr txBox="1"/>
            <p:nvPr/>
          </p:nvSpPr>
          <p:spPr>
            <a:xfrm>
              <a:off x="4714627" y="5803191"/>
              <a:ext cx="1186503" cy="384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五层协议</a:t>
              </a:r>
              <a:endPara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06" name="矩形 205">
            <a:extLst>
              <a:ext uri="{FF2B5EF4-FFF2-40B4-BE49-F238E27FC236}">
                <a16:creationId xmlns:a16="http://schemas.microsoft.com/office/drawing/2014/main" id="{95CE7CF4-D56B-131A-FC60-7D2997ED195D}"/>
              </a:ext>
            </a:extLst>
          </p:cNvPr>
          <p:cNvSpPr/>
          <p:nvPr/>
        </p:nvSpPr>
        <p:spPr>
          <a:xfrm>
            <a:off x="3090890" y="2914302"/>
            <a:ext cx="1048737" cy="319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SSL/TLS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38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7" grpId="0"/>
      <p:bldP spid="2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72FD6E-79D9-4231-A5BB-DF4B2C5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EACF0A-FB87-480D-B5E2-493EEBB8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7491" y="1333100"/>
            <a:ext cx="4947850" cy="41918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accent1"/>
                </a:solidFill>
              </a:rPr>
              <a:t>网络层次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UDP</a:t>
            </a:r>
            <a:r>
              <a:rPr lang="zh-CN" altLang="en-US" dirty="0"/>
              <a:t>协议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309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72FD6E-79D9-4231-A5BB-DF4B2C5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EACF0A-FB87-480D-B5E2-493EEBB8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381" y="1333100"/>
            <a:ext cx="4873959" cy="41918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网络层次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solidFill>
                  <a:schemeClr val="accent1"/>
                </a:solidFill>
              </a:rPr>
              <a:t>UDP</a:t>
            </a:r>
            <a:r>
              <a:rPr lang="zh-CN" altLang="en-US" sz="3200" dirty="0">
                <a:solidFill>
                  <a:schemeClr val="accent1"/>
                </a:solidFill>
              </a:rPr>
              <a:t>协议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568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EAF20C3A-466C-72D0-A4ED-FC30A89E2DD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600" kern="1200" dirty="0">
                <a:solidFill>
                  <a:srgbClr val="3F434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r>
              <a:rPr lang="en-US" altLang="zh-CN" dirty="0"/>
              <a:t>UDP</a:t>
            </a:r>
            <a:r>
              <a:rPr lang="zh-CN" altLang="en-US" dirty="0"/>
              <a:t>协议二三事</a:t>
            </a:r>
          </a:p>
        </p:txBody>
      </p:sp>
    </p:spTree>
    <p:extLst>
      <p:ext uri="{BB962C8B-B14F-4D97-AF65-F5344CB8AC3E}">
        <p14:creationId xmlns:p14="http://schemas.microsoft.com/office/powerpoint/2010/main" val="4094206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传输层提供的服务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传输层的功能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 dirty="0"/>
              <a:t>为</a:t>
            </a:r>
            <a:r>
              <a:rPr lang="zh-CN" altLang="en-US" sz="1600" b="1" dirty="0"/>
              <a:t>应用层</a:t>
            </a:r>
            <a:r>
              <a:rPr lang="zh-CN" altLang="en-US" sz="1600" dirty="0"/>
              <a:t>提供服务，使用</a:t>
            </a:r>
            <a:r>
              <a:rPr lang="zh-CN" altLang="en-US" sz="1600" b="1" dirty="0"/>
              <a:t>网络层</a:t>
            </a:r>
            <a:r>
              <a:rPr lang="zh-CN" altLang="en-US" sz="1600" dirty="0"/>
              <a:t>的服务，提供进程与进程之间的</a:t>
            </a:r>
            <a:r>
              <a:rPr lang="zh-CN" altLang="en-US" sz="1600" b="1" dirty="0"/>
              <a:t>逻辑通信</a:t>
            </a:r>
            <a:endParaRPr lang="en-US" altLang="zh-CN" sz="1600" b="1" dirty="0"/>
          </a:p>
          <a:p>
            <a:pPr lvl="1" indent="0">
              <a:buNone/>
            </a:pPr>
            <a:r>
              <a:rPr lang="zh-CN" altLang="en-US" sz="1600" dirty="0"/>
              <a:t>复用和分用；差错检测</a:t>
            </a:r>
            <a:endParaRPr lang="en-US" altLang="zh-CN" sz="1600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两种协议：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TCP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UDP</a:t>
            </a:r>
          </a:p>
          <a:p>
            <a:pPr lvl="1" indent="0">
              <a:buNone/>
            </a:pPr>
            <a:r>
              <a:rPr lang="en-US" altLang="zh-CN" sz="1600" dirty="0"/>
              <a:t>UDP(User Datagram Protocol)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accent4"/>
                </a:solidFill>
              </a:rPr>
              <a:t>无连接</a:t>
            </a:r>
            <a:r>
              <a:rPr lang="zh-CN" altLang="en-US" sz="1600" dirty="0"/>
              <a:t>的用户数据报协议</a:t>
            </a:r>
            <a:endParaRPr lang="en-US" altLang="zh-CN" sz="1600" dirty="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accent4"/>
                </a:solidFill>
              </a:rPr>
              <a:t>不可靠、时延小、适用小文件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TCP(Transmission Control Protocol)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accent4"/>
                </a:solidFill>
              </a:rPr>
              <a:t>有连接</a:t>
            </a:r>
            <a:r>
              <a:rPr lang="zh-CN" altLang="en-US" sz="1600" dirty="0"/>
              <a:t>的传输控制协议</a:t>
            </a:r>
            <a:endParaRPr lang="en-US" altLang="zh-CN" sz="1600" dirty="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600" dirty="0"/>
              <a:t>不提供广播和多播服务</a:t>
            </a:r>
            <a:endParaRPr lang="en-US" altLang="zh-CN" sz="1600" dirty="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accent4"/>
                </a:solidFill>
              </a:rPr>
              <a:t>可靠、时延大、适用大文件</a:t>
            </a:r>
            <a:endParaRPr lang="en-US" altLang="zh-CN" sz="1600" dirty="0">
              <a:solidFill>
                <a:schemeClr val="accent4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FEC6F2-38AE-5933-8F1D-C8E27297140C}"/>
              </a:ext>
            </a:extLst>
          </p:cNvPr>
          <p:cNvGrpSpPr/>
          <p:nvPr/>
        </p:nvGrpSpPr>
        <p:grpSpPr>
          <a:xfrm>
            <a:off x="5140175" y="2963884"/>
            <a:ext cx="2249883" cy="2776615"/>
            <a:chOff x="5140175" y="2963884"/>
            <a:chExt cx="2249883" cy="2776615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2B66214-ED7B-C9B8-4034-732F163CAB40}"/>
                </a:ext>
              </a:extLst>
            </p:cNvPr>
            <p:cNvGrpSpPr/>
            <p:nvPr/>
          </p:nvGrpSpPr>
          <p:grpSpPr>
            <a:xfrm>
              <a:off x="5140175" y="2963884"/>
              <a:ext cx="2249883" cy="2776615"/>
              <a:chOff x="3502087" y="3722222"/>
              <a:chExt cx="2249883" cy="2776615"/>
            </a:xfrm>
          </p:grpSpPr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FF6348D-606B-F4C1-8F17-55E4DD257F68}"/>
                  </a:ext>
                </a:extLst>
              </p:cNvPr>
              <p:cNvSpPr txBox="1"/>
              <p:nvPr/>
            </p:nvSpPr>
            <p:spPr>
              <a:xfrm>
                <a:off x="4850295" y="3722222"/>
                <a:ext cx="901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800" dirty="0">
                    <a:solidFill>
                      <a:srgbClr val="FF0000"/>
                    </a:solidFill>
                    <a:ea typeface="思源黑体 CN Medium" panose="020B0600000000000000"/>
                  </a:rPr>
                  <a:t>HTTP</a:t>
                </a:r>
                <a:endParaRPr lang="zh-CN" altLang="en-US" sz="1800" dirty="0">
                  <a:ea typeface="思源黑体 CN Medium" panose="020B0600000000000000"/>
                </a:endParaRP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9DC7C8C-CC45-C7C0-4C69-06922BEF5489}"/>
                  </a:ext>
                </a:extLst>
              </p:cNvPr>
              <p:cNvSpPr txBox="1"/>
              <p:nvPr/>
            </p:nvSpPr>
            <p:spPr>
              <a:xfrm>
                <a:off x="4529227" y="4934883"/>
                <a:ext cx="12227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800" dirty="0">
                    <a:solidFill>
                      <a:schemeClr val="accent3"/>
                    </a:solidFill>
                    <a:ea typeface="思源黑体 CN Medium" panose="020B0600000000000000"/>
                  </a:rPr>
                  <a:t>TCP</a:t>
                </a:r>
                <a:r>
                  <a:rPr lang="zh-CN" altLang="en-US" sz="1800" dirty="0">
                    <a:solidFill>
                      <a:schemeClr val="accent3"/>
                    </a:solidFill>
                    <a:ea typeface="思源黑体 CN Medium" panose="020B0600000000000000"/>
                  </a:rPr>
                  <a:t>、</a:t>
                </a:r>
                <a:r>
                  <a:rPr lang="en-US" altLang="zh-CN" sz="1800" dirty="0">
                    <a:solidFill>
                      <a:schemeClr val="accent3"/>
                    </a:solidFill>
                    <a:ea typeface="思源黑体 CN Medium" panose="020B0600000000000000"/>
                  </a:rPr>
                  <a:t>UDP</a:t>
                </a:r>
                <a:endParaRPr lang="zh-CN" altLang="en-US" sz="1800" dirty="0">
                  <a:solidFill>
                    <a:schemeClr val="accent3"/>
                  </a:solidFill>
                  <a:ea typeface="思源黑体 CN Medium" panose="020B0600000000000000"/>
                </a:endParaRPr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B843BA7-BCD5-F87B-95CA-F7766293106E}"/>
                  </a:ext>
                </a:extLst>
              </p:cNvPr>
              <p:cNvSpPr txBox="1"/>
              <p:nvPr/>
            </p:nvSpPr>
            <p:spPr>
              <a:xfrm>
                <a:off x="4040139" y="5333091"/>
                <a:ext cx="17118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800" dirty="0">
                    <a:solidFill>
                      <a:schemeClr val="accent2"/>
                    </a:solidFill>
                    <a:ea typeface="思源黑体 CN Medium" panose="020B0600000000000000"/>
                  </a:rPr>
                  <a:t>IP</a:t>
                </a:r>
                <a:r>
                  <a:rPr lang="zh-CN" altLang="en-US" sz="1800" dirty="0">
                    <a:solidFill>
                      <a:schemeClr val="accent2"/>
                    </a:solidFill>
                    <a:ea typeface="思源黑体 CN Medium" panose="020B0600000000000000"/>
                  </a:rPr>
                  <a:t>、</a:t>
                </a:r>
                <a:r>
                  <a:rPr lang="en-US" altLang="zh-CN" sz="1800" dirty="0">
                    <a:solidFill>
                      <a:schemeClr val="accent2"/>
                    </a:solidFill>
                    <a:ea typeface="思源黑体 CN Medium" panose="020B0600000000000000"/>
                  </a:rPr>
                  <a:t>ARP</a:t>
                </a:r>
                <a:r>
                  <a:rPr lang="zh-CN" altLang="en-US" sz="1800" dirty="0">
                    <a:solidFill>
                      <a:schemeClr val="accent2"/>
                    </a:solidFill>
                    <a:ea typeface="思源黑体 CN Medium" panose="020B0600000000000000"/>
                  </a:rPr>
                  <a:t>、</a:t>
                </a:r>
                <a:r>
                  <a:rPr lang="en-US" altLang="zh-CN" sz="1800" dirty="0">
                    <a:solidFill>
                      <a:schemeClr val="accent2"/>
                    </a:solidFill>
                    <a:ea typeface="思源黑体 CN Medium" panose="020B0600000000000000"/>
                  </a:rPr>
                  <a:t>ICMP</a:t>
                </a:r>
                <a:endParaRPr lang="zh-CN" altLang="en-US" sz="1800" dirty="0">
                  <a:solidFill>
                    <a:schemeClr val="accent2"/>
                  </a:solidFill>
                  <a:ea typeface="思源黑体 CN Medium" panose="020B0600000000000000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BFA9416-8D5E-9752-E9CD-93063569CA24}"/>
                  </a:ext>
                </a:extLst>
              </p:cNvPr>
              <p:cNvSpPr txBox="1"/>
              <p:nvPr/>
            </p:nvSpPr>
            <p:spPr>
              <a:xfrm>
                <a:off x="3502087" y="5731299"/>
                <a:ext cx="22498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800" dirty="0">
                    <a:solidFill>
                      <a:srgbClr val="5B719F"/>
                    </a:solidFill>
                    <a:ea typeface="思源黑体 CN Medium" panose="020B0600000000000000"/>
                  </a:rPr>
                  <a:t>CSMA/CA</a:t>
                </a:r>
                <a:r>
                  <a:rPr lang="zh-CN" altLang="en-US" sz="1800" dirty="0">
                    <a:solidFill>
                      <a:srgbClr val="5B719F"/>
                    </a:solidFill>
                    <a:ea typeface="思源黑体 CN Medium" panose="020B0600000000000000"/>
                  </a:rPr>
                  <a:t>、</a:t>
                </a:r>
                <a:r>
                  <a:rPr lang="en-US" altLang="zh-CN" sz="1800" dirty="0">
                    <a:solidFill>
                      <a:srgbClr val="5B719F"/>
                    </a:solidFill>
                    <a:ea typeface="思源黑体 CN Medium" panose="020B0600000000000000"/>
                  </a:rPr>
                  <a:t>CSMA/CD</a:t>
                </a:r>
                <a:endParaRPr lang="zh-CN" altLang="en-US" sz="1800" dirty="0">
                  <a:solidFill>
                    <a:srgbClr val="5B719F"/>
                  </a:solidFill>
                  <a:ea typeface="思源黑体 CN Medium" panose="020B0600000000000000"/>
                </a:endParaRP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2B2C64DD-ED04-E653-DB2A-B5E60D6B09CC}"/>
                  </a:ext>
                </a:extLst>
              </p:cNvPr>
              <p:cNvSpPr txBox="1"/>
              <p:nvPr/>
            </p:nvSpPr>
            <p:spPr>
              <a:xfrm>
                <a:off x="4280414" y="6129505"/>
                <a:ext cx="14715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800" dirty="0">
                    <a:solidFill>
                      <a:srgbClr val="A6A6A6"/>
                    </a:solidFill>
                    <a:ea typeface="思源黑体 CN Medium" panose="020B0600000000000000"/>
                  </a:rPr>
                  <a:t>MAC</a:t>
                </a:r>
                <a:endParaRPr lang="zh-CN" altLang="en-US" sz="1800" dirty="0">
                  <a:solidFill>
                    <a:srgbClr val="A6A6A6"/>
                  </a:solidFill>
                  <a:ea typeface="思源黑体 CN Medium" panose="020B0600000000000000"/>
                </a:endParaRPr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25D8F8E-836A-B4E4-4DD6-80F784665EFF}"/>
                </a:ext>
              </a:extLst>
            </p:cNvPr>
            <p:cNvSpPr txBox="1"/>
            <p:nvPr/>
          </p:nvSpPr>
          <p:spPr>
            <a:xfrm>
              <a:off x="6488383" y="3778337"/>
              <a:ext cx="9016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800" dirty="0">
                  <a:solidFill>
                    <a:schemeClr val="accent6"/>
                  </a:solidFill>
                  <a:ea typeface="思源黑体 CN Medium" panose="020B0600000000000000"/>
                </a:rPr>
                <a:t>SSL/TLS</a:t>
              </a:r>
              <a:endParaRPr lang="zh-CN" altLang="en-US" sz="1800" dirty="0">
                <a:solidFill>
                  <a:schemeClr val="accent6"/>
                </a:solidFill>
                <a:ea typeface="思源黑体 CN Medium" panose="020B0600000000000000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19D9A57-24A4-4803-2395-04F7635D9579}"/>
              </a:ext>
            </a:extLst>
          </p:cNvPr>
          <p:cNvGrpSpPr>
            <a:grpSpLocks noChangeAspect="1"/>
          </p:cNvGrpSpPr>
          <p:nvPr/>
        </p:nvGrpSpPr>
        <p:grpSpPr>
          <a:xfrm>
            <a:off x="7471186" y="2805008"/>
            <a:ext cx="1436031" cy="3223832"/>
            <a:chOff x="4575472" y="1711099"/>
            <a:chExt cx="1775534" cy="4476744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A957E461-39EF-B5D8-1BCC-94E4418D3ED5}"/>
                </a:ext>
              </a:extLst>
            </p:cNvPr>
            <p:cNvGrpSpPr/>
            <p:nvPr/>
          </p:nvGrpSpPr>
          <p:grpSpPr>
            <a:xfrm>
              <a:off x="4575472" y="1711099"/>
              <a:ext cx="1775534" cy="4027919"/>
              <a:chOff x="4656801" y="1711099"/>
              <a:chExt cx="1775534" cy="4027919"/>
            </a:xfrm>
          </p:grpSpPr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B39B4C59-267C-8856-AB63-99FBF80852A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957783"/>
                <a:ext cx="1775534" cy="781235"/>
                <a:chOff x="5415378" y="2112885"/>
                <a:chExt cx="1775534" cy="781235"/>
              </a:xfrm>
              <a:solidFill>
                <a:schemeClr val="tx1">
                  <a:lumMod val="65000"/>
                </a:schemeClr>
              </a:solidFill>
            </p:grpSpPr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2172BDE8-D5C9-CDD4-6FEF-50DF4E7D0AEC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物理层</a:t>
                  </a:r>
                </a:p>
              </p:txBody>
            </p: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4AAE7335-4C5F-7664-716D-6578D7857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D9028AFC-3BE2-F4CC-A462-EF74D883A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A81774CF-58C7-8295-6BF9-D2A81A0BF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E496946B-B07D-1C4A-20B8-CAC87F27B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8B8975EC-1EA8-FE91-B0A9-E6BCC1F48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3D9C253A-CE4D-10C4-47BD-4FD0BF22700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416246"/>
                <a:ext cx="1775534" cy="781235"/>
                <a:chOff x="5415378" y="2112885"/>
                <a:chExt cx="1775534" cy="781235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192C3272-E506-ACBA-6D87-6C8F8AFC680E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数据链路层</a:t>
                  </a:r>
                </a:p>
              </p:txBody>
            </p:sp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C1956037-A96D-3160-BC22-1C37404D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63120BDB-C927-E517-3B7F-3D90026A0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3A3C6311-D850-D168-DEFD-35935C7C9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>
                  <a:extLst>
                    <a:ext uri="{FF2B5EF4-FFF2-40B4-BE49-F238E27FC236}">
                      <a16:creationId xmlns:a16="http://schemas.microsoft.com/office/drawing/2014/main" id="{DC33D643-8EA4-26AF-8814-6E8737A69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D3EAC6F9-A196-2400-2D44-C92A2C49B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802A551B-5FE7-27CC-9646-A7421CA0ED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874709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F88F287A-1F66-5DCE-9032-FF0878FF0B55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网络层</a:t>
                  </a:r>
                </a:p>
              </p:txBody>
            </p:sp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77E1B056-6088-560C-7C46-8FC473623F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5A7B821F-C260-E6FB-ED87-BF01DDE26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A1125856-06FD-48B2-854C-31FCDAA462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D374240A-8747-8352-B43E-DD821F8F3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644DF5AC-57A6-DB23-5865-155E081EA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766407A1-BC83-12B8-5579-F70123B198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333172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FA59C1BA-2424-5669-B202-E130034DA15E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2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35" name="直接连接符 134">
                  <a:extLst>
                    <a:ext uri="{FF2B5EF4-FFF2-40B4-BE49-F238E27FC236}">
                      <a16:creationId xmlns:a16="http://schemas.microsoft.com/office/drawing/2014/main" id="{8612E02C-2773-F6AC-B3AD-15EEEBFBE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26FE3C69-AA4E-DED1-7F51-52E42F33A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AD8A00B1-C663-45AA-8490-B490B5D772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16FBB21E-5B08-2915-A284-656B41AD2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>
                  <a:extLst>
                    <a:ext uri="{FF2B5EF4-FFF2-40B4-BE49-F238E27FC236}">
                      <a16:creationId xmlns:a16="http://schemas.microsoft.com/office/drawing/2014/main" id="{A5B321B0-FE09-AFAB-C696-8110487E3C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8F0628D7-CBFA-34F1-531A-B19C28B0883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1711099"/>
                <a:ext cx="1772993" cy="1860501"/>
                <a:chOff x="5415378" y="2115424"/>
                <a:chExt cx="1772993" cy="1860501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3811962D-D0B1-F2CD-8F82-C0F611D3E640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622070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7C844930-8A19-2E7A-00C1-66B138B06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>
                  <a:extLst>
                    <a:ext uri="{FF2B5EF4-FFF2-40B4-BE49-F238E27FC236}">
                      <a16:creationId xmlns:a16="http://schemas.microsoft.com/office/drawing/2014/main" id="{9A489D98-E7C0-3CD5-6723-71875443C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>
                  <a:extLst>
                    <a:ext uri="{FF2B5EF4-FFF2-40B4-BE49-F238E27FC236}">
                      <a16:creationId xmlns:a16="http://schemas.microsoft.com/office/drawing/2014/main" id="{65268112-4FD8-E470-0531-F6C98FF2C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652" y="3736227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069A237C-B8BB-F586-E968-6BE0EF6A4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1622073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0CD73905-AF0B-3E11-88A7-8882D6C4D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1472B7E-C48B-8BED-F6FD-77F5B05B9D65}"/>
                </a:ext>
              </a:extLst>
            </p:cNvPr>
            <p:cNvSpPr txBox="1"/>
            <p:nvPr/>
          </p:nvSpPr>
          <p:spPr>
            <a:xfrm>
              <a:off x="4714627" y="5803191"/>
              <a:ext cx="1186503" cy="384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五层协议</a:t>
              </a:r>
              <a:endPara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3655B16-8BBB-599D-DB2F-350BD33A0AA0}"/>
              </a:ext>
            </a:extLst>
          </p:cNvPr>
          <p:cNvGrpSpPr>
            <a:grpSpLocks noChangeAspect="1"/>
          </p:cNvGrpSpPr>
          <p:nvPr/>
        </p:nvGrpSpPr>
        <p:grpSpPr>
          <a:xfrm>
            <a:off x="9826331" y="2751170"/>
            <a:ext cx="1436031" cy="3223832"/>
            <a:chOff x="4575472" y="1711099"/>
            <a:chExt cx="1775534" cy="4476744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F69C2DC-5CA5-6E84-89B7-1762E1ECEAB6}"/>
                </a:ext>
              </a:extLst>
            </p:cNvPr>
            <p:cNvGrpSpPr/>
            <p:nvPr/>
          </p:nvGrpSpPr>
          <p:grpSpPr>
            <a:xfrm>
              <a:off x="4575472" y="1711099"/>
              <a:ext cx="1775534" cy="4027919"/>
              <a:chOff x="4656801" y="1711099"/>
              <a:chExt cx="1775534" cy="4027919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22996454-00AA-3A86-334E-FED8B8FC636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957783"/>
                <a:ext cx="1775534" cy="781235"/>
                <a:chOff x="5415378" y="2112885"/>
                <a:chExt cx="1775534" cy="781235"/>
              </a:xfrm>
              <a:solidFill>
                <a:schemeClr val="tx1">
                  <a:lumMod val="65000"/>
                </a:schemeClr>
              </a:solidFill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A2032AB5-310D-0EBD-B091-85E35F129CCA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物理层</a:t>
                  </a:r>
                </a:p>
              </p:txBody>
            </p: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212B37D9-8D57-86B3-54CA-349F17D52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93846068-6C3D-DC8E-D901-F11DFA0B0E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FB14FBC7-32F3-8A96-0E6B-12282A45E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CF29ED94-3723-8269-C07C-D30756C460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B278413B-7FA8-1677-E6C3-10018E10B8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1F6AD04-8FF8-F24B-7609-EA6E32E8DA5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416246"/>
                <a:ext cx="1775534" cy="781235"/>
                <a:chOff x="5415378" y="2112885"/>
                <a:chExt cx="1775534" cy="781235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81BBC24-B39E-CA1F-7EB3-379A1164803C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数据链路层</a:t>
                  </a:r>
                </a:p>
              </p:txBody>
            </p: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CDDB9210-BBE6-C370-3B5A-AA0682968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6312A2FF-F66D-7CA8-4833-5696FA6AF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37654A33-3565-824A-4742-6E042FD31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E58F190F-C74C-0C7A-5031-87F7BCFB6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2626BD4D-E0A3-DF78-1019-D0C1B0EF4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3C1DC463-8097-A757-08C9-D89C1D8B9E1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874709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868847F2-3943-3237-F41F-7B5C1A5FCDA3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网络层</a:t>
                  </a:r>
                </a:p>
              </p:txBody>
            </p: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271F8D84-C2B4-FFD0-82EF-00F88A4B2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8A16EE7B-2022-0905-F325-225A64AB9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6D02FA96-AA47-261E-3DC0-52E1D97F2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5A2B7122-3C98-12D1-C43D-7E9EC46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334EE241-5B35-2268-9FAE-865EA1106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02611F3-8A5D-EC86-5871-6496A378F90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333172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294A50F3-E906-C697-2D88-2BA07D7CC270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2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CACA51E6-4A2D-2F2F-9550-C262C4A27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FE2A1502-7C73-5421-43CF-CB839540B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55C06B06-AB7A-A363-1AFB-BE88E26C86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1B52F6CD-A4EE-6826-56EE-6B2C0C5DD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AAD1145F-7478-CEE1-5924-0EF0DA492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554F027D-383A-3077-479F-405FFA3A58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1711099"/>
                <a:ext cx="1772993" cy="1860501"/>
                <a:chOff x="5415378" y="2115424"/>
                <a:chExt cx="1772993" cy="1860501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9E0B1AE3-F8CD-6BE5-5357-8D4AD6736E29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622070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6B1DEDC3-37D7-3D25-806E-8325A2D78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D2C5C68A-7195-CE63-9865-59A472681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70AD9ACD-1B5A-4B92-493F-3ED6ABD10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652" y="3736227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8076F838-1248-DCBF-3E52-A68C172C4B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1622073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715BE406-AA32-F54F-3607-95DF5A660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99C4A1E-8BB5-D1CB-F569-04C94DB75698}"/>
                </a:ext>
              </a:extLst>
            </p:cNvPr>
            <p:cNvSpPr txBox="1"/>
            <p:nvPr/>
          </p:nvSpPr>
          <p:spPr>
            <a:xfrm>
              <a:off x="4714627" y="5803191"/>
              <a:ext cx="1186503" cy="384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五层协议</a:t>
              </a:r>
              <a:endPara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C73EC73-A39A-C3D3-B6B4-6274ED37B8BE}"/>
              </a:ext>
            </a:extLst>
          </p:cNvPr>
          <p:cNvCxnSpPr/>
          <p:nvPr/>
        </p:nvCxnSpPr>
        <p:spPr>
          <a:xfrm>
            <a:off x="9000782" y="4286872"/>
            <a:ext cx="7225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对话气泡: 圆角矩形 90">
            <a:extLst>
              <a:ext uri="{FF2B5EF4-FFF2-40B4-BE49-F238E27FC236}">
                <a16:creationId xmlns:a16="http://schemas.microsoft.com/office/drawing/2014/main" id="{B8F9EDF9-BAC5-DB4B-F51F-4BBFAF32B3CF}"/>
              </a:ext>
            </a:extLst>
          </p:cNvPr>
          <p:cNvSpPr/>
          <p:nvPr/>
        </p:nvSpPr>
        <p:spPr>
          <a:xfrm>
            <a:off x="920420" y="5175506"/>
            <a:ext cx="901675" cy="399238"/>
          </a:xfrm>
          <a:prstGeom prst="wedgeRoundRectCallout">
            <a:avLst>
              <a:gd name="adj1" fmla="val 63956"/>
              <a:gd name="adj2" fmla="val -324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虚连接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84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UDP</a:t>
            </a:r>
            <a:r>
              <a:rPr lang="zh-CN" altLang="en-US" dirty="0"/>
              <a:t>数据报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在</a:t>
            </a:r>
            <a:r>
              <a:rPr lang="en-US" altLang="zh-CN" dirty="0"/>
              <a:t>IP</a:t>
            </a:r>
            <a:r>
              <a:rPr lang="zh-CN" altLang="en-US" dirty="0"/>
              <a:t>数据报基础上增加了复用、分用和差错检测功能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dirty="0"/>
              <a:t>UDP</a:t>
            </a:r>
            <a:r>
              <a:rPr lang="zh-CN" altLang="en-US" dirty="0"/>
              <a:t>主要特点：</a:t>
            </a:r>
            <a:endParaRPr lang="en-US" altLang="zh-CN" dirty="0"/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rgbClr val="3F434C"/>
                </a:solidFill>
              </a:rPr>
              <a:t>无连接，减少开销和发送前的时延</a:t>
            </a:r>
            <a:endParaRPr lang="en-US" altLang="zh-CN" dirty="0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rgbClr val="3F434C"/>
                </a:solidFill>
              </a:rPr>
              <a:t>尽最大努力交付，即不保证可靠交付</a:t>
            </a:r>
            <a:endParaRPr lang="en-US" altLang="zh-CN" dirty="0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rgbClr val="3F434C"/>
                </a:solidFill>
              </a:rPr>
              <a:t>面向报文，一次传输一个报文</a:t>
            </a:r>
            <a:endParaRPr lang="en-US" altLang="zh-CN" dirty="0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rgbClr val="3F434C"/>
                </a:solidFill>
              </a:rPr>
              <a:t>无拥塞控制，适合实时应用</a:t>
            </a:r>
            <a:endParaRPr lang="en-US" altLang="zh-CN" dirty="0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rgbClr val="3F434C"/>
                </a:solidFill>
              </a:rPr>
              <a:t>首部开销小，</a:t>
            </a:r>
            <a:r>
              <a:rPr lang="en-US" altLang="zh-CN" dirty="0">
                <a:solidFill>
                  <a:srgbClr val="3F434C"/>
                </a:solidFill>
              </a:rPr>
              <a:t>8B</a:t>
            </a:r>
            <a:r>
              <a:rPr lang="zh-CN" altLang="en-US" dirty="0">
                <a:solidFill>
                  <a:srgbClr val="3F434C"/>
                </a:solidFill>
              </a:rPr>
              <a:t>；</a:t>
            </a:r>
            <a:r>
              <a:rPr lang="en-US" altLang="zh-CN" dirty="0">
                <a:solidFill>
                  <a:srgbClr val="3F434C"/>
                </a:solidFill>
              </a:rPr>
              <a:t>TCP</a:t>
            </a:r>
            <a:r>
              <a:rPr lang="zh-CN" altLang="en-US" dirty="0">
                <a:solidFill>
                  <a:srgbClr val="3F434C"/>
                </a:solidFill>
              </a:rPr>
              <a:t>首部</a:t>
            </a:r>
            <a:r>
              <a:rPr lang="en-US" altLang="zh-CN" dirty="0">
                <a:solidFill>
                  <a:srgbClr val="3F434C"/>
                </a:solidFill>
              </a:rPr>
              <a:t>20B</a:t>
            </a: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协议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1178793-ACFE-4841-AFA9-0CB73BBC80B0}"/>
              </a:ext>
            </a:extLst>
          </p:cNvPr>
          <p:cNvGrpSpPr/>
          <p:nvPr/>
        </p:nvGrpSpPr>
        <p:grpSpPr>
          <a:xfrm>
            <a:off x="8210215" y="1997045"/>
            <a:ext cx="3368241" cy="338554"/>
            <a:chOff x="8166253" y="2322360"/>
            <a:chExt cx="3368241" cy="338554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30CE678-5328-4692-AFFA-828020F12371}"/>
                </a:ext>
              </a:extLst>
            </p:cNvPr>
            <p:cNvSpPr txBox="1"/>
            <p:nvPr/>
          </p:nvSpPr>
          <p:spPr>
            <a:xfrm>
              <a:off x="10525356" y="2322360"/>
              <a:ext cx="10091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应用层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95736BF-E5B4-49AC-BAF5-F8EF35A24EF2}"/>
                </a:ext>
              </a:extLst>
            </p:cNvPr>
            <p:cNvSpPr/>
            <p:nvPr/>
          </p:nvSpPr>
          <p:spPr>
            <a:xfrm>
              <a:off x="8166253" y="2322360"/>
              <a:ext cx="2347325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应用层报文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86BB61C-13A3-4188-8F6C-8D88BBD3ECE6}"/>
              </a:ext>
            </a:extLst>
          </p:cNvPr>
          <p:cNvGrpSpPr/>
          <p:nvPr/>
        </p:nvGrpSpPr>
        <p:grpSpPr>
          <a:xfrm>
            <a:off x="7201077" y="2734809"/>
            <a:ext cx="4377379" cy="338554"/>
            <a:chOff x="7157115" y="3078831"/>
            <a:chExt cx="4377379" cy="33855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61C005E-F10D-4D5B-B8EE-729A040B3673}"/>
                </a:ext>
              </a:extLst>
            </p:cNvPr>
            <p:cNvGrpSpPr/>
            <p:nvPr/>
          </p:nvGrpSpPr>
          <p:grpSpPr>
            <a:xfrm>
              <a:off x="7157115" y="3078831"/>
              <a:ext cx="3356463" cy="338554"/>
              <a:chOff x="7931464" y="3667552"/>
              <a:chExt cx="3356463" cy="338554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2242A0F-0408-4D38-A455-A1C5978EBBC1}"/>
                  </a:ext>
                </a:extLst>
              </p:cNvPr>
              <p:cNvSpPr/>
              <p:nvPr/>
            </p:nvSpPr>
            <p:spPr>
              <a:xfrm>
                <a:off x="8940602" y="3667552"/>
                <a:ext cx="2347325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UDP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用户数据报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6EE98B0-4105-4715-B4D4-6351511BA35D}"/>
                  </a:ext>
                </a:extLst>
              </p:cNvPr>
              <p:cNvSpPr/>
              <p:nvPr/>
            </p:nvSpPr>
            <p:spPr>
              <a:xfrm>
                <a:off x="7931464" y="3667552"/>
                <a:ext cx="1009137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UDP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首部</a:t>
                </a: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5095899-C179-4356-86D3-E7806168DF8C}"/>
                </a:ext>
              </a:extLst>
            </p:cNvPr>
            <p:cNvSpPr txBox="1"/>
            <p:nvPr/>
          </p:nvSpPr>
          <p:spPr>
            <a:xfrm>
              <a:off x="10525356" y="3078831"/>
              <a:ext cx="10091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传输层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D28BD19-0BD1-4DF2-8DC0-E5FA1EA8867B}"/>
              </a:ext>
            </a:extLst>
          </p:cNvPr>
          <p:cNvGrpSpPr/>
          <p:nvPr/>
        </p:nvGrpSpPr>
        <p:grpSpPr>
          <a:xfrm>
            <a:off x="6176332" y="3472574"/>
            <a:ext cx="5402124" cy="338554"/>
            <a:chOff x="6132370" y="3797889"/>
            <a:chExt cx="5402124" cy="33855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97AEC2D-74B5-4905-AA73-CDA7B25F2248}"/>
                </a:ext>
              </a:extLst>
            </p:cNvPr>
            <p:cNvGrpSpPr/>
            <p:nvPr/>
          </p:nvGrpSpPr>
          <p:grpSpPr>
            <a:xfrm>
              <a:off x="6132370" y="3797889"/>
              <a:ext cx="4381208" cy="338554"/>
              <a:chOff x="6922327" y="4357623"/>
              <a:chExt cx="4381208" cy="338554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A4D2AD0-56AA-4939-8093-F15067259D9A}"/>
                  </a:ext>
                </a:extLst>
              </p:cNvPr>
              <p:cNvSpPr/>
              <p:nvPr/>
            </p:nvSpPr>
            <p:spPr>
              <a:xfrm>
                <a:off x="7931464" y="4357623"/>
                <a:ext cx="3372071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IP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数据报部分</a:t>
                </a: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3AD007A-8D61-49FE-88E5-7D613ABD3D22}"/>
                  </a:ext>
                </a:extLst>
              </p:cNvPr>
              <p:cNvSpPr/>
              <p:nvPr/>
            </p:nvSpPr>
            <p:spPr>
              <a:xfrm>
                <a:off x="6922327" y="4357623"/>
                <a:ext cx="1009137" cy="338554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IP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首部</a:t>
                </a: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8DCFAA7-2343-4BBB-B07A-C5EB2B585D06}"/>
                </a:ext>
              </a:extLst>
            </p:cNvPr>
            <p:cNvSpPr txBox="1"/>
            <p:nvPr/>
          </p:nvSpPr>
          <p:spPr>
            <a:xfrm>
              <a:off x="10525356" y="3797889"/>
              <a:ext cx="10091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网络层</a:t>
              </a: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61BE7D6-E505-4559-87FF-551276E37D1E}"/>
              </a:ext>
            </a:extLst>
          </p:cNvPr>
          <p:cNvCxnSpPr/>
          <p:nvPr/>
        </p:nvCxnSpPr>
        <p:spPr>
          <a:xfrm>
            <a:off x="8219006" y="2356739"/>
            <a:ext cx="0" cy="37807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736EA6C3-3CBF-4458-BB95-12B8652C1247}"/>
              </a:ext>
            </a:extLst>
          </p:cNvPr>
          <p:cNvCxnSpPr/>
          <p:nvPr/>
        </p:nvCxnSpPr>
        <p:spPr>
          <a:xfrm>
            <a:off x="7209869" y="3094504"/>
            <a:ext cx="0" cy="37807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621932-69BD-4D74-A6CB-FC2C93D71217}"/>
              </a:ext>
            </a:extLst>
          </p:cNvPr>
          <p:cNvCxnSpPr/>
          <p:nvPr/>
        </p:nvCxnSpPr>
        <p:spPr>
          <a:xfrm>
            <a:off x="10548748" y="2335599"/>
            <a:ext cx="0" cy="37807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64742AE-31D0-4FD9-B8C3-E92834A918BF}"/>
              </a:ext>
            </a:extLst>
          </p:cNvPr>
          <p:cNvCxnSpPr/>
          <p:nvPr/>
        </p:nvCxnSpPr>
        <p:spPr>
          <a:xfrm>
            <a:off x="10548748" y="3103685"/>
            <a:ext cx="0" cy="37807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9C3EDC-0B35-C2C6-5CD9-1EFA12A0D9B5}"/>
              </a:ext>
            </a:extLst>
          </p:cNvPr>
          <p:cNvGrpSpPr/>
          <p:nvPr/>
        </p:nvGrpSpPr>
        <p:grpSpPr>
          <a:xfrm>
            <a:off x="6364185" y="4411897"/>
            <a:ext cx="5251352" cy="1272497"/>
            <a:chOff x="6364185" y="4411897"/>
            <a:chExt cx="5251352" cy="127249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A9BD702-18D3-582E-3695-BB1D54E755C5}"/>
                </a:ext>
              </a:extLst>
            </p:cNvPr>
            <p:cNvGrpSpPr/>
            <p:nvPr/>
          </p:nvGrpSpPr>
          <p:grpSpPr>
            <a:xfrm>
              <a:off x="6364185" y="4440272"/>
              <a:ext cx="4184563" cy="1244122"/>
              <a:chOff x="6364185" y="4440272"/>
              <a:chExt cx="4184563" cy="1244122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631AB2C-CCA4-4B50-88D8-13EDFA2AA1E8}"/>
                  </a:ext>
                </a:extLst>
              </p:cNvPr>
              <p:cNvSpPr/>
              <p:nvPr/>
            </p:nvSpPr>
            <p:spPr>
              <a:xfrm>
                <a:off x="6991948" y="4440272"/>
                <a:ext cx="1778400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源端口号，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16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位</a:t>
                </a: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5BE29A9C-994B-4061-8435-425DC7AFCB0B}"/>
                  </a:ext>
                </a:extLst>
              </p:cNvPr>
              <p:cNvSpPr/>
              <p:nvPr/>
            </p:nvSpPr>
            <p:spPr>
              <a:xfrm>
                <a:off x="8770348" y="4440272"/>
                <a:ext cx="1778400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目的端口</a:t>
                </a:r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号，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16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位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611DB73-A822-41CA-94F7-E068371A41DF}"/>
                  </a:ext>
                </a:extLst>
              </p:cNvPr>
              <p:cNvSpPr/>
              <p:nvPr/>
            </p:nvSpPr>
            <p:spPr>
              <a:xfrm>
                <a:off x="6991948" y="4778826"/>
                <a:ext cx="1778400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数据报</a:t>
                </a:r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长度，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16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位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21703DE-0EE9-4269-BA41-86E467B6DA98}"/>
                  </a:ext>
                </a:extLst>
              </p:cNvPr>
              <p:cNvSpPr/>
              <p:nvPr/>
            </p:nvSpPr>
            <p:spPr>
              <a:xfrm>
                <a:off x="8770348" y="4778826"/>
                <a:ext cx="1778400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校验和，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16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位</a:t>
                </a: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A5A892F-F241-4A09-8D8B-A7423100AD39}"/>
                  </a:ext>
                </a:extLst>
              </p:cNvPr>
              <p:cNvSpPr/>
              <p:nvPr/>
            </p:nvSpPr>
            <p:spPr>
              <a:xfrm>
                <a:off x="6991948" y="5117380"/>
                <a:ext cx="3556800" cy="56701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952B5E1-FC3C-495A-8D72-547F6AF5EB41}"/>
                  </a:ext>
                </a:extLst>
              </p:cNvPr>
              <p:cNvSpPr/>
              <p:nvPr/>
            </p:nvSpPr>
            <p:spPr>
              <a:xfrm>
                <a:off x="6364187" y="4440272"/>
                <a:ext cx="544637" cy="3385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2F87ADA-7A08-4934-8143-7B65F1B1FD27}"/>
                  </a:ext>
                </a:extLst>
              </p:cNvPr>
              <p:cNvSpPr/>
              <p:nvPr/>
            </p:nvSpPr>
            <p:spPr>
              <a:xfrm>
                <a:off x="6364186" y="4778826"/>
                <a:ext cx="544637" cy="3385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126FFC1-EA2E-4ABA-AB97-CC910CAC1149}"/>
                  </a:ext>
                </a:extLst>
              </p:cNvPr>
              <p:cNvSpPr/>
              <p:nvPr/>
            </p:nvSpPr>
            <p:spPr>
              <a:xfrm>
                <a:off x="6364185" y="5117379"/>
                <a:ext cx="544637" cy="5670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数据字段</a:t>
                </a:r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09A54CA-5B1A-4766-920F-C302C2CDF938}"/>
                </a:ext>
              </a:extLst>
            </p:cNvPr>
            <p:cNvSpPr txBox="1"/>
            <p:nvPr/>
          </p:nvSpPr>
          <p:spPr>
            <a:xfrm>
              <a:off x="10585829" y="4411897"/>
              <a:ext cx="1029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UDP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首部格式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947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UDP</a:t>
            </a:r>
            <a:r>
              <a:rPr lang="zh-CN" altLang="en-US" dirty="0"/>
              <a:t>校验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伪首部：不向下传递，不向上递交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dirty="0"/>
              <a:t>UDP</a:t>
            </a:r>
            <a:r>
              <a:rPr lang="zh-CN" altLang="en-US" dirty="0"/>
              <a:t>长度：</a:t>
            </a:r>
            <a:r>
              <a:rPr lang="en-US" altLang="zh-CN" dirty="0"/>
              <a:t>UDP</a:t>
            </a:r>
            <a:r>
              <a:rPr lang="zh-CN" altLang="en-US" dirty="0"/>
              <a:t>首部</a:t>
            </a:r>
            <a:r>
              <a:rPr lang="en-US" altLang="zh-CN" dirty="0" err="1"/>
              <a:t>8B</a:t>
            </a:r>
            <a:r>
              <a:rPr lang="en-US" altLang="zh-CN" dirty="0"/>
              <a:t> + </a:t>
            </a:r>
            <a:r>
              <a:rPr lang="zh-CN" altLang="en-US" dirty="0"/>
              <a:t>数据部分长度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dirty="0"/>
              <a:t>17</a:t>
            </a:r>
            <a:r>
              <a:rPr lang="zh-CN" altLang="en-US" dirty="0"/>
              <a:t>：封装</a:t>
            </a:r>
            <a:r>
              <a:rPr lang="en-US" altLang="zh-CN" dirty="0"/>
              <a:t>UDP</a:t>
            </a:r>
            <a:r>
              <a:rPr lang="zh-CN" altLang="en-US" dirty="0"/>
              <a:t>报文的</a:t>
            </a:r>
            <a:r>
              <a:rPr lang="en-US" altLang="zh-CN" dirty="0"/>
              <a:t>IP</a:t>
            </a:r>
            <a:r>
              <a:rPr lang="zh-CN" altLang="en-US" dirty="0"/>
              <a:t>数据报首部协议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endParaRPr lang="en-US" altLang="zh-CN" dirty="0"/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协议</a:t>
            </a:r>
            <a:endParaRPr lang="en-US" altLang="zh-CN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86BB61C-13A3-4188-8F6C-8D88BBD3ECE6}"/>
              </a:ext>
            </a:extLst>
          </p:cNvPr>
          <p:cNvGrpSpPr/>
          <p:nvPr/>
        </p:nvGrpSpPr>
        <p:grpSpPr>
          <a:xfrm>
            <a:off x="7179601" y="3025833"/>
            <a:ext cx="4492691" cy="338554"/>
            <a:chOff x="7157115" y="3078831"/>
            <a:chExt cx="4492691" cy="33855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61C005E-F10D-4D5B-B8EE-729A040B3673}"/>
                </a:ext>
              </a:extLst>
            </p:cNvPr>
            <p:cNvGrpSpPr/>
            <p:nvPr/>
          </p:nvGrpSpPr>
          <p:grpSpPr>
            <a:xfrm>
              <a:off x="7157115" y="3078831"/>
              <a:ext cx="3356463" cy="338554"/>
              <a:chOff x="7931464" y="3667552"/>
              <a:chExt cx="3356463" cy="338554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2242A0F-0408-4D38-A455-A1C5978EBBC1}"/>
                  </a:ext>
                </a:extLst>
              </p:cNvPr>
              <p:cNvSpPr/>
              <p:nvPr/>
            </p:nvSpPr>
            <p:spPr>
              <a:xfrm>
                <a:off x="8940602" y="3667552"/>
                <a:ext cx="2347325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UDP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用户数据报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6EE98B0-4105-4715-B4D4-6351511BA35D}"/>
                  </a:ext>
                </a:extLst>
              </p:cNvPr>
              <p:cNvSpPr/>
              <p:nvPr/>
            </p:nvSpPr>
            <p:spPr>
              <a:xfrm>
                <a:off x="7931464" y="3667552"/>
                <a:ext cx="1009137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UDP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首部</a:t>
                </a: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5095899-C179-4356-86D3-E7806168DF8C}"/>
                </a:ext>
              </a:extLst>
            </p:cNvPr>
            <p:cNvSpPr txBox="1"/>
            <p:nvPr/>
          </p:nvSpPr>
          <p:spPr>
            <a:xfrm>
              <a:off x="10525355" y="3078831"/>
              <a:ext cx="11244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UDP</a:t>
              </a:r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数据报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9AAA9A2-75BA-E20E-AFB8-83D4878AC7FE}"/>
              </a:ext>
            </a:extLst>
          </p:cNvPr>
          <p:cNvGrpSpPr/>
          <p:nvPr/>
        </p:nvGrpSpPr>
        <p:grpSpPr>
          <a:xfrm>
            <a:off x="5461651" y="1269801"/>
            <a:ext cx="3675137" cy="910031"/>
            <a:chOff x="5461651" y="1269801"/>
            <a:chExt cx="3675137" cy="91003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1F5ABDB-2C6C-4606-BF48-027B6637C74F}"/>
                </a:ext>
              </a:extLst>
            </p:cNvPr>
            <p:cNvSpPr/>
            <p:nvPr/>
          </p:nvSpPr>
          <p:spPr>
            <a:xfrm>
              <a:off x="5461651" y="1617585"/>
              <a:ext cx="1072687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源</a:t>
              </a:r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IP</a:t>
              </a: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地址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8DBCE71-BA72-4F38-B0A1-1739B06E154B}"/>
                </a:ext>
              </a:extLst>
            </p:cNvPr>
            <p:cNvSpPr/>
            <p:nvPr/>
          </p:nvSpPr>
          <p:spPr>
            <a:xfrm>
              <a:off x="6530691" y="1617585"/>
              <a:ext cx="1072687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目的</a:t>
              </a:r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IP</a:t>
              </a: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地址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E2259C5-FF07-4BC9-A2C5-CE5CBFD8C965}"/>
                </a:ext>
              </a:extLst>
            </p:cNvPr>
            <p:cNvSpPr/>
            <p:nvPr/>
          </p:nvSpPr>
          <p:spPr>
            <a:xfrm>
              <a:off x="7596084" y="1617585"/>
              <a:ext cx="388499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0C62D9-2CD0-4CE4-839F-710D6A0B1A9A}"/>
                </a:ext>
              </a:extLst>
            </p:cNvPr>
            <p:cNvSpPr/>
            <p:nvPr/>
          </p:nvSpPr>
          <p:spPr>
            <a:xfrm>
              <a:off x="7984583" y="1617585"/>
              <a:ext cx="388499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17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A71DA9-E9A6-416B-8E9A-47F94A10A313}"/>
                </a:ext>
              </a:extLst>
            </p:cNvPr>
            <p:cNvSpPr/>
            <p:nvPr/>
          </p:nvSpPr>
          <p:spPr>
            <a:xfrm>
              <a:off x="8373081" y="1617585"/>
              <a:ext cx="763707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UDP</a:t>
              </a: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长度</a:t>
              </a:r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6E90A0E1-D216-44B0-BEA0-8667028A12D7}"/>
                </a:ext>
              </a:extLst>
            </p:cNvPr>
            <p:cNvSpPr/>
            <p:nvPr/>
          </p:nvSpPr>
          <p:spPr>
            <a:xfrm rot="5400000">
              <a:off x="7199106" y="242150"/>
              <a:ext cx="200228" cy="3675136"/>
            </a:xfrm>
            <a:prstGeom prst="rightBrace">
              <a:avLst>
                <a:gd name="adj1" fmla="val 45697"/>
                <a:gd name="adj2" fmla="val 75660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F3A71B9-568B-40B6-AEA9-506AB2648715}"/>
                </a:ext>
              </a:extLst>
            </p:cNvPr>
            <p:cNvSpPr txBox="1"/>
            <p:nvPr/>
          </p:nvSpPr>
          <p:spPr>
            <a:xfrm>
              <a:off x="5911307" y="1269801"/>
              <a:ext cx="30983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4	        4	         1	  1            2</a:t>
              </a:r>
              <a:endParaRPr lang="zh-CN" altLang="en-US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C58CB154-0771-4740-851E-9467E60EAB72}"/>
              </a:ext>
            </a:extLst>
          </p:cNvPr>
          <p:cNvSpPr/>
          <p:nvPr/>
        </p:nvSpPr>
        <p:spPr>
          <a:xfrm rot="5400000">
            <a:off x="8310161" y="1232282"/>
            <a:ext cx="200228" cy="3096686"/>
          </a:xfrm>
          <a:prstGeom prst="rightBrace">
            <a:avLst>
              <a:gd name="adj1" fmla="val 45697"/>
              <a:gd name="adj2" fmla="val 7566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6DF1EA5-FCB3-4749-BBCE-0CDDF1DAC7F7}"/>
              </a:ext>
            </a:extLst>
          </p:cNvPr>
          <p:cNvGrpSpPr/>
          <p:nvPr/>
        </p:nvGrpSpPr>
        <p:grpSpPr>
          <a:xfrm>
            <a:off x="6175425" y="3733893"/>
            <a:ext cx="5402124" cy="338554"/>
            <a:chOff x="6132370" y="3797889"/>
            <a:chExt cx="5402124" cy="338554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2432B0D-9B45-485C-941C-6599C9CAD9CA}"/>
                </a:ext>
              </a:extLst>
            </p:cNvPr>
            <p:cNvGrpSpPr/>
            <p:nvPr/>
          </p:nvGrpSpPr>
          <p:grpSpPr>
            <a:xfrm>
              <a:off x="6132370" y="3797889"/>
              <a:ext cx="4381208" cy="338554"/>
              <a:chOff x="6922327" y="4357623"/>
              <a:chExt cx="4381208" cy="338554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805DEFA-9C4F-40C6-95ED-82A9A0F8D94B}"/>
                  </a:ext>
                </a:extLst>
              </p:cNvPr>
              <p:cNvSpPr/>
              <p:nvPr/>
            </p:nvSpPr>
            <p:spPr>
              <a:xfrm>
                <a:off x="7931464" y="4357623"/>
                <a:ext cx="3372071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IP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数据报部分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23AC9E5-DCBB-44C3-8BC0-28C9DD2F96C6}"/>
                  </a:ext>
                </a:extLst>
              </p:cNvPr>
              <p:cNvSpPr/>
              <p:nvPr/>
            </p:nvSpPr>
            <p:spPr>
              <a:xfrm>
                <a:off x="6922327" y="4357623"/>
                <a:ext cx="1009137" cy="338554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IP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首部</a:t>
                </a: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BE4F5B4-6050-4FB8-B158-DE87BE21D778}"/>
                </a:ext>
              </a:extLst>
            </p:cNvPr>
            <p:cNvSpPr txBox="1"/>
            <p:nvPr/>
          </p:nvSpPr>
          <p:spPr>
            <a:xfrm>
              <a:off x="10525356" y="3797889"/>
              <a:ext cx="10091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IP</a:t>
              </a:r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数据报</a:t>
              </a:r>
            </a:p>
          </p:txBody>
        </p:sp>
      </p:grp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39953F2B-FEA5-460C-B762-74D7F63E16D4}"/>
              </a:ext>
            </a:extLst>
          </p:cNvPr>
          <p:cNvSpPr/>
          <p:nvPr/>
        </p:nvSpPr>
        <p:spPr>
          <a:xfrm rot="5400000">
            <a:off x="8759926" y="1845921"/>
            <a:ext cx="200228" cy="3352047"/>
          </a:xfrm>
          <a:prstGeom prst="rightBrace">
            <a:avLst>
              <a:gd name="adj1" fmla="val 45697"/>
              <a:gd name="adj2" fmla="val 49869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08562E-FB68-63B4-77FC-1DD693D4FE5F}"/>
              </a:ext>
            </a:extLst>
          </p:cNvPr>
          <p:cNvGrpSpPr/>
          <p:nvPr/>
        </p:nvGrpSpPr>
        <p:grpSpPr>
          <a:xfrm>
            <a:off x="5852795" y="2317917"/>
            <a:ext cx="1009137" cy="710320"/>
            <a:chOff x="5852795" y="2317917"/>
            <a:chExt cx="1009137" cy="71032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678BDCF-99DF-4898-B4EA-F5A8DB3E2D3C}"/>
                </a:ext>
              </a:extLst>
            </p:cNvPr>
            <p:cNvSpPr/>
            <p:nvPr/>
          </p:nvSpPr>
          <p:spPr>
            <a:xfrm>
              <a:off x="5852795" y="2317917"/>
              <a:ext cx="1009137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伪首部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3EA0B48-421A-464F-B0E7-A7D3336FD517}"/>
                </a:ext>
              </a:extLst>
            </p:cNvPr>
            <p:cNvSpPr txBox="1"/>
            <p:nvPr/>
          </p:nvSpPr>
          <p:spPr>
            <a:xfrm>
              <a:off x="5953972" y="2689683"/>
              <a:ext cx="8067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err="1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12B</a:t>
              </a:r>
              <a:endParaRPr lang="zh-CN" altLang="en-US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E4C13EA-126D-5B71-C00D-ECA19EADAC6F}"/>
              </a:ext>
            </a:extLst>
          </p:cNvPr>
          <p:cNvGrpSpPr/>
          <p:nvPr/>
        </p:nvGrpSpPr>
        <p:grpSpPr>
          <a:xfrm>
            <a:off x="6862137" y="2052590"/>
            <a:ext cx="3096481" cy="603881"/>
            <a:chOff x="6862137" y="2052590"/>
            <a:chExt cx="3096481" cy="60388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4B1016B-AA18-440E-8F52-1E4C59203013}"/>
                </a:ext>
              </a:extLst>
            </p:cNvPr>
            <p:cNvSpPr/>
            <p:nvPr/>
          </p:nvSpPr>
          <p:spPr>
            <a:xfrm>
              <a:off x="6862137" y="2317917"/>
              <a:ext cx="763707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源端口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E2E2691-6F16-4F2A-86F3-33BF6DCFDE62}"/>
                </a:ext>
              </a:extLst>
            </p:cNvPr>
            <p:cNvSpPr/>
            <p:nvPr/>
          </p:nvSpPr>
          <p:spPr>
            <a:xfrm>
              <a:off x="7626048" y="2317917"/>
              <a:ext cx="804747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目的端口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915EB50-CE36-4E89-B1F5-562544E9F5F2}"/>
                </a:ext>
              </a:extLst>
            </p:cNvPr>
            <p:cNvSpPr/>
            <p:nvPr/>
          </p:nvSpPr>
          <p:spPr>
            <a:xfrm>
              <a:off x="8430999" y="2317917"/>
              <a:ext cx="763707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长度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1EBAECB-6E04-405E-99C4-385597A317C9}"/>
                </a:ext>
              </a:extLst>
            </p:cNvPr>
            <p:cNvSpPr/>
            <p:nvPr/>
          </p:nvSpPr>
          <p:spPr>
            <a:xfrm>
              <a:off x="9194911" y="2317917"/>
              <a:ext cx="763707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检验和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652EC1FA-D613-4A09-A6EA-04D5A27BC02C}"/>
                </a:ext>
              </a:extLst>
            </p:cNvPr>
            <p:cNvSpPr txBox="1"/>
            <p:nvPr/>
          </p:nvSpPr>
          <p:spPr>
            <a:xfrm>
              <a:off x="7075348" y="2052590"/>
              <a:ext cx="26623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2222</a:t>
              </a:r>
              <a:endParaRPr lang="zh-CN" altLang="en-US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16E4E41-2A73-404B-80E6-DE1B9EA4D467}"/>
              </a:ext>
            </a:extLst>
          </p:cNvPr>
          <p:cNvGrpSpPr>
            <a:grpSpLocks noChangeAspect="1"/>
          </p:cNvGrpSpPr>
          <p:nvPr/>
        </p:nvGrpSpPr>
        <p:grpSpPr>
          <a:xfrm>
            <a:off x="1356923" y="4460463"/>
            <a:ext cx="3644102" cy="1972764"/>
            <a:chOff x="1075535" y="4202657"/>
            <a:chExt cx="4186319" cy="2266299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CBD94FA-F2CE-4950-977E-F77B1F7CC926}"/>
                </a:ext>
              </a:extLst>
            </p:cNvPr>
            <p:cNvSpPr/>
            <p:nvPr/>
          </p:nvSpPr>
          <p:spPr>
            <a:xfrm>
              <a:off x="1705054" y="5224836"/>
              <a:ext cx="1778400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80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8F2A46B-8AE1-4637-8BD1-A25922B19747}"/>
                </a:ext>
              </a:extLst>
            </p:cNvPr>
            <p:cNvSpPr/>
            <p:nvPr/>
          </p:nvSpPr>
          <p:spPr>
            <a:xfrm>
              <a:off x="3483454" y="5224836"/>
              <a:ext cx="1778400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80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F1CF76D-0654-4D4D-A243-97B415CBC482}"/>
                </a:ext>
              </a:extLst>
            </p:cNvPr>
            <p:cNvSpPr/>
            <p:nvPr/>
          </p:nvSpPr>
          <p:spPr>
            <a:xfrm>
              <a:off x="1705054" y="5563390"/>
              <a:ext cx="1778400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43F59CA-A4D7-4246-B772-E333BC038F8B}"/>
                </a:ext>
              </a:extLst>
            </p:cNvPr>
            <p:cNvSpPr/>
            <p:nvPr/>
          </p:nvSpPr>
          <p:spPr>
            <a:xfrm>
              <a:off x="3483454" y="5563390"/>
              <a:ext cx="1778400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全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CB58046-59B3-4C68-9F55-882ABFE234F8}"/>
                </a:ext>
              </a:extLst>
            </p:cNvPr>
            <p:cNvSpPr/>
            <p:nvPr/>
          </p:nvSpPr>
          <p:spPr>
            <a:xfrm>
              <a:off x="1705055" y="5901944"/>
              <a:ext cx="889200" cy="2835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数据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18A4849-C450-48FF-BCC0-7A1FC8B18C8B}"/>
                </a:ext>
              </a:extLst>
            </p:cNvPr>
            <p:cNvSpPr/>
            <p:nvPr/>
          </p:nvSpPr>
          <p:spPr>
            <a:xfrm>
              <a:off x="1075537" y="5224836"/>
              <a:ext cx="54463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4B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9ED6B06-05E0-4558-AD25-68A28799AF6A}"/>
                </a:ext>
              </a:extLst>
            </p:cNvPr>
            <p:cNvSpPr/>
            <p:nvPr/>
          </p:nvSpPr>
          <p:spPr>
            <a:xfrm>
              <a:off x="1075536" y="5563389"/>
              <a:ext cx="54463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4B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56F024D-B56D-4139-B8EF-F4682116FA5E}"/>
                </a:ext>
              </a:extLst>
            </p:cNvPr>
            <p:cNvSpPr/>
            <p:nvPr/>
          </p:nvSpPr>
          <p:spPr>
            <a:xfrm>
              <a:off x="1075535" y="5901944"/>
              <a:ext cx="544637" cy="5670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7B</a:t>
              </a:r>
              <a:endParaRPr lang="en-US" altLang="zh-CN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数据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43AB034-D2E5-46F6-A309-249135FF120E}"/>
                </a:ext>
              </a:extLst>
            </p:cNvPr>
            <p:cNvSpPr/>
            <p:nvPr/>
          </p:nvSpPr>
          <p:spPr>
            <a:xfrm>
              <a:off x="2595305" y="5901942"/>
              <a:ext cx="888149" cy="2835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数据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E948613-7F44-4587-ADBF-7AE9EA1D1116}"/>
                </a:ext>
              </a:extLst>
            </p:cNvPr>
            <p:cNvSpPr/>
            <p:nvPr/>
          </p:nvSpPr>
          <p:spPr>
            <a:xfrm>
              <a:off x="3483454" y="5901944"/>
              <a:ext cx="889200" cy="2835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数据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9F4EA0B-C527-4B64-B7EF-83CCF4A08FF8}"/>
                </a:ext>
              </a:extLst>
            </p:cNvPr>
            <p:cNvSpPr/>
            <p:nvPr/>
          </p:nvSpPr>
          <p:spPr>
            <a:xfrm>
              <a:off x="4373704" y="5901942"/>
              <a:ext cx="888149" cy="2835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数据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18899EB-8E70-4A31-9594-89A71F9C6EF4}"/>
                </a:ext>
              </a:extLst>
            </p:cNvPr>
            <p:cNvSpPr/>
            <p:nvPr/>
          </p:nvSpPr>
          <p:spPr>
            <a:xfrm>
              <a:off x="1705055" y="6185449"/>
              <a:ext cx="889200" cy="2835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数据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6E7FACC-35E6-4C3D-A197-A6FE86306182}"/>
                </a:ext>
              </a:extLst>
            </p:cNvPr>
            <p:cNvSpPr/>
            <p:nvPr/>
          </p:nvSpPr>
          <p:spPr>
            <a:xfrm>
              <a:off x="2595305" y="6185447"/>
              <a:ext cx="888149" cy="2835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数据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9516FAE4-D457-49F9-A60E-EFCBBCD15CCE}"/>
                </a:ext>
              </a:extLst>
            </p:cNvPr>
            <p:cNvSpPr/>
            <p:nvPr/>
          </p:nvSpPr>
          <p:spPr>
            <a:xfrm>
              <a:off x="3483454" y="6185449"/>
              <a:ext cx="889200" cy="2835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数据</a:t>
              </a: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52693F0-E66C-4919-80B0-023E1ECC1F3B}"/>
                </a:ext>
              </a:extLst>
            </p:cNvPr>
            <p:cNvSpPr/>
            <p:nvPr/>
          </p:nvSpPr>
          <p:spPr>
            <a:xfrm>
              <a:off x="4373704" y="6185447"/>
              <a:ext cx="888149" cy="2835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全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22BF524-1FD4-40F4-9D7A-6DD81B7057D4}"/>
                </a:ext>
              </a:extLst>
            </p:cNvPr>
            <p:cNvSpPr/>
            <p:nvPr/>
          </p:nvSpPr>
          <p:spPr>
            <a:xfrm>
              <a:off x="1705054" y="4884110"/>
              <a:ext cx="889201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全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AD681E2B-2EA5-4422-82FF-A4FFF438150B}"/>
                </a:ext>
              </a:extLst>
            </p:cNvPr>
            <p:cNvSpPr/>
            <p:nvPr/>
          </p:nvSpPr>
          <p:spPr>
            <a:xfrm>
              <a:off x="3483454" y="4884110"/>
              <a:ext cx="1778400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BF04D54-0E5F-44D7-BA35-FF16E95B5A18}"/>
                </a:ext>
              </a:extLst>
            </p:cNvPr>
            <p:cNvSpPr/>
            <p:nvPr/>
          </p:nvSpPr>
          <p:spPr>
            <a:xfrm>
              <a:off x="1075537" y="4884110"/>
              <a:ext cx="544637" cy="3385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4B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6AD3161-FBE6-4362-80BE-8127E991F659}"/>
                </a:ext>
              </a:extLst>
            </p:cNvPr>
            <p:cNvSpPr/>
            <p:nvPr/>
          </p:nvSpPr>
          <p:spPr>
            <a:xfrm>
              <a:off x="1705054" y="4544107"/>
              <a:ext cx="3556798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171.3.14.11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70B5A37-7EAD-4A58-BFFD-0EDA49542547}"/>
                </a:ext>
              </a:extLst>
            </p:cNvPr>
            <p:cNvSpPr/>
            <p:nvPr/>
          </p:nvSpPr>
          <p:spPr>
            <a:xfrm>
              <a:off x="1075537" y="4544107"/>
              <a:ext cx="544637" cy="3385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4B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DDECCFD-840F-49A2-BD0D-06C83B6FF372}"/>
                </a:ext>
              </a:extLst>
            </p:cNvPr>
            <p:cNvSpPr/>
            <p:nvPr/>
          </p:nvSpPr>
          <p:spPr>
            <a:xfrm>
              <a:off x="1705055" y="4202657"/>
              <a:ext cx="3556798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153.19.8.104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0A26C5D-4C42-4D1A-BD10-20E34BBAB460}"/>
                </a:ext>
              </a:extLst>
            </p:cNvPr>
            <p:cNvSpPr/>
            <p:nvPr/>
          </p:nvSpPr>
          <p:spPr>
            <a:xfrm>
              <a:off x="1075538" y="4202657"/>
              <a:ext cx="544637" cy="3385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4B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A03BBEF3-E650-4EDE-9D0A-6BA9121BEEBC}"/>
                </a:ext>
              </a:extLst>
            </p:cNvPr>
            <p:cNvSpPr/>
            <p:nvPr/>
          </p:nvSpPr>
          <p:spPr>
            <a:xfrm>
              <a:off x="2594253" y="4884110"/>
              <a:ext cx="889201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17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3FB7B4C-A495-4E4F-9A35-27F05B9E48DF}"/>
              </a:ext>
            </a:extLst>
          </p:cNvPr>
          <p:cNvSpPr txBox="1"/>
          <p:nvPr/>
        </p:nvSpPr>
        <p:spPr>
          <a:xfrm>
            <a:off x="5296877" y="4460463"/>
            <a:ext cx="2862871" cy="181588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ea typeface="思源黑体 CN Medium" panose="020B0600000000000000" pitchFamily="34" charset="-122"/>
              </a:rPr>
              <a:t>发送端：</a:t>
            </a:r>
            <a:endParaRPr lang="en-US" altLang="zh-CN" sz="1400" dirty="0">
              <a:solidFill>
                <a:schemeClr val="accent1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填上伪首部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全</a:t>
            </a:r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0</a:t>
            </a: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填充检验和字段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全</a:t>
            </a:r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0</a:t>
            </a: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填充数据部分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伪首部</a:t>
            </a:r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+</a:t>
            </a: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首部</a:t>
            </a:r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+</a:t>
            </a: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数据部分采用二进制求和</a:t>
            </a:r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(16bit</a:t>
            </a: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一组</a:t>
            </a:r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把和求反码，填入检验和字段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去掉伪首部，发送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4E1023B-AE88-4334-A53E-F578B57397BD}"/>
              </a:ext>
            </a:extLst>
          </p:cNvPr>
          <p:cNvSpPr txBox="1"/>
          <p:nvPr/>
        </p:nvSpPr>
        <p:spPr>
          <a:xfrm>
            <a:off x="8336658" y="4460463"/>
            <a:ext cx="2862871" cy="16004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ea typeface="思源黑体 CN Medium" panose="020B0600000000000000" pitchFamily="34" charset="-122"/>
              </a:rPr>
              <a:t>接收端：</a:t>
            </a:r>
            <a:endParaRPr lang="en-US" altLang="zh-CN" sz="1400" dirty="0">
              <a:solidFill>
                <a:schemeClr val="accent1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填上伪首部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伪首部</a:t>
            </a:r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+</a:t>
            </a: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首部</a:t>
            </a:r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+</a:t>
            </a: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数据部分采用二进制求和</a:t>
            </a:r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(16bit</a:t>
            </a: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一组</a:t>
            </a:r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结果全为</a:t>
            </a:r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1</a:t>
            </a: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则无差错，否则丢弃数据报，或交给应用层（附上差错警告）</a:t>
            </a:r>
          </a:p>
        </p:txBody>
      </p:sp>
    </p:spTree>
    <p:extLst>
      <p:ext uri="{BB962C8B-B14F-4D97-AF65-F5344CB8AC3E}">
        <p14:creationId xmlns:p14="http://schemas.microsoft.com/office/powerpoint/2010/main" val="2517956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5" grpId="0" animBg="1"/>
      <p:bldP spid="77" grpId="0" animBg="1"/>
      <p:bldP spid="106" grpId="0" animBg="1"/>
      <p:bldP spid="10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72FD6E-79D9-4231-A5BB-DF4B2C5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EACF0A-FB87-480D-B5E2-493EEBB8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381" y="1333100"/>
            <a:ext cx="4873959" cy="41918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网络层次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UDP</a:t>
            </a:r>
            <a:r>
              <a:rPr lang="zh-CN" altLang="en-US" dirty="0"/>
              <a:t>协议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solidFill>
                  <a:schemeClr val="accent1"/>
                </a:solidFill>
              </a:rPr>
              <a:t>TCP</a:t>
            </a:r>
            <a:r>
              <a:rPr lang="zh-CN" altLang="en-US" sz="3200" dirty="0">
                <a:solidFill>
                  <a:schemeClr val="accent1"/>
                </a:solidFill>
              </a:rPr>
              <a:t>协议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EAF20C3A-466C-72D0-A4ED-FC30A89E2DD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600" kern="1200" dirty="0">
                <a:solidFill>
                  <a:srgbClr val="3F434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r>
              <a:rPr lang="en-US" altLang="zh-CN" dirty="0"/>
              <a:t>TCP</a:t>
            </a:r>
            <a:r>
              <a:rPr lang="zh-CN" altLang="en-US" dirty="0"/>
              <a:t>协议详解</a:t>
            </a:r>
          </a:p>
        </p:txBody>
      </p:sp>
    </p:spTree>
    <p:extLst>
      <p:ext uri="{BB962C8B-B14F-4D97-AF65-F5344CB8AC3E}">
        <p14:creationId xmlns:p14="http://schemas.microsoft.com/office/powerpoint/2010/main" val="183178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传输层提供的服务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传输层的功能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 dirty="0"/>
              <a:t>为</a:t>
            </a:r>
            <a:r>
              <a:rPr lang="zh-CN" altLang="en-US" sz="1600" b="1" dirty="0"/>
              <a:t>应用层</a:t>
            </a:r>
            <a:r>
              <a:rPr lang="zh-CN" altLang="en-US" sz="1600" dirty="0"/>
              <a:t>提供服务，使用</a:t>
            </a:r>
            <a:r>
              <a:rPr lang="zh-CN" altLang="en-US" sz="1600" b="1" dirty="0"/>
              <a:t>网络层</a:t>
            </a:r>
            <a:r>
              <a:rPr lang="zh-CN" altLang="en-US" sz="1600" dirty="0"/>
              <a:t>的服务，提供进程与进程之间的</a:t>
            </a:r>
            <a:r>
              <a:rPr lang="zh-CN" altLang="en-US" sz="1600" b="1" dirty="0"/>
              <a:t>逻辑通信</a:t>
            </a:r>
            <a:endParaRPr lang="en-US" altLang="zh-CN" sz="1600" b="1" dirty="0"/>
          </a:p>
          <a:p>
            <a:pPr lvl="1" indent="0">
              <a:buNone/>
            </a:pPr>
            <a:r>
              <a:rPr lang="zh-CN" altLang="en-US" sz="1600" dirty="0"/>
              <a:t>复用和分用；差错检测</a:t>
            </a:r>
            <a:endParaRPr lang="en-US" altLang="zh-CN" sz="1600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两种协议：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TCP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UDP</a:t>
            </a:r>
          </a:p>
          <a:p>
            <a:pPr lvl="1" indent="0">
              <a:buNone/>
            </a:pPr>
            <a:r>
              <a:rPr lang="en-US" altLang="zh-CN" sz="1600" dirty="0"/>
              <a:t>UDP(User Datagram Protocol)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accent4"/>
                </a:solidFill>
              </a:rPr>
              <a:t>无连接</a:t>
            </a:r>
            <a:r>
              <a:rPr lang="zh-CN" altLang="en-US" sz="1600" dirty="0"/>
              <a:t>的用户数据报协议</a:t>
            </a:r>
            <a:endParaRPr lang="en-US" altLang="zh-CN" sz="1600" dirty="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accent4"/>
                </a:solidFill>
              </a:rPr>
              <a:t>不可靠、时延小、适用小文件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TCP(Transmission Control Protocol)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accent4"/>
                </a:solidFill>
              </a:rPr>
              <a:t>有连接</a:t>
            </a:r>
            <a:r>
              <a:rPr lang="zh-CN" altLang="en-US" sz="1600" dirty="0"/>
              <a:t>的传输控制协议</a:t>
            </a:r>
            <a:endParaRPr lang="en-US" altLang="zh-CN" sz="1600" dirty="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600" dirty="0"/>
              <a:t>不提供广播和多播服务</a:t>
            </a:r>
            <a:endParaRPr lang="en-US" altLang="zh-CN" sz="1600" dirty="0"/>
          </a:p>
          <a:p>
            <a:pPr marL="1485957" lvl="2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accent4"/>
                </a:solidFill>
              </a:rPr>
              <a:t>可靠、时延大、适用大文件</a:t>
            </a:r>
            <a:endParaRPr lang="en-US" altLang="zh-CN" sz="1600" dirty="0">
              <a:solidFill>
                <a:schemeClr val="accent4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FEC6F2-38AE-5933-8F1D-C8E27297140C}"/>
              </a:ext>
            </a:extLst>
          </p:cNvPr>
          <p:cNvGrpSpPr/>
          <p:nvPr/>
        </p:nvGrpSpPr>
        <p:grpSpPr>
          <a:xfrm>
            <a:off x="5140175" y="2963884"/>
            <a:ext cx="2249883" cy="2776615"/>
            <a:chOff x="5140175" y="2963884"/>
            <a:chExt cx="2249883" cy="2776615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2B66214-ED7B-C9B8-4034-732F163CAB40}"/>
                </a:ext>
              </a:extLst>
            </p:cNvPr>
            <p:cNvGrpSpPr/>
            <p:nvPr/>
          </p:nvGrpSpPr>
          <p:grpSpPr>
            <a:xfrm>
              <a:off x="5140175" y="2963884"/>
              <a:ext cx="2249883" cy="2776615"/>
              <a:chOff x="3502087" y="3722222"/>
              <a:chExt cx="2249883" cy="2776615"/>
            </a:xfrm>
          </p:grpSpPr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FF6348D-606B-F4C1-8F17-55E4DD257F68}"/>
                  </a:ext>
                </a:extLst>
              </p:cNvPr>
              <p:cNvSpPr txBox="1"/>
              <p:nvPr/>
            </p:nvSpPr>
            <p:spPr>
              <a:xfrm>
                <a:off x="4850295" y="3722222"/>
                <a:ext cx="901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800" dirty="0">
                    <a:solidFill>
                      <a:srgbClr val="FF0000"/>
                    </a:solidFill>
                    <a:ea typeface="思源黑体 CN Medium" panose="020B0600000000000000"/>
                  </a:rPr>
                  <a:t>HTTP</a:t>
                </a:r>
                <a:endParaRPr lang="zh-CN" altLang="en-US" sz="1800" dirty="0">
                  <a:ea typeface="思源黑体 CN Medium" panose="020B0600000000000000"/>
                </a:endParaRP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9DC7C8C-CC45-C7C0-4C69-06922BEF5489}"/>
                  </a:ext>
                </a:extLst>
              </p:cNvPr>
              <p:cNvSpPr txBox="1"/>
              <p:nvPr/>
            </p:nvSpPr>
            <p:spPr>
              <a:xfrm>
                <a:off x="4529227" y="4934883"/>
                <a:ext cx="12227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800" dirty="0">
                    <a:solidFill>
                      <a:schemeClr val="accent3"/>
                    </a:solidFill>
                    <a:ea typeface="思源黑体 CN Medium" panose="020B0600000000000000"/>
                  </a:rPr>
                  <a:t>TCP</a:t>
                </a:r>
                <a:r>
                  <a:rPr lang="zh-CN" altLang="en-US" sz="1800" dirty="0">
                    <a:solidFill>
                      <a:schemeClr val="accent3"/>
                    </a:solidFill>
                    <a:ea typeface="思源黑体 CN Medium" panose="020B0600000000000000"/>
                  </a:rPr>
                  <a:t>、</a:t>
                </a:r>
                <a:r>
                  <a:rPr lang="en-US" altLang="zh-CN" sz="1800" dirty="0">
                    <a:solidFill>
                      <a:schemeClr val="accent3"/>
                    </a:solidFill>
                    <a:ea typeface="思源黑体 CN Medium" panose="020B0600000000000000"/>
                  </a:rPr>
                  <a:t>UDP</a:t>
                </a:r>
                <a:endParaRPr lang="zh-CN" altLang="en-US" sz="1800" dirty="0">
                  <a:solidFill>
                    <a:schemeClr val="accent3"/>
                  </a:solidFill>
                  <a:ea typeface="思源黑体 CN Medium" panose="020B0600000000000000"/>
                </a:endParaRPr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B843BA7-BCD5-F87B-95CA-F7766293106E}"/>
                  </a:ext>
                </a:extLst>
              </p:cNvPr>
              <p:cNvSpPr txBox="1"/>
              <p:nvPr/>
            </p:nvSpPr>
            <p:spPr>
              <a:xfrm>
                <a:off x="4040139" y="5333091"/>
                <a:ext cx="17118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800" dirty="0">
                    <a:solidFill>
                      <a:schemeClr val="accent2"/>
                    </a:solidFill>
                    <a:ea typeface="思源黑体 CN Medium" panose="020B0600000000000000"/>
                  </a:rPr>
                  <a:t>IP</a:t>
                </a:r>
                <a:r>
                  <a:rPr lang="zh-CN" altLang="en-US" sz="1800" dirty="0">
                    <a:solidFill>
                      <a:schemeClr val="accent2"/>
                    </a:solidFill>
                    <a:ea typeface="思源黑体 CN Medium" panose="020B0600000000000000"/>
                  </a:rPr>
                  <a:t>、</a:t>
                </a:r>
                <a:r>
                  <a:rPr lang="en-US" altLang="zh-CN" sz="1800" dirty="0">
                    <a:solidFill>
                      <a:schemeClr val="accent2"/>
                    </a:solidFill>
                    <a:ea typeface="思源黑体 CN Medium" panose="020B0600000000000000"/>
                  </a:rPr>
                  <a:t>ARP</a:t>
                </a:r>
                <a:r>
                  <a:rPr lang="zh-CN" altLang="en-US" sz="1800" dirty="0">
                    <a:solidFill>
                      <a:schemeClr val="accent2"/>
                    </a:solidFill>
                    <a:ea typeface="思源黑体 CN Medium" panose="020B0600000000000000"/>
                  </a:rPr>
                  <a:t>、</a:t>
                </a:r>
                <a:r>
                  <a:rPr lang="en-US" altLang="zh-CN" sz="1800" dirty="0">
                    <a:solidFill>
                      <a:schemeClr val="accent2"/>
                    </a:solidFill>
                    <a:ea typeface="思源黑体 CN Medium" panose="020B0600000000000000"/>
                  </a:rPr>
                  <a:t>ICMP</a:t>
                </a:r>
                <a:endParaRPr lang="zh-CN" altLang="en-US" sz="1800" dirty="0">
                  <a:solidFill>
                    <a:schemeClr val="accent2"/>
                  </a:solidFill>
                  <a:ea typeface="思源黑体 CN Medium" panose="020B0600000000000000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BFA9416-8D5E-9752-E9CD-93063569CA24}"/>
                  </a:ext>
                </a:extLst>
              </p:cNvPr>
              <p:cNvSpPr txBox="1"/>
              <p:nvPr/>
            </p:nvSpPr>
            <p:spPr>
              <a:xfrm>
                <a:off x="3502087" y="5731299"/>
                <a:ext cx="22498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800" dirty="0">
                    <a:solidFill>
                      <a:srgbClr val="5B719F"/>
                    </a:solidFill>
                    <a:ea typeface="思源黑体 CN Medium" panose="020B0600000000000000"/>
                  </a:rPr>
                  <a:t>CSMA/CA</a:t>
                </a:r>
                <a:r>
                  <a:rPr lang="zh-CN" altLang="en-US" sz="1800" dirty="0">
                    <a:solidFill>
                      <a:srgbClr val="5B719F"/>
                    </a:solidFill>
                    <a:ea typeface="思源黑体 CN Medium" panose="020B0600000000000000"/>
                  </a:rPr>
                  <a:t>、</a:t>
                </a:r>
                <a:r>
                  <a:rPr lang="en-US" altLang="zh-CN" sz="1800" dirty="0">
                    <a:solidFill>
                      <a:srgbClr val="5B719F"/>
                    </a:solidFill>
                    <a:ea typeface="思源黑体 CN Medium" panose="020B0600000000000000"/>
                  </a:rPr>
                  <a:t>CSMA/CD</a:t>
                </a:r>
                <a:endParaRPr lang="zh-CN" altLang="en-US" sz="1800" dirty="0">
                  <a:solidFill>
                    <a:srgbClr val="5B719F"/>
                  </a:solidFill>
                  <a:ea typeface="思源黑体 CN Medium" panose="020B0600000000000000"/>
                </a:endParaRP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2B2C64DD-ED04-E653-DB2A-B5E60D6B09CC}"/>
                  </a:ext>
                </a:extLst>
              </p:cNvPr>
              <p:cNvSpPr txBox="1"/>
              <p:nvPr/>
            </p:nvSpPr>
            <p:spPr>
              <a:xfrm>
                <a:off x="4280414" y="6129505"/>
                <a:ext cx="14715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800" dirty="0">
                    <a:solidFill>
                      <a:srgbClr val="A6A6A6"/>
                    </a:solidFill>
                    <a:ea typeface="思源黑体 CN Medium" panose="020B0600000000000000"/>
                  </a:rPr>
                  <a:t>MAC</a:t>
                </a:r>
                <a:endParaRPr lang="zh-CN" altLang="en-US" sz="1800" dirty="0">
                  <a:solidFill>
                    <a:srgbClr val="A6A6A6"/>
                  </a:solidFill>
                  <a:ea typeface="思源黑体 CN Medium" panose="020B0600000000000000"/>
                </a:endParaRPr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25D8F8E-836A-B4E4-4DD6-80F784665EFF}"/>
                </a:ext>
              </a:extLst>
            </p:cNvPr>
            <p:cNvSpPr txBox="1"/>
            <p:nvPr/>
          </p:nvSpPr>
          <p:spPr>
            <a:xfrm>
              <a:off x="6488383" y="3778337"/>
              <a:ext cx="9016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800" dirty="0">
                  <a:solidFill>
                    <a:schemeClr val="accent6"/>
                  </a:solidFill>
                  <a:ea typeface="思源黑体 CN Medium" panose="020B0600000000000000"/>
                </a:rPr>
                <a:t>SSL/TLS</a:t>
              </a:r>
              <a:endParaRPr lang="zh-CN" altLang="en-US" sz="1800" dirty="0">
                <a:solidFill>
                  <a:schemeClr val="accent6"/>
                </a:solidFill>
                <a:ea typeface="思源黑体 CN Medium" panose="020B0600000000000000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19D9A57-24A4-4803-2395-04F7635D9579}"/>
              </a:ext>
            </a:extLst>
          </p:cNvPr>
          <p:cNvGrpSpPr>
            <a:grpSpLocks noChangeAspect="1"/>
          </p:cNvGrpSpPr>
          <p:nvPr/>
        </p:nvGrpSpPr>
        <p:grpSpPr>
          <a:xfrm>
            <a:off x="7471186" y="2805008"/>
            <a:ext cx="1436031" cy="3223832"/>
            <a:chOff x="4575472" y="1711099"/>
            <a:chExt cx="1775534" cy="4476744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A957E461-39EF-B5D8-1BCC-94E4418D3ED5}"/>
                </a:ext>
              </a:extLst>
            </p:cNvPr>
            <p:cNvGrpSpPr/>
            <p:nvPr/>
          </p:nvGrpSpPr>
          <p:grpSpPr>
            <a:xfrm>
              <a:off x="4575472" y="1711099"/>
              <a:ext cx="1775534" cy="4027919"/>
              <a:chOff x="4656801" y="1711099"/>
              <a:chExt cx="1775534" cy="4027919"/>
            </a:xfrm>
          </p:grpSpPr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B39B4C59-267C-8856-AB63-99FBF80852A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957783"/>
                <a:ext cx="1775534" cy="781235"/>
                <a:chOff x="5415378" y="2112885"/>
                <a:chExt cx="1775534" cy="781235"/>
              </a:xfrm>
              <a:solidFill>
                <a:schemeClr val="tx1">
                  <a:lumMod val="65000"/>
                </a:schemeClr>
              </a:solidFill>
            </p:grpSpPr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2172BDE8-D5C9-CDD4-6FEF-50DF4E7D0AEC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物理层</a:t>
                  </a:r>
                </a:p>
              </p:txBody>
            </p: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4AAE7335-4C5F-7664-716D-6578D7857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D9028AFC-3BE2-F4CC-A462-EF74D883A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A81774CF-58C7-8295-6BF9-D2A81A0BF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E496946B-B07D-1C4A-20B8-CAC87F27B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8B8975EC-1EA8-FE91-B0A9-E6BCC1F48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3D9C253A-CE4D-10C4-47BD-4FD0BF22700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416246"/>
                <a:ext cx="1775534" cy="781235"/>
                <a:chOff x="5415378" y="2112885"/>
                <a:chExt cx="1775534" cy="781235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192C3272-E506-ACBA-6D87-6C8F8AFC680E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数据链路层</a:t>
                  </a:r>
                </a:p>
              </p:txBody>
            </p:sp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C1956037-A96D-3160-BC22-1C37404D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63120BDB-C927-E517-3B7F-3D90026A0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3A3C6311-D850-D168-DEFD-35935C7C9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>
                  <a:extLst>
                    <a:ext uri="{FF2B5EF4-FFF2-40B4-BE49-F238E27FC236}">
                      <a16:creationId xmlns:a16="http://schemas.microsoft.com/office/drawing/2014/main" id="{DC33D643-8EA4-26AF-8814-6E8737A69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D3EAC6F9-A196-2400-2D44-C92A2C49B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802A551B-5FE7-27CC-9646-A7421CA0ED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874709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F88F287A-1F66-5DCE-9032-FF0878FF0B55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网络层</a:t>
                  </a:r>
                </a:p>
              </p:txBody>
            </p:sp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77E1B056-6088-560C-7C46-8FC473623F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5A7B821F-C260-E6FB-ED87-BF01DDE26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A1125856-06FD-48B2-854C-31FCDAA462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D374240A-8747-8352-B43E-DD821F8F3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644DF5AC-57A6-DB23-5865-155E081EA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766407A1-BC83-12B8-5579-F70123B198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333172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FA59C1BA-2424-5669-B202-E130034DA15E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2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35" name="直接连接符 134">
                  <a:extLst>
                    <a:ext uri="{FF2B5EF4-FFF2-40B4-BE49-F238E27FC236}">
                      <a16:creationId xmlns:a16="http://schemas.microsoft.com/office/drawing/2014/main" id="{8612E02C-2773-F6AC-B3AD-15EEEBFBE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26FE3C69-AA4E-DED1-7F51-52E42F33A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AD8A00B1-C663-45AA-8490-B490B5D772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16FBB21E-5B08-2915-A284-656B41AD2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>
                  <a:extLst>
                    <a:ext uri="{FF2B5EF4-FFF2-40B4-BE49-F238E27FC236}">
                      <a16:creationId xmlns:a16="http://schemas.microsoft.com/office/drawing/2014/main" id="{A5B321B0-FE09-AFAB-C696-8110487E3C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8F0628D7-CBFA-34F1-531A-B19C28B0883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1711099"/>
                <a:ext cx="1772993" cy="1860501"/>
                <a:chOff x="5415378" y="2115424"/>
                <a:chExt cx="1772993" cy="1860501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3811962D-D0B1-F2CD-8F82-C0F611D3E640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622070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7C844930-8A19-2E7A-00C1-66B138B06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>
                  <a:extLst>
                    <a:ext uri="{FF2B5EF4-FFF2-40B4-BE49-F238E27FC236}">
                      <a16:creationId xmlns:a16="http://schemas.microsoft.com/office/drawing/2014/main" id="{9A489D98-E7C0-3CD5-6723-71875443C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>
                  <a:extLst>
                    <a:ext uri="{FF2B5EF4-FFF2-40B4-BE49-F238E27FC236}">
                      <a16:creationId xmlns:a16="http://schemas.microsoft.com/office/drawing/2014/main" id="{65268112-4FD8-E470-0531-F6C98FF2C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652" y="3736227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069A237C-B8BB-F586-E968-6BE0EF6A4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1622073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0CD73905-AF0B-3E11-88A7-8882D6C4D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1472B7E-C48B-8BED-F6FD-77F5B05B9D65}"/>
                </a:ext>
              </a:extLst>
            </p:cNvPr>
            <p:cNvSpPr txBox="1"/>
            <p:nvPr/>
          </p:nvSpPr>
          <p:spPr>
            <a:xfrm>
              <a:off x="4714627" y="5803191"/>
              <a:ext cx="1186503" cy="384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五层协议</a:t>
              </a:r>
              <a:endPara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3655B16-8BBB-599D-DB2F-350BD33A0AA0}"/>
              </a:ext>
            </a:extLst>
          </p:cNvPr>
          <p:cNvGrpSpPr>
            <a:grpSpLocks noChangeAspect="1"/>
          </p:cNvGrpSpPr>
          <p:nvPr/>
        </p:nvGrpSpPr>
        <p:grpSpPr>
          <a:xfrm>
            <a:off x="9826331" y="2751170"/>
            <a:ext cx="1436031" cy="3223832"/>
            <a:chOff x="4575472" y="1711099"/>
            <a:chExt cx="1775534" cy="4476744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F69C2DC-5CA5-6E84-89B7-1762E1ECEAB6}"/>
                </a:ext>
              </a:extLst>
            </p:cNvPr>
            <p:cNvGrpSpPr/>
            <p:nvPr/>
          </p:nvGrpSpPr>
          <p:grpSpPr>
            <a:xfrm>
              <a:off x="4575472" y="1711099"/>
              <a:ext cx="1775534" cy="4027919"/>
              <a:chOff x="4656801" y="1711099"/>
              <a:chExt cx="1775534" cy="4027919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22996454-00AA-3A86-334E-FED8B8FC636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957783"/>
                <a:ext cx="1775534" cy="781235"/>
                <a:chOff x="5415378" y="2112885"/>
                <a:chExt cx="1775534" cy="781235"/>
              </a:xfrm>
              <a:solidFill>
                <a:schemeClr val="tx1">
                  <a:lumMod val="65000"/>
                </a:schemeClr>
              </a:solidFill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A2032AB5-310D-0EBD-B091-85E35F129CCA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物理层</a:t>
                  </a:r>
                </a:p>
              </p:txBody>
            </p: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212B37D9-8D57-86B3-54CA-349F17D52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93846068-6C3D-DC8E-D901-F11DFA0B0E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FB14FBC7-32F3-8A96-0E6B-12282A45E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CF29ED94-3723-8269-C07C-D30756C460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B278413B-7FA8-1677-E6C3-10018E10B8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1F6AD04-8FF8-F24B-7609-EA6E32E8DA5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416246"/>
                <a:ext cx="1775534" cy="781235"/>
                <a:chOff x="5415378" y="2112885"/>
                <a:chExt cx="1775534" cy="781235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81BBC24-B39E-CA1F-7EB3-379A1164803C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数据链路层</a:t>
                  </a:r>
                </a:p>
              </p:txBody>
            </p: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CDDB9210-BBE6-C370-3B5A-AA0682968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6312A2FF-F66D-7CA8-4833-5696FA6AF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37654A33-3565-824A-4742-6E042FD31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E58F190F-C74C-0C7A-5031-87F7BCFB6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2626BD4D-E0A3-DF78-1019-D0C1B0EF4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3C1DC463-8097-A757-08C9-D89C1D8B9E1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874709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868847F2-3943-3237-F41F-7B5C1A5FCDA3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网络层</a:t>
                  </a:r>
                </a:p>
              </p:txBody>
            </p: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271F8D84-C2B4-FFD0-82EF-00F88A4B2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8A16EE7B-2022-0905-F325-225A64AB9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6D02FA96-AA47-261E-3DC0-52E1D97F2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5A2B7122-3C98-12D1-C43D-7E9EC46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334EE241-5B35-2268-9FAE-865EA1106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02611F3-8A5D-EC86-5871-6496A378F90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333172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294A50F3-E906-C697-2D88-2BA07D7CC270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2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CACA51E6-4A2D-2F2F-9550-C262C4A27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FE2A1502-7C73-5421-43CF-CB839540B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55C06B06-AB7A-A363-1AFB-BE88E26C86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1B52F6CD-A4EE-6826-56EE-6B2C0C5DD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AAD1145F-7478-CEE1-5924-0EF0DA492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554F027D-383A-3077-479F-405FFA3A58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1711099"/>
                <a:ext cx="1772993" cy="1860501"/>
                <a:chOff x="5415378" y="2115424"/>
                <a:chExt cx="1772993" cy="1860501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9E0B1AE3-F8CD-6BE5-5357-8D4AD6736E29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622070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5.    </a:t>
                  </a:r>
                  <a:r>
                    <a: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6B1DEDC3-37D7-3D25-806E-8325A2D78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D2C5C68A-7195-CE63-9865-59A472681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70AD9ACD-1B5A-4B92-493F-3ED6ABD10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652" y="3736227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8076F838-1248-DCBF-3E52-A68C172C4B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1622073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715BE406-AA32-F54F-3607-95DF5A660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99C4A1E-8BB5-D1CB-F569-04C94DB75698}"/>
                </a:ext>
              </a:extLst>
            </p:cNvPr>
            <p:cNvSpPr txBox="1"/>
            <p:nvPr/>
          </p:nvSpPr>
          <p:spPr>
            <a:xfrm>
              <a:off x="4714627" y="5803191"/>
              <a:ext cx="1186503" cy="384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五层协议</a:t>
              </a:r>
              <a:endParaRPr lang="en-US" altLang="zh-CN" sz="12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C73EC73-A39A-C3D3-B6B4-6274ED37B8BE}"/>
              </a:ext>
            </a:extLst>
          </p:cNvPr>
          <p:cNvCxnSpPr/>
          <p:nvPr/>
        </p:nvCxnSpPr>
        <p:spPr>
          <a:xfrm>
            <a:off x="9000782" y="4286872"/>
            <a:ext cx="7225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对话气泡: 圆角矩形 90">
            <a:extLst>
              <a:ext uri="{FF2B5EF4-FFF2-40B4-BE49-F238E27FC236}">
                <a16:creationId xmlns:a16="http://schemas.microsoft.com/office/drawing/2014/main" id="{B8F9EDF9-BAC5-DB4B-F51F-4BBFAF32B3CF}"/>
              </a:ext>
            </a:extLst>
          </p:cNvPr>
          <p:cNvSpPr/>
          <p:nvPr/>
        </p:nvSpPr>
        <p:spPr>
          <a:xfrm>
            <a:off x="920420" y="5175506"/>
            <a:ext cx="901675" cy="399238"/>
          </a:xfrm>
          <a:prstGeom prst="wedgeRoundRectCallout">
            <a:avLst>
              <a:gd name="adj1" fmla="val 63956"/>
              <a:gd name="adj2" fmla="val -324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108000" bIns="72000" rtlCol="0" anchor="ctr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虚连接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110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协议的特点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D12DF923-76B1-C991-835B-C3EB88F8E0BD}"/>
              </a:ext>
            </a:extLst>
          </p:cNvPr>
          <p:cNvSpPr/>
          <p:nvPr/>
        </p:nvSpPr>
        <p:spPr>
          <a:xfrm>
            <a:off x="3943538" y="3740955"/>
            <a:ext cx="4441301" cy="2352973"/>
          </a:xfrm>
          <a:prstGeom prst="roundRect">
            <a:avLst>
              <a:gd name="adj" fmla="val 395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面向连接（虚连接）的传输协议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每一条</a:t>
            </a:r>
            <a:r>
              <a:rPr lang="en-US" altLang="zh-CN" sz="1600" dirty="0"/>
              <a:t>TCP</a:t>
            </a:r>
            <a:r>
              <a:rPr lang="zh-CN" altLang="en-US" sz="1600" dirty="0"/>
              <a:t>连接只能有两个端点：点对点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提供可靠交付服务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无差错、不丢失、不重复、按序到达（可靠有序，不丢不重）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提供全双工通信</a:t>
            </a:r>
            <a:endParaRPr lang="en-US" altLang="zh-CN" sz="1600" dirty="0"/>
          </a:p>
          <a:p>
            <a:pPr lvl="1"/>
            <a:r>
              <a:rPr lang="zh-CN" altLang="en-US" sz="1600" dirty="0"/>
              <a:t>发送缓存</a:t>
            </a:r>
            <a:endParaRPr lang="en-US" altLang="zh-CN" sz="1600" dirty="0"/>
          </a:p>
          <a:p>
            <a:pPr lvl="1"/>
            <a:r>
              <a:rPr lang="zh-CN" altLang="en-US" sz="1600" dirty="0"/>
              <a:t>接收缓存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面向字节流</a:t>
            </a:r>
            <a:endParaRPr lang="en-US" altLang="zh-CN" sz="1600" dirty="0"/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4C92BD0-5F84-30FB-40EE-B67603FEC7F7}"/>
              </a:ext>
            </a:extLst>
          </p:cNvPr>
          <p:cNvGrpSpPr>
            <a:grpSpLocks noChangeAspect="1"/>
          </p:cNvGrpSpPr>
          <p:nvPr/>
        </p:nvGrpSpPr>
        <p:grpSpPr>
          <a:xfrm>
            <a:off x="3184379" y="1394791"/>
            <a:ext cx="5959619" cy="2034209"/>
            <a:chOff x="6025662" y="2213244"/>
            <a:chExt cx="5118768" cy="1747199"/>
          </a:xfrm>
        </p:grpSpPr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CC3A9778-BE81-AD99-B562-1AD187E68CF0}"/>
                </a:ext>
              </a:extLst>
            </p:cNvPr>
            <p:cNvGrpSpPr/>
            <p:nvPr/>
          </p:nvGrpSpPr>
          <p:grpSpPr>
            <a:xfrm>
              <a:off x="6025662" y="2213244"/>
              <a:ext cx="1481431" cy="1747199"/>
              <a:chOff x="6228683" y="1957607"/>
              <a:chExt cx="1481431" cy="1747199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62CDE8B0-EA44-94EC-1E75-376626B2C146}"/>
                  </a:ext>
                </a:extLst>
              </p:cNvPr>
              <p:cNvGrpSpPr/>
              <p:nvPr/>
            </p:nvGrpSpPr>
            <p:grpSpPr>
              <a:xfrm>
                <a:off x="6228683" y="1957607"/>
                <a:ext cx="1481431" cy="1258442"/>
                <a:chOff x="6091238" y="1957607"/>
                <a:chExt cx="1481431" cy="1258442"/>
              </a:xfrm>
            </p:grpSpPr>
            <p:pic>
              <p:nvPicPr>
                <p:cNvPr id="166" name="图片 165">
                  <a:extLst>
                    <a:ext uri="{FF2B5EF4-FFF2-40B4-BE49-F238E27FC236}">
                      <a16:creationId xmlns:a16="http://schemas.microsoft.com/office/drawing/2014/main" id="{9796D03A-8340-8538-9CF5-8E73320451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1238" y="1957607"/>
                  <a:ext cx="1258442" cy="1258442"/>
                </a:xfrm>
                <a:prstGeom prst="rect">
                  <a:avLst/>
                </a:prstGeom>
              </p:spPr>
            </p:pic>
            <p:pic>
              <p:nvPicPr>
                <p:cNvPr id="167" name="图片 166">
                  <a:extLst>
                    <a:ext uri="{FF2B5EF4-FFF2-40B4-BE49-F238E27FC236}">
                      <a16:creationId xmlns:a16="http://schemas.microsoft.com/office/drawing/2014/main" id="{CB2F634D-7658-004E-C3CC-13D80F9F8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3309" y="2756689"/>
                  <a:ext cx="459360" cy="459360"/>
                </a:xfrm>
                <a:prstGeom prst="rect">
                  <a:avLst/>
                </a:prstGeom>
              </p:spPr>
            </p:pic>
          </p:grp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E42442D-8520-481E-5467-73C37FBC5851}"/>
                  </a:ext>
                </a:extLst>
              </p:cNvPr>
              <p:cNvSpPr txBox="1"/>
              <p:nvPr/>
            </p:nvSpPr>
            <p:spPr>
              <a:xfrm>
                <a:off x="6464829" y="3350081"/>
                <a:ext cx="1009138" cy="354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TCP</a:t>
                </a:r>
                <a:r>
                  <a:rPr lang="zh-CN" altLang="en-US" sz="1400" dirty="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发送</a:t>
                </a:r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069E1E59-3A1A-DB1C-A455-44E1351591FB}"/>
                </a:ext>
              </a:extLst>
            </p:cNvPr>
            <p:cNvGrpSpPr/>
            <p:nvPr/>
          </p:nvGrpSpPr>
          <p:grpSpPr>
            <a:xfrm>
              <a:off x="9656308" y="2213244"/>
              <a:ext cx="1488122" cy="1747199"/>
              <a:chOff x="9859329" y="1957607"/>
              <a:chExt cx="1488122" cy="1747199"/>
            </a:xfrm>
          </p:grpSpPr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6D8EBF79-E979-ACF9-0A4E-0CCF9A537C68}"/>
                  </a:ext>
                </a:extLst>
              </p:cNvPr>
              <p:cNvGrpSpPr/>
              <p:nvPr/>
            </p:nvGrpSpPr>
            <p:grpSpPr>
              <a:xfrm>
                <a:off x="9859329" y="1957607"/>
                <a:ext cx="1488122" cy="1258442"/>
                <a:chOff x="9859329" y="1957607"/>
                <a:chExt cx="1488122" cy="1258442"/>
              </a:xfrm>
            </p:grpSpPr>
            <p:pic>
              <p:nvPicPr>
                <p:cNvPr id="162" name="图片 161">
                  <a:extLst>
                    <a:ext uri="{FF2B5EF4-FFF2-40B4-BE49-F238E27FC236}">
                      <a16:creationId xmlns:a16="http://schemas.microsoft.com/office/drawing/2014/main" id="{4E83252E-19BA-E30D-4C58-9DD1DE9CA5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89009" y="1957607"/>
                  <a:ext cx="1258442" cy="1258442"/>
                </a:xfrm>
                <a:prstGeom prst="rect">
                  <a:avLst/>
                </a:prstGeom>
              </p:spPr>
            </p:pic>
            <p:pic>
              <p:nvPicPr>
                <p:cNvPr id="163" name="图片 162">
                  <a:extLst>
                    <a:ext uri="{FF2B5EF4-FFF2-40B4-BE49-F238E27FC236}">
                      <a16:creationId xmlns:a16="http://schemas.microsoft.com/office/drawing/2014/main" id="{18DB0ECF-D005-2FEA-A551-91D2EB2DE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59329" y="2756689"/>
                  <a:ext cx="459360" cy="459360"/>
                </a:xfrm>
                <a:prstGeom prst="rect">
                  <a:avLst/>
                </a:prstGeom>
              </p:spPr>
            </p:pic>
          </p:grp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8C4463D1-3164-6FE4-CF0B-DE7170F462E5}"/>
                  </a:ext>
                </a:extLst>
              </p:cNvPr>
              <p:cNvSpPr txBox="1"/>
              <p:nvPr/>
            </p:nvSpPr>
            <p:spPr>
              <a:xfrm>
                <a:off x="10098821" y="3350081"/>
                <a:ext cx="1009139" cy="354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TCP</a:t>
                </a:r>
                <a:r>
                  <a:rPr lang="zh-CN" altLang="en-US" sz="1400" dirty="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接收</a:t>
                </a:r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537616B1-B5FF-786E-F365-26B3C45C679F}"/>
                </a:ext>
              </a:extLst>
            </p:cNvPr>
            <p:cNvGrpSpPr/>
            <p:nvPr/>
          </p:nvGrpSpPr>
          <p:grpSpPr>
            <a:xfrm>
              <a:off x="7602633" y="3012326"/>
              <a:ext cx="1958136" cy="484632"/>
              <a:chOff x="7805653" y="2756689"/>
              <a:chExt cx="1958136" cy="484632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B13D7454-C1E7-DF7C-6D1D-37EA4C6B01CD}"/>
                  </a:ext>
                </a:extLst>
              </p:cNvPr>
              <p:cNvGrpSpPr/>
              <p:nvPr/>
            </p:nvGrpSpPr>
            <p:grpSpPr>
              <a:xfrm>
                <a:off x="7805653" y="2756689"/>
                <a:ext cx="1958136" cy="484632"/>
                <a:chOff x="7805653" y="2756689"/>
                <a:chExt cx="1958136" cy="484632"/>
              </a:xfrm>
            </p:grpSpPr>
            <p:sp>
              <p:nvSpPr>
                <p:cNvPr id="158" name="箭头: 右 157">
                  <a:extLst>
                    <a:ext uri="{FF2B5EF4-FFF2-40B4-BE49-F238E27FC236}">
                      <a16:creationId xmlns:a16="http://schemas.microsoft.com/office/drawing/2014/main" id="{49481B2F-334F-D1DF-7A11-412D2F73A436}"/>
                    </a:ext>
                  </a:extLst>
                </p:cNvPr>
                <p:cNvSpPr/>
                <p:nvPr/>
              </p:nvSpPr>
              <p:spPr>
                <a:xfrm>
                  <a:off x="8534349" y="2756689"/>
                  <a:ext cx="1229440" cy="484632"/>
                </a:xfrm>
                <a:prstGeom prst="rightArrow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159" name="箭头: 右 158">
                  <a:extLst>
                    <a:ext uri="{FF2B5EF4-FFF2-40B4-BE49-F238E27FC236}">
                      <a16:creationId xmlns:a16="http://schemas.microsoft.com/office/drawing/2014/main" id="{535D235C-64DF-C27C-C0B3-0D7D76F54A4D}"/>
                    </a:ext>
                  </a:extLst>
                </p:cNvPr>
                <p:cNvSpPr/>
                <p:nvPr/>
              </p:nvSpPr>
              <p:spPr>
                <a:xfrm rot="10800000">
                  <a:off x="7805653" y="2756689"/>
                  <a:ext cx="1229440" cy="484632"/>
                </a:xfrm>
                <a:prstGeom prst="rightArrow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pic>
            <p:nvPicPr>
              <p:cNvPr id="113" name="图片 112">
                <a:extLst>
                  <a:ext uri="{FF2B5EF4-FFF2-40B4-BE49-F238E27FC236}">
                    <a16:creationId xmlns:a16="http://schemas.microsoft.com/office/drawing/2014/main" id="{D337B4BE-A549-6F8E-2F03-978DC0E445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002" y="2845117"/>
                <a:ext cx="1229439" cy="30777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544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报文段首部格式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12DF923-76B1-C991-835B-C3EB88F8E0BD}"/>
              </a:ext>
            </a:extLst>
          </p:cNvPr>
          <p:cNvSpPr/>
          <p:nvPr/>
        </p:nvSpPr>
        <p:spPr>
          <a:xfrm>
            <a:off x="6194342" y="1592954"/>
            <a:ext cx="5334675" cy="10143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2" indent="-228577">
              <a:spcBef>
                <a:spcPts val="1000"/>
              </a:spcBef>
            </a:pPr>
            <a:r>
              <a:rPr lang="en-US" altLang="zh-CN" sz="1400" dirty="0">
                <a:solidFill>
                  <a:schemeClr val="accent4"/>
                </a:solidFill>
              </a:rPr>
              <a:t>1.</a:t>
            </a:r>
            <a:r>
              <a:rPr lang="zh-CN" altLang="en-US" sz="1400" dirty="0">
                <a:solidFill>
                  <a:schemeClr val="accent4"/>
                </a:solidFill>
              </a:rPr>
              <a:t>源端口和目的端口</a:t>
            </a:r>
            <a:endParaRPr lang="en-US" altLang="zh-CN" sz="1400" dirty="0">
              <a:solidFill>
                <a:schemeClr val="accent4"/>
              </a:solidFill>
            </a:endParaRPr>
          </a:p>
          <a:p>
            <a:pPr marL="0" lvl="2" indent="-228577">
              <a:spcBef>
                <a:spcPts val="1000"/>
              </a:spcBef>
            </a:pPr>
            <a:r>
              <a:rPr lang="en-US" altLang="zh-CN" sz="1400" dirty="0">
                <a:solidFill>
                  <a:schemeClr val="accent4"/>
                </a:solidFill>
              </a:rPr>
              <a:t>2.</a:t>
            </a:r>
            <a:r>
              <a:rPr lang="zh-CN" altLang="en-US" sz="1400" dirty="0">
                <a:solidFill>
                  <a:schemeClr val="accent4"/>
                </a:solidFill>
              </a:rPr>
              <a:t>序号：</a:t>
            </a:r>
            <a:r>
              <a:rPr lang="zh-CN" altLang="en-US" sz="1400" dirty="0"/>
              <a:t>本报文段所发送数据的第一个字节的序号</a:t>
            </a:r>
            <a:endParaRPr lang="en-US" altLang="zh-CN" sz="1400" dirty="0"/>
          </a:p>
          <a:p>
            <a:pPr marL="0" lvl="2" indent="-228577">
              <a:spcBef>
                <a:spcPts val="1000"/>
              </a:spcBef>
            </a:pPr>
            <a:r>
              <a:rPr lang="en-US" altLang="zh-CN" sz="1400" dirty="0">
                <a:solidFill>
                  <a:schemeClr val="accent4"/>
                </a:solidFill>
              </a:rPr>
              <a:t>3.</a:t>
            </a:r>
            <a:r>
              <a:rPr lang="zh-CN" altLang="en-US" sz="1400" dirty="0">
                <a:solidFill>
                  <a:schemeClr val="accent4"/>
                </a:solidFill>
              </a:rPr>
              <a:t>确认号：</a:t>
            </a:r>
            <a:r>
              <a:rPr lang="zh-CN" altLang="en-US" sz="1400" dirty="0"/>
              <a:t>期望收到下个报文段第一个字节的序号</a:t>
            </a:r>
            <a:endParaRPr lang="en-US" altLang="zh-CN" sz="1400" dirty="0"/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0E4823C5-4CC1-5023-B80E-E00738A5B0F9}"/>
              </a:ext>
            </a:extLst>
          </p:cNvPr>
          <p:cNvGrpSpPr>
            <a:grpSpLocks noChangeAspect="1"/>
          </p:cNvGrpSpPr>
          <p:nvPr/>
        </p:nvGrpSpPr>
        <p:grpSpPr>
          <a:xfrm>
            <a:off x="888133" y="1347901"/>
            <a:ext cx="5306210" cy="3000405"/>
            <a:chOff x="7140301" y="1790417"/>
            <a:chExt cx="4647592" cy="3000405"/>
          </a:xfrm>
        </p:grpSpPr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8D46A90-0062-FD47-ADB3-4E07B2E8AFAD}"/>
                </a:ext>
              </a:extLst>
            </p:cNvPr>
            <p:cNvSpPr txBox="1"/>
            <p:nvPr/>
          </p:nvSpPr>
          <p:spPr>
            <a:xfrm>
              <a:off x="7713714" y="1790417"/>
              <a:ext cx="40741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	         8	                 16                 24	                   31</a:t>
              </a:r>
              <a:endParaRPr lang="zh-CN" altLang="en-US" sz="1200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35A3D944-A28E-0D61-2849-FA469E6A38F2}"/>
                </a:ext>
              </a:extLst>
            </p:cNvPr>
            <p:cNvGrpSpPr/>
            <p:nvPr/>
          </p:nvGrpSpPr>
          <p:grpSpPr>
            <a:xfrm>
              <a:off x="7140302" y="3471170"/>
              <a:ext cx="4458758" cy="359324"/>
              <a:chOff x="7140302" y="3472767"/>
              <a:chExt cx="4458758" cy="359324"/>
            </a:xfrm>
          </p:grpSpPr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7FC3EB9A-8835-EBE4-05F7-EF6BA3DB65A4}"/>
                  </a:ext>
                </a:extLst>
              </p:cNvPr>
              <p:cNvSpPr/>
              <p:nvPr/>
            </p:nvSpPr>
            <p:spPr>
              <a:xfrm>
                <a:off x="7824062" y="3472767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检验和</a:t>
                </a: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44690F48-9BEC-8E8A-BE18-BA5C9BF7B32C}"/>
                  </a:ext>
                </a:extLst>
              </p:cNvPr>
              <p:cNvSpPr/>
              <p:nvPr/>
            </p:nvSpPr>
            <p:spPr>
              <a:xfrm>
                <a:off x="9711561" y="3472767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紧急指针</a:t>
                </a:r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23F3E390-3F58-0306-0CE5-68EEAB04CFD9}"/>
                  </a:ext>
                </a:extLst>
              </p:cNvPr>
              <p:cNvSpPr/>
              <p:nvPr/>
            </p:nvSpPr>
            <p:spPr>
              <a:xfrm>
                <a:off x="7140302" y="3472768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6A9B492B-27B0-085F-35A9-C0F05CC35A42}"/>
                </a:ext>
              </a:extLst>
            </p:cNvPr>
            <p:cNvGrpSpPr/>
            <p:nvPr/>
          </p:nvGrpSpPr>
          <p:grpSpPr>
            <a:xfrm>
              <a:off x="7140301" y="4189024"/>
              <a:ext cx="4458759" cy="601798"/>
              <a:chOff x="7140301" y="4189024"/>
              <a:chExt cx="4458759" cy="601798"/>
            </a:xfrm>
          </p:grpSpPr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D651B8E1-00F8-A640-C19D-CE787ECCD89C}"/>
                  </a:ext>
                </a:extLst>
              </p:cNvPr>
              <p:cNvSpPr/>
              <p:nvPr/>
            </p:nvSpPr>
            <p:spPr>
              <a:xfrm>
                <a:off x="7824063" y="4189024"/>
                <a:ext cx="3774997" cy="60179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</a:t>
                </a: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8F2EC885-9364-28D7-40EE-8B10188E95CE}"/>
                  </a:ext>
                </a:extLst>
              </p:cNvPr>
              <p:cNvSpPr/>
              <p:nvPr/>
            </p:nvSpPr>
            <p:spPr>
              <a:xfrm>
                <a:off x="7140301" y="4189024"/>
                <a:ext cx="506465" cy="6017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数据字段</a:t>
                </a:r>
              </a:p>
            </p:txBody>
          </p:sp>
        </p:grp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3C8BA45F-DAE7-5CE2-3D42-67D93DA74D9C}"/>
                </a:ext>
              </a:extLst>
            </p:cNvPr>
            <p:cNvGrpSpPr/>
            <p:nvPr/>
          </p:nvGrpSpPr>
          <p:grpSpPr>
            <a:xfrm>
              <a:off x="7140303" y="2394395"/>
              <a:ext cx="4458757" cy="359324"/>
              <a:chOff x="7140303" y="2394795"/>
              <a:chExt cx="4458757" cy="359324"/>
            </a:xfrm>
          </p:grpSpPr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8A12CDA6-5E3A-906D-BC2C-13E95C88E806}"/>
                  </a:ext>
                </a:extLst>
              </p:cNvPr>
              <p:cNvSpPr/>
              <p:nvPr/>
            </p:nvSpPr>
            <p:spPr>
              <a:xfrm>
                <a:off x="7824063" y="2394795"/>
                <a:ext cx="3774997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序号</a:t>
                </a: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63DF2653-43F9-A2F6-9285-83B5207E49FB}"/>
                  </a:ext>
                </a:extLst>
              </p:cNvPr>
              <p:cNvSpPr/>
              <p:nvPr/>
            </p:nvSpPr>
            <p:spPr>
              <a:xfrm>
                <a:off x="7140303" y="2394796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ED7EB3D5-BB34-F1FC-4B1F-9A94054880FA}"/>
                </a:ext>
              </a:extLst>
            </p:cNvPr>
            <p:cNvGrpSpPr/>
            <p:nvPr/>
          </p:nvGrpSpPr>
          <p:grpSpPr>
            <a:xfrm>
              <a:off x="7140302" y="2753320"/>
              <a:ext cx="4458758" cy="359324"/>
              <a:chOff x="7140302" y="2754118"/>
              <a:chExt cx="4458758" cy="359324"/>
            </a:xfrm>
          </p:grpSpPr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E661FCF4-91FA-BFE5-E942-D19E909DBB1C}"/>
                  </a:ext>
                </a:extLst>
              </p:cNvPr>
              <p:cNvSpPr/>
              <p:nvPr/>
            </p:nvSpPr>
            <p:spPr>
              <a:xfrm>
                <a:off x="7824061" y="2754118"/>
                <a:ext cx="37749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确认号</a:t>
                </a: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935CCA5-F74B-55EA-6789-25A51BEA6D8F}"/>
                  </a:ext>
                </a:extLst>
              </p:cNvPr>
              <p:cNvSpPr/>
              <p:nvPr/>
            </p:nvSpPr>
            <p:spPr>
              <a:xfrm>
                <a:off x="7140302" y="2754119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993C4BE7-CAEF-7B2B-FE13-62487EFA51DF}"/>
                </a:ext>
              </a:extLst>
            </p:cNvPr>
            <p:cNvGrpSpPr/>
            <p:nvPr/>
          </p:nvGrpSpPr>
          <p:grpSpPr>
            <a:xfrm>
              <a:off x="7140303" y="2035470"/>
              <a:ext cx="4458757" cy="359324"/>
              <a:chOff x="7140303" y="2035470"/>
              <a:chExt cx="4458757" cy="359324"/>
            </a:xfrm>
          </p:grpSpPr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59BAFCAF-2189-CAA8-C624-B969C0F2081C}"/>
                  </a:ext>
                </a:extLst>
              </p:cNvPr>
              <p:cNvSpPr/>
              <p:nvPr/>
            </p:nvSpPr>
            <p:spPr>
              <a:xfrm>
                <a:off x="7824063" y="2035470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源端口</a:t>
                </a: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6F99CDEC-A3C7-1766-0594-8BDED7D112F2}"/>
                  </a:ext>
                </a:extLst>
              </p:cNvPr>
              <p:cNvSpPr/>
              <p:nvPr/>
            </p:nvSpPr>
            <p:spPr>
              <a:xfrm>
                <a:off x="9711561" y="2035470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目的端口</a:t>
                </a: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DAC13AD9-9128-5134-553B-DA97D4AE7071}"/>
                  </a:ext>
                </a:extLst>
              </p:cNvPr>
              <p:cNvSpPr/>
              <p:nvPr/>
            </p:nvSpPr>
            <p:spPr>
              <a:xfrm>
                <a:off x="7140303" y="2035471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CD98211B-2D37-DF76-0DAD-4F3C0AA15CD4}"/>
                </a:ext>
              </a:extLst>
            </p:cNvPr>
            <p:cNvGrpSpPr/>
            <p:nvPr/>
          </p:nvGrpSpPr>
          <p:grpSpPr>
            <a:xfrm>
              <a:off x="7140303" y="3112245"/>
              <a:ext cx="4458757" cy="359324"/>
              <a:chOff x="7140303" y="3115833"/>
              <a:chExt cx="4458757" cy="359324"/>
            </a:xfrm>
          </p:grpSpPr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5B232BEC-CDB4-B847-3C1C-507FDC7E5ED0}"/>
                  </a:ext>
                </a:extLst>
              </p:cNvPr>
              <p:cNvSpPr/>
              <p:nvPr/>
            </p:nvSpPr>
            <p:spPr>
              <a:xfrm>
                <a:off x="7140303" y="3115834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88383493-5EC5-1715-42F0-ED7C3181F3FE}"/>
                  </a:ext>
                </a:extLst>
              </p:cNvPr>
              <p:cNvSpPr/>
              <p:nvPr/>
            </p:nvSpPr>
            <p:spPr>
              <a:xfrm>
                <a:off x="8287603" y="3115833"/>
                <a:ext cx="701326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保留</a:t>
                </a: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3076EE18-5CED-2A3E-3953-6AD799591926}"/>
                  </a:ext>
                </a:extLst>
              </p:cNvPr>
              <p:cNvSpPr/>
              <p:nvPr/>
            </p:nvSpPr>
            <p:spPr>
              <a:xfrm>
                <a:off x="9590628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F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IN</a:t>
                </a:r>
                <a:endParaRPr lang="zh-CN" altLang="en-US" sz="8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1B8DC648-D941-D9FA-3C4A-6EFD46FC731D}"/>
                  </a:ext>
                </a:extLst>
              </p:cNvPr>
              <p:cNvSpPr/>
              <p:nvPr/>
            </p:nvSpPr>
            <p:spPr>
              <a:xfrm>
                <a:off x="9469699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SYN</a:t>
                </a:r>
                <a:endParaRPr lang="zh-CN" altLang="en-US" sz="8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E030ED42-41E6-FE34-DC30-2D7ACA52C169}"/>
                  </a:ext>
                </a:extLst>
              </p:cNvPr>
              <p:cNvSpPr/>
              <p:nvPr/>
            </p:nvSpPr>
            <p:spPr>
              <a:xfrm>
                <a:off x="9711561" y="3115833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窗口</a:t>
                </a: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32E95340-2208-0DF6-1D3A-20B9A835FE29}"/>
                  </a:ext>
                </a:extLst>
              </p:cNvPr>
              <p:cNvSpPr/>
              <p:nvPr/>
            </p:nvSpPr>
            <p:spPr>
              <a:xfrm>
                <a:off x="9348770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RST</a:t>
                </a:r>
                <a:endParaRPr lang="zh-CN" altLang="en-US" sz="8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80E8FCCB-F0EF-AAE7-B3DA-B70541095103}"/>
                  </a:ext>
                </a:extLst>
              </p:cNvPr>
              <p:cNvSpPr/>
              <p:nvPr/>
            </p:nvSpPr>
            <p:spPr>
              <a:xfrm>
                <a:off x="9227841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PSH</a:t>
                </a:r>
                <a:endParaRPr lang="zh-CN" altLang="en-US" sz="8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3A3530AB-5593-8C86-53EF-4675183D41B3}"/>
                  </a:ext>
                </a:extLst>
              </p:cNvPr>
              <p:cNvSpPr/>
              <p:nvPr/>
            </p:nvSpPr>
            <p:spPr>
              <a:xfrm>
                <a:off x="9106912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ACK</a:t>
                </a:r>
                <a:endParaRPr lang="zh-CN" altLang="en-US" sz="8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06EF3F1D-C4E4-450A-BB9F-0FBE7A48489B}"/>
                  </a:ext>
                </a:extLst>
              </p:cNvPr>
              <p:cNvSpPr/>
              <p:nvPr/>
            </p:nvSpPr>
            <p:spPr>
              <a:xfrm>
                <a:off x="8987458" y="3115833"/>
                <a:ext cx="120925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URG</a:t>
                </a:r>
                <a:endParaRPr lang="zh-CN" altLang="en-US" sz="8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009D2AF6-7A96-8CDE-1A2F-556FEB5D2D3C}"/>
                  </a:ext>
                </a:extLst>
              </p:cNvPr>
              <p:cNvSpPr/>
              <p:nvPr/>
            </p:nvSpPr>
            <p:spPr>
              <a:xfrm>
                <a:off x="7822592" y="3115833"/>
                <a:ext cx="466482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</a:t>
                </a:r>
                <a:endParaRPr lang="en-US" altLang="zh-CN" sz="105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偏移</a:t>
                </a:r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22E11E22-FFAC-BC5B-94E2-76CC9917E0EB}"/>
                </a:ext>
              </a:extLst>
            </p:cNvPr>
            <p:cNvGrpSpPr/>
            <p:nvPr/>
          </p:nvGrpSpPr>
          <p:grpSpPr>
            <a:xfrm>
              <a:off x="7140302" y="3830095"/>
              <a:ext cx="4458758" cy="359324"/>
              <a:chOff x="7140302" y="3832090"/>
              <a:chExt cx="4458758" cy="35932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8AC299E8-2FA4-D631-7E40-41F259ACC157}"/>
                  </a:ext>
                </a:extLst>
              </p:cNvPr>
              <p:cNvSpPr/>
              <p:nvPr/>
            </p:nvSpPr>
            <p:spPr>
              <a:xfrm>
                <a:off x="7824062" y="3832090"/>
                <a:ext cx="2837586" cy="35932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选项（长度可变）</a:t>
                </a: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D5EA11B8-F40E-7CE3-6B03-1DEFB3C5196B}"/>
                  </a:ext>
                </a:extLst>
              </p:cNvPr>
              <p:cNvSpPr/>
              <p:nvPr/>
            </p:nvSpPr>
            <p:spPr>
              <a:xfrm>
                <a:off x="10661650" y="3832090"/>
                <a:ext cx="937410" cy="35932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填充</a:t>
                </a: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1DAF2AAA-C5F2-96C2-273F-6710521A8223}"/>
                  </a:ext>
                </a:extLst>
              </p:cNvPr>
              <p:cNvSpPr/>
              <p:nvPr/>
            </p:nvSpPr>
            <p:spPr>
              <a:xfrm>
                <a:off x="7140302" y="3832091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6F00F0D-BB54-E7E3-DC66-B51763239B87}"/>
              </a:ext>
            </a:extLst>
          </p:cNvPr>
          <p:cNvSpPr/>
          <p:nvPr/>
        </p:nvSpPr>
        <p:spPr>
          <a:xfrm>
            <a:off x="891078" y="4464357"/>
            <a:ext cx="5087672" cy="9951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2" indent="-228577">
              <a:spcBef>
                <a:spcPts val="1000"/>
              </a:spcBef>
            </a:pPr>
            <a:r>
              <a:rPr lang="en-US" altLang="zh-CN" sz="1400" dirty="0">
                <a:solidFill>
                  <a:schemeClr val="accent4"/>
                </a:solidFill>
              </a:rPr>
              <a:t>5.</a:t>
            </a:r>
            <a:r>
              <a:rPr lang="zh-CN" altLang="en-US" sz="1400" dirty="0">
                <a:solidFill>
                  <a:schemeClr val="accent4"/>
                </a:solidFill>
              </a:rPr>
              <a:t>检验和：</a:t>
            </a:r>
            <a:r>
              <a:rPr lang="zh-CN" altLang="en-US" sz="1400" dirty="0"/>
              <a:t>检验首部</a:t>
            </a:r>
            <a:r>
              <a:rPr lang="en-US" altLang="zh-CN" sz="1400" dirty="0"/>
              <a:t>+</a:t>
            </a:r>
            <a:r>
              <a:rPr lang="zh-CN" altLang="en-US" sz="1400" dirty="0"/>
              <a:t>数据，要加上</a:t>
            </a:r>
            <a:r>
              <a:rPr lang="en-US" altLang="zh-CN" sz="1400" dirty="0"/>
              <a:t>12B</a:t>
            </a:r>
            <a:r>
              <a:rPr lang="zh-CN" altLang="en-US" sz="1400" dirty="0"/>
              <a:t>伪首部，第</a:t>
            </a:r>
            <a:r>
              <a:rPr lang="en-US" altLang="zh-CN" sz="1400" dirty="0"/>
              <a:t>4</a:t>
            </a:r>
            <a:r>
              <a:rPr lang="zh-CN" altLang="en-US" sz="1400" dirty="0"/>
              <a:t>个字段为</a:t>
            </a:r>
            <a:r>
              <a:rPr lang="en-US" altLang="zh-CN" sz="1400" dirty="0"/>
              <a:t>6</a:t>
            </a:r>
          </a:p>
          <a:p>
            <a:pPr marL="0" lvl="2" indent="-228577">
              <a:spcBef>
                <a:spcPts val="1000"/>
              </a:spcBef>
            </a:pPr>
            <a:r>
              <a:rPr lang="zh-CN" altLang="en-US" sz="1400" dirty="0">
                <a:solidFill>
                  <a:schemeClr val="accent4"/>
                </a:solidFill>
              </a:rPr>
              <a:t>紧急指针：</a:t>
            </a:r>
            <a:r>
              <a:rPr lang="en-US" altLang="zh-CN" sz="1400" dirty="0">
                <a:solidFill>
                  <a:schemeClr val="accent4"/>
                </a:solidFill>
              </a:rPr>
              <a:t> </a:t>
            </a:r>
            <a:r>
              <a:rPr lang="en-US" altLang="zh-CN" sz="1400" dirty="0"/>
              <a:t>URG</a:t>
            </a:r>
            <a:r>
              <a:rPr lang="zh-CN" altLang="en-US" sz="1400" dirty="0"/>
              <a:t>为</a:t>
            </a:r>
            <a:r>
              <a:rPr lang="en-US" altLang="zh-CN" sz="1400" dirty="0"/>
              <a:t>1</a:t>
            </a:r>
            <a:r>
              <a:rPr lang="zh-CN" altLang="en-US" sz="1400" dirty="0"/>
              <a:t>时有意义，本报文段紧急数据字节数</a:t>
            </a:r>
            <a:endParaRPr lang="en-US" altLang="zh-CN" sz="1400" dirty="0"/>
          </a:p>
          <a:p>
            <a:pPr marL="0" lvl="2" indent="-228577">
              <a:spcBef>
                <a:spcPts val="1000"/>
              </a:spcBef>
            </a:pPr>
            <a:r>
              <a:rPr lang="en-US" altLang="zh-CN" sz="1400" dirty="0">
                <a:solidFill>
                  <a:schemeClr val="accent4"/>
                </a:solidFill>
              </a:rPr>
              <a:t>6.</a:t>
            </a:r>
            <a:r>
              <a:rPr lang="zh-CN" altLang="en-US" sz="1400" dirty="0">
                <a:solidFill>
                  <a:schemeClr val="accent4"/>
                </a:solidFill>
              </a:rPr>
              <a:t>选项：</a:t>
            </a:r>
            <a:r>
              <a:rPr lang="zh-CN" altLang="en-US" sz="1400" dirty="0"/>
              <a:t>最大报文段长度</a:t>
            </a:r>
            <a:r>
              <a:rPr lang="en-US" altLang="zh-CN" sz="1400" dirty="0"/>
              <a:t>MSS</a:t>
            </a:r>
            <a:r>
              <a:rPr lang="zh-CN" altLang="en-US" sz="1400" dirty="0"/>
              <a:t>、窗口扩大、时间戳、选择确认等</a:t>
            </a:r>
            <a:endParaRPr lang="en-US" altLang="zh-CN" sz="14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F3D3777-33B5-4F60-D48B-A5112B6AF89C}"/>
              </a:ext>
            </a:extLst>
          </p:cNvPr>
          <p:cNvSpPr/>
          <p:nvPr/>
        </p:nvSpPr>
        <p:spPr>
          <a:xfrm>
            <a:off x="6194342" y="2675084"/>
            <a:ext cx="5334675" cy="27660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2" indent="-228577">
              <a:spcBef>
                <a:spcPts val="1000"/>
              </a:spcBef>
            </a:pPr>
            <a:r>
              <a:rPr lang="en-US" altLang="zh-CN" sz="1400" dirty="0">
                <a:solidFill>
                  <a:schemeClr val="accent4"/>
                </a:solidFill>
              </a:rPr>
              <a:t>4.</a:t>
            </a:r>
            <a:r>
              <a:rPr lang="zh-CN" altLang="en-US" sz="1400" dirty="0">
                <a:solidFill>
                  <a:schemeClr val="accent4"/>
                </a:solidFill>
              </a:rPr>
              <a:t>数据偏移：</a:t>
            </a:r>
            <a:r>
              <a:rPr lang="zh-CN" altLang="en-US" sz="1400" dirty="0"/>
              <a:t>即首部长度，报文段数据与报文段起始的距离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 marL="0" lvl="2" indent="-228577">
              <a:spcBef>
                <a:spcPts val="1000"/>
              </a:spcBef>
            </a:pPr>
            <a:r>
              <a:rPr lang="zh-CN" altLang="en-US" sz="1400" dirty="0">
                <a:solidFill>
                  <a:schemeClr val="accent4"/>
                </a:solidFill>
              </a:rPr>
              <a:t>紧急位</a:t>
            </a:r>
            <a:r>
              <a:rPr lang="en-US" altLang="zh-CN" sz="1400" dirty="0">
                <a:solidFill>
                  <a:schemeClr val="accent4"/>
                </a:solidFill>
              </a:rPr>
              <a:t>URG</a:t>
            </a:r>
            <a:r>
              <a:rPr lang="zh-CN" altLang="en-US" sz="1400" dirty="0">
                <a:solidFill>
                  <a:schemeClr val="accent4"/>
                </a:solidFill>
              </a:rPr>
              <a:t>：</a:t>
            </a:r>
            <a:r>
              <a:rPr lang="zh-CN" altLang="en-US" sz="1400" dirty="0"/>
              <a:t>为</a:t>
            </a:r>
            <a:r>
              <a:rPr lang="en-US" altLang="zh-CN" sz="1400" dirty="0"/>
              <a:t>1</a:t>
            </a:r>
            <a:r>
              <a:rPr lang="zh-CN" altLang="en-US" sz="1400" dirty="0"/>
              <a:t>时有紧急数据，优先级高，配合紧急指针使用</a:t>
            </a:r>
            <a:endParaRPr lang="en-US" altLang="zh-CN" sz="1400" dirty="0"/>
          </a:p>
          <a:p>
            <a:pPr marL="0" lvl="2" indent="-228577">
              <a:spcBef>
                <a:spcPts val="1000"/>
              </a:spcBef>
            </a:pPr>
            <a:r>
              <a:rPr lang="zh-CN" altLang="en-US" sz="1400" dirty="0">
                <a:solidFill>
                  <a:schemeClr val="accent4"/>
                </a:solidFill>
              </a:rPr>
              <a:t>确认位</a:t>
            </a:r>
            <a:r>
              <a:rPr lang="en-US" altLang="zh-CN" sz="1400" dirty="0">
                <a:solidFill>
                  <a:schemeClr val="accent4"/>
                </a:solidFill>
              </a:rPr>
              <a:t>ACK</a:t>
            </a:r>
            <a:r>
              <a:rPr lang="zh-CN" altLang="en-US" sz="1400" dirty="0">
                <a:solidFill>
                  <a:schemeClr val="accent4"/>
                </a:solidFill>
              </a:rPr>
              <a:t>：</a:t>
            </a:r>
            <a:r>
              <a:rPr lang="zh-CN" altLang="en-US" sz="1400" dirty="0"/>
              <a:t>为</a:t>
            </a:r>
            <a:r>
              <a:rPr lang="en-US" altLang="zh-CN" sz="1400" dirty="0"/>
              <a:t>1</a:t>
            </a:r>
            <a:r>
              <a:rPr lang="zh-CN" altLang="en-US" sz="1400" dirty="0"/>
              <a:t>时确认号有效，连接后报文段须把</a:t>
            </a:r>
            <a:r>
              <a:rPr lang="en-US" altLang="zh-CN" sz="1400" dirty="0"/>
              <a:t>ACK</a:t>
            </a:r>
            <a:r>
              <a:rPr lang="zh-CN" altLang="en-US" sz="1400" dirty="0"/>
              <a:t>置为</a:t>
            </a:r>
            <a:r>
              <a:rPr lang="en-US" altLang="zh-CN" sz="1400" dirty="0"/>
              <a:t>1</a:t>
            </a:r>
          </a:p>
          <a:p>
            <a:pPr marL="0" lvl="2" indent="-228577">
              <a:spcBef>
                <a:spcPts val="1000"/>
              </a:spcBef>
            </a:pPr>
            <a:r>
              <a:rPr lang="zh-CN" altLang="en-US" sz="1400" dirty="0">
                <a:solidFill>
                  <a:schemeClr val="accent4"/>
                </a:solidFill>
              </a:rPr>
              <a:t>推送位</a:t>
            </a:r>
            <a:r>
              <a:rPr lang="en-US" altLang="zh-CN" sz="1400" dirty="0">
                <a:solidFill>
                  <a:schemeClr val="accent4"/>
                </a:solidFill>
              </a:rPr>
              <a:t>PSH</a:t>
            </a:r>
            <a:r>
              <a:rPr lang="zh-CN" altLang="en-US" sz="1400" dirty="0">
                <a:solidFill>
                  <a:schemeClr val="accent4"/>
                </a:solidFill>
              </a:rPr>
              <a:t>：</a:t>
            </a:r>
            <a:r>
              <a:rPr lang="zh-CN" altLang="en-US" sz="1400" dirty="0"/>
              <a:t>为</a:t>
            </a:r>
            <a:r>
              <a:rPr lang="en-US" altLang="zh-CN" sz="1400" dirty="0"/>
              <a:t>1</a:t>
            </a:r>
            <a:r>
              <a:rPr lang="zh-CN" altLang="en-US" sz="1400" dirty="0"/>
              <a:t>时接收方尽快交付，不需等缓存满</a:t>
            </a:r>
            <a:endParaRPr lang="en-US" altLang="zh-CN" sz="1400" dirty="0"/>
          </a:p>
          <a:p>
            <a:pPr marL="0" lvl="2" indent="-228577">
              <a:spcBef>
                <a:spcPts val="1000"/>
              </a:spcBef>
            </a:pPr>
            <a:r>
              <a:rPr lang="zh-CN" altLang="en-US" sz="1400" dirty="0">
                <a:solidFill>
                  <a:schemeClr val="accent4"/>
                </a:solidFill>
              </a:rPr>
              <a:t>复位</a:t>
            </a:r>
            <a:r>
              <a:rPr lang="en-US" altLang="zh-CN" sz="1400" dirty="0">
                <a:solidFill>
                  <a:schemeClr val="accent4"/>
                </a:solidFill>
              </a:rPr>
              <a:t>RST</a:t>
            </a:r>
            <a:r>
              <a:rPr lang="zh-CN" altLang="en-US" sz="1400" dirty="0">
                <a:solidFill>
                  <a:schemeClr val="accent4"/>
                </a:solidFill>
              </a:rPr>
              <a:t>：</a:t>
            </a:r>
            <a:r>
              <a:rPr lang="zh-CN" altLang="en-US" sz="1400" dirty="0"/>
              <a:t>为</a:t>
            </a:r>
            <a:r>
              <a:rPr lang="en-US" altLang="zh-CN" sz="1400" dirty="0"/>
              <a:t>1</a:t>
            </a:r>
            <a:r>
              <a:rPr lang="zh-CN" altLang="en-US" sz="1400" dirty="0"/>
              <a:t>时</a:t>
            </a:r>
            <a:r>
              <a:rPr lang="en-US" altLang="zh-CN" sz="1400" dirty="0"/>
              <a:t>TCP</a:t>
            </a:r>
            <a:r>
              <a:rPr lang="zh-CN" altLang="en-US" sz="1400" dirty="0"/>
              <a:t>连接出错，须释放后重连</a:t>
            </a:r>
            <a:endParaRPr lang="en-US" altLang="zh-CN" sz="1400" dirty="0"/>
          </a:p>
          <a:p>
            <a:pPr marL="0" lvl="2" indent="-228577">
              <a:spcBef>
                <a:spcPts val="1000"/>
              </a:spcBef>
            </a:pPr>
            <a:r>
              <a:rPr lang="zh-CN" altLang="en-US" sz="1400" dirty="0">
                <a:solidFill>
                  <a:schemeClr val="accent4"/>
                </a:solidFill>
              </a:rPr>
              <a:t>同步位</a:t>
            </a:r>
            <a:r>
              <a:rPr lang="en-US" altLang="zh-CN" sz="1400" dirty="0">
                <a:solidFill>
                  <a:schemeClr val="accent4"/>
                </a:solidFill>
              </a:rPr>
              <a:t>SYN</a:t>
            </a:r>
            <a:r>
              <a:rPr lang="zh-CN" altLang="en-US" sz="1400" dirty="0">
                <a:solidFill>
                  <a:schemeClr val="accent4"/>
                </a:solidFill>
              </a:rPr>
              <a:t>：</a:t>
            </a:r>
            <a:r>
              <a:rPr lang="zh-CN" altLang="en-US" sz="1400" dirty="0"/>
              <a:t>为</a:t>
            </a:r>
            <a:r>
              <a:rPr lang="en-US" altLang="zh-CN" sz="1400" dirty="0"/>
              <a:t>1</a:t>
            </a:r>
            <a:r>
              <a:rPr lang="zh-CN" altLang="en-US" sz="1400" dirty="0"/>
              <a:t>时表明连接请求</a:t>
            </a:r>
            <a:r>
              <a:rPr lang="en-US" altLang="zh-CN" sz="1400" dirty="0"/>
              <a:t>/</a:t>
            </a:r>
            <a:r>
              <a:rPr lang="zh-CN" altLang="en-US" sz="1400" dirty="0"/>
              <a:t>连接接受报文</a:t>
            </a:r>
            <a:endParaRPr lang="en-US" altLang="zh-CN" sz="1400" dirty="0"/>
          </a:p>
          <a:p>
            <a:pPr marL="0" lvl="2" indent="-228577">
              <a:spcBef>
                <a:spcPts val="1000"/>
              </a:spcBef>
            </a:pPr>
            <a:r>
              <a:rPr lang="zh-CN" altLang="en-US" sz="1400" dirty="0">
                <a:solidFill>
                  <a:schemeClr val="accent4"/>
                </a:solidFill>
              </a:rPr>
              <a:t>终止位</a:t>
            </a:r>
            <a:r>
              <a:rPr lang="en-US" altLang="zh-CN" sz="1400" dirty="0">
                <a:solidFill>
                  <a:schemeClr val="accent4"/>
                </a:solidFill>
              </a:rPr>
              <a:t>FIN</a:t>
            </a:r>
            <a:r>
              <a:rPr lang="zh-CN" altLang="en-US" sz="1400" dirty="0">
                <a:solidFill>
                  <a:schemeClr val="accent4"/>
                </a:solidFill>
              </a:rPr>
              <a:t>：</a:t>
            </a:r>
            <a:r>
              <a:rPr lang="zh-CN" altLang="en-US" sz="1400" dirty="0"/>
              <a:t>为</a:t>
            </a:r>
            <a:r>
              <a:rPr lang="en-US" altLang="zh-CN" sz="1400" dirty="0"/>
              <a:t>1</a:t>
            </a:r>
            <a:r>
              <a:rPr lang="zh-CN" altLang="en-US" sz="1400" dirty="0"/>
              <a:t>时此报文段已发完，要求释放连接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 marL="0" lvl="2" indent="-228577">
              <a:spcBef>
                <a:spcPts val="1000"/>
              </a:spcBef>
            </a:pPr>
            <a:r>
              <a:rPr lang="zh-CN" altLang="en-US" sz="1400" dirty="0">
                <a:solidFill>
                  <a:schemeClr val="accent4"/>
                </a:solidFill>
              </a:rPr>
              <a:t>窗口：</a:t>
            </a:r>
            <a:r>
              <a:rPr lang="zh-CN" altLang="en-US" sz="1400" dirty="0"/>
              <a:t>发送方的接收窗口，允许对方发送的数据量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041105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EAF20C3A-466C-72D0-A4ED-FC30A89E2DD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600" kern="1200" dirty="0">
                <a:solidFill>
                  <a:srgbClr val="3F434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r>
              <a:rPr lang="zh-CN" altLang="en-US"/>
              <a:t>你不知道的网络层次</a:t>
            </a:r>
          </a:p>
        </p:txBody>
      </p:sp>
    </p:spTree>
    <p:extLst>
      <p:ext uri="{BB962C8B-B14F-4D97-AF65-F5344CB8AC3E}">
        <p14:creationId xmlns:p14="http://schemas.microsoft.com/office/powerpoint/2010/main" val="2374335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TCP</a:t>
            </a:r>
            <a:r>
              <a:rPr lang="zh-CN" altLang="en-US" dirty="0"/>
              <a:t>连接管理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dirty="0"/>
              <a:t>TCP</a:t>
            </a:r>
            <a:r>
              <a:rPr lang="zh-CN" altLang="en-US" dirty="0"/>
              <a:t>连接的三个阶段：</a:t>
            </a:r>
            <a:r>
              <a:rPr lang="zh-CN" altLang="en-US" dirty="0">
                <a:solidFill>
                  <a:schemeClr val="accent4"/>
                </a:solidFill>
              </a:rPr>
              <a:t>建立 </a:t>
            </a:r>
            <a:r>
              <a:rPr lang="en-US" altLang="zh-CN" dirty="0">
                <a:solidFill>
                  <a:schemeClr val="accent4"/>
                </a:solidFill>
              </a:rPr>
              <a:t>-&gt; </a:t>
            </a:r>
            <a:r>
              <a:rPr lang="zh-CN" altLang="en-US" dirty="0">
                <a:solidFill>
                  <a:schemeClr val="accent4"/>
                </a:solidFill>
              </a:rPr>
              <a:t>传送 </a:t>
            </a:r>
            <a:r>
              <a:rPr lang="en-US" altLang="zh-CN" dirty="0">
                <a:solidFill>
                  <a:schemeClr val="accent4"/>
                </a:solidFill>
              </a:rPr>
              <a:t>-&gt; </a:t>
            </a:r>
            <a:r>
              <a:rPr lang="zh-CN" altLang="en-US" dirty="0">
                <a:solidFill>
                  <a:schemeClr val="accent4"/>
                </a:solidFill>
              </a:rPr>
              <a:t>释放</a:t>
            </a:r>
            <a:endParaRPr lang="en-US" altLang="zh-CN" dirty="0">
              <a:solidFill>
                <a:schemeClr val="accent4"/>
              </a:solidFill>
            </a:endParaRP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4"/>
                </a:solidFill>
              </a:rPr>
              <a:t>三次握手</a:t>
            </a:r>
            <a:r>
              <a:rPr lang="zh-CN" altLang="en-US" dirty="0"/>
              <a:t>建立连接：</a:t>
            </a:r>
            <a:endParaRPr lang="en-US" altLang="zh-CN" sz="1400" dirty="0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客户机向服务器发送一个连接请求报文段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服务器同意连接，分配缓存和变量，向客户机发回确认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客户机收到确认报文段，分配缓存和变量，向服务器给出确认</a:t>
            </a:r>
            <a:endParaRPr lang="en-US" altLang="zh-CN" sz="1400" dirty="0">
              <a:solidFill>
                <a:srgbClr val="3F434C"/>
              </a:solidFill>
            </a:endParaRP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协议：三次握手建立连接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6889482-5F2C-4764-8364-59A827C92CD8}"/>
              </a:ext>
            </a:extLst>
          </p:cNvPr>
          <p:cNvGrpSpPr>
            <a:grpSpLocks noChangeAspect="1"/>
          </p:cNvGrpSpPr>
          <p:nvPr/>
        </p:nvGrpSpPr>
        <p:grpSpPr>
          <a:xfrm>
            <a:off x="6728303" y="1072227"/>
            <a:ext cx="1300507" cy="1530192"/>
            <a:chOff x="6228683" y="1957607"/>
            <a:chExt cx="1481431" cy="174306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8DCA99A-277F-4F7B-A9BE-24BC6F1AFBFE}"/>
                </a:ext>
              </a:extLst>
            </p:cNvPr>
            <p:cNvGrpSpPr/>
            <p:nvPr/>
          </p:nvGrpSpPr>
          <p:grpSpPr>
            <a:xfrm>
              <a:off x="6228683" y="1957607"/>
              <a:ext cx="1481431" cy="1258442"/>
              <a:chOff x="6091238" y="1957607"/>
              <a:chExt cx="1481431" cy="1258442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7B7793F3-1BBC-4910-B637-EAA8F780D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1238" y="1957607"/>
                <a:ext cx="1258442" cy="1258442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AEAA3DCC-600B-440C-B791-D7E9A34D8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3309" y="2756689"/>
                <a:ext cx="459360" cy="459360"/>
              </a:xfrm>
              <a:prstGeom prst="rect">
                <a:avLst/>
              </a:prstGeom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EC6164B-CDA2-44EA-9B25-3AF3F313004A}"/>
                </a:ext>
              </a:extLst>
            </p:cNvPr>
            <p:cNvSpPr txBox="1"/>
            <p:nvPr/>
          </p:nvSpPr>
          <p:spPr>
            <a:xfrm>
              <a:off x="6464829" y="3350082"/>
              <a:ext cx="1009138" cy="350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客户机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BF3C8D1-7055-4CF1-BC47-AF682B4E3E77}"/>
              </a:ext>
            </a:extLst>
          </p:cNvPr>
          <p:cNvGrpSpPr>
            <a:grpSpLocks noChangeAspect="1"/>
          </p:cNvGrpSpPr>
          <p:nvPr/>
        </p:nvGrpSpPr>
        <p:grpSpPr>
          <a:xfrm>
            <a:off x="9407768" y="1072227"/>
            <a:ext cx="1306381" cy="1530192"/>
            <a:chOff x="9859329" y="1957607"/>
            <a:chExt cx="1488122" cy="1743069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DC52246-E3F3-4F82-971C-02127554A1B2}"/>
                </a:ext>
              </a:extLst>
            </p:cNvPr>
            <p:cNvGrpSpPr/>
            <p:nvPr/>
          </p:nvGrpSpPr>
          <p:grpSpPr>
            <a:xfrm>
              <a:off x="9859329" y="1957607"/>
              <a:ext cx="1488122" cy="1258442"/>
              <a:chOff x="9859329" y="1957607"/>
              <a:chExt cx="1488122" cy="1258442"/>
            </a:xfrm>
          </p:grpSpPr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B6D5DA3B-DF79-452F-85C5-951A6E3E5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89009" y="1957607"/>
                <a:ext cx="1258442" cy="1258442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7A4EDCE2-4555-476D-BDDA-A659F2864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9329" y="2756689"/>
                <a:ext cx="459360" cy="459360"/>
              </a:xfrm>
              <a:prstGeom prst="rect">
                <a:avLst/>
              </a:prstGeom>
            </p:spPr>
          </p:pic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FF89A35-24DF-417F-BF0D-5DA371F81B63}"/>
                </a:ext>
              </a:extLst>
            </p:cNvPr>
            <p:cNvSpPr txBox="1"/>
            <p:nvPr/>
          </p:nvSpPr>
          <p:spPr>
            <a:xfrm>
              <a:off x="10098821" y="3350082"/>
              <a:ext cx="1009138" cy="350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服务器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F4E09B0-2ADA-4663-91FC-0F497B8A41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382" y="2299790"/>
            <a:ext cx="307778" cy="30777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BE002E11-7DC3-4595-B820-E26EC1BE9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16" y="2292202"/>
            <a:ext cx="307778" cy="307778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950B23D9-47CA-4BBF-8C0C-92F9BE282FA4}"/>
              </a:ext>
            </a:extLst>
          </p:cNvPr>
          <p:cNvSpPr/>
          <p:nvPr/>
        </p:nvSpPr>
        <p:spPr>
          <a:xfrm>
            <a:off x="6837731" y="2715204"/>
            <a:ext cx="885894" cy="4032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CLOSED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C0FEDB6-E9D8-4C9E-A18E-0E209E6CB7AC}"/>
              </a:ext>
            </a:extLst>
          </p:cNvPr>
          <p:cNvSpPr/>
          <p:nvPr/>
        </p:nvSpPr>
        <p:spPr>
          <a:xfrm>
            <a:off x="9718826" y="2715204"/>
            <a:ext cx="885894" cy="4032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CLOSED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A4C5103-A7BB-4BBA-84D4-2DE1E73472C5}"/>
              </a:ext>
            </a:extLst>
          </p:cNvPr>
          <p:cNvSpPr/>
          <p:nvPr/>
        </p:nvSpPr>
        <p:spPr>
          <a:xfrm>
            <a:off x="6837731" y="3171786"/>
            <a:ext cx="885894" cy="12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SYN-</a:t>
            </a:r>
          </a:p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SENT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59B02E0-5B84-46D0-BB67-E69CA0C7D40F}"/>
              </a:ext>
            </a:extLst>
          </p:cNvPr>
          <p:cNvSpPr/>
          <p:nvPr/>
        </p:nvSpPr>
        <p:spPr>
          <a:xfrm>
            <a:off x="6837731" y="4434710"/>
            <a:ext cx="885894" cy="80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ESTAB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</a:p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LISHED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A887ADF-A451-48C9-A5B8-01955F763B23}"/>
              </a:ext>
            </a:extLst>
          </p:cNvPr>
          <p:cNvSpPr/>
          <p:nvPr/>
        </p:nvSpPr>
        <p:spPr>
          <a:xfrm>
            <a:off x="9718826" y="3153953"/>
            <a:ext cx="885894" cy="4032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LISTEN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A73F902-F965-4070-9A6C-F0396F162E20}"/>
              </a:ext>
            </a:extLst>
          </p:cNvPr>
          <p:cNvSpPr/>
          <p:nvPr/>
        </p:nvSpPr>
        <p:spPr>
          <a:xfrm>
            <a:off x="9718826" y="3592702"/>
            <a:ext cx="885894" cy="806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SYN-</a:t>
            </a:r>
          </a:p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RCVD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C828BEA-A68D-4C9C-A96E-70AAE661DF9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28303" y="1701395"/>
            <a:ext cx="109428" cy="1421454"/>
          </a:xfrm>
          <a:prstGeom prst="bentConnector3">
            <a:avLst>
              <a:gd name="adj1" fmla="val -20890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DC3B41FC-0D3A-4DCD-AC6B-3DC655A15C25}"/>
              </a:ext>
            </a:extLst>
          </p:cNvPr>
          <p:cNvCxnSpPr>
            <a:cxnSpLocks/>
          </p:cNvCxnSpPr>
          <p:nvPr/>
        </p:nvCxnSpPr>
        <p:spPr>
          <a:xfrm flipH="1">
            <a:off x="10604720" y="1701396"/>
            <a:ext cx="109429" cy="1421454"/>
          </a:xfrm>
          <a:prstGeom prst="bentConnector3">
            <a:avLst>
              <a:gd name="adj1" fmla="val -20890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4EDEAAF-2FCE-46EB-88C6-BDF8232CDA12}"/>
              </a:ext>
            </a:extLst>
          </p:cNvPr>
          <p:cNvSpPr txBox="1"/>
          <p:nvPr/>
        </p:nvSpPr>
        <p:spPr>
          <a:xfrm>
            <a:off x="6059434" y="1956553"/>
            <a:ext cx="433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主动打开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0383713-B4D1-4B0D-B0D7-218E68BDAA3C}"/>
              </a:ext>
            </a:extLst>
          </p:cNvPr>
          <p:cNvSpPr txBox="1"/>
          <p:nvPr/>
        </p:nvSpPr>
        <p:spPr>
          <a:xfrm>
            <a:off x="10933366" y="1956553"/>
            <a:ext cx="433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被动打开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0B8905B-AB0F-4CBD-9A7B-3AC845E25670}"/>
              </a:ext>
            </a:extLst>
          </p:cNvPr>
          <p:cNvSpPr/>
          <p:nvPr/>
        </p:nvSpPr>
        <p:spPr>
          <a:xfrm>
            <a:off x="9718826" y="4434710"/>
            <a:ext cx="885894" cy="80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ESTAB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</a:p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LISHED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871851C-39E4-4640-BBC2-E566768495D1}"/>
              </a:ext>
            </a:extLst>
          </p:cNvPr>
          <p:cNvCxnSpPr>
            <a:cxnSpLocks/>
          </p:cNvCxnSpPr>
          <p:nvPr/>
        </p:nvCxnSpPr>
        <p:spPr>
          <a:xfrm>
            <a:off x="7723625" y="3118463"/>
            <a:ext cx="1995201" cy="43874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3FFE9E2-0DF7-444E-97F6-715A35970CFD}"/>
              </a:ext>
            </a:extLst>
          </p:cNvPr>
          <p:cNvCxnSpPr>
            <a:cxnSpLocks/>
          </p:cNvCxnSpPr>
          <p:nvPr/>
        </p:nvCxnSpPr>
        <p:spPr>
          <a:xfrm flipH="1">
            <a:off x="7723625" y="3601618"/>
            <a:ext cx="1995202" cy="779768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818F81E-A6E0-4972-A335-2E6B102CA6BE}"/>
              </a:ext>
            </a:extLst>
          </p:cNvPr>
          <p:cNvCxnSpPr>
            <a:cxnSpLocks/>
          </p:cNvCxnSpPr>
          <p:nvPr/>
        </p:nvCxnSpPr>
        <p:spPr>
          <a:xfrm flipV="1">
            <a:off x="7727950" y="4399220"/>
            <a:ext cx="1990876" cy="768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764E5DE-2E8F-49ED-A644-1CDFA4916A0D}"/>
              </a:ext>
            </a:extLst>
          </p:cNvPr>
          <p:cNvGrpSpPr/>
          <p:nvPr/>
        </p:nvGrpSpPr>
        <p:grpSpPr>
          <a:xfrm>
            <a:off x="7831163" y="4708595"/>
            <a:ext cx="1780124" cy="484632"/>
            <a:chOff x="7805653" y="2756689"/>
            <a:chExt cx="1958136" cy="484632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727511E9-6D44-468F-8B9F-50CF9B1A0D7D}"/>
                </a:ext>
              </a:extLst>
            </p:cNvPr>
            <p:cNvGrpSpPr/>
            <p:nvPr/>
          </p:nvGrpSpPr>
          <p:grpSpPr>
            <a:xfrm>
              <a:off x="7805653" y="2756689"/>
              <a:ext cx="1958136" cy="484632"/>
              <a:chOff x="7805653" y="2756689"/>
              <a:chExt cx="1958136" cy="484632"/>
            </a:xfrm>
          </p:grpSpPr>
          <p:sp>
            <p:nvSpPr>
              <p:cNvPr id="86" name="箭头: 右 85">
                <a:extLst>
                  <a:ext uri="{FF2B5EF4-FFF2-40B4-BE49-F238E27FC236}">
                    <a16:creationId xmlns:a16="http://schemas.microsoft.com/office/drawing/2014/main" id="{E1C59BB0-2BC2-4535-84F9-3011C7977177}"/>
                  </a:ext>
                </a:extLst>
              </p:cNvPr>
              <p:cNvSpPr/>
              <p:nvPr/>
            </p:nvSpPr>
            <p:spPr>
              <a:xfrm>
                <a:off x="8534349" y="2756689"/>
                <a:ext cx="1229440" cy="484632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箭头: 右 86">
                <a:extLst>
                  <a:ext uri="{FF2B5EF4-FFF2-40B4-BE49-F238E27FC236}">
                    <a16:creationId xmlns:a16="http://schemas.microsoft.com/office/drawing/2014/main" id="{48CDE29C-E1CD-4A93-B80E-E1C371F89A77}"/>
                  </a:ext>
                </a:extLst>
              </p:cNvPr>
              <p:cNvSpPr/>
              <p:nvPr/>
            </p:nvSpPr>
            <p:spPr>
              <a:xfrm rot="10800000">
                <a:off x="7805653" y="2756689"/>
                <a:ext cx="1229440" cy="484632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5E47FB89-3D07-4B34-B04D-323EAE2E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002" y="2845117"/>
              <a:ext cx="1229439" cy="307777"/>
            </a:xfrm>
            <a:prstGeom prst="rect">
              <a:avLst/>
            </a:prstGeom>
          </p:spPr>
        </p:pic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2E395B09-9095-40BE-9BC4-C4C3E1F65171}"/>
              </a:ext>
            </a:extLst>
          </p:cNvPr>
          <p:cNvSpPr txBox="1"/>
          <p:nvPr/>
        </p:nvSpPr>
        <p:spPr>
          <a:xfrm rot="771579">
            <a:off x="8069095" y="3026283"/>
            <a:ext cx="1285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SYN=1, seq=x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05801F4-DD9D-4DE9-81FE-D6D600EE6200}"/>
              </a:ext>
            </a:extLst>
          </p:cNvPr>
          <p:cNvSpPr txBox="1"/>
          <p:nvPr/>
        </p:nvSpPr>
        <p:spPr>
          <a:xfrm rot="20322737">
            <a:off x="7637451" y="3607916"/>
            <a:ext cx="1712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SYN=1, ACK=1,</a:t>
            </a:r>
          </a:p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seq=y, ack=x+1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1A20A6E-E618-4932-90A7-D4B1D962D87A}"/>
              </a:ext>
            </a:extLst>
          </p:cNvPr>
          <p:cNvSpPr txBox="1"/>
          <p:nvPr/>
        </p:nvSpPr>
        <p:spPr>
          <a:xfrm>
            <a:off x="7942970" y="4162509"/>
            <a:ext cx="1712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ACK=1,</a:t>
            </a:r>
          </a:p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seq=x+1, ack=y+1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91" name="对话气泡: 椭圆形 90">
            <a:extLst>
              <a:ext uri="{FF2B5EF4-FFF2-40B4-BE49-F238E27FC236}">
                <a16:creationId xmlns:a16="http://schemas.microsoft.com/office/drawing/2014/main" id="{31D42C29-C5F8-4880-A744-E5F6F3D08FDF}"/>
              </a:ext>
            </a:extLst>
          </p:cNvPr>
          <p:cNvSpPr/>
          <p:nvPr/>
        </p:nvSpPr>
        <p:spPr>
          <a:xfrm>
            <a:off x="8162389" y="5586785"/>
            <a:ext cx="1882211" cy="806518"/>
          </a:xfrm>
          <a:prstGeom prst="wedgeEllipseCallout">
            <a:avLst>
              <a:gd name="adj1" fmla="val -35266"/>
              <a:gd name="adj2" fmla="val -6213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第三次握手的必要性与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SYN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洪泛攻击</a:t>
            </a:r>
          </a:p>
        </p:txBody>
      </p:sp>
    </p:spTree>
    <p:extLst>
      <p:ext uri="{BB962C8B-B14F-4D97-AF65-F5344CB8AC3E}">
        <p14:creationId xmlns:p14="http://schemas.microsoft.com/office/powerpoint/2010/main" val="287635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8" grpId="0" animBg="1"/>
      <p:bldP spid="59" grpId="0" animBg="1"/>
      <p:bldP spid="60" grpId="0" animBg="1"/>
      <p:bldP spid="61" grpId="0" animBg="1"/>
      <p:bldP spid="67" grpId="0"/>
      <p:bldP spid="68" grpId="0"/>
      <p:bldP spid="69" grpId="0" animBg="1"/>
      <p:bldP spid="88" grpId="0"/>
      <p:bldP spid="89" grpId="0"/>
      <p:bldP spid="90" grpId="0"/>
      <p:bldP spid="9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TCP</a:t>
            </a:r>
            <a:r>
              <a:rPr lang="zh-CN" altLang="en-US" dirty="0"/>
              <a:t>连接管理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4"/>
                </a:solidFill>
              </a:rPr>
              <a:t>四次挥手</a:t>
            </a:r>
            <a:r>
              <a:rPr lang="zh-CN" altLang="en-US" dirty="0"/>
              <a:t>释放连接：</a:t>
            </a:r>
            <a:endParaRPr lang="en-US" altLang="zh-CN" sz="1400" dirty="0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客户机发送连接释放报文段，停发数据，主动关闭连接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服务器回复确认报文段，客户到服务器方向已释放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服务器发送释放连接报文段，主动关闭连接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客户端回复确认报文段，等待超时</a:t>
            </a:r>
            <a:r>
              <a:rPr lang="en-US" altLang="zh-CN" sz="1400" dirty="0">
                <a:solidFill>
                  <a:srgbClr val="3F434C"/>
                </a:solidFill>
              </a:rPr>
              <a:t>(2MSL)</a:t>
            </a:r>
            <a:r>
              <a:rPr lang="zh-CN" altLang="en-US" sz="1400" dirty="0">
                <a:solidFill>
                  <a:srgbClr val="3F434C"/>
                </a:solidFill>
              </a:rPr>
              <a:t>后彻底关闭</a:t>
            </a:r>
            <a:endParaRPr lang="en-US" altLang="zh-CN" sz="1400" dirty="0">
              <a:solidFill>
                <a:srgbClr val="3F434C"/>
              </a:solidFill>
            </a:endParaRP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协议：四次挥手释放连接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6889482-5F2C-4764-8364-59A827C92CD8}"/>
              </a:ext>
            </a:extLst>
          </p:cNvPr>
          <p:cNvGrpSpPr>
            <a:grpSpLocks noChangeAspect="1"/>
          </p:cNvGrpSpPr>
          <p:nvPr/>
        </p:nvGrpSpPr>
        <p:grpSpPr>
          <a:xfrm>
            <a:off x="6728303" y="1072227"/>
            <a:ext cx="1300507" cy="1530192"/>
            <a:chOff x="6228683" y="1957607"/>
            <a:chExt cx="1481431" cy="174306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8DCA99A-277F-4F7B-A9BE-24BC6F1AFBFE}"/>
                </a:ext>
              </a:extLst>
            </p:cNvPr>
            <p:cNvGrpSpPr/>
            <p:nvPr/>
          </p:nvGrpSpPr>
          <p:grpSpPr>
            <a:xfrm>
              <a:off x="6228683" y="1957607"/>
              <a:ext cx="1481431" cy="1258442"/>
              <a:chOff x="6091238" y="1957607"/>
              <a:chExt cx="1481431" cy="1258442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7B7793F3-1BBC-4910-B637-EAA8F780D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1238" y="1957607"/>
                <a:ext cx="1258442" cy="1258442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AEAA3DCC-600B-440C-B791-D7E9A34D8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3309" y="2756689"/>
                <a:ext cx="459360" cy="459360"/>
              </a:xfrm>
              <a:prstGeom prst="rect">
                <a:avLst/>
              </a:prstGeom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EC6164B-CDA2-44EA-9B25-3AF3F313004A}"/>
                </a:ext>
              </a:extLst>
            </p:cNvPr>
            <p:cNvSpPr txBox="1"/>
            <p:nvPr/>
          </p:nvSpPr>
          <p:spPr>
            <a:xfrm>
              <a:off x="6464829" y="3350082"/>
              <a:ext cx="1009138" cy="350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客户机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BF3C8D1-7055-4CF1-BC47-AF682B4E3E77}"/>
              </a:ext>
            </a:extLst>
          </p:cNvPr>
          <p:cNvGrpSpPr>
            <a:grpSpLocks noChangeAspect="1"/>
          </p:cNvGrpSpPr>
          <p:nvPr/>
        </p:nvGrpSpPr>
        <p:grpSpPr>
          <a:xfrm>
            <a:off x="9407768" y="1072227"/>
            <a:ext cx="1306381" cy="1530192"/>
            <a:chOff x="9859329" y="1957607"/>
            <a:chExt cx="1488122" cy="1743069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DC52246-E3F3-4F82-971C-02127554A1B2}"/>
                </a:ext>
              </a:extLst>
            </p:cNvPr>
            <p:cNvGrpSpPr/>
            <p:nvPr/>
          </p:nvGrpSpPr>
          <p:grpSpPr>
            <a:xfrm>
              <a:off x="9859329" y="1957607"/>
              <a:ext cx="1488122" cy="1258442"/>
              <a:chOff x="9859329" y="1957607"/>
              <a:chExt cx="1488122" cy="1258442"/>
            </a:xfrm>
          </p:grpSpPr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B6D5DA3B-DF79-452F-85C5-951A6E3E5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89009" y="1957607"/>
                <a:ext cx="1258442" cy="1258442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7A4EDCE2-4555-476D-BDDA-A659F2864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9329" y="2756689"/>
                <a:ext cx="459360" cy="459360"/>
              </a:xfrm>
              <a:prstGeom prst="rect">
                <a:avLst/>
              </a:prstGeom>
            </p:spPr>
          </p:pic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FF89A35-24DF-417F-BF0D-5DA371F81B63}"/>
                </a:ext>
              </a:extLst>
            </p:cNvPr>
            <p:cNvSpPr txBox="1"/>
            <p:nvPr/>
          </p:nvSpPr>
          <p:spPr>
            <a:xfrm>
              <a:off x="10098821" y="3350082"/>
              <a:ext cx="1009138" cy="350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服务器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F4E09B0-2ADA-4663-91FC-0F497B8A41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382" y="2299790"/>
            <a:ext cx="307778" cy="30777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BE002E11-7DC3-4595-B820-E26EC1BE9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16" y="2292202"/>
            <a:ext cx="307778" cy="307778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950B23D9-47CA-4BBF-8C0C-92F9BE282FA4}"/>
              </a:ext>
            </a:extLst>
          </p:cNvPr>
          <p:cNvSpPr/>
          <p:nvPr/>
        </p:nvSpPr>
        <p:spPr>
          <a:xfrm>
            <a:off x="6837731" y="2715203"/>
            <a:ext cx="885894" cy="615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ESTAB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</a:p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LISHED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C0FEDB6-E9D8-4C9E-A18E-0E209E6CB7AC}"/>
              </a:ext>
            </a:extLst>
          </p:cNvPr>
          <p:cNvSpPr/>
          <p:nvPr/>
        </p:nvSpPr>
        <p:spPr>
          <a:xfrm>
            <a:off x="9718826" y="2715203"/>
            <a:ext cx="885894" cy="92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ESTAB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</a:p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LISHED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A4C5103-A7BB-4BBA-84D4-2DE1E73472C5}"/>
              </a:ext>
            </a:extLst>
          </p:cNvPr>
          <p:cNvSpPr/>
          <p:nvPr/>
        </p:nvSpPr>
        <p:spPr>
          <a:xfrm>
            <a:off x="6837731" y="3398150"/>
            <a:ext cx="885894" cy="70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FIN-</a:t>
            </a:r>
          </a:p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WAIT-1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59B02E0-5B84-46D0-BB67-E69CA0C7D40F}"/>
              </a:ext>
            </a:extLst>
          </p:cNvPr>
          <p:cNvSpPr/>
          <p:nvPr/>
        </p:nvSpPr>
        <p:spPr>
          <a:xfrm>
            <a:off x="6837731" y="4166487"/>
            <a:ext cx="885894" cy="69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FIN-</a:t>
            </a:r>
          </a:p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WAIT-2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A887ADF-A451-48C9-A5B8-01955F763B23}"/>
              </a:ext>
            </a:extLst>
          </p:cNvPr>
          <p:cNvSpPr/>
          <p:nvPr/>
        </p:nvSpPr>
        <p:spPr>
          <a:xfrm>
            <a:off x="9718826" y="3734951"/>
            <a:ext cx="885894" cy="6154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CLOSE-WAIT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A73F902-F965-4070-9A6C-F0396F162E20}"/>
              </a:ext>
            </a:extLst>
          </p:cNvPr>
          <p:cNvSpPr/>
          <p:nvPr/>
        </p:nvSpPr>
        <p:spPr>
          <a:xfrm>
            <a:off x="9718826" y="4446967"/>
            <a:ext cx="885894" cy="92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LAST-</a:t>
            </a:r>
          </a:p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ACK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C828BEA-A68D-4C9C-A96E-70AAE661DF9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28303" y="1780931"/>
            <a:ext cx="109428" cy="1538165"/>
          </a:xfrm>
          <a:prstGeom prst="bentConnector3">
            <a:avLst>
              <a:gd name="adj1" fmla="val -20890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DC3B41FC-0D3A-4DCD-AC6B-3DC655A15C25}"/>
              </a:ext>
            </a:extLst>
          </p:cNvPr>
          <p:cNvCxnSpPr>
            <a:cxnSpLocks/>
          </p:cNvCxnSpPr>
          <p:nvPr/>
        </p:nvCxnSpPr>
        <p:spPr>
          <a:xfrm flipH="1">
            <a:off x="10604720" y="1682812"/>
            <a:ext cx="109429" cy="2659888"/>
          </a:xfrm>
          <a:prstGeom prst="bentConnector3">
            <a:avLst>
              <a:gd name="adj1" fmla="val -20890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4EDEAAF-2FCE-46EB-88C6-BDF8232CDA12}"/>
              </a:ext>
            </a:extLst>
          </p:cNvPr>
          <p:cNvSpPr txBox="1"/>
          <p:nvPr/>
        </p:nvSpPr>
        <p:spPr>
          <a:xfrm>
            <a:off x="6059868" y="2122926"/>
            <a:ext cx="433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主动关闭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0383713-B4D1-4B0D-B0D7-218E68BDAA3C}"/>
              </a:ext>
            </a:extLst>
          </p:cNvPr>
          <p:cNvSpPr txBox="1"/>
          <p:nvPr/>
        </p:nvSpPr>
        <p:spPr>
          <a:xfrm>
            <a:off x="10932774" y="2608418"/>
            <a:ext cx="433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被动关闭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871851C-39E4-4640-BBC2-E566768495D1}"/>
              </a:ext>
            </a:extLst>
          </p:cNvPr>
          <p:cNvCxnSpPr>
            <a:cxnSpLocks/>
          </p:cNvCxnSpPr>
          <p:nvPr/>
        </p:nvCxnSpPr>
        <p:spPr>
          <a:xfrm>
            <a:off x="7723625" y="3326733"/>
            <a:ext cx="1993103" cy="30844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3FFE9E2-0DF7-444E-97F6-715A35970CFD}"/>
              </a:ext>
            </a:extLst>
          </p:cNvPr>
          <p:cNvCxnSpPr>
            <a:cxnSpLocks/>
          </p:cNvCxnSpPr>
          <p:nvPr/>
        </p:nvCxnSpPr>
        <p:spPr>
          <a:xfrm flipH="1">
            <a:off x="7723625" y="3751183"/>
            <a:ext cx="2003697" cy="36741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818F81E-A6E0-4972-A335-2E6B102CA6BE}"/>
              </a:ext>
            </a:extLst>
          </p:cNvPr>
          <p:cNvCxnSpPr>
            <a:cxnSpLocks/>
          </p:cNvCxnSpPr>
          <p:nvPr/>
        </p:nvCxnSpPr>
        <p:spPr>
          <a:xfrm flipH="1">
            <a:off x="7722551" y="4353260"/>
            <a:ext cx="1994177" cy="52024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764E5DE-2E8F-49ED-A644-1CDFA4916A0D}"/>
              </a:ext>
            </a:extLst>
          </p:cNvPr>
          <p:cNvGrpSpPr/>
          <p:nvPr/>
        </p:nvGrpSpPr>
        <p:grpSpPr>
          <a:xfrm>
            <a:off x="7873228" y="2605809"/>
            <a:ext cx="1780124" cy="484632"/>
            <a:chOff x="7805653" y="2756689"/>
            <a:chExt cx="1958136" cy="484632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727511E9-6D44-468F-8B9F-50CF9B1A0D7D}"/>
                </a:ext>
              </a:extLst>
            </p:cNvPr>
            <p:cNvGrpSpPr/>
            <p:nvPr/>
          </p:nvGrpSpPr>
          <p:grpSpPr>
            <a:xfrm>
              <a:off x="7805653" y="2756689"/>
              <a:ext cx="1958136" cy="484632"/>
              <a:chOff x="7805653" y="2756689"/>
              <a:chExt cx="1958136" cy="484632"/>
            </a:xfrm>
          </p:grpSpPr>
          <p:sp>
            <p:nvSpPr>
              <p:cNvPr id="86" name="箭头: 右 85">
                <a:extLst>
                  <a:ext uri="{FF2B5EF4-FFF2-40B4-BE49-F238E27FC236}">
                    <a16:creationId xmlns:a16="http://schemas.microsoft.com/office/drawing/2014/main" id="{E1C59BB0-2BC2-4535-84F9-3011C7977177}"/>
                  </a:ext>
                </a:extLst>
              </p:cNvPr>
              <p:cNvSpPr/>
              <p:nvPr/>
            </p:nvSpPr>
            <p:spPr>
              <a:xfrm>
                <a:off x="8534349" y="2756689"/>
                <a:ext cx="1229440" cy="484632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箭头: 右 86">
                <a:extLst>
                  <a:ext uri="{FF2B5EF4-FFF2-40B4-BE49-F238E27FC236}">
                    <a16:creationId xmlns:a16="http://schemas.microsoft.com/office/drawing/2014/main" id="{48CDE29C-E1CD-4A93-B80E-E1C371F89A77}"/>
                  </a:ext>
                </a:extLst>
              </p:cNvPr>
              <p:cNvSpPr/>
              <p:nvPr/>
            </p:nvSpPr>
            <p:spPr>
              <a:xfrm rot="10800000">
                <a:off x="7805653" y="2756689"/>
                <a:ext cx="1229440" cy="484632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5E47FB89-3D07-4B34-B04D-323EAE2E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002" y="2845117"/>
              <a:ext cx="1229439" cy="307777"/>
            </a:xfrm>
            <a:prstGeom prst="rect">
              <a:avLst/>
            </a:prstGeom>
          </p:spPr>
        </p:pic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2E395B09-9095-40BE-9BC4-C4C3E1F65171}"/>
              </a:ext>
            </a:extLst>
          </p:cNvPr>
          <p:cNvSpPr txBox="1"/>
          <p:nvPr/>
        </p:nvSpPr>
        <p:spPr>
          <a:xfrm rot="591072">
            <a:off x="8056269" y="3199772"/>
            <a:ext cx="1285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FIN=1, seq=u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05801F4-DD9D-4DE9-81FE-D6D600EE6200}"/>
              </a:ext>
            </a:extLst>
          </p:cNvPr>
          <p:cNvSpPr txBox="1"/>
          <p:nvPr/>
        </p:nvSpPr>
        <p:spPr>
          <a:xfrm rot="20956022">
            <a:off x="7488282" y="3510482"/>
            <a:ext cx="1712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ACK=1,</a:t>
            </a:r>
          </a:p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seq=v, ack=u+1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1A20A6E-E618-4932-90A7-D4B1D962D87A}"/>
              </a:ext>
            </a:extLst>
          </p:cNvPr>
          <p:cNvSpPr txBox="1"/>
          <p:nvPr/>
        </p:nvSpPr>
        <p:spPr>
          <a:xfrm rot="725672">
            <a:off x="8024096" y="4720592"/>
            <a:ext cx="1712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ACK=1,</a:t>
            </a:r>
          </a:p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seq=u+1, ack=w+1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9495442-C375-43D7-B26A-2893D0C21817}"/>
              </a:ext>
            </a:extLst>
          </p:cNvPr>
          <p:cNvSpPr/>
          <p:nvPr/>
        </p:nvSpPr>
        <p:spPr>
          <a:xfrm>
            <a:off x="6837731" y="5699622"/>
            <a:ext cx="885894" cy="30777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CLOSED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CA8D8F-3BC4-42A3-9554-E8E2E8BB9892}"/>
              </a:ext>
            </a:extLst>
          </p:cNvPr>
          <p:cNvSpPr/>
          <p:nvPr/>
        </p:nvSpPr>
        <p:spPr>
          <a:xfrm>
            <a:off x="9718826" y="5465118"/>
            <a:ext cx="885894" cy="30777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CLOSED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75B65EC-337A-4669-A1E5-42E31B4E2A14}"/>
              </a:ext>
            </a:extLst>
          </p:cNvPr>
          <p:cNvSpPr/>
          <p:nvPr/>
        </p:nvSpPr>
        <p:spPr>
          <a:xfrm>
            <a:off x="6837731" y="4933055"/>
            <a:ext cx="885894" cy="69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TIME-</a:t>
            </a:r>
          </a:p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WAIT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8C93347-F966-4EE5-A4F6-09CCC62BE98C}"/>
              </a:ext>
            </a:extLst>
          </p:cNvPr>
          <p:cNvCxnSpPr>
            <a:cxnSpLocks/>
          </p:cNvCxnSpPr>
          <p:nvPr/>
        </p:nvCxnSpPr>
        <p:spPr>
          <a:xfrm>
            <a:off x="7722551" y="4933055"/>
            <a:ext cx="2003282" cy="44120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6990082-6C9C-4A8A-9DED-FE9DD2F618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30332" y="4939847"/>
            <a:ext cx="12700" cy="69080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64246D5-8099-4695-BBB2-6DDB1DB80CC9}"/>
              </a:ext>
            </a:extLst>
          </p:cNvPr>
          <p:cNvSpPr txBox="1"/>
          <p:nvPr/>
        </p:nvSpPr>
        <p:spPr>
          <a:xfrm>
            <a:off x="5999242" y="5069083"/>
            <a:ext cx="604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等待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 err="1">
                <a:solidFill>
                  <a:srgbClr val="3F434C"/>
                </a:solidFill>
                <a:ea typeface="思源黑体 CN Medium" panose="020B0600000000000000" pitchFamily="34" charset="-122"/>
              </a:rPr>
              <a:t>2MSL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35AC30E-A7BC-482D-8B84-FB257F8CE64C}"/>
              </a:ext>
            </a:extLst>
          </p:cNvPr>
          <p:cNvSpPr txBox="1"/>
          <p:nvPr/>
        </p:nvSpPr>
        <p:spPr>
          <a:xfrm rot="20703931">
            <a:off x="7682825" y="4206360"/>
            <a:ext cx="1712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ea typeface="思源黑体 CN Medium" panose="020B0600000000000000" pitchFamily="34" charset="-122"/>
              </a:rPr>
              <a:t>FIN=1,</a:t>
            </a:r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ACK=1,</a:t>
            </a:r>
          </a:p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seq=w, ack=u+1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29B69481-5274-4F39-B4A5-5ADBA9187551}"/>
              </a:ext>
            </a:extLst>
          </p:cNvPr>
          <p:cNvCxnSpPr>
            <a:cxnSpLocks/>
          </p:cNvCxnSpPr>
          <p:nvPr/>
        </p:nvCxnSpPr>
        <p:spPr>
          <a:xfrm flipV="1">
            <a:off x="10585866" y="1740166"/>
            <a:ext cx="109429" cy="1998414"/>
          </a:xfrm>
          <a:prstGeom prst="curvedConnector3">
            <a:avLst>
              <a:gd name="adj1" fmla="val 222757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27DE03F-F5FD-4AF5-8FB2-E3981553504D}"/>
              </a:ext>
            </a:extLst>
          </p:cNvPr>
          <p:cNvGrpSpPr/>
          <p:nvPr/>
        </p:nvGrpSpPr>
        <p:grpSpPr>
          <a:xfrm rot="20957722">
            <a:off x="7887538" y="4075886"/>
            <a:ext cx="414904" cy="203656"/>
            <a:chOff x="7805653" y="2756689"/>
            <a:chExt cx="1229440" cy="484632"/>
          </a:xfrm>
        </p:grpSpPr>
        <p:sp>
          <p:nvSpPr>
            <p:cNvPr id="92" name="箭头: 右 91">
              <a:extLst>
                <a:ext uri="{FF2B5EF4-FFF2-40B4-BE49-F238E27FC236}">
                  <a16:creationId xmlns:a16="http://schemas.microsoft.com/office/drawing/2014/main" id="{C8D2B5E2-E641-41E7-8CD4-E3C8799ADC11}"/>
                </a:ext>
              </a:extLst>
            </p:cNvPr>
            <p:cNvSpPr/>
            <p:nvPr/>
          </p:nvSpPr>
          <p:spPr>
            <a:xfrm rot="10800000">
              <a:off x="7805653" y="2756689"/>
              <a:ext cx="1229440" cy="48463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A3C6B850-D4BE-44ED-827C-274C86308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452"/>
            <a:stretch/>
          </p:blipFill>
          <p:spPr>
            <a:xfrm>
              <a:off x="8119676" y="2948138"/>
              <a:ext cx="830620" cy="127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032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7" grpId="0"/>
      <p:bldP spid="68" grpId="0"/>
      <p:bldP spid="88" grpId="0"/>
      <p:bldP spid="89" grpId="0"/>
      <p:bldP spid="90" grpId="0"/>
      <p:bldP spid="40" grpId="0" animBg="1"/>
      <p:bldP spid="41" grpId="0" animBg="1"/>
      <p:bldP spid="42" grpId="0" animBg="1"/>
      <p:bldP spid="70" grpId="0"/>
      <p:bldP spid="7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报文段首部格式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12DF923-76B1-C991-835B-C3EB88F8E0BD}"/>
              </a:ext>
            </a:extLst>
          </p:cNvPr>
          <p:cNvSpPr/>
          <p:nvPr/>
        </p:nvSpPr>
        <p:spPr>
          <a:xfrm>
            <a:off x="6194342" y="1592954"/>
            <a:ext cx="5334675" cy="10143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2" indent="-228577">
              <a:spcBef>
                <a:spcPts val="1000"/>
              </a:spcBef>
            </a:pPr>
            <a:r>
              <a:rPr lang="en-US" altLang="zh-CN" sz="1400" dirty="0">
                <a:solidFill>
                  <a:schemeClr val="accent4"/>
                </a:solidFill>
              </a:rPr>
              <a:t>1.</a:t>
            </a:r>
            <a:r>
              <a:rPr lang="zh-CN" altLang="en-US" sz="1400" dirty="0">
                <a:solidFill>
                  <a:schemeClr val="accent4"/>
                </a:solidFill>
              </a:rPr>
              <a:t>源端口和目的端口</a:t>
            </a:r>
            <a:endParaRPr lang="en-US" altLang="zh-CN" sz="1400" dirty="0">
              <a:solidFill>
                <a:schemeClr val="accent4"/>
              </a:solidFill>
            </a:endParaRPr>
          </a:p>
          <a:p>
            <a:pPr marL="0" lvl="2" indent="-228577">
              <a:spcBef>
                <a:spcPts val="1000"/>
              </a:spcBef>
            </a:pPr>
            <a:r>
              <a:rPr lang="en-US" altLang="zh-CN" sz="1400" dirty="0">
                <a:solidFill>
                  <a:schemeClr val="accent4"/>
                </a:solidFill>
              </a:rPr>
              <a:t>2.</a:t>
            </a:r>
            <a:r>
              <a:rPr lang="zh-CN" altLang="en-US" sz="1400" dirty="0">
                <a:solidFill>
                  <a:schemeClr val="accent4"/>
                </a:solidFill>
              </a:rPr>
              <a:t>序号：</a:t>
            </a:r>
            <a:r>
              <a:rPr lang="zh-CN" altLang="en-US" sz="1400" dirty="0"/>
              <a:t>本报文段所发送数据的第一个字节的序号</a:t>
            </a:r>
            <a:endParaRPr lang="en-US" altLang="zh-CN" sz="1400" dirty="0"/>
          </a:p>
          <a:p>
            <a:pPr marL="0" lvl="2" indent="-228577">
              <a:spcBef>
                <a:spcPts val="1000"/>
              </a:spcBef>
            </a:pPr>
            <a:r>
              <a:rPr lang="en-US" altLang="zh-CN" sz="1400" dirty="0">
                <a:solidFill>
                  <a:schemeClr val="accent4"/>
                </a:solidFill>
              </a:rPr>
              <a:t>3.</a:t>
            </a:r>
            <a:r>
              <a:rPr lang="zh-CN" altLang="en-US" sz="1400" dirty="0">
                <a:solidFill>
                  <a:schemeClr val="accent4"/>
                </a:solidFill>
              </a:rPr>
              <a:t>确认号：</a:t>
            </a:r>
            <a:r>
              <a:rPr lang="zh-CN" altLang="en-US" sz="1400" dirty="0"/>
              <a:t>期望收到下个报文段第一个字节的序号</a:t>
            </a:r>
            <a:endParaRPr lang="en-US" altLang="zh-CN" sz="1400" dirty="0"/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0E4823C5-4CC1-5023-B80E-E00738A5B0F9}"/>
              </a:ext>
            </a:extLst>
          </p:cNvPr>
          <p:cNvGrpSpPr>
            <a:grpSpLocks noChangeAspect="1"/>
          </p:cNvGrpSpPr>
          <p:nvPr/>
        </p:nvGrpSpPr>
        <p:grpSpPr>
          <a:xfrm>
            <a:off x="888133" y="1347901"/>
            <a:ext cx="5306210" cy="3000405"/>
            <a:chOff x="7140301" y="1790417"/>
            <a:chExt cx="4647592" cy="3000405"/>
          </a:xfrm>
        </p:grpSpPr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8D46A90-0062-FD47-ADB3-4E07B2E8AFAD}"/>
                </a:ext>
              </a:extLst>
            </p:cNvPr>
            <p:cNvSpPr txBox="1"/>
            <p:nvPr/>
          </p:nvSpPr>
          <p:spPr>
            <a:xfrm>
              <a:off x="7713714" y="1790417"/>
              <a:ext cx="40741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	         8	                 16                 24	                   31</a:t>
              </a:r>
              <a:endParaRPr lang="zh-CN" altLang="en-US" sz="1200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35A3D944-A28E-0D61-2849-FA469E6A38F2}"/>
                </a:ext>
              </a:extLst>
            </p:cNvPr>
            <p:cNvGrpSpPr/>
            <p:nvPr/>
          </p:nvGrpSpPr>
          <p:grpSpPr>
            <a:xfrm>
              <a:off x="7140302" y="3471170"/>
              <a:ext cx="4458758" cy="359324"/>
              <a:chOff x="7140302" y="3472767"/>
              <a:chExt cx="4458758" cy="359324"/>
            </a:xfrm>
          </p:grpSpPr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7FC3EB9A-8835-EBE4-05F7-EF6BA3DB65A4}"/>
                  </a:ext>
                </a:extLst>
              </p:cNvPr>
              <p:cNvSpPr/>
              <p:nvPr/>
            </p:nvSpPr>
            <p:spPr>
              <a:xfrm>
                <a:off x="7824062" y="3472767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检验和</a:t>
                </a: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44690F48-9BEC-8E8A-BE18-BA5C9BF7B32C}"/>
                  </a:ext>
                </a:extLst>
              </p:cNvPr>
              <p:cNvSpPr/>
              <p:nvPr/>
            </p:nvSpPr>
            <p:spPr>
              <a:xfrm>
                <a:off x="9711561" y="3472767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紧急指针</a:t>
                </a:r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23F3E390-3F58-0306-0CE5-68EEAB04CFD9}"/>
                  </a:ext>
                </a:extLst>
              </p:cNvPr>
              <p:cNvSpPr/>
              <p:nvPr/>
            </p:nvSpPr>
            <p:spPr>
              <a:xfrm>
                <a:off x="7140302" y="3472768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6A9B492B-27B0-085F-35A9-C0F05CC35A42}"/>
                </a:ext>
              </a:extLst>
            </p:cNvPr>
            <p:cNvGrpSpPr/>
            <p:nvPr/>
          </p:nvGrpSpPr>
          <p:grpSpPr>
            <a:xfrm>
              <a:off x="7140301" y="4189024"/>
              <a:ext cx="4458759" cy="601798"/>
              <a:chOff x="7140301" y="4189024"/>
              <a:chExt cx="4458759" cy="601798"/>
            </a:xfrm>
          </p:grpSpPr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D651B8E1-00F8-A640-C19D-CE787ECCD89C}"/>
                  </a:ext>
                </a:extLst>
              </p:cNvPr>
              <p:cNvSpPr/>
              <p:nvPr/>
            </p:nvSpPr>
            <p:spPr>
              <a:xfrm>
                <a:off x="7824063" y="4189024"/>
                <a:ext cx="3774997" cy="60179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</a:t>
                </a: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8F2EC885-9364-28D7-40EE-8B10188E95CE}"/>
                  </a:ext>
                </a:extLst>
              </p:cNvPr>
              <p:cNvSpPr/>
              <p:nvPr/>
            </p:nvSpPr>
            <p:spPr>
              <a:xfrm>
                <a:off x="7140301" y="4189024"/>
                <a:ext cx="506465" cy="6017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数据字段</a:t>
                </a:r>
              </a:p>
            </p:txBody>
          </p:sp>
        </p:grp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3C8BA45F-DAE7-5CE2-3D42-67D93DA74D9C}"/>
                </a:ext>
              </a:extLst>
            </p:cNvPr>
            <p:cNvGrpSpPr/>
            <p:nvPr/>
          </p:nvGrpSpPr>
          <p:grpSpPr>
            <a:xfrm>
              <a:off x="7140303" y="2394395"/>
              <a:ext cx="4458757" cy="359324"/>
              <a:chOff x="7140303" y="2394795"/>
              <a:chExt cx="4458757" cy="359324"/>
            </a:xfrm>
          </p:grpSpPr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8A12CDA6-5E3A-906D-BC2C-13E95C88E806}"/>
                  </a:ext>
                </a:extLst>
              </p:cNvPr>
              <p:cNvSpPr/>
              <p:nvPr/>
            </p:nvSpPr>
            <p:spPr>
              <a:xfrm>
                <a:off x="7824063" y="2394795"/>
                <a:ext cx="3774997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序号</a:t>
                </a: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63DF2653-43F9-A2F6-9285-83B5207E49FB}"/>
                  </a:ext>
                </a:extLst>
              </p:cNvPr>
              <p:cNvSpPr/>
              <p:nvPr/>
            </p:nvSpPr>
            <p:spPr>
              <a:xfrm>
                <a:off x="7140303" y="2394796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ED7EB3D5-BB34-F1FC-4B1F-9A94054880FA}"/>
                </a:ext>
              </a:extLst>
            </p:cNvPr>
            <p:cNvGrpSpPr/>
            <p:nvPr/>
          </p:nvGrpSpPr>
          <p:grpSpPr>
            <a:xfrm>
              <a:off x="7140302" y="2753320"/>
              <a:ext cx="4458758" cy="359324"/>
              <a:chOff x="7140302" y="2754118"/>
              <a:chExt cx="4458758" cy="359324"/>
            </a:xfrm>
          </p:grpSpPr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E661FCF4-91FA-BFE5-E942-D19E909DBB1C}"/>
                  </a:ext>
                </a:extLst>
              </p:cNvPr>
              <p:cNvSpPr/>
              <p:nvPr/>
            </p:nvSpPr>
            <p:spPr>
              <a:xfrm>
                <a:off x="7824061" y="2754118"/>
                <a:ext cx="37749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确认号</a:t>
                </a: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935CCA5-F74B-55EA-6789-25A51BEA6D8F}"/>
                  </a:ext>
                </a:extLst>
              </p:cNvPr>
              <p:cNvSpPr/>
              <p:nvPr/>
            </p:nvSpPr>
            <p:spPr>
              <a:xfrm>
                <a:off x="7140302" y="2754119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993C4BE7-CAEF-7B2B-FE13-62487EFA51DF}"/>
                </a:ext>
              </a:extLst>
            </p:cNvPr>
            <p:cNvGrpSpPr/>
            <p:nvPr/>
          </p:nvGrpSpPr>
          <p:grpSpPr>
            <a:xfrm>
              <a:off x="7140303" y="2035470"/>
              <a:ext cx="4458757" cy="359324"/>
              <a:chOff x="7140303" y="2035470"/>
              <a:chExt cx="4458757" cy="359324"/>
            </a:xfrm>
          </p:grpSpPr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59BAFCAF-2189-CAA8-C624-B969C0F2081C}"/>
                  </a:ext>
                </a:extLst>
              </p:cNvPr>
              <p:cNvSpPr/>
              <p:nvPr/>
            </p:nvSpPr>
            <p:spPr>
              <a:xfrm>
                <a:off x="7824063" y="2035470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源端口</a:t>
                </a: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6F99CDEC-A3C7-1766-0594-8BDED7D112F2}"/>
                  </a:ext>
                </a:extLst>
              </p:cNvPr>
              <p:cNvSpPr/>
              <p:nvPr/>
            </p:nvSpPr>
            <p:spPr>
              <a:xfrm>
                <a:off x="9711561" y="2035470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目的端口</a:t>
                </a: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DAC13AD9-9128-5134-553B-DA97D4AE7071}"/>
                  </a:ext>
                </a:extLst>
              </p:cNvPr>
              <p:cNvSpPr/>
              <p:nvPr/>
            </p:nvSpPr>
            <p:spPr>
              <a:xfrm>
                <a:off x="7140303" y="2035471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CD98211B-2D37-DF76-0DAD-4F3C0AA15CD4}"/>
                </a:ext>
              </a:extLst>
            </p:cNvPr>
            <p:cNvGrpSpPr/>
            <p:nvPr/>
          </p:nvGrpSpPr>
          <p:grpSpPr>
            <a:xfrm>
              <a:off x="7140303" y="3112245"/>
              <a:ext cx="4458757" cy="359324"/>
              <a:chOff x="7140303" y="3115833"/>
              <a:chExt cx="4458757" cy="359324"/>
            </a:xfrm>
          </p:grpSpPr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5B232BEC-CDB4-B847-3C1C-507FDC7E5ED0}"/>
                  </a:ext>
                </a:extLst>
              </p:cNvPr>
              <p:cNvSpPr/>
              <p:nvPr/>
            </p:nvSpPr>
            <p:spPr>
              <a:xfrm>
                <a:off x="7140303" y="3115834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88383493-5EC5-1715-42F0-ED7C3181F3FE}"/>
                  </a:ext>
                </a:extLst>
              </p:cNvPr>
              <p:cNvSpPr/>
              <p:nvPr/>
            </p:nvSpPr>
            <p:spPr>
              <a:xfrm>
                <a:off x="8287603" y="3115833"/>
                <a:ext cx="701326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保留</a:t>
                </a: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3076EE18-5CED-2A3E-3953-6AD799591926}"/>
                  </a:ext>
                </a:extLst>
              </p:cNvPr>
              <p:cNvSpPr/>
              <p:nvPr/>
            </p:nvSpPr>
            <p:spPr>
              <a:xfrm>
                <a:off x="9590628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F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IN</a:t>
                </a:r>
                <a:endParaRPr lang="zh-CN" altLang="en-US" sz="8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1B8DC648-D941-D9FA-3C4A-6EFD46FC731D}"/>
                  </a:ext>
                </a:extLst>
              </p:cNvPr>
              <p:cNvSpPr/>
              <p:nvPr/>
            </p:nvSpPr>
            <p:spPr>
              <a:xfrm>
                <a:off x="9469699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SYN</a:t>
                </a:r>
                <a:endParaRPr lang="zh-CN" altLang="en-US" sz="8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E030ED42-41E6-FE34-DC30-2D7ACA52C169}"/>
                  </a:ext>
                </a:extLst>
              </p:cNvPr>
              <p:cNvSpPr/>
              <p:nvPr/>
            </p:nvSpPr>
            <p:spPr>
              <a:xfrm>
                <a:off x="9711561" y="3115833"/>
                <a:ext cx="1887499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窗口</a:t>
                </a: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32E95340-2208-0DF6-1D3A-20B9A835FE29}"/>
                  </a:ext>
                </a:extLst>
              </p:cNvPr>
              <p:cNvSpPr/>
              <p:nvPr/>
            </p:nvSpPr>
            <p:spPr>
              <a:xfrm>
                <a:off x="9348770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RST</a:t>
                </a:r>
                <a:endParaRPr lang="zh-CN" altLang="en-US" sz="8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80E8FCCB-F0EF-AAE7-B3DA-B70541095103}"/>
                  </a:ext>
                </a:extLst>
              </p:cNvPr>
              <p:cNvSpPr/>
              <p:nvPr/>
            </p:nvSpPr>
            <p:spPr>
              <a:xfrm>
                <a:off x="9227841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PSH</a:t>
                </a:r>
                <a:endParaRPr lang="zh-CN" altLang="en-US" sz="8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3A3530AB-5593-8C86-53EF-4675183D41B3}"/>
                  </a:ext>
                </a:extLst>
              </p:cNvPr>
              <p:cNvSpPr/>
              <p:nvPr/>
            </p:nvSpPr>
            <p:spPr>
              <a:xfrm>
                <a:off x="9106912" y="3115833"/>
                <a:ext cx="122400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ACK</a:t>
                </a:r>
                <a:endParaRPr lang="zh-CN" altLang="en-US" sz="8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06EF3F1D-C4E4-450A-BB9F-0FBE7A48489B}"/>
                  </a:ext>
                </a:extLst>
              </p:cNvPr>
              <p:cNvSpPr/>
              <p:nvPr/>
            </p:nvSpPr>
            <p:spPr>
              <a:xfrm>
                <a:off x="8987458" y="3115833"/>
                <a:ext cx="120925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URG</a:t>
                </a:r>
                <a:endParaRPr lang="zh-CN" altLang="en-US" sz="8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009D2AF6-7A96-8CDE-1A2F-556FEB5D2D3C}"/>
                  </a:ext>
                </a:extLst>
              </p:cNvPr>
              <p:cNvSpPr/>
              <p:nvPr/>
            </p:nvSpPr>
            <p:spPr>
              <a:xfrm>
                <a:off x="7822592" y="3115833"/>
                <a:ext cx="466482" cy="359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数据</a:t>
                </a:r>
                <a:endParaRPr lang="en-US" altLang="zh-CN" sz="105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偏移</a:t>
                </a:r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22E11E22-FFAC-BC5B-94E2-76CC9917E0EB}"/>
                </a:ext>
              </a:extLst>
            </p:cNvPr>
            <p:cNvGrpSpPr/>
            <p:nvPr/>
          </p:nvGrpSpPr>
          <p:grpSpPr>
            <a:xfrm>
              <a:off x="7140302" y="3830095"/>
              <a:ext cx="4458758" cy="359324"/>
              <a:chOff x="7140302" y="3832090"/>
              <a:chExt cx="4458758" cy="35932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8AC299E8-2FA4-D631-7E40-41F259ACC157}"/>
                  </a:ext>
                </a:extLst>
              </p:cNvPr>
              <p:cNvSpPr/>
              <p:nvPr/>
            </p:nvSpPr>
            <p:spPr>
              <a:xfrm>
                <a:off x="7824062" y="3832090"/>
                <a:ext cx="2837586" cy="35932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选项（长度可变）</a:t>
                </a: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D5EA11B8-F40E-7CE3-6B03-1DEFB3C5196B}"/>
                  </a:ext>
                </a:extLst>
              </p:cNvPr>
              <p:cNvSpPr/>
              <p:nvPr/>
            </p:nvSpPr>
            <p:spPr>
              <a:xfrm>
                <a:off x="10661650" y="3832090"/>
                <a:ext cx="937410" cy="35932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填充</a:t>
                </a: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1DAF2AAA-C5F2-96C2-273F-6710521A8223}"/>
                  </a:ext>
                </a:extLst>
              </p:cNvPr>
              <p:cNvSpPr/>
              <p:nvPr/>
            </p:nvSpPr>
            <p:spPr>
              <a:xfrm>
                <a:off x="7140302" y="3832091"/>
                <a:ext cx="506465" cy="35932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4B</a:t>
                </a:r>
                <a:endParaRPr lang="zh-CN" altLang="en-US" sz="12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6F00F0D-BB54-E7E3-DC66-B51763239B87}"/>
              </a:ext>
            </a:extLst>
          </p:cNvPr>
          <p:cNvSpPr/>
          <p:nvPr/>
        </p:nvSpPr>
        <p:spPr>
          <a:xfrm>
            <a:off x="891078" y="4464357"/>
            <a:ext cx="5087672" cy="9951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2" indent="-228577">
              <a:spcBef>
                <a:spcPts val="1000"/>
              </a:spcBef>
            </a:pPr>
            <a:r>
              <a:rPr lang="en-US" altLang="zh-CN" sz="1400" dirty="0">
                <a:solidFill>
                  <a:schemeClr val="accent4"/>
                </a:solidFill>
              </a:rPr>
              <a:t>5.</a:t>
            </a:r>
            <a:r>
              <a:rPr lang="zh-CN" altLang="en-US" sz="1400" dirty="0">
                <a:solidFill>
                  <a:schemeClr val="accent4"/>
                </a:solidFill>
              </a:rPr>
              <a:t>检验和：</a:t>
            </a:r>
            <a:r>
              <a:rPr lang="zh-CN" altLang="en-US" sz="1400" dirty="0"/>
              <a:t>检验首部</a:t>
            </a:r>
            <a:r>
              <a:rPr lang="en-US" altLang="zh-CN" sz="1400" dirty="0"/>
              <a:t>+</a:t>
            </a:r>
            <a:r>
              <a:rPr lang="zh-CN" altLang="en-US" sz="1400" dirty="0"/>
              <a:t>数据，要加上</a:t>
            </a:r>
            <a:r>
              <a:rPr lang="en-US" altLang="zh-CN" sz="1400" dirty="0"/>
              <a:t>12B</a:t>
            </a:r>
            <a:r>
              <a:rPr lang="zh-CN" altLang="en-US" sz="1400" dirty="0"/>
              <a:t>伪首部，第</a:t>
            </a:r>
            <a:r>
              <a:rPr lang="en-US" altLang="zh-CN" sz="1400" dirty="0"/>
              <a:t>4</a:t>
            </a:r>
            <a:r>
              <a:rPr lang="zh-CN" altLang="en-US" sz="1400" dirty="0"/>
              <a:t>个字段为</a:t>
            </a:r>
            <a:r>
              <a:rPr lang="en-US" altLang="zh-CN" sz="1400" dirty="0"/>
              <a:t>6</a:t>
            </a:r>
          </a:p>
          <a:p>
            <a:pPr marL="0" lvl="2" indent="-228577">
              <a:spcBef>
                <a:spcPts val="1000"/>
              </a:spcBef>
            </a:pPr>
            <a:r>
              <a:rPr lang="zh-CN" altLang="en-US" sz="1400" dirty="0">
                <a:solidFill>
                  <a:schemeClr val="accent4"/>
                </a:solidFill>
              </a:rPr>
              <a:t>紧急指针：</a:t>
            </a:r>
            <a:r>
              <a:rPr lang="en-US" altLang="zh-CN" sz="1400" dirty="0">
                <a:solidFill>
                  <a:schemeClr val="accent4"/>
                </a:solidFill>
              </a:rPr>
              <a:t> </a:t>
            </a:r>
            <a:r>
              <a:rPr lang="en-US" altLang="zh-CN" sz="1400" dirty="0"/>
              <a:t>URG</a:t>
            </a:r>
            <a:r>
              <a:rPr lang="zh-CN" altLang="en-US" sz="1400" dirty="0"/>
              <a:t>为</a:t>
            </a:r>
            <a:r>
              <a:rPr lang="en-US" altLang="zh-CN" sz="1400" dirty="0"/>
              <a:t>1</a:t>
            </a:r>
            <a:r>
              <a:rPr lang="zh-CN" altLang="en-US" sz="1400" dirty="0"/>
              <a:t>时有意义，本报文段紧急数据字节数</a:t>
            </a:r>
            <a:endParaRPr lang="en-US" altLang="zh-CN" sz="1400" dirty="0"/>
          </a:p>
          <a:p>
            <a:pPr marL="0" lvl="2" indent="-228577">
              <a:spcBef>
                <a:spcPts val="1000"/>
              </a:spcBef>
            </a:pPr>
            <a:r>
              <a:rPr lang="en-US" altLang="zh-CN" sz="1400" dirty="0">
                <a:solidFill>
                  <a:schemeClr val="accent4"/>
                </a:solidFill>
              </a:rPr>
              <a:t>6.</a:t>
            </a:r>
            <a:r>
              <a:rPr lang="zh-CN" altLang="en-US" sz="1400" dirty="0">
                <a:solidFill>
                  <a:schemeClr val="accent4"/>
                </a:solidFill>
              </a:rPr>
              <a:t>选项：</a:t>
            </a:r>
            <a:r>
              <a:rPr lang="zh-CN" altLang="en-US" sz="1400" dirty="0"/>
              <a:t>最大报文段长度</a:t>
            </a:r>
            <a:r>
              <a:rPr lang="en-US" altLang="zh-CN" sz="1400" dirty="0"/>
              <a:t>MSS</a:t>
            </a:r>
            <a:r>
              <a:rPr lang="zh-CN" altLang="en-US" sz="1400" dirty="0"/>
              <a:t>、窗口扩大、时间戳、选择确认等</a:t>
            </a:r>
            <a:endParaRPr lang="en-US" altLang="zh-CN" sz="14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F3D3777-33B5-4F60-D48B-A5112B6AF89C}"/>
              </a:ext>
            </a:extLst>
          </p:cNvPr>
          <p:cNvSpPr/>
          <p:nvPr/>
        </p:nvSpPr>
        <p:spPr>
          <a:xfrm>
            <a:off x="6194342" y="2675084"/>
            <a:ext cx="5334675" cy="27660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2" indent="-228577">
              <a:spcBef>
                <a:spcPts val="1000"/>
              </a:spcBef>
            </a:pPr>
            <a:r>
              <a:rPr lang="en-US" altLang="zh-CN" sz="1400" dirty="0">
                <a:solidFill>
                  <a:schemeClr val="accent4"/>
                </a:solidFill>
              </a:rPr>
              <a:t>4.</a:t>
            </a:r>
            <a:r>
              <a:rPr lang="zh-CN" altLang="en-US" sz="1400" dirty="0">
                <a:solidFill>
                  <a:schemeClr val="accent4"/>
                </a:solidFill>
              </a:rPr>
              <a:t>数据偏移：</a:t>
            </a:r>
            <a:r>
              <a:rPr lang="zh-CN" altLang="en-US" sz="1400" dirty="0"/>
              <a:t>即首部长度，报文段数据与报文段起始的距离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 marL="0" lvl="2" indent="-228577">
              <a:spcBef>
                <a:spcPts val="1000"/>
              </a:spcBef>
            </a:pPr>
            <a:r>
              <a:rPr lang="zh-CN" altLang="en-US" sz="1400" dirty="0">
                <a:solidFill>
                  <a:schemeClr val="accent4"/>
                </a:solidFill>
              </a:rPr>
              <a:t>紧急位</a:t>
            </a:r>
            <a:r>
              <a:rPr lang="en-US" altLang="zh-CN" sz="1400" dirty="0">
                <a:solidFill>
                  <a:schemeClr val="accent4"/>
                </a:solidFill>
              </a:rPr>
              <a:t>URG</a:t>
            </a:r>
            <a:r>
              <a:rPr lang="zh-CN" altLang="en-US" sz="1400" dirty="0">
                <a:solidFill>
                  <a:schemeClr val="accent4"/>
                </a:solidFill>
              </a:rPr>
              <a:t>：</a:t>
            </a:r>
            <a:r>
              <a:rPr lang="zh-CN" altLang="en-US" sz="1400" dirty="0"/>
              <a:t>为</a:t>
            </a:r>
            <a:r>
              <a:rPr lang="en-US" altLang="zh-CN" sz="1400" dirty="0"/>
              <a:t>1</a:t>
            </a:r>
            <a:r>
              <a:rPr lang="zh-CN" altLang="en-US" sz="1400" dirty="0"/>
              <a:t>时有紧急数据，优先级高，配合紧急指针使用</a:t>
            </a:r>
            <a:endParaRPr lang="en-US" altLang="zh-CN" sz="1400" dirty="0"/>
          </a:p>
          <a:p>
            <a:pPr marL="0" lvl="2" indent="-228577">
              <a:spcBef>
                <a:spcPts val="1000"/>
              </a:spcBef>
            </a:pPr>
            <a:r>
              <a:rPr lang="zh-CN" altLang="en-US" sz="1400" dirty="0">
                <a:solidFill>
                  <a:schemeClr val="accent1"/>
                </a:solidFill>
              </a:rPr>
              <a:t>确认位</a:t>
            </a:r>
            <a:r>
              <a:rPr lang="en-US" altLang="zh-CN" sz="1400" dirty="0">
                <a:solidFill>
                  <a:schemeClr val="accent1"/>
                </a:solidFill>
              </a:rPr>
              <a:t>ACK</a:t>
            </a:r>
            <a:r>
              <a:rPr lang="zh-CN" altLang="en-US" sz="1400" dirty="0">
                <a:solidFill>
                  <a:schemeClr val="accent1"/>
                </a:solidFill>
              </a:rPr>
              <a:t>：</a:t>
            </a:r>
            <a:r>
              <a:rPr lang="zh-CN" altLang="en-US" sz="1400" dirty="0"/>
              <a:t>为</a:t>
            </a:r>
            <a:r>
              <a:rPr lang="en-US" altLang="zh-CN" sz="1400" dirty="0"/>
              <a:t>1</a:t>
            </a:r>
            <a:r>
              <a:rPr lang="zh-CN" altLang="en-US" sz="1400" dirty="0"/>
              <a:t>时确认号有效，连接后报文段须把</a:t>
            </a:r>
            <a:r>
              <a:rPr lang="en-US" altLang="zh-CN" sz="1400" dirty="0"/>
              <a:t>ACK</a:t>
            </a:r>
            <a:r>
              <a:rPr lang="zh-CN" altLang="en-US" sz="1400" dirty="0"/>
              <a:t>置为</a:t>
            </a:r>
            <a:r>
              <a:rPr lang="en-US" altLang="zh-CN" sz="1400" dirty="0"/>
              <a:t>1</a:t>
            </a:r>
          </a:p>
          <a:p>
            <a:pPr marL="0" lvl="2" indent="-228577">
              <a:spcBef>
                <a:spcPts val="1000"/>
              </a:spcBef>
            </a:pPr>
            <a:r>
              <a:rPr lang="zh-CN" altLang="en-US" sz="1400" dirty="0">
                <a:solidFill>
                  <a:schemeClr val="accent4"/>
                </a:solidFill>
              </a:rPr>
              <a:t>推送位</a:t>
            </a:r>
            <a:r>
              <a:rPr lang="en-US" altLang="zh-CN" sz="1400" dirty="0">
                <a:solidFill>
                  <a:schemeClr val="accent4"/>
                </a:solidFill>
              </a:rPr>
              <a:t>PSH</a:t>
            </a:r>
            <a:r>
              <a:rPr lang="zh-CN" altLang="en-US" sz="1400" dirty="0">
                <a:solidFill>
                  <a:schemeClr val="accent4"/>
                </a:solidFill>
              </a:rPr>
              <a:t>：</a:t>
            </a:r>
            <a:r>
              <a:rPr lang="zh-CN" altLang="en-US" sz="1400" dirty="0"/>
              <a:t>为</a:t>
            </a:r>
            <a:r>
              <a:rPr lang="en-US" altLang="zh-CN" sz="1400" dirty="0"/>
              <a:t>1</a:t>
            </a:r>
            <a:r>
              <a:rPr lang="zh-CN" altLang="en-US" sz="1400" dirty="0"/>
              <a:t>时接收方尽快交付，不需等缓存满</a:t>
            </a:r>
            <a:endParaRPr lang="en-US" altLang="zh-CN" sz="1400" dirty="0"/>
          </a:p>
          <a:p>
            <a:pPr marL="0" lvl="2" indent="-228577">
              <a:spcBef>
                <a:spcPts val="1000"/>
              </a:spcBef>
            </a:pPr>
            <a:r>
              <a:rPr lang="zh-CN" altLang="en-US" sz="1400" dirty="0">
                <a:solidFill>
                  <a:schemeClr val="accent4"/>
                </a:solidFill>
              </a:rPr>
              <a:t>复位</a:t>
            </a:r>
            <a:r>
              <a:rPr lang="en-US" altLang="zh-CN" sz="1400" dirty="0">
                <a:solidFill>
                  <a:schemeClr val="accent4"/>
                </a:solidFill>
              </a:rPr>
              <a:t>RST</a:t>
            </a:r>
            <a:r>
              <a:rPr lang="zh-CN" altLang="en-US" sz="1400" dirty="0">
                <a:solidFill>
                  <a:schemeClr val="accent4"/>
                </a:solidFill>
              </a:rPr>
              <a:t>：</a:t>
            </a:r>
            <a:r>
              <a:rPr lang="zh-CN" altLang="en-US" sz="1400" dirty="0"/>
              <a:t>为</a:t>
            </a:r>
            <a:r>
              <a:rPr lang="en-US" altLang="zh-CN" sz="1400" dirty="0"/>
              <a:t>1</a:t>
            </a:r>
            <a:r>
              <a:rPr lang="zh-CN" altLang="en-US" sz="1400" dirty="0"/>
              <a:t>时</a:t>
            </a:r>
            <a:r>
              <a:rPr lang="en-US" altLang="zh-CN" sz="1400" dirty="0"/>
              <a:t>TCP</a:t>
            </a:r>
            <a:r>
              <a:rPr lang="zh-CN" altLang="en-US" sz="1400" dirty="0"/>
              <a:t>连接出错，须释放后重连</a:t>
            </a:r>
            <a:endParaRPr lang="en-US" altLang="zh-CN" sz="1400" dirty="0"/>
          </a:p>
          <a:p>
            <a:pPr marL="0" lvl="2" indent="-228577">
              <a:spcBef>
                <a:spcPts val="1000"/>
              </a:spcBef>
            </a:pPr>
            <a:r>
              <a:rPr lang="zh-CN" altLang="en-US" sz="1400" dirty="0">
                <a:solidFill>
                  <a:schemeClr val="accent1"/>
                </a:solidFill>
              </a:rPr>
              <a:t>同步位</a:t>
            </a:r>
            <a:r>
              <a:rPr lang="en-US" altLang="zh-CN" sz="1400" dirty="0">
                <a:solidFill>
                  <a:schemeClr val="accent1"/>
                </a:solidFill>
              </a:rPr>
              <a:t>SYN</a:t>
            </a:r>
            <a:r>
              <a:rPr lang="zh-CN" altLang="en-US" sz="1400" dirty="0">
                <a:solidFill>
                  <a:schemeClr val="accent1"/>
                </a:solidFill>
              </a:rPr>
              <a:t>：</a:t>
            </a:r>
            <a:r>
              <a:rPr lang="zh-CN" altLang="en-US" sz="1400" dirty="0"/>
              <a:t>为</a:t>
            </a:r>
            <a:r>
              <a:rPr lang="en-US" altLang="zh-CN" sz="1400" dirty="0"/>
              <a:t>1</a:t>
            </a:r>
            <a:r>
              <a:rPr lang="zh-CN" altLang="en-US" sz="1400" dirty="0"/>
              <a:t>时表明连接请求</a:t>
            </a:r>
            <a:r>
              <a:rPr lang="en-US" altLang="zh-CN" sz="1400" dirty="0"/>
              <a:t>/</a:t>
            </a:r>
            <a:r>
              <a:rPr lang="zh-CN" altLang="en-US" sz="1400" dirty="0"/>
              <a:t>连接接受报文</a:t>
            </a:r>
            <a:endParaRPr lang="en-US" altLang="zh-CN" sz="1400" dirty="0"/>
          </a:p>
          <a:p>
            <a:pPr marL="0" lvl="2" indent="-228577">
              <a:spcBef>
                <a:spcPts val="1000"/>
              </a:spcBef>
            </a:pPr>
            <a:r>
              <a:rPr lang="zh-CN" altLang="en-US" sz="1400" dirty="0">
                <a:solidFill>
                  <a:schemeClr val="accent1"/>
                </a:solidFill>
              </a:rPr>
              <a:t>终止位</a:t>
            </a:r>
            <a:r>
              <a:rPr lang="en-US" altLang="zh-CN" sz="1400" dirty="0">
                <a:solidFill>
                  <a:schemeClr val="accent1"/>
                </a:solidFill>
              </a:rPr>
              <a:t>FIN</a:t>
            </a:r>
            <a:r>
              <a:rPr lang="zh-CN" altLang="en-US" sz="1400" dirty="0">
                <a:solidFill>
                  <a:schemeClr val="accent1"/>
                </a:solidFill>
              </a:rPr>
              <a:t>：</a:t>
            </a:r>
            <a:r>
              <a:rPr lang="zh-CN" altLang="en-US" sz="1400" dirty="0"/>
              <a:t>为</a:t>
            </a:r>
            <a:r>
              <a:rPr lang="en-US" altLang="zh-CN" sz="1400" dirty="0"/>
              <a:t>1</a:t>
            </a:r>
            <a:r>
              <a:rPr lang="zh-CN" altLang="en-US" sz="1400" dirty="0"/>
              <a:t>时此报文段已发完，要求释放连接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 marL="0" lvl="2" indent="-228577">
              <a:spcBef>
                <a:spcPts val="1000"/>
              </a:spcBef>
            </a:pPr>
            <a:r>
              <a:rPr lang="zh-CN" altLang="en-US" sz="1400" dirty="0">
                <a:solidFill>
                  <a:schemeClr val="accent4"/>
                </a:solidFill>
              </a:rPr>
              <a:t>窗口：</a:t>
            </a:r>
            <a:r>
              <a:rPr lang="zh-CN" altLang="en-US" sz="1400" dirty="0"/>
              <a:t>发送方的接收窗口，允许对方发送的数据量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3058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54" grpId="0" animBg="1"/>
      <p:bldP spid="5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TCP</a:t>
            </a:r>
            <a:r>
              <a:rPr lang="zh-CN" altLang="en-US" dirty="0"/>
              <a:t>可靠传输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4"/>
                </a:solidFill>
              </a:rPr>
              <a:t>可靠传输：</a:t>
            </a:r>
            <a:r>
              <a:rPr lang="zh-CN" altLang="en-US" dirty="0"/>
              <a:t>确保接收到与发送的内容及顺序一致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4"/>
                </a:solidFill>
              </a:rPr>
              <a:t>网络层：</a:t>
            </a:r>
            <a:r>
              <a:rPr lang="zh-CN" altLang="en-US" dirty="0"/>
              <a:t>提供尽最大努力交付，不可靠传输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4"/>
                </a:solidFill>
              </a:rPr>
              <a:t>传输层：</a:t>
            </a:r>
            <a:r>
              <a:rPr lang="zh-CN" altLang="en-US" dirty="0"/>
              <a:t>使用</a:t>
            </a:r>
            <a:r>
              <a:rPr lang="en-US" altLang="zh-CN" dirty="0"/>
              <a:t>TCP</a:t>
            </a:r>
            <a:r>
              <a:rPr lang="zh-CN" altLang="en-US" dirty="0"/>
              <a:t>实现可靠传输</a:t>
            </a:r>
            <a:endParaRPr lang="en-US" altLang="zh-CN" dirty="0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校验，与</a:t>
            </a:r>
            <a:r>
              <a:rPr lang="en-US" altLang="zh-CN" sz="1400" dirty="0">
                <a:solidFill>
                  <a:srgbClr val="3F434C"/>
                </a:solidFill>
              </a:rPr>
              <a:t>UDP</a:t>
            </a:r>
            <a:r>
              <a:rPr lang="zh-CN" altLang="en-US" sz="1400" dirty="0">
                <a:solidFill>
                  <a:srgbClr val="3F434C"/>
                </a:solidFill>
              </a:rPr>
              <a:t>一样，增加伪首部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序号：报文段第一个字节的序号，每个字节一个号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确认：期望收到的下个报文段第一个字节的序号，累计确认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重传：超时重传</a:t>
            </a:r>
            <a:r>
              <a:rPr lang="en-US" altLang="zh-CN" sz="1400" dirty="0">
                <a:solidFill>
                  <a:srgbClr val="3F434C"/>
                </a:solidFill>
              </a:rPr>
              <a:t>(</a:t>
            </a:r>
            <a:r>
              <a:rPr lang="zh-CN" altLang="en-US" sz="1400" dirty="0">
                <a:solidFill>
                  <a:srgbClr val="3F434C"/>
                </a:solidFill>
              </a:rPr>
              <a:t>自适应算法，动态改变</a:t>
            </a:r>
            <a:r>
              <a:rPr lang="en-US" altLang="zh-CN" sz="1400" dirty="0">
                <a:solidFill>
                  <a:srgbClr val="3F434C"/>
                </a:solidFill>
              </a:rPr>
              <a:t>RTTs)</a:t>
            </a:r>
            <a:r>
              <a:rPr lang="zh-CN" altLang="en-US" sz="1400" dirty="0">
                <a:solidFill>
                  <a:srgbClr val="3F434C"/>
                </a:solidFill>
              </a:rPr>
              <a:t>；冗余</a:t>
            </a:r>
            <a:r>
              <a:rPr lang="en-US" altLang="zh-CN" sz="1400" dirty="0">
                <a:solidFill>
                  <a:srgbClr val="3F434C"/>
                </a:solidFill>
              </a:rPr>
              <a:t>ACK</a:t>
            </a:r>
            <a:r>
              <a:rPr lang="zh-CN" altLang="en-US" sz="1400" dirty="0">
                <a:solidFill>
                  <a:srgbClr val="3F434C"/>
                </a:solidFill>
              </a:rPr>
              <a:t>重传；</a:t>
            </a:r>
            <a:endParaRPr lang="en-US" altLang="zh-CN" sz="1400" dirty="0">
              <a:solidFill>
                <a:srgbClr val="3F434C"/>
              </a:solidFill>
            </a:endParaRP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可靠传输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0008FC90-1C07-482F-9A56-504D6AD234F3}"/>
              </a:ext>
            </a:extLst>
          </p:cNvPr>
          <p:cNvGraphicFramePr>
            <a:graphicFrameLocks noGrp="1"/>
          </p:cNvGraphicFramePr>
          <p:nvPr/>
        </p:nvGraphicFramePr>
        <p:xfrm>
          <a:off x="7386194" y="1615086"/>
          <a:ext cx="3464060" cy="928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406">
                  <a:extLst>
                    <a:ext uri="{9D8B030D-6E8A-4147-A177-3AD203B41FA5}">
                      <a16:colId xmlns:a16="http://schemas.microsoft.com/office/drawing/2014/main" val="1990963057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1866872510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78273550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4111160866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3032131902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1150872271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3941678255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714975782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3253447907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3896845527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4008826"/>
                  </a:ext>
                </a:extLst>
              </a:tr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19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18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17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16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15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14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772813"/>
                  </a:ext>
                </a:extLst>
              </a:tr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29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28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27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26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25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24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23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22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888240"/>
                  </a:ext>
                </a:extLst>
              </a:tr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39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38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37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36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35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34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33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32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681557"/>
                  </a:ext>
                </a:extLst>
              </a:tr>
            </a:tbl>
          </a:graphicData>
        </a:graphic>
      </p:graphicFrame>
      <p:sp>
        <p:nvSpPr>
          <p:cNvPr id="5" name="流程图: 文档 4">
            <a:extLst>
              <a:ext uri="{FF2B5EF4-FFF2-40B4-BE49-F238E27FC236}">
                <a16:creationId xmlns:a16="http://schemas.microsoft.com/office/drawing/2014/main" id="{704853D5-22AD-4B1B-8B62-D2D2B2E8473C}"/>
              </a:ext>
            </a:extLst>
          </p:cNvPr>
          <p:cNvSpPr/>
          <p:nvPr/>
        </p:nvSpPr>
        <p:spPr>
          <a:xfrm>
            <a:off x="7402337" y="2958590"/>
            <a:ext cx="2443606" cy="635334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6C929ED-2A20-478E-88C8-9B13A569F25E}"/>
              </a:ext>
            </a:extLst>
          </p:cNvPr>
          <p:cNvSpPr txBox="1"/>
          <p:nvPr/>
        </p:nvSpPr>
        <p:spPr>
          <a:xfrm>
            <a:off x="6543882" y="2896929"/>
            <a:ext cx="8935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TCP</a:t>
            </a: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缓存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D6FA815-923B-442F-BBC3-1CBADD7AD3B7}"/>
              </a:ext>
            </a:extLst>
          </p:cNvPr>
          <p:cNvSpPr txBox="1"/>
          <p:nvPr/>
        </p:nvSpPr>
        <p:spPr>
          <a:xfrm>
            <a:off x="6700068" y="1553425"/>
            <a:ext cx="7022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文件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003279-777F-4745-8EE3-F2557262E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05107"/>
              </p:ext>
            </p:extLst>
          </p:nvPr>
        </p:nvGraphicFramePr>
        <p:xfrm>
          <a:off x="9115973" y="3049947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7037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62276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9393439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4162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675A0A-C715-422D-AA45-7EC71BF54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70862"/>
              </p:ext>
            </p:extLst>
          </p:nvPr>
        </p:nvGraphicFramePr>
        <p:xfrm>
          <a:off x="8498325" y="3049947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04888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4102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8214305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2200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56ED2CB-CD3A-43D2-9FC4-C12D440C1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43959"/>
              </p:ext>
            </p:extLst>
          </p:nvPr>
        </p:nvGraphicFramePr>
        <p:xfrm>
          <a:off x="8088958" y="3049947"/>
          <a:ext cx="41656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351377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40133490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7562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5EECBE2-13D4-4DEF-AE17-6C2B50093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74361"/>
              </p:ext>
            </p:extLst>
          </p:nvPr>
        </p:nvGraphicFramePr>
        <p:xfrm>
          <a:off x="7469520" y="3049947"/>
          <a:ext cx="626631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443">
                  <a:extLst>
                    <a:ext uri="{9D8B030D-6E8A-4147-A177-3AD203B41FA5}">
                      <a16:colId xmlns:a16="http://schemas.microsoft.com/office/drawing/2014/main" val="823139432"/>
                    </a:ext>
                  </a:extLst>
                </a:gridCol>
                <a:gridCol w="261188">
                  <a:extLst>
                    <a:ext uri="{9D8B030D-6E8A-4147-A177-3AD203B41FA5}">
                      <a16:colId xmlns:a16="http://schemas.microsoft.com/office/drawing/2014/main" val="2440686163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01164"/>
                  </a:ext>
                </a:extLst>
              </a:tr>
            </a:tbl>
          </a:graphicData>
        </a:graphic>
      </p:graphicFrame>
      <p:sp>
        <p:nvSpPr>
          <p:cNvPr id="75" name="流程图: 文档 74">
            <a:extLst>
              <a:ext uri="{FF2B5EF4-FFF2-40B4-BE49-F238E27FC236}">
                <a16:creationId xmlns:a16="http://schemas.microsoft.com/office/drawing/2014/main" id="{C4459820-9CD4-4CB6-8029-88219CF559C2}"/>
              </a:ext>
            </a:extLst>
          </p:cNvPr>
          <p:cNvSpPr/>
          <p:nvPr/>
        </p:nvSpPr>
        <p:spPr>
          <a:xfrm>
            <a:off x="7402337" y="4009348"/>
            <a:ext cx="2443606" cy="635334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6A8463A-C64A-4A7D-B136-D1DB92E8BA26}"/>
              </a:ext>
            </a:extLst>
          </p:cNvPr>
          <p:cNvSpPr txBox="1"/>
          <p:nvPr/>
        </p:nvSpPr>
        <p:spPr>
          <a:xfrm>
            <a:off x="6543882" y="3947687"/>
            <a:ext cx="8935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TCP</a:t>
            </a:r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缓存</a:t>
            </a:r>
          </a:p>
        </p:txBody>
      </p:sp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5A04C6CE-DC22-43F9-AB61-48EE29693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24508"/>
              </p:ext>
            </p:extLst>
          </p:nvPr>
        </p:nvGraphicFramePr>
        <p:xfrm>
          <a:off x="9115973" y="4100705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7037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62276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9393439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41621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966E0F72-CCF2-4FA6-8F1A-D19ED11C4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60219"/>
              </p:ext>
            </p:extLst>
          </p:nvPr>
        </p:nvGraphicFramePr>
        <p:xfrm>
          <a:off x="10241557" y="3403424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04888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4102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8214305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22001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C93E8278-93AF-4963-B71A-09A5BB111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01125"/>
              </p:ext>
            </p:extLst>
          </p:nvPr>
        </p:nvGraphicFramePr>
        <p:xfrm>
          <a:off x="8088958" y="4100705"/>
          <a:ext cx="41656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351377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40133490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75624"/>
                  </a:ext>
                </a:extLst>
              </a:tr>
            </a:tbl>
          </a:graphicData>
        </a:graphic>
      </p:graphicFrame>
      <p:sp>
        <p:nvSpPr>
          <p:cNvPr id="12" name="箭头: 下 11">
            <a:extLst>
              <a:ext uri="{FF2B5EF4-FFF2-40B4-BE49-F238E27FC236}">
                <a16:creationId xmlns:a16="http://schemas.microsoft.com/office/drawing/2014/main" id="{228E9CB3-C86C-4F44-B3B0-B6510747E2F2}"/>
              </a:ext>
            </a:extLst>
          </p:cNvPr>
          <p:cNvSpPr/>
          <p:nvPr/>
        </p:nvSpPr>
        <p:spPr>
          <a:xfrm>
            <a:off x="8189951" y="2649387"/>
            <a:ext cx="292231" cy="309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FA2E6EE-742F-4D01-8611-95EAF8E74B00}"/>
              </a:ext>
            </a:extLst>
          </p:cNvPr>
          <p:cNvCxnSpPr>
            <a:cxnSpLocks/>
            <a:stCxn id="5" idx="3"/>
            <a:endCxn id="75" idx="3"/>
          </p:cNvCxnSpPr>
          <p:nvPr/>
        </p:nvCxnSpPr>
        <p:spPr>
          <a:xfrm>
            <a:off x="9845943" y="3276257"/>
            <a:ext cx="12700" cy="105075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6B83A8E2-E51B-4036-B9AB-50C9E707B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82350"/>
              </p:ext>
            </p:extLst>
          </p:nvPr>
        </p:nvGraphicFramePr>
        <p:xfrm>
          <a:off x="10241557" y="3721626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04888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4102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8214305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22001"/>
                  </a:ext>
                </a:extLst>
              </a:tr>
            </a:tbl>
          </a:graphicData>
        </a:graphic>
      </p:graphicFrame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519C48B2-D1E4-4DED-AD12-6789D6781A34}"/>
              </a:ext>
            </a:extLst>
          </p:cNvPr>
          <p:cNvSpPr/>
          <p:nvPr/>
        </p:nvSpPr>
        <p:spPr>
          <a:xfrm>
            <a:off x="10091228" y="4231786"/>
            <a:ext cx="1463823" cy="635334"/>
          </a:xfrm>
          <a:prstGeom prst="wedgeEllipseCallout">
            <a:avLst>
              <a:gd name="adj1" fmla="val -7431"/>
              <a:gd name="adj2" fmla="val -7906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报文段首部确认号字段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860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9" grpId="0"/>
      <p:bldP spid="73" grpId="0"/>
      <p:bldP spid="75" grpId="0" animBg="1"/>
      <p:bldP spid="76" grpId="0"/>
      <p:bldP spid="12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TCP</a:t>
            </a:r>
            <a:r>
              <a:rPr lang="zh-CN" altLang="en-US" dirty="0"/>
              <a:t>流量控制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4"/>
                </a:solidFill>
              </a:rPr>
              <a:t>滑动窗口机制：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chemeClr val="accent4"/>
                </a:solidFill>
              </a:rPr>
              <a:t>发送端</a:t>
            </a:r>
            <a:r>
              <a:rPr lang="zh-CN" altLang="en-US" dirty="0"/>
              <a:t>控制流量，以便接收端正常接收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接收方根据自己接收缓存大小</a:t>
            </a:r>
            <a:r>
              <a:rPr lang="zh-CN" altLang="en-US" dirty="0">
                <a:solidFill>
                  <a:schemeClr val="accent4"/>
                </a:solidFill>
              </a:rPr>
              <a:t>动态调整</a:t>
            </a:r>
            <a:r>
              <a:rPr lang="zh-CN" altLang="en-US" dirty="0"/>
              <a:t>发送方窗口大小</a:t>
            </a:r>
            <a:endParaRPr lang="en-US" altLang="zh-CN" sz="1400" dirty="0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接收窗口</a:t>
            </a:r>
            <a:r>
              <a:rPr lang="en-US" altLang="zh-CN" sz="1400" dirty="0" err="1">
                <a:solidFill>
                  <a:srgbClr val="3F434C"/>
                </a:solidFill>
              </a:rPr>
              <a:t>rwnd</a:t>
            </a:r>
            <a:r>
              <a:rPr lang="zh-CN" altLang="en-US" sz="1400" dirty="0">
                <a:solidFill>
                  <a:srgbClr val="3F434C"/>
                </a:solidFill>
              </a:rPr>
              <a:t>设置确认报文段的窗口字段，并通知发送方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发送方取接收窗口</a:t>
            </a:r>
            <a:r>
              <a:rPr lang="en-US" altLang="zh-CN" sz="1400" dirty="0" err="1">
                <a:solidFill>
                  <a:srgbClr val="3F434C"/>
                </a:solidFill>
              </a:rPr>
              <a:t>rwnd</a:t>
            </a:r>
            <a:r>
              <a:rPr lang="zh-CN" altLang="en-US" sz="1400" dirty="0">
                <a:solidFill>
                  <a:srgbClr val="3F434C"/>
                </a:solidFill>
              </a:rPr>
              <a:t>和拥塞窗口</a:t>
            </a:r>
            <a:r>
              <a:rPr lang="en-US" altLang="zh-CN" sz="1400" dirty="0" err="1">
                <a:solidFill>
                  <a:srgbClr val="3F434C"/>
                </a:solidFill>
              </a:rPr>
              <a:t>cwnd</a:t>
            </a:r>
            <a:r>
              <a:rPr lang="zh-CN" altLang="en-US" sz="1400" dirty="0">
                <a:solidFill>
                  <a:srgbClr val="3F434C"/>
                </a:solidFill>
              </a:rPr>
              <a:t>的</a:t>
            </a:r>
            <a:r>
              <a:rPr lang="zh-CN" altLang="en-US" sz="1400" dirty="0">
                <a:solidFill>
                  <a:schemeClr val="accent4"/>
                </a:solidFill>
              </a:rPr>
              <a:t>较小值</a:t>
            </a:r>
            <a:endParaRPr lang="en-US" altLang="zh-CN" sz="1400" dirty="0">
              <a:solidFill>
                <a:schemeClr val="accent4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3F434C"/>
                </a:solidFill>
              </a:rPr>
              <a:t>A</a:t>
            </a:r>
            <a:r>
              <a:rPr lang="zh-CN" altLang="en-US" sz="1400" dirty="0">
                <a:solidFill>
                  <a:srgbClr val="3F434C"/>
                </a:solidFill>
              </a:rPr>
              <a:t>向</a:t>
            </a:r>
            <a:r>
              <a:rPr lang="en-US" altLang="zh-CN" sz="1400" dirty="0">
                <a:solidFill>
                  <a:srgbClr val="3F434C"/>
                </a:solidFill>
              </a:rPr>
              <a:t>B</a:t>
            </a:r>
            <a:r>
              <a:rPr lang="zh-CN" altLang="en-US" sz="1400" dirty="0">
                <a:solidFill>
                  <a:srgbClr val="3F434C"/>
                </a:solidFill>
              </a:rPr>
              <a:t>发送数据，连接建立时，</a:t>
            </a:r>
            <a:r>
              <a:rPr lang="en-US" altLang="zh-CN" sz="1400" dirty="0">
                <a:solidFill>
                  <a:srgbClr val="3F434C"/>
                </a:solidFill>
              </a:rPr>
              <a:t>B</a:t>
            </a:r>
            <a:r>
              <a:rPr lang="zh-CN" altLang="en-US" sz="1400" dirty="0">
                <a:solidFill>
                  <a:srgbClr val="3F434C"/>
                </a:solidFill>
              </a:rPr>
              <a:t>告诉</a:t>
            </a:r>
            <a:r>
              <a:rPr lang="en-US" altLang="zh-CN" sz="1400" dirty="0">
                <a:solidFill>
                  <a:srgbClr val="3F434C"/>
                </a:solidFill>
              </a:rPr>
              <a:t>A</a:t>
            </a:r>
            <a:r>
              <a:rPr lang="zh-CN" altLang="en-US" sz="1400" dirty="0">
                <a:solidFill>
                  <a:srgbClr val="3F434C"/>
                </a:solidFill>
              </a:rPr>
              <a:t>自己的</a:t>
            </a:r>
            <a:r>
              <a:rPr lang="en-US" altLang="zh-CN" sz="1400" dirty="0" err="1">
                <a:solidFill>
                  <a:srgbClr val="3F434C"/>
                </a:solidFill>
              </a:rPr>
              <a:t>rwnd</a:t>
            </a:r>
            <a:r>
              <a:rPr lang="zh-CN" altLang="en-US" sz="1400" dirty="0">
                <a:solidFill>
                  <a:srgbClr val="3F434C"/>
                </a:solidFill>
              </a:rPr>
              <a:t>大小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3F434C"/>
                </a:solidFill>
              </a:rPr>
              <a:t>TCP</a:t>
            </a:r>
            <a:r>
              <a:rPr lang="zh-CN" altLang="en-US" sz="1400" dirty="0">
                <a:solidFill>
                  <a:srgbClr val="3F434C"/>
                </a:solidFill>
              </a:rPr>
              <a:t>为连接设置持续计时器，收到</a:t>
            </a:r>
            <a:r>
              <a:rPr lang="zh-CN" altLang="en-US" sz="1400" dirty="0">
                <a:solidFill>
                  <a:schemeClr val="accent4"/>
                </a:solidFill>
              </a:rPr>
              <a:t>零窗口通知</a:t>
            </a:r>
            <a:r>
              <a:rPr lang="zh-CN" altLang="en-US" sz="1400" dirty="0">
                <a:solidFill>
                  <a:srgbClr val="3F434C"/>
                </a:solidFill>
              </a:rPr>
              <a:t>则启动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持续计时器到期则发送零窗口探测报文段，请求目前窗口值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若此时窗口值为</a:t>
            </a:r>
            <a:r>
              <a:rPr lang="en-US" altLang="zh-CN" sz="1400" dirty="0">
                <a:solidFill>
                  <a:srgbClr val="3F434C"/>
                </a:solidFill>
              </a:rPr>
              <a:t>0</a:t>
            </a:r>
            <a:r>
              <a:rPr lang="zh-CN" altLang="en-US" sz="1400" dirty="0">
                <a:solidFill>
                  <a:srgbClr val="3F434C"/>
                </a:solidFill>
              </a:rPr>
              <a:t>，发送方重置持续计时器</a:t>
            </a:r>
            <a:endParaRPr lang="en-US" altLang="zh-CN" sz="1400" dirty="0">
              <a:solidFill>
                <a:srgbClr val="3F434C"/>
              </a:solidFill>
            </a:endParaRP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流量控制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0008FC90-1C07-482F-9A56-504D6AD234F3}"/>
              </a:ext>
            </a:extLst>
          </p:cNvPr>
          <p:cNvGraphicFramePr>
            <a:graphicFrameLocks noGrp="1"/>
          </p:cNvGraphicFramePr>
          <p:nvPr/>
        </p:nvGraphicFramePr>
        <p:xfrm>
          <a:off x="7386194" y="1615086"/>
          <a:ext cx="3464060" cy="928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406">
                  <a:extLst>
                    <a:ext uri="{9D8B030D-6E8A-4147-A177-3AD203B41FA5}">
                      <a16:colId xmlns:a16="http://schemas.microsoft.com/office/drawing/2014/main" val="1990963057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1866872510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78273550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4111160866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3032131902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1150872271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3941678255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714975782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3253447907"/>
                    </a:ext>
                  </a:extLst>
                </a:gridCol>
                <a:gridCol w="346406">
                  <a:extLst>
                    <a:ext uri="{9D8B030D-6E8A-4147-A177-3AD203B41FA5}">
                      <a16:colId xmlns:a16="http://schemas.microsoft.com/office/drawing/2014/main" val="3896845527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4008826"/>
                  </a:ext>
                </a:extLst>
              </a:tr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19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18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17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16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15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14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772813"/>
                  </a:ext>
                </a:extLst>
              </a:tr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29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28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27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26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25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24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23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22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888240"/>
                  </a:ext>
                </a:extLst>
              </a:tr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39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38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37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36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35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34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33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32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681557"/>
                  </a:ext>
                </a:extLst>
              </a:tr>
            </a:tbl>
          </a:graphicData>
        </a:graphic>
      </p:graphicFrame>
      <p:sp>
        <p:nvSpPr>
          <p:cNvPr id="73" name="文本框 72">
            <a:extLst>
              <a:ext uri="{FF2B5EF4-FFF2-40B4-BE49-F238E27FC236}">
                <a16:creationId xmlns:a16="http://schemas.microsoft.com/office/drawing/2014/main" id="{7D6FA815-923B-442F-BBC3-1CBADD7AD3B7}"/>
              </a:ext>
            </a:extLst>
          </p:cNvPr>
          <p:cNvSpPr txBox="1"/>
          <p:nvPr/>
        </p:nvSpPr>
        <p:spPr>
          <a:xfrm>
            <a:off x="7174863" y="3069463"/>
            <a:ext cx="859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发送端</a:t>
            </a:r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A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E6396FC-1A20-48B4-842B-D66CB727AA2C}"/>
              </a:ext>
            </a:extLst>
          </p:cNvPr>
          <p:cNvSpPr txBox="1"/>
          <p:nvPr/>
        </p:nvSpPr>
        <p:spPr>
          <a:xfrm>
            <a:off x="7174863" y="4873291"/>
            <a:ext cx="859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接收端</a:t>
            </a:r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B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11F63B81-A868-47DF-980C-3CE134324643}"/>
              </a:ext>
            </a:extLst>
          </p:cNvPr>
          <p:cNvGraphicFramePr>
            <a:graphicFrameLocks noGrp="1"/>
          </p:cNvGraphicFramePr>
          <p:nvPr/>
        </p:nvGraphicFramePr>
        <p:xfrm>
          <a:off x="9731188" y="3109566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7037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62276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9393439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41621"/>
                  </a:ext>
                </a:extLst>
              </a:tr>
            </a:tbl>
          </a:graphicData>
        </a:graphic>
      </p:graphicFrame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5FD593C4-3162-4833-BD83-3AEC3B8A37E2}"/>
              </a:ext>
            </a:extLst>
          </p:cNvPr>
          <p:cNvGraphicFramePr>
            <a:graphicFrameLocks noGrp="1"/>
          </p:cNvGraphicFramePr>
          <p:nvPr/>
        </p:nvGraphicFramePr>
        <p:xfrm>
          <a:off x="9113540" y="3109566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04888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4102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8214305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22001"/>
                  </a:ext>
                </a:extLst>
              </a:tr>
            </a:tbl>
          </a:graphicData>
        </a:graphic>
      </p:graphicFrame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FE163B99-BE5F-466E-A532-35973DD51353}"/>
              </a:ext>
            </a:extLst>
          </p:cNvPr>
          <p:cNvGraphicFramePr>
            <a:graphicFrameLocks noGrp="1"/>
          </p:cNvGraphicFramePr>
          <p:nvPr/>
        </p:nvGraphicFramePr>
        <p:xfrm>
          <a:off x="8704173" y="3109566"/>
          <a:ext cx="41656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351377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40133490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75624"/>
                  </a:ext>
                </a:extLst>
              </a:tr>
            </a:tbl>
          </a:graphicData>
        </a:graphic>
      </p:graphicFrame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56A516AC-C291-41EA-810E-F63AE25B6D43}"/>
              </a:ext>
            </a:extLst>
          </p:cNvPr>
          <p:cNvGraphicFramePr>
            <a:graphicFrameLocks noGrp="1"/>
          </p:cNvGraphicFramePr>
          <p:nvPr/>
        </p:nvGraphicFramePr>
        <p:xfrm>
          <a:off x="8084735" y="3109566"/>
          <a:ext cx="626631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443">
                  <a:extLst>
                    <a:ext uri="{9D8B030D-6E8A-4147-A177-3AD203B41FA5}">
                      <a16:colId xmlns:a16="http://schemas.microsoft.com/office/drawing/2014/main" val="823139432"/>
                    </a:ext>
                  </a:extLst>
                </a:gridCol>
                <a:gridCol w="261188">
                  <a:extLst>
                    <a:ext uri="{9D8B030D-6E8A-4147-A177-3AD203B41FA5}">
                      <a16:colId xmlns:a16="http://schemas.microsoft.com/office/drawing/2014/main" val="2440686163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01164"/>
                  </a:ext>
                </a:extLst>
              </a:tr>
            </a:tbl>
          </a:graphicData>
        </a:graphic>
      </p:graphicFrame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47246942-4587-4578-B182-DCA5C0992054}"/>
              </a:ext>
            </a:extLst>
          </p:cNvPr>
          <p:cNvSpPr/>
          <p:nvPr/>
        </p:nvSpPr>
        <p:spPr>
          <a:xfrm>
            <a:off x="9538364" y="3056196"/>
            <a:ext cx="826648" cy="33875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6F0A1832-A7FE-4F5F-9458-BB02395760BC}"/>
              </a:ext>
            </a:extLst>
          </p:cNvPr>
          <p:cNvGraphicFramePr>
            <a:graphicFrameLocks noGrp="1"/>
          </p:cNvGraphicFramePr>
          <p:nvPr/>
        </p:nvGraphicFramePr>
        <p:xfrm>
          <a:off x="9729397" y="4919193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7037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62276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9393439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41621"/>
                  </a:ext>
                </a:extLst>
              </a:tr>
            </a:tbl>
          </a:graphicData>
        </a:graphic>
      </p:graphicFrame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F783AF67-A9D2-4259-8C48-B9A5E036807A}"/>
              </a:ext>
            </a:extLst>
          </p:cNvPr>
          <p:cNvGraphicFramePr>
            <a:graphicFrameLocks noGrp="1"/>
          </p:cNvGraphicFramePr>
          <p:nvPr/>
        </p:nvGraphicFramePr>
        <p:xfrm>
          <a:off x="9111749" y="4919193"/>
          <a:ext cx="62484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04888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4102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8214305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122001"/>
                  </a:ext>
                </a:extLst>
              </a:tr>
            </a:tbl>
          </a:graphicData>
        </a:graphic>
      </p:graphicFrame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65D57D76-7855-4978-9866-AA3A52962A73}"/>
              </a:ext>
            </a:extLst>
          </p:cNvPr>
          <p:cNvGraphicFramePr>
            <a:graphicFrameLocks noGrp="1"/>
          </p:cNvGraphicFramePr>
          <p:nvPr/>
        </p:nvGraphicFramePr>
        <p:xfrm>
          <a:off x="8702382" y="4919193"/>
          <a:ext cx="41656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351377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40133490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75624"/>
                  </a:ext>
                </a:extLst>
              </a:tr>
            </a:tbl>
          </a:graphicData>
        </a:graphic>
      </p:graphicFrame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45D038AA-01E7-4789-9C2B-CBBE0624FAC1}"/>
              </a:ext>
            </a:extLst>
          </p:cNvPr>
          <p:cNvGraphicFramePr>
            <a:graphicFrameLocks noGrp="1"/>
          </p:cNvGraphicFramePr>
          <p:nvPr/>
        </p:nvGraphicFramePr>
        <p:xfrm>
          <a:off x="8082944" y="4919193"/>
          <a:ext cx="626631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443">
                  <a:extLst>
                    <a:ext uri="{9D8B030D-6E8A-4147-A177-3AD203B41FA5}">
                      <a16:colId xmlns:a16="http://schemas.microsoft.com/office/drawing/2014/main" val="823139432"/>
                    </a:ext>
                  </a:extLst>
                </a:gridCol>
                <a:gridCol w="261188">
                  <a:extLst>
                    <a:ext uri="{9D8B030D-6E8A-4147-A177-3AD203B41FA5}">
                      <a16:colId xmlns:a16="http://schemas.microsoft.com/office/drawing/2014/main" val="2440686163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301164"/>
                  </a:ext>
                </a:extLst>
              </a:tr>
            </a:tbl>
          </a:graphicData>
        </a:graphic>
      </p:graphicFrame>
      <p:sp>
        <p:nvSpPr>
          <p:cNvPr id="103" name="对话气泡: 圆角矩形 102">
            <a:extLst>
              <a:ext uri="{FF2B5EF4-FFF2-40B4-BE49-F238E27FC236}">
                <a16:creationId xmlns:a16="http://schemas.microsoft.com/office/drawing/2014/main" id="{8EAED3D2-CBBE-4DAB-AE92-B22796568DDD}"/>
              </a:ext>
            </a:extLst>
          </p:cNvPr>
          <p:cNvSpPr/>
          <p:nvPr/>
        </p:nvSpPr>
        <p:spPr>
          <a:xfrm>
            <a:off x="6986876" y="5428571"/>
            <a:ext cx="1403704" cy="739839"/>
          </a:xfrm>
          <a:prstGeom prst="wedgeRoundRectCallout">
            <a:avLst>
              <a:gd name="adj1" fmla="val 24352"/>
              <a:gd name="adj2" fmla="val -7331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向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发送；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en-US" altLang="zh-CN" sz="12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rwnd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=400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每个报文段</a:t>
            </a:r>
            <a:r>
              <a:rPr lang="en-US" altLang="zh-CN" sz="12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100B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6010BB0-10F9-4319-99C2-ACE2FB135872}"/>
              </a:ext>
            </a:extLst>
          </p:cNvPr>
          <p:cNvGrpSpPr/>
          <p:nvPr/>
        </p:nvGrpSpPr>
        <p:grpSpPr>
          <a:xfrm>
            <a:off x="7601065" y="3633997"/>
            <a:ext cx="624837" cy="1026599"/>
            <a:chOff x="8483645" y="3573303"/>
            <a:chExt cx="624837" cy="1026599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78C7BF4F-5417-4B24-A561-A70A41B5ECC6}"/>
                </a:ext>
              </a:extLst>
            </p:cNvPr>
            <p:cNvCxnSpPr>
              <a:cxnSpLocks/>
            </p:cNvCxnSpPr>
            <p:nvPr/>
          </p:nvCxnSpPr>
          <p:spPr>
            <a:xfrm>
              <a:off x="8796063" y="3573303"/>
              <a:ext cx="0" cy="1026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F9F3FAC-E720-448D-89FE-5A48C2520B3C}"/>
                </a:ext>
              </a:extLst>
            </p:cNvPr>
            <p:cNvSpPr txBox="1"/>
            <p:nvPr/>
          </p:nvSpPr>
          <p:spPr>
            <a:xfrm>
              <a:off x="8483645" y="3573303"/>
              <a:ext cx="624837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1-100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DE5D041-5129-4E2C-A88A-148650FABE8A}"/>
              </a:ext>
            </a:extLst>
          </p:cNvPr>
          <p:cNvGrpSpPr/>
          <p:nvPr/>
        </p:nvGrpSpPr>
        <p:grpSpPr>
          <a:xfrm>
            <a:off x="7907469" y="3633997"/>
            <a:ext cx="704861" cy="1026599"/>
            <a:chOff x="9168148" y="3573303"/>
            <a:chExt cx="704861" cy="1026599"/>
          </a:xfrm>
        </p:grpSpPr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47FE4282-CBB1-4ACE-AED1-7C46F6B8B552}"/>
                </a:ext>
              </a:extLst>
            </p:cNvPr>
            <p:cNvCxnSpPr>
              <a:cxnSpLocks/>
            </p:cNvCxnSpPr>
            <p:nvPr/>
          </p:nvCxnSpPr>
          <p:spPr>
            <a:xfrm>
              <a:off x="9520578" y="3573303"/>
              <a:ext cx="0" cy="1026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B18C32B1-2B17-4733-81D3-4818159899A2}"/>
                </a:ext>
              </a:extLst>
            </p:cNvPr>
            <p:cNvSpPr txBox="1"/>
            <p:nvPr/>
          </p:nvSpPr>
          <p:spPr>
            <a:xfrm>
              <a:off x="9168148" y="3959644"/>
              <a:ext cx="70486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101-200</a:t>
              </a: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A9ACDD34-812B-47A0-9949-C57883B29688}"/>
              </a:ext>
            </a:extLst>
          </p:cNvPr>
          <p:cNvGrpSpPr/>
          <p:nvPr/>
        </p:nvGrpSpPr>
        <p:grpSpPr>
          <a:xfrm>
            <a:off x="7285326" y="3633997"/>
            <a:ext cx="624837" cy="1041988"/>
            <a:chOff x="8483645" y="3573303"/>
            <a:chExt cx="624837" cy="1041988"/>
          </a:xfrm>
        </p:grpSpPr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CF7F71EA-84BE-4B0D-8FF7-7C69B10E8B5E}"/>
                </a:ext>
              </a:extLst>
            </p:cNvPr>
            <p:cNvCxnSpPr>
              <a:cxnSpLocks/>
            </p:cNvCxnSpPr>
            <p:nvPr/>
          </p:nvCxnSpPr>
          <p:spPr>
            <a:xfrm>
              <a:off x="8796063" y="3573303"/>
              <a:ext cx="0" cy="102659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8E33DA3-12DA-4567-9CE4-91DB02CBE122}"/>
                </a:ext>
              </a:extLst>
            </p:cNvPr>
            <p:cNvSpPr txBox="1"/>
            <p:nvPr/>
          </p:nvSpPr>
          <p:spPr>
            <a:xfrm>
              <a:off x="8483645" y="4184404"/>
              <a:ext cx="62483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dirty="0" err="1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rwnd</a:t>
              </a:r>
              <a:r>
                <a:rPr lang="en-US" altLang="zh-CN" sz="105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=</a:t>
              </a:r>
            </a:p>
            <a:p>
              <a:pPr algn="ctr"/>
              <a:r>
                <a:rPr lang="en-US" altLang="zh-CN" sz="105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400</a:t>
              </a: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38AC4064-3AB8-477E-BCCC-F8640A50FA1F}"/>
              </a:ext>
            </a:extLst>
          </p:cNvPr>
          <p:cNvGrpSpPr/>
          <p:nvPr/>
        </p:nvGrpSpPr>
        <p:grpSpPr>
          <a:xfrm>
            <a:off x="8668977" y="3633997"/>
            <a:ext cx="826649" cy="1026599"/>
            <a:chOff x="8388547" y="3573303"/>
            <a:chExt cx="826649" cy="1026599"/>
          </a:xfrm>
        </p:grpSpPr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9D661889-5283-404B-8A31-25BA2A2808EC}"/>
                </a:ext>
              </a:extLst>
            </p:cNvPr>
            <p:cNvCxnSpPr>
              <a:cxnSpLocks/>
            </p:cNvCxnSpPr>
            <p:nvPr/>
          </p:nvCxnSpPr>
          <p:spPr>
            <a:xfrm>
              <a:off x="8796063" y="3573303"/>
              <a:ext cx="0" cy="102659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1BBC3699-5A66-453B-A735-ECD43AB4C9FF}"/>
                </a:ext>
              </a:extLst>
            </p:cNvPr>
            <p:cNvSpPr txBox="1"/>
            <p:nvPr/>
          </p:nvSpPr>
          <p:spPr>
            <a:xfrm>
              <a:off x="8388547" y="3573303"/>
              <a:ext cx="826649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ACK=1</a:t>
              </a:r>
            </a:p>
            <a:p>
              <a:pPr algn="ctr"/>
              <a:r>
                <a:rPr lang="en-US" altLang="zh-CN" sz="105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ack=201</a:t>
              </a:r>
            </a:p>
            <a:p>
              <a:pPr algn="ctr"/>
              <a:r>
                <a:rPr lang="en-US" altLang="zh-CN" sz="1050" dirty="0" err="1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rwnd</a:t>
              </a:r>
              <a:r>
                <a:rPr lang="en-US" altLang="zh-CN" sz="105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=200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86283C5E-9C36-4DEA-A8F9-F1CDBB429FFC}"/>
              </a:ext>
            </a:extLst>
          </p:cNvPr>
          <p:cNvGrpSpPr/>
          <p:nvPr/>
        </p:nvGrpSpPr>
        <p:grpSpPr>
          <a:xfrm>
            <a:off x="9171519" y="3633997"/>
            <a:ext cx="704861" cy="1026599"/>
            <a:chOff x="9170691" y="3573303"/>
            <a:chExt cx="704861" cy="1026599"/>
          </a:xfrm>
        </p:grpSpPr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CB0EA1EA-3445-483F-B425-11BEF20D546F}"/>
                </a:ext>
              </a:extLst>
            </p:cNvPr>
            <p:cNvCxnSpPr>
              <a:cxnSpLocks/>
            </p:cNvCxnSpPr>
            <p:nvPr/>
          </p:nvCxnSpPr>
          <p:spPr>
            <a:xfrm>
              <a:off x="9520578" y="3573303"/>
              <a:ext cx="0" cy="1026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2867453-521D-4B33-98EF-2A0AF277AF22}"/>
                </a:ext>
              </a:extLst>
            </p:cNvPr>
            <p:cNvSpPr txBox="1"/>
            <p:nvPr/>
          </p:nvSpPr>
          <p:spPr>
            <a:xfrm>
              <a:off x="9170691" y="4315836"/>
              <a:ext cx="70486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301-400</a:t>
              </a: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B63F14D9-24C4-4814-AD4E-59247686E127}"/>
              </a:ext>
            </a:extLst>
          </p:cNvPr>
          <p:cNvGrpSpPr/>
          <p:nvPr/>
        </p:nvGrpSpPr>
        <p:grpSpPr>
          <a:xfrm>
            <a:off x="8288223" y="3633997"/>
            <a:ext cx="704861" cy="1026599"/>
            <a:chOff x="9021403" y="3560209"/>
            <a:chExt cx="704861" cy="10265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B287961-FC3C-41BF-884F-D2F426E4542A}"/>
                </a:ext>
              </a:extLst>
            </p:cNvPr>
            <p:cNvGrpSpPr/>
            <p:nvPr/>
          </p:nvGrpSpPr>
          <p:grpSpPr>
            <a:xfrm>
              <a:off x="9021403" y="3560209"/>
              <a:ext cx="704861" cy="1026599"/>
              <a:chOff x="9291961" y="3573303"/>
              <a:chExt cx="704861" cy="1026599"/>
            </a:xfrm>
          </p:grpSpPr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D50C04CF-FDFE-46FF-9625-E6C8295D1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4391" y="3573303"/>
                <a:ext cx="0" cy="1026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C466D7F-303C-4136-A37A-1341C49CC515}"/>
                  </a:ext>
                </a:extLst>
              </p:cNvPr>
              <p:cNvSpPr txBox="1"/>
              <p:nvPr/>
            </p:nvSpPr>
            <p:spPr>
              <a:xfrm>
                <a:off x="9291961" y="4345986"/>
                <a:ext cx="704861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201-300</a:t>
                </a:r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ED811734-16C1-4655-9D5C-4D33463774F2}"/>
                </a:ext>
              </a:extLst>
            </p:cNvPr>
            <p:cNvSpPr txBox="1"/>
            <p:nvPr/>
          </p:nvSpPr>
          <p:spPr>
            <a:xfrm>
              <a:off x="9165553" y="4080415"/>
              <a:ext cx="41656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×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29564EA-DABC-494B-8099-C2F811442A5C}"/>
              </a:ext>
            </a:extLst>
          </p:cNvPr>
          <p:cNvSpPr txBox="1"/>
          <p:nvPr/>
        </p:nvSpPr>
        <p:spPr>
          <a:xfrm>
            <a:off x="8082945" y="5132090"/>
            <a:ext cx="22820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050" i="1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  9      8     7   6    5    4   3    2   1   0</a:t>
            </a:r>
            <a:endParaRPr lang="zh-CN" altLang="en-US" sz="1050" i="1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graphicFrame>
        <p:nvGraphicFramePr>
          <p:cNvPr id="126" name="表格 125">
            <a:extLst>
              <a:ext uri="{FF2B5EF4-FFF2-40B4-BE49-F238E27FC236}">
                <a16:creationId xmlns:a16="http://schemas.microsoft.com/office/drawing/2014/main" id="{87533023-39B4-467A-8F9F-C5F1B2227070}"/>
              </a:ext>
            </a:extLst>
          </p:cNvPr>
          <p:cNvGraphicFramePr>
            <a:graphicFrameLocks noGrp="1"/>
          </p:cNvGraphicFramePr>
          <p:nvPr/>
        </p:nvGraphicFramePr>
        <p:xfrm>
          <a:off x="9938573" y="4919193"/>
          <a:ext cx="41656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462276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9393439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41621"/>
                  </a:ext>
                </a:extLst>
              </a:tr>
            </a:tbl>
          </a:graphicData>
        </a:graphic>
      </p:graphicFrame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323E0A7C-F008-45BF-89BF-F65E618D730D}"/>
              </a:ext>
            </a:extLst>
          </p:cNvPr>
          <p:cNvSpPr/>
          <p:nvPr/>
        </p:nvSpPr>
        <p:spPr>
          <a:xfrm>
            <a:off x="9538364" y="3056196"/>
            <a:ext cx="400209" cy="33875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1" name="表格 130">
            <a:extLst>
              <a:ext uri="{FF2B5EF4-FFF2-40B4-BE49-F238E27FC236}">
                <a16:creationId xmlns:a16="http://schemas.microsoft.com/office/drawing/2014/main" id="{731F6BA4-DED9-4957-BAA6-EA96B4558C66}"/>
              </a:ext>
            </a:extLst>
          </p:cNvPr>
          <p:cNvGraphicFramePr>
            <a:graphicFrameLocks noGrp="1"/>
          </p:cNvGraphicFramePr>
          <p:nvPr/>
        </p:nvGraphicFramePr>
        <p:xfrm>
          <a:off x="9521117" y="4919193"/>
          <a:ext cx="20828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78214305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22001"/>
                  </a:ext>
                </a:extLst>
              </a:tr>
            </a:tbl>
          </a:graphicData>
        </a:graphic>
      </p:graphicFrame>
      <p:graphicFrame>
        <p:nvGraphicFramePr>
          <p:cNvPr id="132" name="表格 131">
            <a:extLst>
              <a:ext uri="{FF2B5EF4-FFF2-40B4-BE49-F238E27FC236}">
                <a16:creationId xmlns:a16="http://schemas.microsoft.com/office/drawing/2014/main" id="{558137DF-7932-44B4-82DD-A88363E7D880}"/>
              </a:ext>
            </a:extLst>
          </p:cNvPr>
          <p:cNvGraphicFramePr>
            <a:graphicFrameLocks noGrp="1"/>
          </p:cNvGraphicFramePr>
          <p:nvPr/>
        </p:nvGraphicFramePr>
        <p:xfrm>
          <a:off x="9729397" y="4919386"/>
          <a:ext cx="20828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7037199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41621"/>
                  </a:ext>
                </a:extLst>
              </a:tr>
            </a:tbl>
          </a:graphicData>
        </a:graphic>
      </p:graphicFrame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BA7E7F6F-0F2F-417D-A070-6F709ED044D1}"/>
              </a:ext>
            </a:extLst>
          </p:cNvPr>
          <p:cNvGrpSpPr/>
          <p:nvPr/>
        </p:nvGrpSpPr>
        <p:grpSpPr>
          <a:xfrm>
            <a:off x="9552273" y="3633997"/>
            <a:ext cx="704861" cy="1026599"/>
            <a:chOff x="10238915" y="3560208"/>
            <a:chExt cx="704861" cy="1026599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EC810B22-0D32-4E9F-8873-2B6114DB26F8}"/>
                </a:ext>
              </a:extLst>
            </p:cNvPr>
            <p:cNvGrpSpPr/>
            <p:nvPr/>
          </p:nvGrpSpPr>
          <p:grpSpPr>
            <a:xfrm>
              <a:off x="10238915" y="3560208"/>
              <a:ext cx="704861" cy="1026599"/>
              <a:chOff x="9168147" y="3573303"/>
              <a:chExt cx="704861" cy="1026599"/>
            </a:xfrm>
          </p:grpSpPr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353584A5-A35E-41A0-BB6D-71E25438A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0578" y="3573303"/>
                <a:ext cx="0" cy="1026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AC97DC0-B5A1-4CF1-B6B9-3EF769EBC1E6}"/>
                  </a:ext>
                </a:extLst>
              </p:cNvPr>
              <p:cNvSpPr txBox="1"/>
              <p:nvPr/>
            </p:nvSpPr>
            <p:spPr>
              <a:xfrm>
                <a:off x="9168147" y="3573704"/>
                <a:ext cx="704861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201-300</a:t>
                </a:r>
              </a:p>
            </p:txBody>
          </p:sp>
        </p:grpSp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9C66D024-79DE-45B4-8AA0-3FA2786E5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3344" y="3869535"/>
              <a:ext cx="236002" cy="236002"/>
            </a:xfrm>
            <a:prstGeom prst="rect">
              <a:avLst/>
            </a:prstGeom>
          </p:spPr>
        </p:pic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F49F08CC-3A27-4459-9482-6D8D9FA4F92F}"/>
              </a:ext>
            </a:extLst>
          </p:cNvPr>
          <p:cNvGrpSpPr/>
          <p:nvPr/>
        </p:nvGrpSpPr>
        <p:grpSpPr>
          <a:xfrm>
            <a:off x="9927218" y="3633997"/>
            <a:ext cx="826649" cy="1026599"/>
            <a:chOff x="8382738" y="3573303"/>
            <a:chExt cx="826649" cy="1026599"/>
          </a:xfrm>
        </p:grpSpPr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E9795929-FA1A-4FDD-9239-BC07C75E37BD}"/>
                </a:ext>
              </a:extLst>
            </p:cNvPr>
            <p:cNvCxnSpPr>
              <a:cxnSpLocks/>
            </p:cNvCxnSpPr>
            <p:nvPr/>
          </p:nvCxnSpPr>
          <p:spPr>
            <a:xfrm>
              <a:off x="8796063" y="3573303"/>
              <a:ext cx="0" cy="102659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E085DEA3-DF1F-4EC3-A57A-AB134444109C}"/>
                </a:ext>
              </a:extLst>
            </p:cNvPr>
            <p:cNvSpPr txBox="1"/>
            <p:nvPr/>
          </p:nvSpPr>
          <p:spPr>
            <a:xfrm>
              <a:off x="8382738" y="3989761"/>
              <a:ext cx="826649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ACK=1</a:t>
              </a:r>
            </a:p>
            <a:p>
              <a:pPr algn="ctr"/>
              <a:r>
                <a:rPr lang="en-US" altLang="zh-CN" sz="105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ack=401</a:t>
              </a:r>
            </a:p>
            <a:p>
              <a:pPr algn="ctr"/>
              <a:r>
                <a:rPr lang="en-US" altLang="zh-CN" sz="1050" dirty="0" err="1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rwnd</a:t>
              </a:r>
              <a:r>
                <a:rPr lang="en-US" altLang="zh-CN" sz="105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=400</a:t>
              </a: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D6DF066-075F-4DBA-B8EE-F3ED7CCE392B}"/>
              </a:ext>
            </a:extLst>
          </p:cNvPr>
          <p:cNvGrpSpPr/>
          <p:nvPr/>
        </p:nvGrpSpPr>
        <p:grpSpPr>
          <a:xfrm>
            <a:off x="10555201" y="3633997"/>
            <a:ext cx="442357" cy="1026599"/>
            <a:chOff x="9170691" y="3573303"/>
            <a:chExt cx="704861" cy="1026599"/>
          </a:xfrm>
        </p:grpSpPr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FD146967-A5C0-492B-894F-D452DC779D0C}"/>
                </a:ext>
              </a:extLst>
            </p:cNvPr>
            <p:cNvCxnSpPr>
              <a:cxnSpLocks/>
            </p:cNvCxnSpPr>
            <p:nvPr/>
          </p:nvCxnSpPr>
          <p:spPr>
            <a:xfrm>
              <a:off x="9520578" y="3573303"/>
              <a:ext cx="0" cy="1026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B1D1C3D3-744B-4C83-B81E-A865F3C08992}"/>
                </a:ext>
              </a:extLst>
            </p:cNvPr>
            <p:cNvSpPr txBox="1"/>
            <p:nvPr/>
          </p:nvSpPr>
          <p:spPr>
            <a:xfrm>
              <a:off x="9170691" y="4315836"/>
              <a:ext cx="70486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......</a:t>
              </a: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487F9092-11B4-489B-B3CA-BF9598B10A49}"/>
              </a:ext>
            </a:extLst>
          </p:cNvPr>
          <p:cNvGrpSpPr/>
          <p:nvPr/>
        </p:nvGrpSpPr>
        <p:grpSpPr>
          <a:xfrm>
            <a:off x="10833893" y="3633997"/>
            <a:ext cx="826649" cy="1026599"/>
            <a:chOff x="8382738" y="3573303"/>
            <a:chExt cx="826649" cy="1026599"/>
          </a:xfrm>
        </p:grpSpPr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91034EE0-66FC-4F1D-AED8-3A806EBAB748}"/>
                </a:ext>
              </a:extLst>
            </p:cNvPr>
            <p:cNvCxnSpPr>
              <a:cxnSpLocks/>
            </p:cNvCxnSpPr>
            <p:nvPr/>
          </p:nvCxnSpPr>
          <p:spPr>
            <a:xfrm>
              <a:off x="8796063" y="3573303"/>
              <a:ext cx="0" cy="102659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DFCC71D-D7C6-4105-BA5E-4BBD8ED42F44}"/>
                </a:ext>
              </a:extLst>
            </p:cNvPr>
            <p:cNvSpPr txBox="1"/>
            <p:nvPr/>
          </p:nvSpPr>
          <p:spPr>
            <a:xfrm>
              <a:off x="8382738" y="3989761"/>
              <a:ext cx="826649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ACK=1</a:t>
              </a:r>
            </a:p>
            <a:p>
              <a:pPr algn="ctr"/>
              <a:r>
                <a:rPr lang="en-US" altLang="zh-CN" sz="105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ack=1001</a:t>
              </a:r>
            </a:p>
            <a:p>
              <a:pPr algn="ctr"/>
              <a:r>
                <a:rPr lang="en-US" altLang="zh-CN" sz="1050" dirty="0" err="1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rwnd</a:t>
              </a:r>
              <a:r>
                <a:rPr lang="en-US" altLang="zh-CN" sz="105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=0</a:t>
              </a:r>
            </a:p>
          </p:txBody>
        </p:sp>
      </p:grp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DCD37A9A-6E37-4103-B4E5-C4301DC03464}"/>
              </a:ext>
            </a:extLst>
          </p:cNvPr>
          <p:cNvSpPr/>
          <p:nvPr/>
        </p:nvSpPr>
        <p:spPr>
          <a:xfrm>
            <a:off x="8704900" y="3056196"/>
            <a:ext cx="826648" cy="33875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9" name="表格 148">
            <a:extLst>
              <a:ext uri="{FF2B5EF4-FFF2-40B4-BE49-F238E27FC236}">
                <a16:creationId xmlns:a16="http://schemas.microsoft.com/office/drawing/2014/main" id="{05617C7F-CF0F-46A6-A864-E19FA48AD939}"/>
              </a:ext>
            </a:extLst>
          </p:cNvPr>
          <p:cNvGraphicFramePr>
            <a:graphicFrameLocks noGrp="1"/>
          </p:cNvGraphicFramePr>
          <p:nvPr/>
        </p:nvGraphicFramePr>
        <p:xfrm>
          <a:off x="8701485" y="4919000"/>
          <a:ext cx="416560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351377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40133490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75624"/>
                  </a:ext>
                </a:extLst>
              </a:tr>
            </a:tbl>
          </a:graphicData>
        </a:graphic>
      </p:graphicFrame>
      <p:graphicFrame>
        <p:nvGraphicFramePr>
          <p:cNvPr id="150" name="表格 149">
            <a:extLst>
              <a:ext uri="{FF2B5EF4-FFF2-40B4-BE49-F238E27FC236}">
                <a16:creationId xmlns:a16="http://schemas.microsoft.com/office/drawing/2014/main" id="{4B4EFA49-C2D8-4AB0-885E-F94C82934DF4}"/>
              </a:ext>
            </a:extLst>
          </p:cNvPr>
          <p:cNvGraphicFramePr>
            <a:graphicFrameLocks noGrp="1"/>
          </p:cNvGraphicFramePr>
          <p:nvPr/>
        </p:nvGraphicFramePr>
        <p:xfrm>
          <a:off x="9125237" y="4919000"/>
          <a:ext cx="394982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491">
                  <a:extLst>
                    <a:ext uri="{9D8B030D-6E8A-4147-A177-3AD203B41FA5}">
                      <a16:colId xmlns:a16="http://schemas.microsoft.com/office/drawing/2014/main" val="2404888529"/>
                    </a:ext>
                  </a:extLst>
                </a:gridCol>
                <a:gridCol w="197491">
                  <a:extLst>
                    <a:ext uri="{9D8B030D-6E8A-4147-A177-3AD203B41FA5}">
                      <a16:colId xmlns:a16="http://schemas.microsoft.com/office/drawing/2014/main" val="2394102918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22001"/>
                  </a:ext>
                </a:extLst>
              </a:tr>
            </a:tbl>
          </a:graphicData>
        </a:graphic>
      </p:graphicFrame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BE4E0D0D-A67F-44E8-9843-B6856C024C31}"/>
              </a:ext>
            </a:extLst>
          </p:cNvPr>
          <p:cNvSpPr/>
          <p:nvPr/>
        </p:nvSpPr>
        <p:spPr>
          <a:xfrm>
            <a:off x="9521117" y="4857799"/>
            <a:ext cx="834912" cy="33875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1" name="表格 150">
            <a:extLst>
              <a:ext uri="{FF2B5EF4-FFF2-40B4-BE49-F238E27FC236}">
                <a16:creationId xmlns:a16="http://schemas.microsoft.com/office/drawing/2014/main" id="{C84344E8-C9B2-4D32-A943-09A72784674A}"/>
              </a:ext>
            </a:extLst>
          </p:cNvPr>
          <p:cNvGraphicFramePr>
            <a:graphicFrameLocks noGrp="1"/>
          </p:cNvGraphicFramePr>
          <p:nvPr/>
        </p:nvGraphicFramePr>
        <p:xfrm>
          <a:off x="8073956" y="4919000"/>
          <a:ext cx="626631" cy="2320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443">
                  <a:extLst>
                    <a:ext uri="{9D8B030D-6E8A-4147-A177-3AD203B41FA5}">
                      <a16:colId xmlns:a16="http://schemas.microsoft.com/office/drawing/2014/main" val="823139432"/>
                    </a:ext>
                  </a:extLst>
                </a:gridCol>
                <a:gridCol w="261188">
                  <a:extLst>
                    <a:ext uri="{9D8B030D-6E8A-4147-A177-3AD203B41FA5}">
                      <a16:colId xmlns:a16="http://schemas.microsoft.com/office/drawing/2014/main" val="2440686163"/>
                    </a:ext>
                  </a:extLst>
                </a:gridCol>
              </a:tblGrid>
              <a:tr h="153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</a:t>
                      </a:r>
                      <a:endParaRPr lang="zh-CN" altLang="en-US" sz="105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01164"/>
                  </a:ext>
                </a:extLst>
              </a:tr>
            </a:tbl>
          </a:graphicData>
        </a:graphic>
      </p:graphicFrame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4E7D913F-A021-42A5-95BA-3494B7DD7038}"/>
              </a:ext>
            </a:extLst>
          </p:cNvPr>
          <p:cNvSpPr/>
          <p:nvPr/>
        </p:nvSpPr>
        <p:spPr>
          <a:xfrm flipH="1">
            <a:off x="8009080" y="3078275"/>
            <a:ext cx="45719" cy="33875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13F944C-C104-46F8-BCE5-51FD32204E4D}"/>
              </a:ext>
            </a:extLst>
          </p:cNvPr>
          <p:cNvGrpSpPr/>
          <p:nvPr/>
        </p:nvGrpSpPr>
        <p:grpSpPr>
          <a:xfrm>
            <a:off x="7774966" y="2726899"/>
            <a:ext cx="1204863" cy="261610"/>
            <a:chOff x="7774966" y="2726899"/>
            <a:chExt cx="1204863" cy="261610"/>
          </a:xfrm>
        </p:grpSpPr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75860926-4FBD-43F0-B26D-6297F7971A9D}"/>
                </a:ext>
              </a:extLst>
            </p:cNvPr>
            <p:cNvSpPr txBox="1"/>
            <p:nvPr/>
          </p:nvSpPr>
          <p:spPr>
            <a:xfrm>
              <a:off x="7774966" y="2726899"/>
              <a:ext cx="106867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发送窗口</a:t>
              </a:r>
              <a:r>
                <a:rPr lang="en-US" altLang="zh-CN" sz="11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=0</a:t>
              </a:r>
            </a:p>
          </p:txBody>
        </p:sp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F845CE42-99FB-4618-BDB6-F365732C3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827" y="2739703"/>
              <a:ext cx="236002" cy="236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978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3.7037E-7 L -0.06783 -0.00046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83 -0.00046 L -0.11927 0.00023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-0.05144 -0.0004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4" grpId="0" animBg="1"/>
      <p:bldP spid="127" grpId="0" animBg="1"/>
      <p:bldP spid="127" grpId="1" animBg="1"/>
      <p:bldP spid="148" grpId="0" animBg="1"/>
      <p:bldP spid="148" grpId="1" animBg="1"/>
      <p:bldP spid="148" grpId="2" animBg="1"/>
      <p:bldP spid="102" grpId="0" animBg="1"/>
      <p:bldP spid="102" grpId="1" animBg="1"/>
      <p:bldP spid="1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TCP</a:t>
            </a:r>
            <a:r>
              <a:rPr lang="zh-CN" altLang="en-US" dirty="0"/>
              <a:t>拥塞控制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拥塞控制：防止过多数据注入网络，保证路由器和链路不过载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产生条件：对资源的需求 ＞ 可用资源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发展过程：资源供应不足 </a:t>
            </a:r>
            <a:r>
              <a:rPr lang="en-US" altLang="zh-CN" dirty="0"/>
              <a:t>-&gt; </a:t>
            </a:r>
            <a:r>
              <a:rPr lang="zh-CN" altLang="en-US" dirty="0"/>
              <a:t>网络性能变坏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zh-CN" altLang="en-US" dirty="0">
                <a:solidFill>
                  <a:schemeClr val="accent4"/>
                </a:solidFill>
              </a:rPr>
              <a:t>时延增加</a:t>
            </a:r>
            <a:r>
              <a:rPr lang="en-US" altLang="zh-CN" dirty="0">
                <a:solidFill>
                  <a:schemeClr val="accent4"/>
                </a:solidFill>
              </a:rPr>
              <a:t>) </a:t>
            </a:r>
            <a:r>
              <a:rPr lang="en-US" altLang="zh-CN" dirty="0"/>
              <a:t>-&gt; </a:t>
            </a:r>
            <a:r>
              <a:rPr lang="zh-CN" altLang="en-US" dirty="0"/>
              <a:t>吞吐量下降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与流控的区别：</a:t>
            </a:r>
            <a:endParaRPr lang="en-US" altLang="zh-CN" dirty="0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前者是在</a:t>
            </a:r>
            <a:r>
              <a:rPr lang="zh-CN" altLang="en-US" sz="1400" dirty="0">
                <a:solidFill>
                  <a:schemeClr val="accent4"/>
                </a:solidFill>
              </a:rPr>
              <a:t>全局范围内</a:t>
            </a:r>
            <a:r>
              <a:rPr lang="en-US" altLang="zh-CN" sz="1400" dirty="0">
                <a:solidFill>
                  <a:srgbClr val="3F434C"/>
                </a:solidFill>
              </a:rPr>
              <a:t>(</a:t>
            </a:r>
            <a:r>
              <a:rPr lang="zh-CN" altLang="en-US" sz="1400" dirty="0">
                <a:solidFill>
                  <a:srgbClr val="3F434C"/>
                </a:solidFill>
              </a:rPr>
              <a:t>所有主机、路由器和其它影响因素</a:t>
            </a:r>
            <a:r>
              <a:rPr lang="en-US" altLang="zh-CN" sz="1400" dirty="0">
                <a:solidFill>
                  <a:srgbClr val="3F434C"/>
                </a:solidFill>
              </a:rPr>
              <a:t>)</a:t>
            </a:r>
            <a:r>
              <a:rPr lang="zh-CN" altLang="en-US" sz="1400" dirty="0">
                <a:solidFill>
                  <a:srgbClr val="3F434C"/>
                </a:solidFill>
              </a:rPr>
              <a:t>，让网络能够承受现有的负荷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后者是</a:t>
            </a:r>
            <a:r>
              <a:rPr lang="zh-CN" altLang="en-US" sz="1400" dirty="0">
                <a:solidFill>
                  <a:schemeClr val="accent4"/>
                </a:solidFill>
              </a:rPr>
              <a:t>点对点</a:t>
            </a:r>
            <a:r>
              <a:rPr lang="en-US" altLang="zh-CN" sz="1400" dirty="0">
                <a:solidFill>
                  <a:schemeClr val="accent4"/>
                </a:solidFill>
              </a:rPr>
              <a:t>(</a:t>
            </a:r>
            <a:r>
              <a:rPr lang="zh-CN" altLang="en-US" sz="1400" dirty="0">
                <a:solidFill>
                  <a:schemeClr val="accent4"/>
                </a:solidFill>
              </a:rPr>
              <a:t>端到端</a:t>
            </a:r>
            <a:r>
              <a:rPr lang="en-US" altLang="zh-CN" sz="1400" dirty="0">
                <a:solidFill>
                  <a:schemeClr val="accent4"/>
                </a:solidFill>
              </a:rPr>
              <a:t>)</a:t>
            </a:r>
            <a:r>
              <a:rPr lang="zh-CN" altLang="en-US" sz="1400" dirty="0">
                <a:solidFill>
                  <a:srgbClr val="3F434C"/>
                </a:solidFill>
              </a:rPr>
              <a:t>通信量的控制，接收端抑制发送端的速率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1257346" lvl="4" indent="-342900">
              <a:spcBef>
                <a:spcPts val="1000"/>
              </a:spcBef>
              <a:buFont typeface="+mj-lt"/>
              <a:buAutoNum type="arabicPeriod"/>
            </a:pPr>
            <a:endParaRPr lang="en-US" altLang="zh-CN" sz="1400" dirty="0"/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FE5D3C-E399-4883-9EBC-E43E9E48BA89}"/>
              </a:ext>
            </a:extLst>
          </p:cNvPr>
          <p:cNvGrpSpPr/>
          <p:nvPr/>
        </p:nvGrpSpPr>
        <p:grpSpPr>
          <a:xfrm>
            <a:off x="8453655" y="1825037"/>
            <a:ext cx="929640" cy="893288"/>
            <a:chOff x="8426449" y="1596437"/>
            <a:chExt cx="929640" cy="8932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D65AE04-C5DD-42CF-8B44-65FACE8648D6}"/>
                </a:ext>
              </a:extLst>
            </p:cNvPr>
            <p:cNvSpPr/>
            <p:nvPr/>
          </p:nvSpPr>
          <p:spPr>
            <a:xfrm>
              <a:off x="8426449" y="2181948"/>
              <a:ext cx="929640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慢开始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52F44D7-D198-468A-A5F4-44F13347C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74" y="1596437"/>
              <a:ext cx="529590" cy="529590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69DC0F-728A-4261-A1B9-3C76D26F5178}"/>
              </a:ext>
            </a:extLst>
          </p:cNvPr>
          <p:cNvGrpSpPr/>
          <p:nvPr/>
        </p:nvGrpSpPr>
        <p:grpSpPr>
          <a:xfrm>
            <a:off x="9636132" y="1825037"/>
            <a:ext cx="1219200" cy="893288"/>
            <a:chOff x="9616440" y="1596437"/>
            <a:chExt cx="1219200" cy="893288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BF0A3C8-B4C9-453D-8BF1-FCD397D4355B}"/>
                </a:ext>
              </a:extLst>
            </p:cNvPr>
            <p:cNvSpPr/>
            <p:nvPr/>
          </p:nvSpPr>
          <p:spPr>
            <a:xfrm>
              <a:off x="9616440" y="2181948"/>
              <a:ext cx="1219200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拥塞避免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E097111-7B90-447B-B19C-FDF1B3365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245" y="1596437"/>
              <a:ext cx="529590" cy="529590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102D55-4D41-4C28-A22C-CC624F3AE189}"/>
              </a:ext>
            </a:extLst>
          </p:cNvPr>
          <p:cNvGrpSpPr/>
          <p:nvPr/>
        </p:nvGrpSpPr>
        <p:grpSpPr>
          <a:xfrm>
            <a:off x="9636132" y="2863308"/>
            <a:ext cx="1219200" cy="1055493"/>
            <a:chOff x="9655825" y="2863308"/>
            <a:chExt cx="1219200" cy="1055493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0B04549-A40F-4F6A-B45E-6E4C18A5454F}"/>
                </a:ext>
              </a:extLst>
            </p:cNvPr>
            <p:cNvSpPr/>
            <p:nvPr/>
          </p:nvSpPr>
          <p:spPr>
            <a:xfrm>
              <a:off x="9655825" y="3611024"/>
              <a:ext cx="1219200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快恢复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A7A3A7B-1EB5-4DF4-AF38-33120555ED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25164" y="2863308"/>
              <a:ext cx="680523" cy="680523"/>
              <a:chOff x="9509760" y="3097911"/>
              <a:chExt cx="1905000" cy="1905000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07EDCD70-D4D6-4C3A-934B-CC00FEBAE5FD}"/>
                  </a:ext>
                </a:extLst>
              </p:cNvPr>
              <p:cNvGrpSpPr/>
              <p:nvPr/>
            </p:nvGrpSpPr>
            <p:grpSpPr>
              <a:xfrm>
                <a:off x="9851192" y="3396182"/>
                <a:ext cx="1045408" cy="1366318"/>
                <a:chOff x="9851192" y="3396182"/>
                <a:chExt cx="1045408" cy="1366318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69FDEDD-91BB-4BD2-9A54-87CB1A39B32B}"/>
                    </a:ext>
                  </a:extLst>
                </p:cNvPr>
                <p:cNvSpPr/>
                <p:nvPr/>
              </p:nvSpPr>
              <p:spPr>
                <a:xfrm>
                  <a:off x="9851192" y="3705413"/>
                  <a:ext cx="1045408" cy="10570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6FDAEBBF-38EC-402C-88E8-B1032BB766DC}"/>
                    </a:ext>
                  </a:extLst>
                </p:cNvPr>
                <p:cNvSpPr/>
                <p:nvPr/>
              </p:nvSpPr>
              <p:spPr>
                <a:xfrm>
                  <a:off x="10026648" y="3396182"/>
                  <a:ext cx="588012" cy="22331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64C5A39A-618C-494D-81AC-A8AE43F33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09760" y="3097911"/>
                <a:ext cx="1905000" cy="1905000"/>
              </a:xfrm>
              <a:prstGeom prst="rect">
                <a:avLst/>
              </a:prstGeom>
            </p:spPr>
          </p:pic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8139CED-ECE9-4857-9AE7-D7359F5B1AB3}"/>
              </a:ext>
            </a:extLst>
          </p:cNvPr>
          <p:cNvGrpSpPr/>
          <p:nvPr/>
        </p:nvGrpSpPr>
        <p:grpSpPr>
          <a:xfrm>
            <a:off x="8453655" y="2936869"/>
            <a:ext cx="929640" cy="981932"/>
            <a:chOff x="8453655" y="2936869"/>
            <a:chExt cx="929640" cy="981932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0AC5F2A0-F058-4A73-BC7D-A16FBF291E23}"/>
                </a:ext>
              </a:extLst>
            </p:cNvPr>
            <p:cNvGrpSpPr/>
            <p:nvPr/>
          </p:nvGrpSpPr>
          <p:grpSpPr>
            <a:xfrm>
              <a:off x="8453655" y="3036219"/>
              <a:ext cx="929640" cy="882582"/>
              <a:chOff x="8480862" y="3036219"/>
              <a:chExt cx="929640" cy="882582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7E2BD9F-77A6-4958-95A2-C1E35CDFD04D}"/>
                  </a:ext>
                </a:extLst>
              </p:cNvPr>
              <p:cNvSpPr/>
              <p:nvPr/>
            </p:nvSpPr>
            <p:spPr>
              <a:xfrm>
                <a:off x="8480862" y="3611024"/>
                <a:ext cx="929640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快重传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F64B771-23F5-42FA-BC04-790A55592D8E}"/>
                  </a:ext>
                </a:extLst>
              </p:cNvPr>
              <p:cNvSpPr/>
              <p:nvPr/>
            </p:nvSpPr>
            <p:spPr>
              <a:xfrm>
                <a:off x="8769505" y="3036219"/>
                <a:ext cx="352354" cy="3978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8EE158F2-BBAF-4BC8-8BF0-ACC19C730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766" y="2936869"/>
              <a:ext cx="685418" cy="533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95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TCP</a:t>
            </a:r>
            <a:r>
              <a:rPr lang="zh-CN" altLang="en-US" dirty="0"/>
              <a:t>拥塞控制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4"/>
                </a:solidFill>
              </a:rPr>
              <a:t>慢开始和拥塞避免：</a:t>
            </a:r>
            <a:endParaRPr lang="en-US" altLang="zh-CN" dirty="0">
              <a:solidFill>
                <a:schemeClr val="accent4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3F434C"/>
                </a:solidFill>
              </a:rPr>
              <a:t>数据单方向传送，接收方仅传送确认</a:t>
            </a:r>
            <a:endParaRPr lang="en-US" altLang="zh-CN" dirty="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3F434C"/>
                </a:solidFill>
              </a:rPr>
              <a:t>接收方缓存空间充足，接收端抑制发送端的速率</a:t>
            </a:r>
            <a:endParaRPr lang="en-US" altLang="zh-CN" dirty="0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发送窗口大小</a:t>
            </a:r>
            <a:r>
              <a:rPr lang="en-US" altLang="zh-CN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=</a:t>
            </a:r>
            <a:r>
              <a:rPr lang="en-US" altLang="zh-CN" sz="1200" dirty="0">
                <a:solidFill>
                  <a:schemeClr val="accent4"/>
                </a:solidFill>
                <a:ea typeface="思源黑体 CN Medium" panose="020B0600000000000000" pitchFamily="34" charset="-122"/>
              </a:rPr>
              <a:t>Min(</a:t>
            </a:r>
            <a:r>
              <a:rPr lang="zh-CN" altLang="en-US" sz="1200" dirty="0">
                <a:solidFill>
                  <a:schemeClr val="accent4"/>
                </a:solidFill>
                <a:ea typeface="思源黑体 CN Medium" panose="020B0600000000000000" pitchFamily="34" charset="-122"/>
              </a:rPr>
              <a:t>接收窗口</a:t>
            </a:r>
            <a:r>
              <a:rPr lang="en-US" altLang="zh-CN" sz="1200" dirty="0" err="1">
                <a:solidFill>
                  <a:schemeClr val="accent4"/>
                </a:solidFill>
                <a:ea typeface="思源黑体 CN Medium" panose="020B0600000000000000" pitchFamily="34" charset="-122"/>
              </a:rPr>
              <a:t>rwnd</a:t>
            </a:r>
            <a:r>
              <a:rPr lang="zh-CN" altLang="en-US" sz="1200" dirty="0">
                <a:solidFill>
                  <a:schemeClr val="accent4"/>
                </a:solidFill>
                <a:ea typeface="思源黑体 CN Medium" panose="020B0600000000000000" pitchFamily="34" charset="-122"/>
              </a:rPr>
              <a:t>，拥塞窗口</a:t>
            </a:r>
            <a:r>
              <a:rPr lang="en-US" altLang="zh-CN" sz="1200" dirty="0" err="1">
                <a:solidFill>
                  <a:schemeClr val="accent4"/>
                </a:solidFill>
                <a:ea typeface="思源黑体 CN Medium" panose="020B0600000000000000" pitchFamily="34" charset="-122"/>
              </a:rPr>
              <a:t>cwnd</a:t>
            </a:r>
            <a:r>
              <a:rPr lang="en-US" altLang="zh-CN" sz="1200" dirty="0">
                <a:solidFill>
                  <a:schemeClr val="accent4"/>
                </a:solidFill>
                <a:ea typeface="思源黑体 CN Medium" panose="020B0600000000000000" pitchFamily="34" charset="-122"/>
              </a:rPr>
              <a:t>)</a:t>
            </a: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接收窗口：根据接收缓存大小设置，告知发送方</a:t>
            </a:r>
            <a:endParaRPr lang="en-US" altLang="zh-CN" sz="12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拥塞窗口：发送方根据拥塞程度设置，反映网络当前容量</a:t>
            </a:r>
            <a:endParaRPr lang="en-US" altLang="zh-CN" sz="12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3F434C"/>
                </a:solidFill>
              </a:rPr>
              <a:t>一个传输轮次：</a:t>
            </a:r>
            <a:endParaRPr lang="en-US" altLang="zh-CN" dirty="0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发送了一批报文段并收到他们的确认的时间；</a:t>
            </a:r>
            <a:endParaRPr lang="en-US" altLang="zh-CN" sz="12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一个往返时延（</a:t>
            </a:r>
            <a:r>
              <a:rPr lang="en-US" altLang="zh-CN" sz="1200" dirty="0" err="1">
                <a:solidFill>
                  <a:srgbClr val="3F434C"/>
                </a:solidFill>
                <a:ea typeface="思源黑体 CN Medium" panose="020B0600000000000000" pitchFamily="34" charset="-122"/>
              </a:rPr>
              <a:t>RTT</a:t>
            </a: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）；</a:t>
            </a:r>
            <a:endParaRPr lang="en-US" altLang="zh-CN" sz="12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拥塞窗口中，开始发送两批报文段的时间间隔；</a:t>
            </a:r>
            <a:endParaRPr lang="en-US" altLang="zh-CN" sz="12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46FD1AF-F3A7-4685-A10A-6602F8CF69BB}"/>
              </a:ext>
            </a:extLst>
          </p:cNvPr>
          <p:cNvCxnSpPr>
            <a:cxnSpLocks/>
          </p:cNvCxnSpPr>
          <p:nvPr/>
        </p:nvCxnSpPr>
        <p:spPr>
          <a:xfrm flipV="1">
            <a:off x="7423265" y="1877490"/>
            <a:ext cx="0" cy="257813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F55CFB9-1F7F-4865-A642-2BA02347C174}"/>
              </a:ext>
            </a:extLst>
          </p:cNvPr>
          <p:cNvSpPr txBox="1"/>
          <p:nvPr/>
        </p:nvSpPr>
        <p:spPr>
          <a:xfrm>
            <a:off x="7069013" y="2138099"/>
            <a:ext cx="34491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bg1"/>
                </a:solidFill>
              </a:rPr>
              <a:t>24</a:t>
            </a:r>
          </a:p>
          <a:p>
            <a:pPr algn="dist"/>
            <a:r>
              <a:rPr lang="en-US" altLang="zh-CN" sz="1200" dirty="0">
                <a:solidFill>
                  <a:schemeClr val="bg1"/>
                </a:solidFill>
              </a:rPr>
              <a:t> </a:t>
            </a:r>
          </a:p>
          <a:p>
            <a:pPr algn="dist"/>
            <a:r>
              <a:rPr lang="en-US" altLang="zh-CN" sz="1200" dirty="0">
                <a:solidFill>
                  <a:schemeClr val="bg1"/>
                </a:solidFill>
              </a:rPr>
              <a:t>20</a:t>
            </a:r>
          </a:p>
          <a:p>
            <a:pPr algn="dist"/>
            <a:endParaRPr lang="en-US" altLang="zh-CN" sz="1200" dirty="0">
              <a:solidFill>
                <a:schemeClr val="bg1"/>
              </a:solidFill>
            </a:endParaRPr>
          </a:p>
          <a:p>
            <a:pPr algn="dist"/>
            <a:r>
              <a:rPr lang="en-US" altLang="zh-CN" sz="1200" dirty="0">
                <a:solidFill>
                  <a:schemeClr val="bg1"/>
                </a:solidFill>
              </a:rPr>
              <a:t>16 </a:t>
            </a:r>
          </a:p>
          <a:p>
            <a:pPr algn="dist"/>
            <a:endParaRPr lang="en-US" altLang="zh-CN" sz="1200" dirty="0">
              <a:solidFill>
                <a:schemeClr val="bg1"/>
              </a:solidFill>
            </a:endParaRPr>
          </a:p>
          <a:p>
            <a:pPr algn="dist"/>
            <a:r>
              <a:rPr lang="en-US" altLang="zh-CN" sz="1200" dirty="0">
                <a:solidFill>
                  <a:schemeClr val="bg1"/>
                </a:solidFill>
              </a:rPr>
              <a:t>12 </a:t>
            </a:r>
          </a:p>
          <a:p>
            <a:pPr algn="dist"/>
            <a:endParaRPr lang="en-US" altLang="zh-CN" sz="1200" dirty="0">
              <a:solidFill>
                <a:schemeClr val="bg1"/>
              </a:solidFill>
            </a:endParaRPr>
          </a:p>
          <a:p>
            <a:pPr algn="dist"/>
            <a:r>
              <a:rPr lang="en-US" altLang="zh-CN" sz="1200" dirty="0">
                <a:solidFill>
                  <a:schemeClr val="bg1"/>
                </a:solidFill>
              </a:rPr>
              <a:t>8</a:t>
            </a:r>
          </a:p>
          <a:p>
            <a:pPr algn="dist"/>
            <a:endParaRPr lang="en-US" altLang="zh-CN" sz="1200" dirty="0">
              <a:solidFill>
                <a:schemeClr val="bg1"/>
              </a:solidFill>
            </a:endParaRPr>
          </a:p>
          <a:p>
            <a:pPr algn="dist"/>
            <a:r>
              <a:rPr lang="en-US" altLang="zh-CN" sz="1200" dirty="0">
                <a:solidFill>
                  <a:schemeClr val="bg1"/>
                </a:solidFill>
              </a:rPr>
              <a:t>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2D12EE-38D8-4FD9-99B7-4BEC88843F6C}"/>
              </a:ext>
            </a:extLst>
          </p:cNvPr>
          <p:cNvCxnSpPr>
            <a:cxnSpLocks/>
          </p:cNvCxnSpPr>
          <p:nvPr/>
        </p:nvCxnSpPr>
        <p:spPr>
          <a:xfrm>
            <a:off x="7414952" y="4455622"/>
            <a:ext cx="394912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BDFA974-C412-4D38-B247-21EFB611C5AC}"/>
              </a:ext>
            </a:extLst>
          </p:cNvPr>
          <p:cNvGrpSpPr/>
          <p:nvPr/>
        </p:nvGrpSpPr>
        <p:grpSpPr>
          <a:xfrm>
            <a:off x="7286191" y="4449984"/>
            <a:ext cx="4029509" cy="276999"/>
            <a:chOff x="7261254" y="3535584"/>
            <a:chExt cx="4029509" cy="27699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977DDB9-B0AD-4D1B-9832-E4A98A8F0688}"/>
                </a:ext>
              </a:extLst>
            </p:cNvPr>
            <p:cNvSpPr txBox="1"/>
            <p:nvPr/>
          </p:nvSpPr>
          <p:spPr>
            <a:xfrm>
              <a:off x="7261254" y="3535584"/>
              <a:ext cx="16141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</a:rPr>
                <a:t>02468     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A8FDD5F-7DDC-474F-B854-5D9604312888}"/>
                </a:ext>
              </a:extLst>
            </p:cNvPr>
            <p:cNvSpPr txBox="1"/>
            <p:nvPr/>
          </p:nvSpPr>
          <p:spPr>
            <a:xfrm>
              <a:off x="8900781" y="3535584"/>
              <a:ext cx="23899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</a:rPr>
                <a:t>10  12  14  16  18  20  22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8DDFA1D3-A1BB-4E5A-9075-028D89C9D8BC}"/>
              </a:ext>
            </a:extLst>
          </p:cNvPr>
          <p:cNvGrpSpPr/>
          <p:nvPr/>
        </p:nvGrpSpPr>
        <p:grpSpPr>
          <a:xfrm>
            <a:off x="7423717" y="4291728"/>
            <a:ext cx="3705683" cy="162352"/>
            <a:chOff x="7423717" y="4291728"/>
            <a:chExt cx="3705683" cy="16235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FCE0F423-34C8-4F69-A1A4-68C18C3309E6}"/>
                </a:ext>
              </a:extLst>
            </p:cNvPr>
            <p:cNvGrpSpPr/>
            <p:nvPr/>
          </p:nvGrpSpPr>
          <p:grpSpPr>
            <a:xfrm>
              <a:off x="7423717" y="4291728"/>
              <a:ext cx="1347524" cy="160811"/>
              <a:chOff x="7423717" y="4291728"/>
              <a:chExt cx="1347524" cy="160811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4D2CC25-303B-4D6A-9F0B-3EF89FF08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37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423218CC-EA58-4F84-A185-B1072FB27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215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C291069-F93B-44FD-AA39-027A2272E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059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0E7FAFA-E9A9-48CB-950A-5FBFF0B1A9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903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4E381FC5-A205-486A-823C-3A8544A5F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47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CCBF0062-B8EC-4433-88EF-E68626855B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59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F57C7062-4546-4398-A803-70662A761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435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C0EE9A5D-FE33-4471-AB2B-4A5C09368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79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68C6BBC7-64CD-48F2-A72B-5ED392BFA6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1241" y="4291728"/>
                <a:ext cx="0" cy="160811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8D07787F-1877-4189-97D0-4CF08D8C3A62}"/>
                </a:ext>
              </a:extLst>
            </p:cNvPr>
            <p:cNvGrpSpPr/>
            <p:nvPr/>
          </p:nvGrpSpPr>
          <p:grpSpPr>
            <a:xfrm>
              <a:off x="8771237" y="4293269"/>
              <a:ext cx="1347524" cy="160811"/>
              <a:chOff x="7423717" y="4291728"/>
              <a:chExt cx="1347524" cy="160811"/>
            </a:xfrm>
          </p:grpSpPr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145A8321-685F-43A4-B2BE-7F837CFC4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37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DDA07371-25A8-44C6-AAB1-48F0DA966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215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5DB834F-C5C9-46A7-ACE6-2F3D3656D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059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C28514D6-BB58-4F1B-A4D6-A30E07B49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903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4B9C51FE-9364-438F-8661-B1CE26A05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47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4EFB463A-B134-4B0A-AE15-CB3C10DE3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59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CC372C08-9C28-4391-9410-7A6EC5FFC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435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9E31E27A-3E8D-424E-A916-5C796A18A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79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B56FD9EE-C093-4B5B-864A-834158A8E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1241" y="4291728"/>
                <a:ext cx="0" cy="160811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95F026D-3FFF-40E4-BBC7-090145C6064A}"/>
                </a:ext>
              </a:extLst>
            </p:cNvPr>
            <p:cNvGrpSpPr/>
            <p:nvPr/>
          </p:nvGrpSpPr>
          <p:grpSpPr>
            <a:xfrm>
              <a:off x="9781876" y="4292737"/>
              <a:ext cx="1347524" cy="160811"/>
              <a:chOff x="7423717" y="4291728"/>
              <a:chExt cx="1347524" cy="160811"/>
            </a:xfrm>
          </p:grpSpPr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880779EC-E69D-4050-B9DA-E56AA1756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37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C154A30D-DF65-40A6-946C-B72CAF575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215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8197E165-CE5C-4005-A0F8-6ED0558A1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059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095F0EC5-4C26-4DDD-8211-E80EC9476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903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816556BB-234F-4B35-B7E8-551180977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47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8993C8C2-7E4A-4E86-9834-B844F9BF5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59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586D8D3E-4AE0-4DDA-B99B-E010A79B1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435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275C4FF3-B3E3-493C-8E7E-7BDD8B7F90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79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0A03EC0F-31D8-4FD4-B109-41A12488B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1241" y="4291728"/>
                <a:ext cx="0" cy="160811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椭圆 105">
            <a:extLst>
              <a:ext uri="{FF2B5EF4-FFF2-40B4-BE49-F238E27FC236}">
                <a16:creationId xmlns:a16="http://schemas.microsoft.com/office/drawing/2014/main" id="{D24FA83B-DB3D-4B7A-8772-1875CE2A1695}"/>
              </a:ext>
            </a:extLst>
          </p:cNvPr>
          <p:cNvSpPr>
            <a:spLocks noChangeAspect="1"/>
          </p:cNvSpPr>
          <p:nvPr/>
        </p:nvSpPr>
        <p:spPr>
          <a:xfrm>
            <a:off x="7379682" y="430171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2FBDFE28-D1A4-4FCB-AF32-055B80AA2383}"/>
              </a:ext>
            </a:extLst>
          </p:cNvPr>
          <p:cNvGrpSpPr/>
          <p:nvPr/>
        </p:nvGrpSpPr>
        <p:grpSpPr>
          <a:xfrm>
            <a:off x="7420277" y="2266588"/>
            <a:ext cx="239380" cy="2189746"/>
            <a:chOff x="7420277" y="2266588"/>
            <a:chExt cx="239380" cy="2189746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4D778A4-4698-402C-B170-C67F5D7E0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3361462"/>
              <a:ext cx="1103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BABD3F3-D9B8-4519-B98A-7D006F733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3726420"/>
              <a:ext cx="23938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D995AE5F-FF02-4024-BD7F-7FC6A968B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4091378"/>
              <a:ext cx="1103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F058359F-AB67-4715-88D2-609EA442F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2631546"/>
              <a:ext cx="1103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C83AD6E2-C509-41EC-92CC-38798B78B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2266588"/>
              <a:ext cx="23938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009F4B4F-E3BD-41FE-8FF7-2E1DCEF2D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2996504"/>
              <a:ext cx="23938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D1B17717-DE20-462A-A2A3-9A528AB1DE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4456334"/>
              <a:ext cx="1103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椭圆 125">
            <a:extLst>
              <a:ext uri="{FF2B5EF4-FFF2-40B4-BE49-F238E27FC236}">
                <a16:creationId xmlns:a16="http://schemas.microsoft.com/office/drawing/2014/main" id="{ED658DA9-7666-4FF1-8615-49AD54901850}"/>
              </a:ext>
            </a:extLst>
          </p:cNvPr>
          <p:cNvSpPr>
            <a:spLocks noChangeAspect="1"/>
          </p:cNvSpPr>
          <p:nvPr/>
        </p:nvSpPr>
        <p:spPr>
          <a:xfrm>
            <a:off x="7550005" y="4239491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174763E8-DDB9-4E8E-A499-A3CE06E64B66}"/>
              </a:ext>
            </a:extLst>
          </p:cNvPr>
          <p:cNvSpPr>
            <a:spLocks noChangeAspect="1"/>
          </p:cNvSpPr>
          <p:nvPr/>
        </p:nvSpPr>
        <p:spPr>
          <a:xfrm>
            <a:off x="7716638" y="404968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A29E5749-AF99-4C9C-ADA4-54A27EB118CF}"/>
              </a:ext>
            </a:extLst>
          </p:cNvPr>
          <p:cNvSpPr>
            <a:spLocks noChangeAspect="1"/>
          </p:cNvSpPr>
          <p:nvPr/>
        </p:nvSpPr>
        <p:spPr>
          <a:xfrm>
            <a:off x="7887939" y="3681547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FB33948B-0718-4D20-BF31-9B9DF64CC53E}"/>
              </a:ext>
            </a:extLst>
          </p:cNvPr>
          <p:cNvSpPr>
            <a:spLocks noChangeAspect="1"/>
          </p:cNvSpPr>
          <p:nvPr/>
        </p:nvSpPr>
        <p:spPr>
          <a:xfrm>
            <a:off x="8054637" y="2954806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3FAB314-695D-473E-8C7F-705B1C2348C2}"/>
              </a:ext>
            </a:extLst>
          </p:cNvPr>
          <p:cNvSpPr>
            <a:spLocks noChangeAspect="1"/>
          </p:cNvSpPr>
          <p:nvPr/>
        </p:nvSpPr>
        <p:spPr>
          <a:xfrm>
            <a:off x="8279414" y="2833155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D3C7A432-106A-4E8C-8165-83AEBFD941B6}"/>
              </a:ext>
            </a:extLst>
          </p:cNvPr>
          <p:cNvSpPr>
            <a:spLocks noChangeAspect="1"/>
          </p:cNvSpPr>
          <p:nvPr/>
        </p:nvSpPr>
        <p:spPr>
          <a:xfrm>
            <a:off x="8504191" y="271150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3334C03-305D-4D3A-AE70-CB530E417AB2}"/>
              </a:ext>
            </a:extLst>
          </p:cNvPr>
          <p:cNvSpPr>
            <a:spLocks noChangeAspect="1"/>
          </p:cNvSpPr>
          <p:nvPr/>
        </p:nvSpPr>
        <p:spPr>
          <a:xfrm>
            <a:off x="8728968" y="2589849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4DCF7C14-DFBE-4894-BE10-59252B735321}"/>
              </a:ext>
            </a:extLst>
          </p:cNvPr>
          <p:cNvSpPr>
            <a:spLocks noChangeAspect="1"/>
          </p:cNvSpPr>
          <p:nvPr/>
        </p:nvSpPr>
        <p:spPr>
          <a:xfrm>
            <a:off x="8953745" y="2468196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32482264-3B78-48F0-8C8B-9242939EAF74}"/>
              </a:ext>
            </a:extLst>
          </p:cNvPr>
          <p:cNvSpPr>
            <a:spLocks noChangeAspect="1"/>
          </p:cNvSpPr>
          <p:nvPr/>
        </p:nvSpPr>
        <p:spPr>
          <a:xfrm>
            <a:off x="9178522" y="2346543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48150A43-66D5-4256-A145-25686E16A459}"/>
              </a:ext>
            </a:extLst>
          </p:cNvPr>
          <p:cNvSpPr>
            <a:spLocks noChangeAspect="1"/>
          </p:cNvSpPr>
          <p:nvPr/>
        </p:nvSpPr>
        <p:spPr>
          <a:xfrm>
            <a:off x="9403299" y="222489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2919CCD8-5D30-4760-9725-86B760650245}"/>
              </a:ext>
            </a:extLst>
          </p:cNvPr>
          <p:cNvSpPr>
            <a:spLocks noChangeAspect="1"/>
          </p:cNvSpPr>
          <p:nvPr/>
        </p:nvSpPr>
        <p:spPr>
          <a:xfrm>
            <a:off x="9578721" y="4297931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466E578F-0A28-4751-BF16-B0F129E5E1D0}"/>
              </a:ext>
            </a:extLst>
          </p:cNvPr>
          <p:cNvSpPr>
            <a:spLocks noChangeAspect="1"/>
          </p:cNvSpPr>
          <p:nvPr/>
        </p:nvSpPr>
        <p:spPr>
          <a:xfrm>
            <a:off x="9737840" y="423949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11891B4A-18B1-45F5-ACE5-C6E8821B5788}"/>
              </a:ext>
            </a:extLst>
          </p:cNvPr>
          <p:cNvSpPr>
            <a:spLocks noChangeAspect="1"/>
          </p:cNvSpPr>
          <p:nvPr/>
        </p:nvSpPr>
        <p:spPr>
          <a:xfrm>
            <a:off x="9905792" y="404968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B8B01F82-70ED-4CE9-92B9-B368B7491EDC}"/>
              </a:ext>
            </a:extLst>
          </p:cNvPr>
          <p:cNvSpPr>
            <a:spLocks noChangeAspect="1"/>
          </p:cNvSpPr>
          <p:nvPr/>
        </p:nvSpPr>
        <p:spPr>
          <a:xfrm>
            <a:off x="10071376" y="3679716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A9ACC9A3-37D8-4C96-9152-7C3044608CAC}"/>
              </a:ext>
            </a:extLst>
          </p:cNvPr>
          <p:cNvSpPr>
            <a:spLocks noChangeAspect="1"/>
          </p:cNvSpPr>
          <p:nvPr/>
        </p:nvSpPr>
        <p:spPr>
          <a:xfrm>
            <a:off x="10251100" y="3319764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BECC2BAC-14D2-4668-849B-166E691A1463}"/>
              </a:ext>
            </a:extLst>
          </p:cNvPr>
          <p:cNvSpPr>
            <a:spLocks noChangeAspect="1"/>
          </p:cNvSpPr>
          <p:nvPr/>
        </p:nvSpPr>
        <p:spPr>
          <a:xfrm>
            <a:off x="10919258" y="295360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C24F053C-0323-4D48-8C22-3E025D7B48C6}"/>
              </a:ext>
            </a:extLst>
          </p:cNvPr>
          <p:cNvSpPr>
            <a:spLocks noChangeAspect="1"/>
          </p:cNvSpPr>
          <p:nvPr/>
        </p:nvSpPr>
        <p:spPr>
          <a:xfrm>
            <a:off x="10418140" y="322822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CFB6B9C9-31DA-441F-9E16-551EFF0A73D4}"/>
              </a:ext>
            </a:extLst>
          </p:cNvPr>
          <p:cNvSpPr>
            <a:spLocks noChangeAspect="1"/>
          </p:cNvSpPr>
          <p:nvPr/>
        </p:nvSpPr>
        <p:spPr>
          <a:xfrm>
            <a:off x="10585180" y="313668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BA9AD1F9-2171-450C-9244-02C2C8439401}"/>
              </a:ext>
            </a:extLst>
          </p:cNvPr>
          <p:cNvSpPr>
            <a:spLocks noChangeAspect="1"/>
          </p:cNvSpPr>
          <p:nvPr/>
        </p:nvSpPr>
        <p:spPr>
          <a:xfrm>
            <a:off x="10752220" y="304514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AFF088CE-F0AD-4560-9AED-A1DF23622391}"/>
              </a:ext>
            </a:extLst>
          </p:cNvPr>
          <p:cNvCxnSpPr>
            <a:cxnSpLocks/>
            <a:stCxn id="106" idx="6"/>
            <a:endCxn id="126" idx="3"/>
          </p:cNvCxnSpPr>
          <p:nvPr/>
        </p:nvCxnSpPr>
        <p:spPr>
          <a:xfrm flipV="1">
            <a:off x="7463077" y="4310673"/>
            <a:ext cx="99141" cy="32737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B2464BE-DE12-4667-871E-4EF121C58F5B}"/>
              </a:ext>
            </a:extLst>
          </p:cNvPr>
          <p:cNvCxnSpPr>
            <a:cxnSpLocks/>
            <a:stCxn id="126" idx="7"/>
            <a:endCxn id="127" idx="3"/>
          </p:cNvCxnSpPr>
          <p:nvPr/>
        </p:nvCxnSpPr>
        <p:spPr>
          <a:xfrm flipV="1">
            <a:off x="7621187" y="4120862"/>
            <a:ext cx="107664" cy="130842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D8D44260-A7D5-4E60-97EA-AE1C6357FB56}"/>
              </a:ext>
            </a:extLst>
          </p:cNvPr>
          <p:cNvCxnSpPr>
            <a:cxnSpLocks/>
            <a:stCxn id="127" idx="7"/>
            <a:endCxn id="128" idx="4"/>
          </p:cNvCxnSpPr>
          <p:nvPr/>
        </p:nvCxnSpPr>
        <p:spPr>
          <a:xfrm flipV="1">
            <a:off x="7787820" y="3764942"/>
            <a:ext cx="141817" cy="296951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CD1C633F-1373-4495-8CB5-FF00BD92168E}"/>
              </a:ext>
            </a:extLst>
          </p:cNvPr>
          <p:cNvCxnSpPr>
            <a:cxnSpLocks/>
            <a:stCxn id="128" idx="0"/>
            <a:endCxn id="130" idx="3"/>
          </p:cNvCxnSpPr>
          <p:nvPr/>
        </p:nvCxnSpPr>
        <p:spPr>
          <a:xfrm flipV="1">
            <a:off x="7929637" y="3025988"/>
            <a:ext cx="137213" cy="655559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714BD43A-0FF4-4835-B838-0149A7251BED}"/>
              </a:ext>
            </a:extLst>
          </p:cNvPr>
          <p:cNvCxnSpPr>
            <a:cxnSpLocks/>
            <a:stCxn id="136" idx="5"/>
            <a:endCxn id="137" idx="0"/>
          </p:cNvCxnSpPr>
          <p:nvPr/>
        </p:nvCxnSpPr>
        <p:spPr>
          <a:xfrm>
            <a:off x="9474481" y="2296072"/>
            <a:ext cx="145938" cy="2001859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5E7702BC-4018-44D8-85E0-4F9ECBAA0041}"/>
              </a:ext>
            </a:extLst>
          </p:cNvPr>
          <p:cNvCxnSpPr>
            <a:cxnSpLocks/>
            <a:stCxn id="130" idx="7"/>
            <a:endCxn id="136" idx="3"/>
          </p:cNvCxnSpPr>
          <p:nvPr/>
        </p:nvCxnSpPr>
        <p:spPr>
          <a:xfrm flipV="1">
            <a:off x="8125819" y="2296072"/>
            <a:ext cx="1289693" cy="670947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C07561C1-5FF9-4E2C-B981-AC7DBF498528}"/>
              </a:ext>
            </a:extLst>
          </p:cNvPr>
          <p:cNvCxnSpPr>
            <a:cxnSpLocks/>
            <a:stCxn id="136" idx="6"/>
          </p:cNvCxnSpPr>
          <p:nvPr/>
        </p:nvCxnSpPr>
        <p:spPr>
          <a:xfrm flipV="1">
            <a:off x="9486694" y="1904998"/>
            <a:ext cx="292843" cy="361590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B991EA80-1FCC-434F-8703-59302F037EB3}"/>
              </a:ext>
            </a:extLst>
          </p:cNvPr>
          <p:cNvGrpSpPr/>
          <p:nvPr/>
        </p:nvGrpSpPr>
        <p:grpSpPr>
          <a:xfrm>
            <a:off x="7454377" y="2266587"/>
            <a:ext cx="2841388" cy="1093530"/>
            <a:chOff x="7454377" y="2266587"/>
            <a:chExt cx="2841388" cy="1093530"/>
          </a:xfrm>
        </p:grpSpPr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F46AA1B8-CB7C-407B-B3BA-0BF07DB873B1}"/>
                </a:ext>
              </a:extLst>
            </p:cNvPr>
            <p:cNvCxnSpPr>
              <a:cxnSpLocks/>
            </p:cNvCxnSpPr>
            <p:nvPr/>
          </p:nvCxnSpPr>
          <p:spPr>
            <a:xfrm>
              <a:off x="7454377" y="3360117"/>
              <a:ext cx="2841388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66A0C7B4-5A86-4284-B980-BC752B3DC0FA}"/>
                </a:ext>
              </a:extLst>
            </p:cNvPr>
            <p:cNvCxnSpPr>
              <a:cxnSpLocks/>
            </p:cNvCxnSpPr>
            <p:nvPr/>
          </p:nvCxnSpPr>
          <p:spPr>
            <a:xfrm>
              <a:off x="7455624" y="2995299"/>
              <a:ext cx="630177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ABB36BE2-3DFD-4727-ABE5-819D2F5CDAB4}"/>
                </a:ext>
              </a:extLst>
            </p:cNvPr>
            <p:cNvCxnSpPr>
              <a:cxnSpLocks/>
            </p:cNvCxnSpPr>
            <p:nvPr/>
          </p:nvCxnSpPr>
          <p:spPr>
            <a:xfrm>
              <a:off x="7455624" y="2266587"/>
              <a:ext cx="2795476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9FF941D3-2817-464E-AF99-20ABECAD5F17}"/>
              </a:ext>
            </a:extLst>
          </p:cNvPr>
          <p:cNvCxnSpPr>
            <a:cxnSpLocks/>
          </p:cNvCxnSpPr>
          <p:nvPr/>
        </p:nvCxnSpPr>
        <p:spPr>
          <a:xfrm flipV="1">
            <a:off x="9654459" y="4308842"/>
            <a:ext cx="99141" cy="32737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8470DC99-9869-445A-B15B-685C127F6798}"/>
              </a:ext>
            </a:extLst>
          </p:cNvPr>
          <p:cNvCxnSpPr>
            <a:cxnSpLocks/>
          </p:cNvCxnSpPr>
          <p:nvPr/>
        </p:nvCxnSpPr>
        <p:spPr>
          <a:xfrm flipV="1">
            <a:off x="9812569" y="4119031"/>
            <a:ext cx="107664" cy="130842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22A857BD-E752-4928-96EC-CB83A7E75204}"/>
              </a:ext>
            </a:extLst>
          </p:cNvPr>
          <p:cNvCxnSpPr>
            <a:cxnSpLocks/>
            <a:endCxn id="140" idx="3"/>
          </p:cNvCxnSpPr>
          <p:nvPr/>
        </p:nvCxnSpPr>
        <p:spPr>
          <a:xfrm flipV="1">
            <a:off x="9979202" y="3750898"/>
            <a:ext cx="104387" cy="309166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F6C6E56A-77D9-4572-ABFF-1FB55D8684F1}"/>
              </a:ext>
            </a:extLst>
          </p:cNvPr>
          <p:cNvCxnSpPr>
            <a:cxnSpLocks/>
            <a:stCxn id="140" idx="0"/>
            <a:endCxn id="141" idx="3"/>
          </p:cNvCxnSpPr>
          <p:nvPr/>
        </p:nvCxnSpPr>
        <p:spPr>
          <a:xfrm flipV="1">
            <a:off x="10113074" y="3390946"/>
            <a:ext cx="150239" cy="288770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E1963CBE-1573-4293-ABBF-9D22F33859FD}"/>
              </a:ext>
            </a:extLst>
          </p:cNvPr>
          <p:cNvCxnSpPr>
            <a:cxnSpLocks/>
            <a:stCxn id="141" idx="6"/>
            <a:endCxn id="143" idx="3"/>
          </p:cNvCxnSpPr>
          <p:nvPr/>
        </p:nvCxnSpPr>
        <p:spPr>
          <a:xfrm flipV="1">
            <a:off x="10334495" y="3299404"/>
            <a:ext cx="95858" cy="62058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0D203075-DEC9-4E33-9B01-FF3B4F16684F}"/>
              </a:ext>
            </a:extLst>
          </p:cNvPr>
          <p:cNvCxnSpPr>
            <a:cxnSpLocks/>
            <a:stCxn id="143" idx="6"/>
            <a:endCxn id="144" idx="3"/>
          </p:cNvCxnSpPr>
          <p:nvPr/>
        </p:nvCxnSpPr>
        <p:spPr>
          <a:xfrm flipV="1">
            <a:off x="10501535" y="3207864"/>
            <a:ext cx="95858" cy="62056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2F511B4D-EF2E-4A86-A52A-3B876586ABE9}"/>
              </a:ext>
            </a:extLst>
          </p:cNvPr>
          <p:cNvCxnSpPr>
            <a:cxnSpLocks/>
          </p:cNvCxnSpPr>
          <p:nvPr/>
        </p:nvCxnSpPr>
        <p:spPr>
          <a:xfrm flipV="1">
            <a:off x="10656362" y="3116952"/>
            <a:ext cx="95858" cy="62058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C4A40652-A1A2-4C5E-8B81-5BC7B3CFFF51}"/>
              </a:ext>
            </a:extLst>
          </p:cNvPr>
          <p:cNvCxnSpPr>
            <a:cxnSpLocks/>
          </p:cNvCxnSpPr>
          <p:nvPr/>
        </p:nvCxnSpPr>
        <p:spPr>
          <a:xfrm flipV="1">
            <a:off x="10823402" y="2896283"/>
            <a:ext cx="295324" cy="191185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>
            <a:extLst>
              <a:ext uri="{FF2B5EF4-FFF2-40B4-BE49-F238E27FC236}">
                <a16:creationId xmlns:a16="http://schemas.microsoft.com/office/drawing/2014/main" id="{41D8AFA1-BA48-4C18-957D-3FE9A51D2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04" y="1405188"/>
            <a:ext cx="375898" cy="375898"/>
          </a:xfrm>
          <a:prstGeom prst="rect">
            <a:avLst/>
          </a:prstGeom>
        </p:spPr>
      </p:pic>
      <p:sp>
        <p:nvSpPr>
          <p:cNvPr id="229" name="文本框 228">
            <a:extLst>
              <a:ext uri="{FF2B5EF4-FFF2-40B4-BE49-F238E27FC236}">
                <a16:creationId xmlns:a16="http://schemas.microsoft.com/office/drawing/2014/main" id="{C919802F-4335-4997-8530-390FB679924E}"/>
              </a:ext>
            </a:extLst>
          </p:cNvPr>
          <p:cNvSpPr txBox="1"/>
          <p:nvPr/>
        </p:nvSpPr>
        <p:spPr>
          <a:xfrm>
            <a:off x="8124056" y="1805523"/>
            <a:ext cx="1276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拥塞避免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“加法增大”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D6CF060D-8E67-4D28-A6A5-07B5FBF87806}"/>
              </a:ext>
            </a:extLst>
          </p:cNvPr>
          <p:cNvSpPr txBox="1"/>
          <p:nvPr/>
        </p:nvSpPr>
        <p:spPr>
          <a:xfrm>
            <a:off x="9603516" y="1614834"/>
            <a:ext cx="1276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网络拥塞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85445FE-2BAA-4558-9E6D-FF8405118891}"/>
              </a:ext>
            </a:extLst>
          </p:cNvPr>
          <p:cNvSpPr txBox="1"/>
          <p:nvPr/>
        </p:nvSpPr>
        <p:spPr>
          <a:xfrm>
            <a:off x="8265783" y="3921417"/>
            <a:ext cx="756905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指数增长</a:t>
            </a:r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952E4933-C5D5-45E2-93FC-6DB25097413F}"/>
              </a:ext>
            </a:extLst>
          </p:cNvPr>
          <p:cNvCxnSpPr>
            <a:stCxn id="231" idx="1"/>
          </p:cNvCxnSpPr>
          <p:nvPr/>
        </p:nvCxnSpPr>
        <p:spPr>
          <a:xfrm flipH="1" flipV="1">
            <a:off x="7896940" y="3918801"/>
            <a:ext cx="368843" cy="1295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E8EC9FCF-506D-4051-9154-9170CD73F86C}"/>
              </a:ext>
            </a:extLst>
          </p:cNvPr>
          <p:cNvSpPr txBox="1"/>
          <p:nvPr/>
        </p:nvSpPr>
        <p:spPr>
          <a:xfrm>
            <a:off x="9553345" y="2628178"/>
            <a:ext cx="7326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乘法减小</a:t>
            </a:r>
          </a:p>
        </p:txBody>
      </p: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47E678C5-F8E8-402C-A238-96F9D91FBF95}"/>
              </a:ext>
            </a:extLst>
          </p:cNvPr>
          <p:cNvCxnSpPr>
            <a:cxnSpLocks/>
          </p:cNvCxnSpPr>
          <p:nvPr/>
        </p:nvCxnSpPr>
        <p:spPr>
          <a:xfrm flipV="1">
            <a:off x="9919685" y="2261569"/>
            <a:ext cx="0" cy="36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3DC861DB-E11B-484F-B317-C670770BCDD2}"/>
              </a:ext>
            </a:extLst>
          </p:cNvPr>
          <p:cNvCxnSpPr>
            <a:cxnSpLocks/>
          </p:cNvCxnSpPr>
          <p:nvPr/>
        </p:nvCxnSpPr>
        <p:spPr>
          <a:xfrm>
            <a:off x="9919685" y="2935954"/>
            <a:ext cx="0" cy="3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C03405EB-FEEC-4FB9-9F9C-E12D8B98BC31}"/>
              </a:ext>
            </a:extLst>
          </p:cNvPr>
          <p:cNvSpPr/>
          <p:nvPr/>
        </p:nvSpPr>
        <p:spPr>
          <a:xfrm>
            <a:off x="10291877" y="2151669"/>
            <a:ext cx="1391006" cy="1208448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46" name="图片 245">
            <a:extLst>
              <a:ext uri="{FF2B5EF4-FFF2-40B4-BE49-F238E27FC236}">
                <a16:creationId xmlns:a16="http://schemas.microsoft.com/office/drawing/2014/main" id="{1BF2B2EC-52DA-445F-A344-6924BB27C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31" y="1805523"/>
            <a:ext cx="375898" cy="344158"/>
          </a:xfrm>
          <a:prstGeom prst="rect">
            <a:avLst/>
          </a:prstGeom>
        </p:spPr>
      </p:pic>
      <p:sp>
        <p:nvSpPr>
          <p:cNvPr id="247" name="文本框 246">
            <a:extLst>
              <a:ext uri="{FF2B5EF4-FFF2-40B4-BE49-F238E27FC236}">
                <a16:creationId xmlns:a16="http://schemas.microsoft.com/office/drawing/2014/main" id="{EA282417-A042-464A-A071-A11EF4610EE7}"/>
              </a:ext>
            </a:extLst>
          </p:cNvPr>
          <p:cNvSpPr txBox="1"/>
          <p:nvPr/>
        </p:nvSpPr>
        <p:spPr>
          <a:xfrm>
            <a:off x="10349083" y="2160142"/>
            <a:ext cx="1276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拥塞避免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“加法增大”</a:t>
            </a: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10FAEB1-4D54-48FB-9462-49CFF4269F75}"/>
              </a:ext>
            </a:extLst>
          </p:cNvPr>
          <p:cNvSpPr txBox="1"/>
          <p:nvPr/>
        </p:nvSpPr>
        <p:spPr>
          <a:xfrm>
            <a:off x="11127797" y="4141866"/>
            <a:ext cx="7326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传输轮次</a:t>
            </a:r>
          </a:p>
        </p:txBody>
      </p: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C0B4EFE4-CC98-4070-93C0-7DAA83EC2FF0}"/>
              </a:ext>
            </a:extLst>
          </p:cNvPr>
          <p:cNvGrpSpPr/>
          <p:nvPr/>
        </p:nvGrpSpPr>
        <p:grpSpPr>
          <a:xfrm>
            <a:off x="7309429" y="4708683"/>
            <a:ext cx="802933" cy="253916"/>
            <a:chOff x="7309429" y="4708683"/>
            <a:chExt cx="802933" cy="253916"/>
          </a:xfrm>
        </p:grpSpPr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5F60C43-A2F8-4B1C-8F59-595032F5A9D5}"/>
                </a:ext>
              </a:extLst>
            </p:cNvPr>
            <p:cNvSpPr txBox="1"/>
            <p:nvPr/>
          </p:nvSpPr>
          <p:spPr>
            <a:xfrm>
              <a:off x="7379682" y="4708683"/>
              <a:ext cx="73268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慢开始</a:t>
              </a:r>
            </a:p>
          </p:txBody>
        </p:sp>
        <p:pic>
          <p:nvPicPr>
            <p:cNvPr id="253" name="图片 252">
              <a:extLst>
                <a:ext uri="{FF2B5EF4-FFF2-40B4-BE49-F238E27FC236}">
                  <a16:creationId xmlns:a16="http://schemas.microsoft.com/office/drawing/2014/main" id="{E5620DB6-F614-4147-8249-61FFB0908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9429" y="4732564"/>
              <a:ext cx="208995" cy="208995"/>
            </a:xfrm>
            <a:prstGeom prst="rect">
              <a:avLst/>
            </a:prstGeom>
          </p:spPr>
        </p:pic>
      </p:grp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B4A78539-E276-47C2-AF1E-6EDEB19C8BE2}"/>
              </a:ext>
            </a:extLst>
          </p:cNvPr>
          <p:cNvGrpSpPr/>
          <p:nvPr/>
        </p:nvGrpSpPr>
        <p:grpSpPr>
          <a:xfrm>
            <a:off x="9415043" y="4710103"/>
            <a:ext cx="801333" cy="253916"/>
            <a:chOff x="9415043" y="4710103"/>
            <a:chExt cx="801333" cy="253916"/>
          </a:xfrm>
        </p:grpSpPr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1661B351-D6C2-4F92-9BB6-6B937FA148DE}"/>
                </a:ext>
              </a:extLst>
            </p:cNvPr>
            <p:cNvSpPr txBox="1"/>
            <p:nvPr/>
          </p:nvSpPr>
          <p:spPr>
            <a:xfrm>
              <a:off x="9483696" y="4710103"/>
              <a:ext cx="73268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慢开始</a:t>
              </a:r>
            </a:p>
          </p:txBody>
        </p:sp>
        <p:pic>
          <p:nvPicPr>
            <p:cNvPr id="254" name="图片 253">
              <a:extLst>
                <a:ext uri="{FF2B5EF4-FFF2-40B4-BE49-F238E27FC236}">
                  <a16:creationId xmlns:a16="http://schemas.microsoft.com/office/drawing/2014/main" id="{170E36C2-1344-4750-9F9C-9035F7B17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43" y="4732564"/>
              <a:ext cx="208995" cy="208995"/>
            </a:xfrm>
            <a:prstGeom prst="rect">
              <a:avLst/>
            </a:prstGeom>
          </p:spPr>
        </p:pic>
      </p:grpSp>
      <p:sp>
        <p:nvSpPr>
          <p:cNvPr id="257" name="对话气泡: 圆角矩形 256">
            <a:extLst>
              <a:ext uri="{FF2B5EF4-FFF2-40B4-BE49-F238E27FC236}">
                <a16:creationId xmlns:a16="http://schemas.microsoft.com/office/drawing/2014/main" id="{FC2D164D-DBCF-40DD-AC03-836878E096C4}"/>
              </a:ext>
            </a:extLst>
          </p:cNvPr>
          <p:cNvSpPr/>
          <p:nvPr/>
        </p:nvSpPr>
        <p:spPr>
          <a:xfrm>
            <a:off x="6679338" y="5245822"/>
            <a:ext cx="2291918" cy="739839"/>
          </a:xfrm>
          <a:prstGeom prst="wedgeRoundRectCallout">
            <a:avLst>
              <a:gd name="adj1" fmla="val -17040"/>
              <a:gd name="adj2" fmla="val -7588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开始发送：</a:t>
            </a:r>
            <a:r>
              <a:rPr lang="en-US" altLang="zh-CN" sz="12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cwnd</a:t>
            </a:r>
            <a:r>
              <a:rPr lang="en-US" altLang="zh-CN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=1</a:t>
            </a: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即一个最大报文段长度</a:t>
            </a:r>
            <a:r>
              <a:rPr lang="en-US" altLang="zh-CN" sz="12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MSS</a:t>
            </a: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每收到一个确认，</a:t>
            </a:r>
            <a:r>
              <a:rPr lang="en-US" altLang="zh-CN" sz="12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cwnd</a:t>
            </a: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加</a:t>
            </a:r>
            <a:r>
              <a:rPr lang="en-US" altLang="zh-CN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C60937CF-3294-4995-A155-3EA5658526A2}"/>
              </a:ext>
            </a:extLst>
          </p:cNvPr>
          <p:cNvSpPr txBox="1"/>
          <p:nvPr/>
        </p:nvSpPr>
        <p:spPr>
          <a:xfrm>
            <a:off x="6993467" y="1465405"/>
            <a:ext cx="85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拥塞窗口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cwnd</a:t>
            </a:r>
            <a:endParaRPr lang="zh-CN" altLang="en-US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2349A33A-1BFB-497E-B7F0-2E8A8EF41CE2}"/>
              </a:ext>
            </a:extLst>
          </p:cNvPr>
          <p:cNvSpPr/>
          <p:nvPr/>
        </p:nvSpPr>
        <p:spPr>
          <a:xfrm>
            <a:off x="8066850" y="1797050"/>
            <a:ext cx="1391006" cy="1203888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0A5DB3F-D256-E9DD-D163-88724CA6EEE6}"/>
              </a:ext>
            </a:extLst>
          </p:cNvPr>
          <p:cNvSpPr txBox="1"/>
          <p:nvPr/>
        </p:nvSpPr>
        <p:spPr>
          <a:xfrm>
            <a:off x="6030079" y="2874852"/>
            <a:ext cx="120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原</a:t>
            </a:r>
            <a:r>
              <a:rPr lang="en-US" altLang="zh-CN" sz="12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ssthresh</a:t>
            </a: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值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643CB4D-424C-CC6E-8D1C-E7D25BB6C5DE}"/>
              </a:ext>
            </a:extLst>
          </p:cNvPr>
          <p:cNvSpPr txBox="1"/>
          <p:nvPr/>
        </p:nvSpPr>
        <p:spPr>
          <a:xfrm>
            <a:off x="6018452" y="3238892"/>
            <a:ext cx="120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新</a:t>
            </a:r>
            <a:r>
              <a:rPr lang="en-US" altLang="zh-CN" sz="12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ssthresh</a:t>
            </a: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119898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TCP</a:t>
            </a:r>
            <a:r>
              <a:rPr lang="zh-CN" altLang="en-US" dirty="0"/>
              <a:t>拥塞控制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4"/>
                </a:solidFill>
              </a:rPr>
              <a:t>快重传和快恢复：</a:t>
            </a:r>
            <a:endParaRPr lang="en-US" altLang="zh-CN" dirty="0">
              <a:solidFill>
                <a:schemeClr val="accent4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3F434C"/>
                </a:solidFill>
              </a:rPr>
              <a:t>数据单方向传送，接收方仅传送确认</a:t>
            </a:r>
            <a:endParaRPr lang="en-US" altLang="zh-CN" dirty="0">
              <a:solidFill>
                <a:srgbClr val="3F434C"/>
              </a:solidFill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3F434C"/>
                </a:solidFill>
              </a:rPr>
              <a:t>接收方缓存空间充足，接收端抑制发送端的速率</a:t>
            </a:r>
            <a:endParaRPr lang="en-US" altLang="zh-CN" dirty="0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发送窗口大小</a:t>
            </a:r>
            <a:r>
              <a:rPr lang="en-US" altLang="zh-CN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=</a:t>
            </a:r>
            <a:r>
              <a:rPr lang="en-US" altLang="zh-CN" sz="1200" dirty="0">
                <a:solidFill>
                  <a:schemeClr val="accent4"/>
                </a:solidFill>
                <a:ea typeface="思源黑体 CN Medium" panose="020B0600000000000000" pitchFamily="34" charset="-122"/>
              </a:rPr>
              <a:t>Min(</a:t>
            </a:r>
            <a:r>
              <a:rPr lang="zh-CN" altLang="en-US" sz="1200" dirty="0">
                <a:solidFill>
                  <a:schemeClr val="accent4"/>
                </a:solidFill>
                <a:ea typeface="思源黑体 CN Medium" panose="020B0600000000000000" pitchFamily="34" charset="-122"/>
              </a:rPr>
              <a:t>接收窗口</a:t>
            </a:r>
            <a:r>
              <a:rPr lang="en-US" altLang="zh-CN" sz="1200" dirty="0" err="1">
                <a:solidFill>
                  <a:schemeClr val="accent4"/>
                </a:solidFill>
                <a:ea typeface="思源黑体 CN Medium" panose="020B0600000000000000" pitchFamily="34" charset="-122"/>
              </a:rPr>
              <a:t>rwnd</a:t>
            </a:r>
            <a:r>
              <a:rPr lang="zh-CN" altLang="en-US" sz="1200" dirty="0">
                <a:solidFill>
                  <a:schemeClr val="accent4"/>
                </a:solidFill>
                <a:ea typeface="思源黑体 CN Medium" panose="020B0600000000000000" pitchFamily="34" charset="-122"/>
              </a:rPr>
              <a:t>，拥塞窗口</a:t>
            </a:r>
            <a:r>
              <a:rPr lang="en-US" altLang="zh-CN" sz="1200" dirty="0" err="1">
                <a:solidFill>
                  <a:schemeClr val="accent4"/>
                </a:solidFill>
                <a:ea typeface="思源黑体 CN Medium" panose="020B0600000000000000" pitchFamily="34" charset="-122"/>
              </a:rPr>
              <a:t>cwnd</a:t>
            </a:r>
            <a:r>
              <a:rPr lang="en-US" altLang="zh-CN" sz="1200" dirty="0">
                <a:solidFill>
                  <a:schemeClr val="accent4"/>
                </a:solidFill>
                <a:ea typeface="思源黑体 CN Medium" panose="020B0600000000000000" pitchFamily="34" charset="-122"/>
              </a:rPr>
              <a:t>)</a:t>
            </a: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接收窗口：根据接收缓存大小设置，告知发送方</a:t>
            </a:r>
            <a:endParaRPr lang="en-US" altLang="zh-CN" sz="12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拥塞窗口：发送方根据拥塞程度设置，反映网络当前容量</a:t>
            </a:r>
            <a:endParaRPr lang="en-US" altLang="zh-CN" sz="12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3F434C"/>
                </a:solidFill>
              </a:rPr>
              <a:t>一个传输轮次：</a:t>
            </a:r>
            <a:endParaRPr lang="en-US" altLang="zh-CN" dirty="0">
              <a:solidFill>
                <a:srgbClr val="3F434C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发送了一批报文段并收到他们的确认的时间；</a:t>
            </a:r>
            <a:endParaRPr lang="en-US" altLang="zh-CN" sz="12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一个往返时延（</a:t>
            </a:r>
            <a:r>
              <a:rPr lang="en-US" altLang="zh-CN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RTT</a:t>
            </a: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）；</a:t>
            </a:r>
            <a:endParaRPr lang="en-US" altLang="zh-CN" sz="12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sz="12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拥塞窗口中，开始发送两批报文段的时间间隔；</a:t>
            </a:r>
            <a:endParaRPr lang="en-US" altLang="zh-CN" sz="12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5538AC34-CB42-490E-B324-1489E96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46FD1AF-F3A7-4685-A10A-6602F8CF69BB}"/>
              </a:ext>
            </a:extLst>
          </p:cNvPr>
          <p:cNvCxnSpPr>
            <a:cxnSpLocks/>
          </p:cNvCxnSpPr>
          <p:nvPr/>
        </p:nvCxnSpPr>
        <p:spPr>
          <a:xfrm flipV="1">
            <a:off x="7423265" y="1877490"/>
            <a:ext cx="0" cy="257813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F55CFB9-1F7F-4865-A642-2BA02347C174}"/>
              </a:ext>
            </a:extLst>
          </p:cNvPr>
          <p:cNvSpPr txBox="1"/>
          <p:nvPr/>
        </p:nvSpPr>
        <p:spPr>
          <a:xfrm>
            <a:off x="7067015" y="2138099"/>
            <a:ext cx="346911" cy="2123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bg1"/>
                </a:solidFill>
              </a:rPr>
              <a:t>24</a:t>
            </a:r>
          </a:p>
          <a:p>
            <a:pPr algn="dist"/>
            <a:r>
              <a:rPr lang="en-US" altLang="zh-CN" sz="1200" dirty="0">
                <a:solidFill>
                  <a:schemeClr val="bg1"/>
                </a:solidFill>
              </a:rPr>
              <a:t> </a:t>
            </a:r>
          </a:p>
          <a:p>
            <a:pPr algn="dist"/>
            <a:r>
              <a:rPr lang="en-US" altLang="zh-CN" sz="1200" dirty="0">
                <a:solidFill>
                  <a:schemeClr val="bg1"/>
                </a:solidFill>
              </a:rPr>
              <a:t>20</a:t>
            </a:r>
          </a:p>
          <a:p>
            <a:pPr algn="dist"/>
            <a:endParaRPr lang="en-US" altLang="zh-CN" sz="1200" dirty="0">
              <a:solidFill>
                <a:schemeClr val="bg1"/>
              </a:solidFill>
            </a:endParaRPr>
          </a:p>
          <a:p>
            <a:pPr algn="dist"/>
            <a:r>
              <a:rPr lang="en-US" altLang="zh-CN" sz="1200" dirty="0">
                <a:solidFill>
                  <a:schemeClr val="bg1"/>
                </a:solidFill>
              </a:rPr>
              <a:t>16 </a:t>
            </a:r>
          </a:p>
          <a:p>
            <a:pPr algn="dist"/>
            <a:endParaRPr lang="en-US" altLang="zh-CN" sz="1200" dirty="0">
              <a:solidFill>
                <a:schemeClr val="bg1"/>
              </a:solidFill>
            </a:endParaRPr>
          </a:p>
          <a:p>
            <a:pPr algn="dist"/>
            <a:r>
              <a:rPr lang="en-US" altLang="zh-CN" sz="1200" dirty="0">
                <a:solidFill>
                  <a:schemeClr val="bg1"/>
                </a:solidFill>
              </a:rPr>
              <a:t>12 </a:t>
            </a:r>
          </a:p>
          <a:p>
            <a:pPr algn="dist"/>
            <a:endParaRPr lang="en-US" altLang="zh-CN" sz="1200" dirty="0">
              <a:solidFill>
                <a:schemeClr val="bg1"/>
              </a:solidFill>
            </a:endParaRPr>
          </a:p>
          <a:p>
            <a:pPr algn="dist"/>
            <a:r>
              <a:rPr lang="en-US" altLang="zh-CN" sz="1200" dirty="0">
                <a:solidFill>
                  <a:schemeClr val="bg1"/>
                </a:solidFill>
              </a:rPr>
              <a:t>8</a:t>
            </a:r>
          </a:p>
          <a:p>
            <a:pPr algn="dist"/>
            <a:endParaRPr lang="en-US" altLang="zh-CN" sz="1200" dirty="0">
              <a:solidFill>
                <a:schemeClr val="bg1"/>
              </a:solidFill>
            </a:endParaRPr>
          </a:p>
          <a:p>
            <a:pPr algn="dist"/>
            <a:r>
              <a:rPr lang="en-US" altLang="zh-CN" sz="1200" dirty="0">
                <a:solidFill>
                  <a:schemeClr val="bg1"/>
                </a:solidFill>
              </a:rPr>
              <a:t>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2D12EE-38D8-4FD9-99B7-4BEC88843F6C}"/>
              </a:ext>
            </a:extLst>
          </p:cNvPr>
          <p:cNvCxnSpPr>
            <a:cxnSpLocks/>
          </p:cNvCxnSpPr>
          <p:nvPr/>
        </p:nvCxnSpPr>
        <p:spPr>
          <a:xfrm>
            <a:off x="7414952" y="4455622"/>
            <a:ext cx="394912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BDFA974-C412-4D38-B247-21EFB611C5AC}"/>
              </a:ext>
            </a:extLst>
          </p:cNvPr>
          <p:cNvGrpSpPr/>
          <p:nvPr/>
        </p:nvGrpSpPr>
        <p:grpSpPr>
          <a:xfrm>
            <a:off x="7286191" y="4449984"/>
            <a:ext cx="4029509" cy="276999"/>
            <a:chOff x="7261254" y="3535584"/>
            <a:chExt cx="4029509" cy="27699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977DDB9-B0AD-4D1B-9832-E4A98A8F0688}"/>
                </a:ext>
              </a:extLst>
            </p:cNvPr>
            <p:cNvSpPr txBox="1"/>
            <p:nvPr/>
          </p:nvSpPr>
          <p:spPr>
            <a:xfrm>
              <a:off x="7261254" y="3535584"/>
              <a:ext cx="16141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</a:rPr>
                <a:t>02468     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A8FDD5F-7DDC-474F-B854-5D9604312888}"/>
                </a:ext>
              </a:extLst>
            </p:cNvPr>
            <p:cNvSpPr txBox="1"/>
            <p:nvPr/>
          </p:nvSpPr>
          <p:spPr>
            <a:xfrm>
              <a:off x="8900781" y="3535584"/>
              <a:ext cx="23899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</a:rPr>
                <a:t>10  12  14  16  18  20  22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8DDFA1D3-A1BB-4E5A-9075-028D89C9D8BC}"/>
              </a:ext>
            </a:extLst>
          </p:cNvPr>
          <p:cNvGrpSpPr/>
          <p:nvPr/>
        </p:nvGrpSpPr>
        <p:grpSpPr>
          <a:xfrm>
            <a:off x="7423717" y="4291728"/>
            <a:ext cx="3705683" cy="162352"/>
            <a:chOff x="7423717" y="4291728"/>
            <a:chExt cx="3705683" cy="16235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FCE0F423-34C8-4F69-A1A4-68C18C3309E6}"/>
                </a:ext>
              </a:extLst>
            </p:cNvPr>
            <p:cNvGrpSpPr/>
            <p:nvPr/>
          </p:nvGrpSpPr>
          <p:grpSpPr>
            <a:xfrm>
              <a:off x="7423717" y="4291728"/>
              <a:ext cx="1347524" cy="160811"/>
              <a:chOff x="7423717" y="4291728"/>
              <a:chExt cx="1347524" cy="160811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4D2CC25-303B-4D6A-9F0B-3EF89FF08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37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423218CC-EA58-4F84-A185-B1072FB27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215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C291069-F93B-44FD-AA39-027A2272E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059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0E7FAFA-E9A9-48CB-950A-5FBFF0B1A9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903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4E381FC5-A205-486A-823C-3A8544A5F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47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CCBF0062-B8EC-4433-88EF-E68626855B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59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F57C7062-4546-4398-A803-70662A761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435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C0EE9A5D-FE33-4471-AB2B-4A5C09368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79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68C6BBC7-64CD-48F2-A72B-5ED392BFA6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1241" y="4291728"/>
                <a:ext cx="0" cy="160811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8D07787F-1877-4189-97D0-4CF08D8C3A62}"/>
                </a:ext>
              </a:extLst>
            </p:cNvPr>
            <p:cNvGrpSpPr/>
            <p:nvPr/>
          </p:nvGrpSpPr>
          <p:grpSpPr>
            <a:xfrm>
              <a:off x="8771237" y="4293269"/>
              <a:ext cx="1347524" cy="160811"/>
              <a:chOff x="7423717" y="4291728"/>
              <a:chExt cx="1347524" cy="160811"/>
            </a:xfrm>
          </p:grpSpPr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145A8321-685F-43A4-B2BE-7F837CFC4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37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DDA07371-25A8-44C6-AAB1-48F0DA966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215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5DB834F-C5C9-46A7-ACE6-2F3D3656D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059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C28514D6-BB58-4F1B-A4D6-A30E07B49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903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4B9C51FE-9364-438F-8661-B1CE26A05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47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4EFB463A-B134-4B0A-AE15-CB3C10DE3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59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CC372C08-9C28-4391-9410-7A6EC5FFC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435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9E31E27A-3E8D-424E-A916-5C796A18A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79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B56FD9EE-C093-4B5B-864A-834158A8E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1241" y="4291728"/>
                <a:ext cx="0" cy="160811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95F026D-3FFF-40E4-BBC7-090145C6064A}"/>
                </a:ext>
              </a:extLst>
            </p:cNvPr>
            <p:cNvGrpSpPr/>
            <p:nvPr/>
          </p:nvGrpSpPr>
          <p:grpSpPr>
            <a:xfrm>
              <a:off x="9781876" y="4292737"/>
              <a:ext cx="1347524" cy="160811"/>
              <a:chOff x="7423717" y="4291728"/>
              <a:chExt cx="1347524" cy="160811"/>
            </a:xfrm>
          </p:grpSpPr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880779EC-E69D-4050-B9DA-E56AA1756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37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C154A30D-DF65-40A6-946C-B72CAF575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215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8197E165-CE5C-4005-A0F8-6ED0558A1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059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095F0EC5-4C26-4DDD-8211-E80EC9476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903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816556BB-234F-4B35-B7E8-551180977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47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8993C8C2-7E4A-4E86-9834-B844F9BF5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591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586D8D3E-4AE0-4DDA-B99B-E010A79B1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4357" y="4301712"/>
                <a:ext cx="0" cy="1508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275C4FF3-B3E3-493C-8E7E-7BDD8B7F90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797" y="4367402"/>
                <a:ext cx="0" cy="8513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0A03EC0F-31D8-4FD4-B109-41A12488B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1241" y="4291728"/>
                <a:ext cx="0" cy="160811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椭圆 105">
            <a:extLst>
              <a:ext uri="{FF2B5EF4-FFF2-40B4-BE49-F238E27FC236}">
                <a16:creationId xmlns:a16="http://schemas.microsoft.com/office/drawing/2014/main" id="{D24FA83B-DB3D-4B7A-8772-1875CE2A1695}"/>
              </a:ext>
            </a:extLst>
          </p:cNvPr>
          <p:cNvSpPr>
            <a:spLocks noChangeAspect="1"/>
          </p:cNvSpPr>
          <p:nvPr/>
        </p:nvSpPr>
        <p:spPr>
          <a:xfrm>
            <a:off x="7379682" y="430171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2FBDFE28-D1A4-4FCB-AF32-055B80AA2383}"/>
              </a:ext>
            </a:extLst>
          </p:cNvPr>
          <p:cNvGrpSpPr/>
          <p:nvPr/>
        </p:nvGrpSpPr>
        <p:grpSpPr>
          <a:xfrm>
            <a:off x="7420277" y="2266588"/>
            <a:ext cx="239380" cy="2189746"/>
            <a:chOff x="7420277" y="2266588"/>
            <a:chExt cx="239380" cy="2189746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4D778A4-4698-402C-B170-C67F5D7E0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3361462"/>
              <a:ext cx="1103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BABD3F3-D9B8-4519-B98A-7D006F733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3726420"/>
              <a:ext cx="23938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D995AE5F-FF02-4024-BD7F-7FC6A968B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4091378"/>
              <a:ext cx="1103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F058359F-AB67-4715-88D2-609EA442F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2631546"/>
              <a:ext cx="1103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C83AD6E2-C509-41EC-92CC-38798B78B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2266588"/>
              <a:ext cx="23938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009F4B4F-E3BD-41FE-8FF7-2E1DCEF2D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2996504"/>
              <a:ext cx="23938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D1B17717-DE20-462A-A2A3-9A528AB1DE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277" y="4456334"/>
              <a:ext cx="1103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椭圆 125">
            <a:extLst>
              <a:ext uri="{FF2B5EF4-FFF2-40B4-BE49-F238E27FC236}">
                <a16:creationId xmlns:a16="http://schemas.microsoft.com/office/drawing/2014/main" id="{ED658DA9-7666-4FF1-8615-49AD54901850}"/>
              </a:ext>
            </a:extLst>
          </p:cNvPr>
          <p:cNvSpPr>
            <a:spLocks noChangeAspect="1"/>
          </p:cNvSpPr>
          <p:nvPr/>
        </p:nvSpPr>
        <p:spPr>
          <a:xfrm>
            <a:off x="7550005" y="4239491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174763E8-DDB9-4E8E-A499-A3CE06E64B66}"/>
              </a:ext>
            </a:extLst>
          </p:cNvPr>
          <p:cNvSpPr>
            <a:spLocks noChangeAspect="1"/>
          </p:cNvSpPr>
          <p:nvPr/>
        </p:nvSpPr>
        <p:spPr>
          <a:xfrm>
            <a:off x="7716638" y="404968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A29E5749-AF99-4C9C-ADA4-54A27EB118CF}"/>
              </a:ext>
            </a:extLst>
          </p:cNvPr>
          <p:cNvSpPr>
            <a:spLocks noChangeAspect="1"/>
          </p:cNvSpPr>
          <p:nvPr/>
        </p:nvSpPr>
        <p:spPr>
          <a:xfrm>
            <a:off x="7887939" y="3681547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FB33948B-0718-4D20-BF31-9B9DF64CC53E}"/>
              </a:ext>
            </a:extLst>
          </p:cNvPr>
          <p:cNvSpPr>
            <a:spLocks noChangeAspect="1"/>
          </p:cNvSpPr>
          <p:nvPr/>
        </p:nvSpPr>
        <p:spPr>
          <a:xfrm>
            <a:off x="8054637" y="2954806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3FAB314-695D-473E-8C7F-705B1C2348C2}"/>
              </a:ext>
            </a:extLst>
          </p:cNvPr>
          <p:cNvSpPr>
            <a:spLocks noChangeAspect="1"/>
          </p:cNvSpPr>
          <p:nvPr/>
        </p:nvSpPr>
        <p:spPr>
          <a:xfrm>
            <a:off x="8279414" y="2833155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D3C7A432-106A-4E8C-8165-83AEBFD941B6}"/>
              </a:ext>
            </a:extLst>
          </p:cNvPr>
          <p:cNvSpPr>
            <a:spLocks noChangeAspect="1"/>
          </p:cNvSpPr>
          <p:nvPr/>
        </p:nvSpPr>
        <p:spPr>
          <a:xfrm>
            <a:off x="8504191" y="271150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3334C03-305D-4D3A-AE70-CB530E417AB2}"/>
              </a:ext>
            </a:extLst>
          </p:cNvPr>
          <p:cNvSpPr>
            <a:spLocks noChangeAspect="1"/>
          </p:cNvSpPr>
          <p:nvPr/>
        </p:nvSpPr>
        <p:spPr>
          <a:xfrm>
            <a:off x="8728968" y="2589849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4DCF7C14-DFBE-4894-BE10-59252B735321}"/>
              </a:ext>
            </a:extLst>
          </p:cNvPr>
          <p:cNvSpPr>
            <a:spLocks noChangeAspect="1"/>
          </p:cNvSpPr>
          <p:nvPr/>
        </p:nvSpPr>
        <p:spPr>
          <a:xfrm>
            <a:off x="8953745" y="2468196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32482264-3B78-48F0-8C8B-9242939EAF74}"/>
              </a:ext>
            </a:extLst>
          </p:cNvPr>
          <p:cNvSpPr>
            <a:spLocks noChangeAspect="1"/>
          </p:cNvSpPr>
          <p:nvPr/>
        </p:nvSpPr>
        <p:spPr>
          <a:xfrm>
            <a:off x="9178522" y="2346543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48150A43-66D5-4256-A145-25686E16A459}"/>
              </a:ext>
            </a:extLst>
          </p:cNvPr>
          <p:cNvSpPr>
            <a:spLocks noChangeAspect="1"/>
          </p:cNvSpPr>
          <p:nvPr/>
        </p:nvSpPr>
        <p:spPr>
          <a:xfrm>
            <a:off x="9403299" y="222489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2919CCD8-5D30-4760-9725-86B760650245}"/>
              </a:ext>
            </a:extLst>
          </p:cNvPr>
          <p:cNvSpPr>
            <a:spLocks noChangeAspect="1"/>
          </p:cNvSpPr>
          <p:nvPr/>
        </p:nvSpPr>
        <p:spPr>
          <a:xfrm>
            <a:off x="9578721" y="4297931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466E578F-0A28-4751-BF16-B0F129E5E1D0}"/>
              </a:ext>
            </a:extLst>
          </p:cNvPr>
          <p:cNvSpPr>
            <a:spLocks noChangeAspect="1"/>
          </p:cNvSpPr>
          <p:nvPr/>
        </p:nvSpPr>
        <p:spPr>
          <a:xfrm>
            <a:off x="9737840" y="423949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11891B4A-18B1-45F5-ACE5-C6E8821B5788}"/>
              </a:ext>
            </a:extLst>
          </p:cNvPr>
          <p:cNvSpPr>
            <a:spLocks noChangeAspect="1"/>
          </p:cNvSpPr>
          <p:nvPr/>
        </p:nvSpPr>
        <p:spPr>
          <a:xfrm>
            <a:off x="9905792" y="404968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AFF088CE-F0AD-4560-9AED-A1DF23622391}"/>
              </a:ext>
            </a:extLst>
          </p:cNvPr>
          <p:cNvCxnSpPr>
            <a:cxnSpLocks/>
            <a:stCxn id="106" idx="6"/>
            <a:endCxn id="126" idx="3"/>
          </p:cNvCxnSpPr>
          <p:nvPr/>
        </p:nvCxnSpPr>
        <p:spPr>
          <a:xfrm flipV="1">
            <a:off x="7463077" y="4310673"/>
            <a:ext cx="99141" cy="32737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B2464BE-DE12-4667-871E-4EF121C58F5B}"/>
              </a:ext>
            </a:extLst>
          </p:cNvPr>
          <p:cNvCxnSpPr>
            <a:cxnSpLocks/>
            <a:stCxn id="126" idx="7"/>
            <a:endCxn id="127" idx="3"/>
          </p:cNvCxnSpPr>
          <p:nvPr/>
        </p:nvCxnSpPr>
        <p:spPr>
          <a:xfrm flipV="1">
            <a:off x="7621187" y="4120862"/>
            <a:ext cx="107664" cy="130842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D8D44260-A7D5-4E60-97EA-AE1C6357FB56}"/>
              </a:ext>
            </a:extLst>
          </p:cNvPr>
          <p:cNvCxnSpPr>
            <a:cxnSpLocks/>
            <a:stCxn id="127" idx="7"/>
            <a:endCxn id="128" idx="4"/>
          </p:cNvCxnSpPr>
          <p:nvPr/>
        </p:nvCxnSpPr>
        <p:spPr>
          <a:xfrm flipV="1">
            <a:off x="7787820" y="3764942"/>
            <a:ext cx="141817" cy="296951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CD1C633F-1373-4495-8CB5-FF00BD92168E}"/>
              </a:ext>
            </a:extLst>
          </p:cNvPr>
          <p:cNvCxnSpPr>
            <a:cxnSpLocks/>
            <a:stCxn id="128" idx="0"/>
            <a:endCxn id="130" idx="3"/>
          </p:cNvCxnSpPr>
          <p:nvPr/>
        </p:nvCxnSpPr>
        <p:spPr>
          <a:xfrm flipV="1">
            <a:off x="7929637" y="3025988"/>
            <a:ext cx="137213" cy="655559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714BD43A-0FF4-4835-B838-0149A7251BED}"/>
              </a:ext>
            </a:extLst>
          </p:cNvPr>
          <p:cNvCxnSpPr>
            <a:cxnSpLocks/>
            <a:stCxn id="136" idx="5"/>
            <a:endCxn id="137" idx="0"/>
          </p:cNvCxnSpPr>
          <p:nvPr/>
        </p:nvCxnSpPr>
        <p:spPr>
          <a:xfrm>
            <a:off x="9474481" y="2296072"/>
            <a:ext cx="145938" cy="2001859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5E7702BC-4018-44D8-85E0-4F9ECBAA0041}"/>
              </a:ext>
            </a:extLst>
          </p:cNvPr>
          <p:cNvCxnSpPr>
            <a:cxnSpLocks/>
            <a:stCxn id="130" idx="7"/>
          </p:cNvCxnSpPr>
          <p:nvPr/>
        </p:nvCxnSpPr>
        <p:spPr>
          <a:xfrm flipV="1">
            <a:off x="8125819" y="2093045"/>
            <a:ext cx="1679951" cy="873974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B991EA80-1FCC-434F-8703-59302F037EB3}"/>
              </a:ext>
            </a:extLst>
          </p:cNvPr>
          <p:cNvGrpSpPr/>
          <p:nvPr/>
        </p:nvGrpSpPr>
        <p:grpSpPr>
          <a:xfrm>
            <a:off x="7455624" y="2266587"/>
            <a:ext cx="2795476" cy="1093530"/>
            <a:chOff x="7455624" y="2266587"/>
            <a:chExt cx="2795476" cy="1093530"/>
          </a:xfrm>
        </p:grpSpPr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F46AA1B8-CB7C-407B-B3BA-0BF07DB873B1}"/>
                </a:ext>
              </a:extLst>
            </p:cNvPr>
            <p:cNvCxnSpPr>
              <a:cxnSpLocks/>
            </p:cNvCxnSpPr>
            <p:nvPr/>
          </p:nvCxnSpPr>
          <p:spPr>
            <a:xfrm>
              <a:off x="7512397" y="3360117"/>
              <a:ext cx="2134777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66A0C7B4-5A86-4284-B980-BC752B3DC0FA}"/>
                </a:ext>
              </a:extLst>
            </p:cNvPr>
            <p:cNvCxnSpPr>
              <a:cxnSpLocks/>
            </p:cNvCxnSpPr>
            <p:nvPr/>
          </p:nvCxnSpPr>
          <p:spPr>
            <a:xfrm>
              <a:off x="7455624" y="2995299"/>
              <a:ext cx="630177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ABB36BE2-3DFD-4727-ABE5-819D2F5CDAB4}"/>
                </a:ext>
              </a:extLst>
            </p:cNvPr>
            <p:cNvCxnSpPr>
              <a:cxnSpLocks/>
            </p:cNvCxnSpPr>
            <p:nvPr/>
          </p:nvCxnSpPr>
          <p:spPr>
            <a:xfrm>
              <a:off x="7455624" y="2266587"/>
              <a:ext cx="2795476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9FF941D3-2817-464E-AF99-20ABECAD5F17}"/>
              </a:ext>
            </a:extLst>
          </p:cNvPr>
          <p:cNvCxnSpPr>
            <a:cxnSpLocks/>
          </p:cNvCxnSpPr>
          <p:nvPr/>
        </p:nvCxnSpPr>
        <p:spPr>
          <a:xfrm flipV="1">
            <a:off x="9654459" y="4308842"/>
            <a:ext cx="99141" cy="32737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8470DC99-9869-445A-B15B-685C127F6798}"/>
              </a:ext>
            </a:extLst>
          </p:cNvPr>
          <p:cNvCxnSpPr>
            <a:cxnSpLocks/>
          </p:cNvCxnSpPr>
          <p:nvPr/>
        </p:nvCxnSpPr>
        <p:spPr>
          <a:xfrm flipV="1">
            <a:off x="9812569" y="4119031"/>
            <a:ext cx="107664" cy="130842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22A857BD-E752-4928-96EC-CB83A7E75204}"/>
              </a:ext>
            </a:extLst>
          </p:cNvPr>
          <p:cNvCxnSpPr>
            <a:cxnSpLocks/>
          </p:cNvCxnSpPr>
          <p:nvPr/>
        </p:nvCxnSpPr>
        <p:spPr>
          <a:xfrm flipV="1">
            <a:off x="9979202" y="3750898"/>
            <a:ext cx="104387" cy="309166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>
            <a:extLst>
              <a:ext uri="{FF2B5EF4-FFF2-40B4-BE49-F238E27FC236}">
                <a16:creationId xmlns:a16="http://schemas.microsoft.com/office/drawing/2014/main" id="{41D8AFA1-BA48-4C18-957D-3FE9A51D2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04" y="1405188"/>
            <a:ext cx="375898" cy="375898"/>
          </a:xfrm>
          <a:prstGeom prst="rect">
            <a:avLst/>
          </a:prstGeom>
        </p:spPr>
      </p:pic>
      <p:sp>
        <p:nvSpPr>
          <p:cNvPr id="229" name="文本框 228">
            <a:extLst>
              <a:ext uri="{FF2B5EF4-FFF2-40B4-BE49-F238E27FC236}">
                <a16:creationId xmlns:a16="http://schemas.microsoft.com/office/drawing/2014/main" id="{C919802F-4335-4997-8530-390FB679924E}"/>
              </a:ext>
            </a:extLst>
          </p:cNvPr>
          <p:cNvSpPr txBox="1"/>
          <p:nvPr/>
        </p:nvSpPr>
        <p:spPr>
          <a:xfrm>
            <a:off x="8124056" y="1805523"/>
            <a:ext cx="1276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拥塞避免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“加法增大”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D6CF060D-8E67-4D28-A6A5-07B5FBF87806}"/>
              </a:ext>
            </a:extLst>
          </p:cNvPr>
          <p:cNvSpPr txBox="1"/>
          <p:nvPr/>
        </p:nvSpPr>
        <p:spPr>
          <a:xfrm>
            <a:off x="9707810" y="1615495"/>
            <a:ext cx="127659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收到</a:t>
            </a:r>
            <a:r>
              <a:rPr lang="en-US" altLang="zh-CN" sz="105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r>
              <a:rPr lang="zh-CN" altLang="en-US" sz="105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个重复的确认执行快重传算法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85445FE-2BAA-4558-9E6D-FF8405118891}"/>
              </a:ext>
            </a:extLst>
          </p:cNvPr>
          <p:cNvSpPr txBox="1"/>
          <p:nvPr/>
        </p:nvSpPr>
        <p:spPr>
          <a:xfrm>
            <a:off x="8421617" y="3463116"/>
            <a:ext cx="7569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快恢复</a:t>
            </a:r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952E4933-C5D5-45E2-93FC-6DB25097413F}"/>
              </a:ext>
            </a:extLst>
          </p:cNvPr>
          <p:cNvCxnSpPr>
            <a:cxnSpLocks/>
          </p:cNvCxnSpPr>
          <p:nvPr/>
        </p:nvCxnSpPr>
        <p:spPr>
          <a:xfrm flipH="1" flipV="1">
            <a:off x="10260807" y="3678371"/>
            <a:ext cx="457072" cy="1570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3F5B8C-4DFB-473F-BC7B-A2DEEDF376A5}"/>
              </a:ext>
            </a:extLst>
          </p:cNvPr>
          <p:cNvGrpSpPr/>
          <p:nvPr/>
        </p:nvGrpSpPr>
        <p:grpSpPr>
          <a:xfrm>
            <a:off x="9443044" y="2294816"/>
            <a:ext cx="0" cy="1073490"/>
            <a:chOff x="9919685" y="2261569"/>
            <a:chExt cx="0" cy="1073490"/>
          </a:xfrm>
        </p:grpSpPr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47E678C5-F8E8-402C-A238-96F9D91FB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9685" y="2261569"/>
              <a:ext cx="0" cy="366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3DC861DB-E11B-484F-B317-C670770BCDD2}"/>
                </a:ext>
              </a:extLst>
            </p:cNvPr>
            <p:cNvCxnSpPr>
              <a:cxnSpLocks/>
            </p:cNvCxnSpPr>
            <p:nvPr/>
          </p:nvCxnSpPr>
          <p:spPr>
            <a:xfrm>
              <a:off x="9919685" y="2935954"/>
              <a:ext cx="0" cy="399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6" name="图片 245">
            <a:extLst>
              <a:ext uri="{FF2B5EF4-FFF2-40B4-BE49-F238E27FC236}">
                <a16:creationId xmlns:a16="http://schemas.microsoft.com/office/drawing/2014/main" id="{1BF2B2EC-52DA-445F-A344-6924BB27C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99" y="2222028"/>
            <a:ext cx="375898" cy="344158"/>
          </a:xfrm>
          <a:prstGeom prst="rect">
            <a:avLst/>
          </a:prstGeom>
          <a:ln>
            <a:noFill/>
          </a:ln>
        </p:spPr>
      </p:pic>
      <p:sp>
        <p:nvSpPr>
          <p:cNvPr id="247" name="文本框 246">
            <a:extLst>
              <a:ext uri="{FF2B5EF4-FFF2-40B4-BE49-F238E27FC236}">
                <a16:creationId xmlns:a16="http://schemas.microsoft.com/office/drawing/2014/main" id="{EA282417-A042-464A-A071-A11EF4610EE7}"/>
              </a:ext>
            </a:extLst>
          </p:cNvPr>
          <p:cNvSpPr txBox="1"/>
          <p:nvPr/>
        </p:nvSpPr>
        <p:spPr>
          <a:xfrm>
            <a:off x="9567551" y="2511216"/>
            <a:ext cx="1066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拥塞避免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“加法增大”</a:t>
            </a: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10FAEB1-4D54-48FB-9462-49CFF4269F75}"/>
              </a:ext>
            </a:extLst>
          </p:cNvPr>
          <p:cNvSpPr txBox="1"/>
          <p:nvPr/>
        </p:nvSpPr>
        <p:spPr>
          <a:xfrm>
            <a:off x="11127309" y="4196998"/>
            <a:ext cx="732680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传输轮次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D4229958-0476-49B5-B5B2-0C90E0A0BB9D}"/>
              </a:ext>
            </a:extLst>
          </p:cNvPr>
          <p:cNvGrpSpPr/>
          <p:nvPr/>
        </p:nvGrpSpPr>
        <p:grpSpPr>
          <a:xfrm>
            <a:off x="7309429" y="4708683"/>
            <a:ext cx="802933" cy="253916"/>
            <a:chOff x="7309429" y="4708683"/>
            <a:chExt cx="802933" cy="253916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AAB2718F-53E0-43AA-B651-4C4310062CC7}"/>
                </a:ext>
              </a:extLst>
            </p:cNvPr>
            <p:cNvSpPr txBox="1"/>
            <p:nvPr/>
          </p:nvSpPr>
          <p:spPr>
            <a:xfrm>
              <a:off x="7379682" y="4708683"/>
              <a:ext cx="73268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慢开始</a:t>
              </a:r>
            </a:p>
          </p:txBody>
        </p:sp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AFECF39D-E1A1-460C-A378-680FD0E10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9429" y="4732564"/>
              <a:ext cx="208995" cy="208995"/>
            </a:xfrm>
            <a:prstGeom prst="rect">
              <a:avLst/>
            </a:prstGeom>
          </p:spPr>
        </p:pic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31CB6EB5-997A-4B89-85B4-2F5D0D6B694C}"/>
              </a:ext>
            </a:extLst>
          </p:cNvPr>
          <p:cNvGrpSpPr/>
          <p:nvPr/>
        </p:nvGrpSpPr>
        <p:grpSpPr>
          <a:xfrm>
            <a:off x="9415043" y="4710103"/>
            <a:ext cx="801333" cy="253916"/>
            <a:chOff x="9415043" y="4710103"/>
            <a:chExt cx="801333" cy="253916"/>
          </a:xfrm>
        </p:grpSpPr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8AB283E2-A77D-4BC0-B8B2-66CE9BF84B08}"/>
                </a:ext>
              </a:extLst>
            </p:cNvPr>
            <p:cNvSpPr txBox="1"/>
            <p:nvPr/>
          </p:nvSpPr>
          <p:spPr>
            <a:xfrm>
              <a:off x="9483696" y="4710103"/>
              <a:ext cx="73268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慢开始</a:t>
              </a:r>
            </a:p>
          </p:txBody>
        </p:sp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B6752AAC-5F90-4519-BF5F-B3E272B57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43" y="4732564"/>
              <a:ext cx="208995" cy="208995"/>
            </a:xfrm>
            <a:prstGeom prst="rect">
              <a:avLst/>
            </a:prstGeom>
          </p:spPr>
        </p:pic>
      </p:grpSp>
      <p:sp>
        <p:nvSpPr>
          <p:cNvPr id="148" name="对话气泡: 圆角矩形 147">
            <a:extLst>
              <a:ext uri="{FF2B5EF4-FFF2-40B4-BE49-F238E27FC236}">
                <a16:creationId xmlns:a16="http://schemas.microsoft.com/office/drawing/2014/main" id="{9D477C45-293C-44D5-B0E4-A8EF90575E9F}"/>
              </a:ext>
            </a:extLst>
          </p:cNvPr>
          <p:cNvSpPr/>
          <p:nvPr/>
        </p:nvSpPr>
        <p:spPr>
          <a:xfrm>
            <a:off x="6679338" y="5245822"/>
            <a:ext cx="2291918" cy="739839"/>
          </a:xfrm>
          <a:prstGeom prst="wedgeRoundRectCallout">
            <a:avLst>
              <a:gd name="adj1" fmla="val -17040"/>
              <a:gd name="adj2" fmla="val -7588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开始发送：</a:t>
            </a:r>
            <a:r>
              <a:rPr lang="en-US" altLang="zh-CN" sz="12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cwnd</a:t>
            </a:r>
            <a:r>
              <a:rPr lang="en-US" altLang="zh-CN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=1</a:t>
            </a: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即一个最大报文段长度</a:t>
            </a:r>
            <a:r>
              <a:rPr lang="en-US" altLang="zh-CN" sz="12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MSS</a:t>
            </a: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每收到一个确认，</a:t>
            </a:r>
            <a:r>
              <a:rPr lang="en-US" altLang="zh-CN" sz="12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cwnd</a:t>
            </a: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加</a:t>
            </a:r>
            <a:r>
              <a:rPr lang="en-US" altLang="zh-CN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D66C66A4-AB2C-4E43-BB77-ED61B2A60C98}"/>
              </a:ext>
            </a:extLst>
          </p:cNvPr>
          <p:cNvSpPr txBox="1"/>
          <p:nvPr/>
        </p:nvSpPr>
        <p:spPr>
          <a:xfrm>
            <a:off x="6030079" y="2874852"/>
            <a:ext cx="120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原</a:t>
            </a:r>
            <a:r>
              <a:rPr lang="en-US" altLang="zh-CN" sz="12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ssthresh</a:t>
            </a: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值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18540B5-0E61-4241-95D2-451F2FEDE4C0}"/>
              </a:ext>
            </a:extLst>
          </p:cNvPr>
          <p:cNvSpPr txBox="1"/>
          <p:nvPr/>
        </p:nvSpPr>
        <p:spPr>
          <a:xfrm>
            <a:off x="6018452" y="3238892"/>
            <a:ext cx="120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新</a:t>
            </a:r>
            <a:r>
              <a:rPr lang="en-US" altLang="zh-CN" sz="12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ssthresh</a:t>
            </a: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值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46FCF68-3D1C-4E26-9B10-5466DFA22FAE}"/>
              </a:ext>
            </a:extLst>
          </p:cNvPr>
          <p:cNvSpPr txBox="1"/>
          <p:nvPr/>
        </p:nvSpPr>
        <p:spPr>
          <a:xfrm>
            <a:off x="6993467" y="1465405"/>
            <a:ext cx="85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拥塞窗口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cwnd</a:t>
            </a:r>
            <a:endParaRPr lang="zh-CN" altLang="en-US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E2033964-AD83-4B4F-804E-60B8D8B74954}"/>
              </a:ext>
            </a:extLst>
          </p:cNvPr>
          <p:cNvSpPr>
            <a:spLocks noChangeAspect="1"/>
          </p:cNvSpPr>
          <p:nvPr/>
        </p:nvSpPr>
        <p:spPr>
          <a:xfrm>
            <a:off x="10071376" y="3679716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E07EE68D-5EEA-43B4-B71B-1C791039A30E}"/>
              </a:ext>
            </a:extLst>
          </p:cNvPr>
          <p:cNvSpPr>
            <a:spLocks noChangeAspect="1"/>
          </p:cNvSpPr>
          <p:nvPr/>
        </p:nvSpPr>
        <p:spPr>
          <a:xfrm>
            <a:off x="10251100" y="3319764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1B228F58-B13F-4DC8-AC92-ED0FFD4F7309}"/>
              </a:ext>
            </a:extLst>
          </p:cNvPr>
          <p:cNvSpPr>
            <a:spLocks noChangeAspect="1"/>
          </p:cNvSpPr>
          <p:nvPr/>
        </p:nvSpPr>
        <p:spPr>
          <a:xfrm>
            <a:off x="10919258" y="295360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F4D9B69B-1827-4B7F-91A4-6EA686A3B6F1}"/>
              </a:ext>
            </a:extLst>
          </p:cNvPr>
          <p:cNvSpPr>
            <a:spLocks noChangeAspect="1"/>
          </p:cNvSpPr>
          <p:nvPr/>
        </p:nvSpPr>
        <p:spPr>
          <a:xfrm>
            <a:off x="10418140" y="322822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F859D665-6F1A-417A-9B5A-AB9A4058A74F}"/>
              </a:ext>
            </a:extLst>
          </p:cNvPr>
          <p:cNvSpPr>
            <a:spLocks noChangeAspect="1"/>
          </p:cNvSpPr>
          <p:nvPr/>
        </p:nvSpPr>
        <p:spPr>
          <a:xfrm>
            <a:off x="10585180" y="313668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8A7396B2-1333-4895-9C7C-61BBF796CB28}"/>
              </a:ext>
            </a:extLst>
          </p:cNvPr>
          <p:cNvSpPr>
            <a:spLocks noChangeAspect="1"/>
          </p:cNvSpPr>
          <p:nvPr/>
        </p:nvSpPr>
        <p:spPr>
          <a:xfrm>
            <a:off x="10752220" y="304514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F557C011-672A-49E8-88DB-FC8F260764D9}"/>
              </a:ext>
            </a:extLst>
          </p:cNvPr>
          <p:cNvCxnSpPr>
            <a:cxnSpLocks/>
            <a:stCxn id="161" idx="0"/>
            <a:endCxn id="162" idx="3"/>
          </p:cNvCxnSpPr>
          <p:nvPr/>
        </p:nvCxnSpPr>
        <p:spPr>
          <a:xfrm flipV="1">
            <a:off x="10113074" y="3390946"/>
            <a:ext cx="150239" cy="288770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751D1BD9-AD08-4E07-A492-E1410BEC10BB}"/>
              </a:ext>
            </a:extLst>
          </p:cNvPr>
          <p:cNvCxnSpPr>
            <a:cxnSpLocks/>
            <a:stCxn id="162" idx="6"/>
            <a:endCxn id="164" idx="3"/>
          </p:cNvCxnSpPr>
          <p:nvPr/>
        </p:nvCxnSpPr>
        <p:spPr>
          <a:xfrm flipV="1">
            <a:off x="10334495" y="3299404"/>
            <a:ext cx="95858" cy="62058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DA3FAE56-E738-4985-99BC-4A90C454CEF2}"/>
              </a:ext>
            </a:extLst>
          </p:cNvPr>
          <p:cNvCxnSpPr>
            <a:cxnSpLocks/>
            <a:stCxn id="164" idx="6"/>
            <a:endCxn id="165" idx="3"/>
          </p:cNvCxnSpPr>
          <p:nvPr/>
        </p:nvCxnSpPr>
        <p:spPr>
          <a:xfrm flipV="1">
            <a:off x="10501535" y="3207864"/>
            <a:ext cx="95858" cy="62056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9694E7F-D899-405E-A558-756C21C87748}"/>
              </a:ext>
            </a:extLst>
          </p:cNvPr>
          <p:cNvCxnSpPr>
            <a:cxnSpLocks/>
          </p:cNvCxnSpPr>
          <p:nvPr/>
        </p:nvCxnSpPr>
        <p:spPr>
          <a:xfrm flipV="1">
            <a:off x="10656362" y="3116952"/>
            <a:ext cx="95858" cy="62058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A3B2F1F4-AA5C-4F33-B41E-FC882DEA88D3}"/>
              </a:ext>
            </a:extLst>
          </p:cNvPr>
          <p:cNvCxnSpPr>
            <a:cxnSpLocks/>
          </p:cNvCxnSpPr>
          <p:nvPr/>
        </p:nvCxnSpPr>
        <p:spPr>
          <a:xfrm flipV="1">
            <a:off x="10823402" y="2896283"/>
            <a:ext cx="295324" cy="191185"/>
          </a:xfrm>
          <a:prstGeom prst="line">
            <a:avLst/>
          </a:prstGeom>
          <a:ln w="952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898E6B36-1D5E-4D1B-AB59-3BCC4FBD3316}"/>
              </a:ext>
            </a:extLst>
          </p:cNvPr>
          <p:cNvCxnSpPr>
            <a:cxnSpLocks/>
            <a:stCxn id="136" idx="5"/>
            <a:endCxn id="175" idx="0"/>
          </p:cNvCxnSpPr>
          <p:nvPr/>
        </p:nvCxnSpPr>
        <p:spPr>
          <a:xfrm>
            <a:off x="9474481" y="2296072"/>
            <a:ext cx="161441" cy="1017340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F128C713-603B-4997-AD30-A5CE9FE2275E}"/>
              </a:ext>
            </a:extLst>
          </p:cNvPr>
          <p:cNvSpPr>
            <a:spLocks noChangeAspect="1"/>
          </p:cNvSpPr>
          <p:nvPr/>
        </p:nvSpPr>
        <p:spPr>
          <a:xfrm>
            <a:off x="9594224" y="3313412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1F47A075-151C-47F0-A463-F021F6674EC7}"/>
              </a:ext>
            </a:extLst>
          </p:cNvPr>
          <p:cNvSpPr>
            <a:spLocks noChangeAspect="1"/>
          </p:cNvSpPr>
          <p:nvPr/>
        </p:nvSpPr>
        <p:spPr>
          <a:xfrm>
            <a:off x="9761264" y="322187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ADDA7372-4E4E-4DC5-BA4E-D9FC37F9A452}"/>
              </a:ext>
            </a:extLst>
          </p:cNvPr>
          <p:cNvSpPr>
            <a:spLocks noChangeAspect="1"/>
          </p:cNvSpPr>
          <p:nvPr/>
        </p:nvSpPr>
        <p:spPr>
          <a:xfrm>
            <a:off x="9928304" y="313033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2D066A8E-9E59-44B6-9EBA-E412AFACE411}"/>
              </a:ext>
            </a:extLst>
          </p:cNvPr>
          <p:cNvSpPr>
            <a:spLocks noChangeAspect="1"/>
          </p:cNvSpPr>
          <p:nvPr/>
        </p:nvSpPr>
        <p:spPr>
          <a:xfrm>
            <a:off x="10095344" y="3038790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DA57B36E-49BC-4D37-87EB-6578B5141B09}"/>
              </a:ext>
            </a:extLst>
          </p:cNvPr>
          <p:cNvCxnSpPr>
            <a:cxnSpLocks/>
          </p:cNvCxnSpPr>
          <p:nvPr/>
        </p:nvCxnSpPr>
        <p:spPr>
          <a:xfrm flipV="1">
            <a:off x="9677629" y="3277121"/>
            <a:ext cx="95858" cy="62058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25AB423C-E6F2-4FA7-9FD9-C0F3BBEAA97E}"/>
              </a:ext>
            </a:extLst>
          </p:cNvPr>
          <p:cNvCxnSpPr>
            <a:cxnSpLocks/>
          </p:cNvCxnSpPr>
          <p:nvPr/>
        </p:nvCxnSpPr>
        <p:spPr>
          <a:xfrm flipV="1">
            <a:off x="9844669" y="3185581"/>
            <a:ext cx="95858" cy="62056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17B1F0CF-23CD-4E87-B24D-D7DD1FA8EE4F}"/>
              </a:ext>
            </a:extLst>
          </p:cNvPr>
          <p:cNvCxnSpPr>
            <a:cxnSpLocks/>
          </p:cNvCxnSpPr>
          <p:nvPr/>
        </p:nvCxnSpPr>
        <p:spPr>
          <a:xfrm flipV="1">
            <a:off x="9999496" y="3094041"/>
            <a:ext cx="108071" cy="62686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6291726D-85D4-4E3C-8861-83A664A3E0FE}"/>
              </a:ext>
            </a:extLst>
          </p:cNvPr>
          <p:cNvCxnSpPr>
            <a:cxnSpLocks/>
          </p:cNvCxnSpPr>
          <p:nvPr/>
        </p:nvCxnSpPr>
        <p:spPr>
          <a:xfrm flipV="1">
            <a:off x="10166536" y="2708260"/>
            <a:ext cx="551343" cy="356926"/>
          </a:xfrm>
          <a:prstGeom prst="line">
            <a:avLst/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>
            <a:extLst>
              <a:ext uri="{FF2B5EF4-FFF2-40B4-BE49-F238E27FC236}">
                <a16:creationId xmlns:a16="http://schemas.microsoft.com/office/drawing/2014/main" id="{79A91F74-5403-410A-8389-F0B44C5E1424}"/>
              </a:ext>
            </a:extLst>
          </p:cNvPr>
          <p:cNvSpPr>
            <a:spLocks noChangeAspect="1"/>
          </p:cNvSpPr>
          <p:nvPr/>
        </p:nvSpPr>
        <p:spPr>
          <a:xfrm>
            <a:off x="10278235" y="2932937"/>
            <a:ext cx="83395" cy="83395"/>
          </a:xfrm>
          <a:prstGeom prst="ellipse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76E2AE5E-37A7-4C8C-8B7A-FCD63CAD4A30}"/>
              </a:ext>
            </a:extLst>
          </p:cNvPr>
          <p:cNvSpPr/>
          <p:nvPr/>
        </p:nvSpPr>
        <p:spPr>
          <a:xfrm>
            <a:off x="8066850" y="1797050"/>
            <a:ext cx="1391006" cy="1203888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CBED36C-A712-48BE-9D70-A54459FB7EB3}"/>
              </a:ext>
            </a:extLst>
          </p:cNvPr>
          <p:cNvSpPr txBox="1"/>
          <p:nvPr/>
        </p:nvSpPr>
        <p:spPr>
          <a:xfrm>
            <a:off x="10526966" y="3586829"/>
            <a:ext cx="127659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TCP Tahoe</a:t>
            </a:r>
            <a:r>
              <a:rPr lang="zh-CN" altLang="en-US" sz="105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版本</a:t>
            </a:r>
            <a:endParaRPr lang="en-US" altLang="zh-CN" sz="105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05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已废弃</a:t>
            </a: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1036AF9E-990D-4FC9-8927-198BE1C2CA44}"/>
              </a:ext>
            </a:extLst>
          </p:cNvPr>
          <p:cNvSpPr txBox="1"/>
          <p:nvPr/>
        </p:nvSpPr>
        <p:spPr>
          <a:xfrm>
            <a:off x="10551610" y="2485862"/>
            <a:ext cx="11742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TCP Reno</a:t>
            </a:r>
            <a:r>
              <a:rPr lang="zh-CN" altLang="en-US" sz="105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版本</a:t>
            </a:r>
            <a:endParaRPr lang="en-US" altLang="zh-CN" sz="105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819211C4-FFB4-4F3C-8743-A3EA2954F045}"/>
              </a:ext>
            </a:extLst>
          </p:cNvPr>
          <p:cNvCxnSpPr>
            <a:cxnSpLocks/>
          </p:cNvCxnSpPr>
          <p:nvPr/>
        </p:nvCxnSpPr>
        <p:spPr>
          <a:xfrm flipV="1">
            <a:off x="9035958" y="3409747"/>
            <a:ext cx="558266" cy="16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025D080-D774-C67F-2F75-040CA006C62C}"/>
              </a:ext>
            </a:extLst>
          </p:cNvPr>
          <p:cNvSpPr txBox="1"/>
          <p:nvPr/>
        </p:nvSpPr>
        <p:spPr>
          <a:xfrm>
            <a:off x="9070010" y="2654926"/>
            <a:ext cx="7326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乘法减小</a:t>
            </a:r>
          </a:p>
        </p:txBody>
      </p:sp>
      <p:pic>
        <p:nvPicPr>
          <p:cNvPr id="141" name="图片 140">
            <a:extLst>
              <a:ext uri="{FF2B5EF4-FFF2-40B4-BE49-F238E27FC236}">
                <a16:creationId xmlns:a16="http://schemas.microsoft.com/office/drawing/2014/main" id="{3DE482DF-4ADA-97CB-9E86-713A842B4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788" y="3455176"/>
            <a:ext cx="250433" cy="250433"/>
          </a:xfrm>
          <a:prstGeom prst="rect">
            <a:avLst/>
          </a:prstGeom>
        </p:spPr>
      </p:pic>
      <p:pic>
        <p:nvPicPr>
          <p:cNvPr id="142" name="图片 141">
            <a:extLst>
              <a:ext uri="{FF2B5EF4-FFF2-40B4-BE49-F238E27FC236}">
                <a16:creationId xmlns:a16="http://schemas.microsoft.com/office/drawing/2014/main" id="{DFFCC5AB-B495-0BC1-8F47-915F9F24B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574" y="1661520"/>
            <a:ext cx="295200" cy="2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56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A84EC7-957C-46AB-99B6-7FCAC1CEA318}"/>
              </a:ext>
            </a:extLst>
          </p:cNvPr>
          <p:cNvGrpSpPr/>
          <p:nvPr/>
        </p:nvGrpSpPr>
        <p:grpSpPr>
          <a:xfrm>
            <a:off x="2440589" y="1675359"/>
            <a:ext cx="7535483" cy="2984769"/>
            <a:chOff x="2320846" y="1772988"/>
            <a:chExt cx="7535483" cy="298476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AE39D0E-8CFD-4097-B6F8-20A265B57056}"/>
                </a:ext>
              </a:extLst>
            </p:cNvPr>
            <p:cNvGrpSpPr/>
            <p:nvPr userDrawn="1"/>
          </p:nvGrpSpPr>
          <p:grpSpPr>
            <a:xfrm>
              <a:off x="2320846" y="2063454"/>
              <a:ext cx="2055523" cy="2403836"/>
              <a:chOff x="2320846" y="1948038"/>
              <a:chExt cx="2055523" cy="2403836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1C68A30A-9766-4F5E-B33D-54A50F433D0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3695"/>
              <a:stretch/>
            </p:blipFill>
            <p:spPr>
              <a:xfrm>
                <a:off x="2662382" y="1948038"/>
                <a:ext cx="1372450" cy="136057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58A8BF6E-76E5-4887-A9B1-2773B47895E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28"/>
              <a:stretch/>
            </p:blipFill>
            <p:spPr>
              <a:xfrm>
                <a:off x="2320846" y="3605040"/>
                <a:ext cx="2055523" cy="746834"/>
              </a:xfrm>
              <a:prstGeom prst="rect">
                <a:avLst/>
              </a:prstGeom>
            </p:spPr>
          </p:pic>
        </p:grpSp>
        <p:cxnSp>
          <p:nvCxnSpPr>
            <p:cNvPr id="4" name="直线连接符 14">
              <a:extLst>
                <a:ext uri="{FF2B5EF4-FFF2-40B4-BE49-F238E27FC236}">
                  <a16:creationId xmlns:a16="http://schemas.microsoft.com/office/drawing/2014/main" id="{6DEF641B-E234-4F2E-929D-F0B25E9114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98094" y="1772988"/>
              <a:ext cx="0" cy="2984769"/>
            </a:xfrm>
            <a:prstGeom prst="line">
              <a:avLst/>
            </a:prstGeom>
            <a:ln w="12700">
              <a:gradFill>
                <a:gsLst>
                  <a:gs pos="12000">
                    <a:srgbClr val="F4ACBA">
                      <a:alpha val="50000"/>
                    </a:srgbClr>
                  </a:gs>
                  <a:gs pos="45000">
                    <a:srgbClr val="BD0E28"/>
                  </a:gs>
                  <a:gs pos="55000">
                    <a:srgbClr val="BD0E28"/>
                  </a:gs>
                  <a:gs pos="88000">
                    <a:srgbClr val="F4ACBA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5564CB5-9EFD-48CC-BCEF-6A1AC41292D6}"/>
                </a:ext>
              </a:extLst>
            </p:cNvPr>
            <p:cNvGrpSpPr/>
            <p:nvPr userDrawn="1"/>
          </p:nvGrpSpPr>
          <p:grpSpPr>
            <a:xfrm>
              <a:off x="7619819" y="2050108"/>
              <a:ext cx="2236510" cy="2430529"/>
              <a:chOff x="7456534" y="1894585"/>
              <a:chExt cx="2236510" cy="2430529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A8C4977A-561A-4862-9AAB-1975E21A187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8357" y="1894585"/>
                <a:ext cx="1772864" cy="1772864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E6A441-9EAA-4541-976B-1BBD121FEA86}"/>
                  </a:ext>
                </a:extLst>
              </p:cNvPr>
              <p:cNvSpPr txBox="1"/>
              <p:nvPr userDrawn="1"/>
            </p:nvSpPr>
            <p:spPr>
              <a:xfrm>
                <a:off x="7456534" y="3925004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B3A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扫码加马老师微信</a:t>
                </a:r>
              </a:p>
            </p:txBody>
          </p:sp>
        </p:grpSp>
      </p:grpSp>
      <p:sp useBgFill="1">
        <p:nvSpPr>
          <p:cNvPr id="13" name="矩形 12">
            <a:extLst>
              <a:ext uri="{FF2B5EF4-FFF2-40B4-BE49-F238E27FC236}">
                <a16:creationId xmlns:a16="http://schemas.microsoft.com/office/drawing/2014/main" id="{E39AD8EF-548E-4EFF-965F-5D477D60B4DE}"/>
              </a:ext>
            </a:extLst>
          </p:cNvPr>
          <p:cNvSpPr/>
          <p:nvPr/>
        </p:nvSpPr>
        <p:spPr>
          <a:xfrm>
            <a:off x="9976072" y="6147880"/>
            <a:ext cx="2215928" cy="710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66298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OSI</a:t>
            </a:r>
            <a:r>
              <a:rPr lang="zh-CN" altLang="en-US" dirty="0"/>
              <a:t>七层协议参考模型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应用层：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用户与网络的</a:t>
            </a:r>
            <a:r>
              <a:rPr lang="zh-CN" altLang="en-US" sz="2000" dirty="0">
                <a:solidFill>
                  <a:schemeClr val="accent4"/>
                </a:solidFill>
                <a:ea typeface="思源黑体 CN Medium" panose="020B0600000000000000" pitchFamily="34" charset="-122"/>
              </a:rPr>
              <a:t>界面</a:t>
            </a:r>
            <a:endParaRPr lang="en-US" altLang="zh-CN" sz="2000" dirty="0">
              <a:solidFill>
                <a:schemeClr val="accent4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表示层：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处理信息的</a:t>
            </a:r>
            <a:r>
              <a:rPr lang="zh-CN" altLang="en-US" sz="2000" dirty="0">
                <a:solidFill>
                  <a:schemeClr val="accent4"/>
                </a:solidFill>
                <a:ea typeface="思源黑体 CN Medium" panose="020B0600000000000000" pitchFamily="34" charset="-122"/>
              </a:rPr>
              <a:t>表示方式</a:t>
            </a:r>
            <a:endParaRPr lang="en-US" altLang="zh-CN" sz="2000" dirty="0">
              <a:solidFill>
                <a:schemeClr val="accent4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会话层：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实现不同主机的</a:t>
            </a:r>
            <a:r>
              <a:rPr lang="zh-CN" altLang="en-US" sz="2000" dirty="0">
                <a:solidFill>
                  <a:schemeClr val="accent4"/>
                </a:solidFill>
                <a:ea typeface="思源黑体 CN Medium" panose="020B0600000000000000" pitchFamily="34" charset="-122"/>
              </a:rPr>
              <a:t>会话</a:t>
            </a:r>
            <a:endParaRPr lang="en-US" altLang="zh-CN" sz="2000" dirty="0">
              <a:solidFill>
                <a:schemeClr val="accent4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传输层：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端到端传输</a:t>
            </a:r>
            <a:r>
              <a:rPr lang="zh-CN" altLang="en-US" sz="2000" dirty="0">
                <a:solidFill>
                  <a:schemeClr val="accent4"/>
                </a:solidFill>
                <a:ea typeface="思源黑体 CN Medium" panose="020B0600000000000000" pitchFamily="34" charset="-122"/>
              </a:rPr>
              <a:t>报文段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或</a:t>
            </a:r>
            <a:r>
              <a:rPr lang="zh-CN" altLang="en-US" sz="2000" dirty="0">
                <a:solidFill>
                  <a:schemeClr val="accent4"/>
                </a:solidFill>
                <a:ea typeface="思源黑体 CN Medium" panose="020B0600000000000000" pitchFamily="34" charset="-122"/>
              </a:rPr>
              <a:t>数据报</a:t>
            </a:r>
            <a:endParaRPr lang="en-US" altLang="zh-CN" sz="2000" dirty="0">
              <a:solidFill>
                <a:schemeClr val="accent4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网络层：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从源端到目的端传输</a:t>
            </a:r>
            <a:r>
              <a:rPr lang="zh-CN" altLang="en-US" sz="2000" dirty="0">
                <a:solidFill>
                  <a:schemeClr val="accent4"/>
                </a:solidFill>
                <a:ea typeface="思源黑体 CN Medium" panose="020B0600000000000000" pitchFamily="34" charset="-122"/>
              </a:rPr>
              <a:t>数据报</a:t>
            </a:r>
            <a:endParaRPr lang="en-US" altLang="zh-CN" sz="2000" dirty="0">
              <a:solidFill>
                <a:schemeClr val="accent4"/>
              </a:solidFill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数据链路层：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把数据报组装成</a:t>
            </a:r>
            <a:r>
              <a:rPr lang="zh-CN" altLang="en-US" sz="2000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帧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传输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物理层：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在物理媒介上实现</a:t>
            </a:r>
            <a:r>
              <a:rPr lang="zh-CN" altLang="en-US" sz="2000" dirty="0">
                <a:solidFill>
                  <a:schemeClr val="accent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比特流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的透明传输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CE82C47-703F-B371-F6FA-ED7258DDB9F1}"/>
              </a:ext>
            </a:extLst>
          </p:cNvPr>
          <p:cNvGrpSpPr>
            <a:grpSpLocks noChangeAspect="1"/>
          </p:cNvGrpSpPr>
          <p:nvPr/>
        </p:nvGrpSpPr>
        <p:grpSpPr>
          <a:xfrm>
            <a:off x="8361031" y="1586843"/>
            <a:ext cx="1933111" cy="4044077"/>
            <a:chOff x="1608053" y="1711099"/>
            <a:chExt cx="1933111" cy="454197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B4B9398-82C7-D4CC-82B5-C3724A61937C}"/>
                </a:ext>
              </a:extLst>
            </p:cNvPr>
            <p:cNvGrpSpPr/>
            <p:nvPr/>
          </p:nvGrpSpPr>
          <p:grpSpPr>
            <a:xfrm>
              <a:off x="1729712" y="1711099"/>
              <a:ext cx="1775534" cy="4027919"/>
              <a:chOff x="3222593" y="1420036"/>
              <a:chExt cx="1775534" cy="4027919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49AC0CD4-0F87-41DD-BCA7-CE9FFE7DA7C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4666720"/>
                <a:ext cx="1775534" cy="781235"/>
                <a:chOff x="5415378" y="2112885"/>
                <a:chExt cx="1775534" cy="781235"/>
              </a:xfrm>
              <a:solidFill>
                <a:schemeClr val="tx1">
                  <a:lumMod val="65000"/>
                </a:schemeClr>
              </a:solidFill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1047EC9A-72E1-CB60-74FF-C19338B0A4A1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物理层</a:t>
                  </a:r>
                </a:p>
              </p:txBody>
            </p: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ADE1A02B-9C1E-22F2-3AB8-DAFCB33173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02FBBA25-D38B-BFB8-56B6-E4D703186D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B079A291-C93C-57D3-0598-1BC42FE486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E601ACB2-AC59-CF52-849A-1D55BBAA1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0256D9CB-C63A-8995-9251-C77E24F4E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8C63D96B-2EF3-34D2-9F52-4F66DF9E36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4125183"/>
                <a:ext cx="1775534" cy="781235"/>
                <a:chOff x="5415378" y="2112885"/>
                <a:chExt cx="1775534" cy="781235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353D1D2B-30FE-B945-ABBA-7000C89A970C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数据链路层</a:t>
                  </a:r>
                </a:p>
              </p:txBody>
            </p: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A9802798-96FA-D413-A172-1EBAC9F44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A2056850-9771-B0D6-7554-79181147E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000D8EDC-0924-BDFA-FE7B-9F87F9FA9C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09704E21-3D77-D69B-2BBE-7850393385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584FFA87-0628-BADE-74C9-564E32BD2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4FC64F0F-7E42-3C9F-3CFB-E726427CA92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3583646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3B5A089B-34C3-7B4E-5F67-38311124D97F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网络层</a:t>
                  </a:r>
                </a:p>
              </p:txBody>
            </p: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1E4B2457-DC26-272A-38F7-848D712A62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E522FA8E-95A4-F1CA-F186-B665F4FCE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7879BDF9-43FD-42C7-5A04-90C6FE520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34A4D638-5F0A-E9DD-355F-85100B601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4BFCA745-D76F-ECB4-7F55-724AA60EF9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D4F798BC-6998-D80D-1CBD-DFEA0F7355D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3042109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3D5A9633-66F7-36FE-6DAB-B17A78CD5383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A3ECC758-A77F-2568-5891-0A84E00204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D31BA97C-970D-A2FA-CC83-43F156225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9BEAB928-7601-14A0-6DC4-A778899C1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164154A6-A16E-0A47-6A37-6203E27F9E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9E22486C-735F-FE9E-E700-5DA711019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E8A4A720-B91B-7F97-382B-CBC9DCD44C1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2500572"/>
                <a:ext cx="1775534" cy="781235"/>
                <a:chOff x="5415378" y="2112885"/>
                <a:chExt cx="1775534" cy="781235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7B649D70-DBA1-9F41-3B79-03C5CC17413B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会话层</a:t>
                  </a:r>
                </a:p>
              </p:txBody>
            </p: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C407AAB6-DA60-C267-2F37-EB974C90C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4ADB180A-F72D-7931-F54C-D1081CB398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F200619C-BC63-F329-7811-785A66843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B1FDCC0B-D406-D2E9-7EC6-5BA11BCED6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06CC2034-24A0-7A18-091E-30FC3EE6BE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0719EDD3-7B3C-CB38-B155-97C15BBA45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1959034"/>
                <a:ext cx="1775534" cy="781235"/>
                <a:chOff x="5415378" y="2112885"/>
                <a:chExt cx="1775534" cy="781235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F77F7BE6-1B54-3D5A-1379-23DD230BE349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6.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表示层</a:t>
                  </a:r>
                  <a:endPara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E06E3DBF-1016-A50E-552F-5E9C4A349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DAF85A50-ADEC-349C-9E30-CC5651762B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8E5E8804-9F82-F546-1F56-03C8777AE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766224A4-4475-0617-E7F4-EB3D2D91F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89A187F5-8C57-4D7C-59B6-CC466C25D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174480DF-A248-114F-9299-438AF3A29E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1420036"/>
                <a:ext cx="1775533" cy="778696"/>
                <a:chOff x="5415378" y="2115424"/>
                <a:chExt cx="1775533" cy="778696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C9241D6B-9803-86A1-C7C7-84C93730D448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7.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EF6575FB-C3AD-1DE0-420D-16C68B294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C11FFFE1-F816-9901-F096-39F44481F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CB02CBDF-A89C-31EA-7F99-B7B80B855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8B867F9E-239B-D584-6AEF-E64A88EE49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93A49E8E-93E6-6CB7-CEC9-22AA4CEEDC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9760E6-D80A-C0B6-0325-52911054829C}"/>
                </a:ext>
              </a:extLst>
            </p:cNvPr>
            <p:cNvSpPr txBox="1"/>
            <p:nvPr/>
          </p:nvSpPr>
          <p:spPr>
            <a:xfrm>
              <a:off x="1608053" y="5803699"/>
              <a:ext cx="1933111" cy="449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OSI</a:t>
              </a:r>
              <a:r>
                <a:rPr lang="zh-CN" altLang="en-US" sz="20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的七层协议</a:t>
              </a:r>
              <a:endParaRPr lang="en-US" altLang="zh-CN" sz="20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6" name="对话气泡: 椭圆形 85">
            <a:extLst>
              <a:ext uri="{FF2B5EF4-FFF2-40B4-BE49-F238E27FC236}">
                <a16:creationId xmlns:a16="http://schemas.microsoft.com/office/drawing/2014/main" id="{F517B2BE-0DBF-8646-98ED-37B32EAFB17A}"/>
              </a:ext>
            </a:extLst>
          </p:cNvPr>
          <p:cNvSpPr/>
          <p:nvPr/>
        </p:nvSpPr>
        <p:spPr>
          <a:xfrm>
            <a:off x="7221444" y="1796057"/>
            <a:ext cx="942711" cy="2956786"/>
          </a:xfrm>
          <a:prstGeom prst="wedgeEllipseCallout">
            <a:avLst>
              <a:gd name="adj1" fmla="val 64386"/>
              <a:gd name="adj2" fmla="val 3590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</a:t>
            </a:r>
            <a:endParaRPr lang="en-US" altLang="zh-CN" sz="18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链</a:t>
            </a:r>
            <a:endParaRPr lang="en-US" altLang="zh-CN" sz="18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网</a:t>
            </a:r>
            <a:endParaRPr lang="en-US" altLang="zh-CN" sz="18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﹃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淑</a:t>
            </a:r>
            <a:endParaRPr lang="en-US" altLang="zh-CN" sz="18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慧</a:t>
            </a:r>
            <a:endParaRPr lang="en-US" altLang="zh-CN" sz="18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﹄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试</a:t>
            </a:r>
            <a:endParaRPr lang="en-US" altLang="zh-CN" sz="18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</a:t>
            </a:r>
            <a:endParaRPr lang="en-US" altLang="zh-CN" sz="18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1ADC02-6AB3-2CDF-3145-2644B62F2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28" y="2607685"/>
            <a:ext cx="1049267" cy="1333531"/>
          </a:xfrm>
          <a:prstGeom prst="rect">
            <a:avLst/>
          </a:prstGeom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91E9644D-8C0C-C7AF-C468-F23B6D211CA8}"/>
              </a:ext>
            </a:extLst>
          </p:cNvPr>
          <p:cNvSpPr/>
          <p:nvPr/>
        </p:nvSpPr>
        <p:spPr>
          <a:xfrm>
            <a:off x="5536944" y="1586843"/>
            <a:ext cx="1318911" cy="798915"/>
          </a:xfrm>
          <a:prstGeom prst="cloudCallout">
            <a:avLst>
              <a:gd name="adj1" fmla="val 6911"/>
              <a:gd name="adj2" fmla="val 77154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我就是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淑慧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50C2F1F-570C-6A22-36FF-0BA8AF6BDF2A}"/>
              </a:ext>
            </a:extLst>
          </p:cNvPr>
          <p:cNvGrpSpPr/>
          <p:nvPr/>
        </p:nvGrpSpPr>
        <p:grpSpPr>
          <a:xfrm>
            <a:off x="10252178" y="1561302"/>
            <a:ext cx="1541571" cy="3370831"/>
            <a:chOff x="10252178" y="1561302"/>
            <a:chExt cx="1541571" cy="3370831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FD43298-3F39-DF5D-A653-78B13F6E1A6F}"/>
                </a:ext>
              </a:extLst>
            </p:cNvPr>
            <p:cNvSpPr txBox="1"/>
            <p:nvPr/>
          </p:nvSpPr>
          <p:spPr>
            <a:xfrm>
              <a:off x="10259408" y="1561302"/>
              <a:ext cx="139622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HTTP(S)</a:t>
              </a:r>
            </a:p>
            <a:p>
              <a:r>
                <a:rPr lang="en-US" altLang="zh-CN" sz="1600" dirty="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TELNET</a:t>
              </a:r>
              <a:r>
                <a:rPr lang="zh-CN" altLang="en-US" sz="1600" dirty="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、</a:t>
              </a:r>
              <a:r>
                <a:rPr lang="en-US" altLang="zh-CN" sz="1600" dirty="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DNS</a:t>
              </a:r>
            </a:p>
            <a:p>
              <a:r>
                <a:rPr lang="en-US" altLang="zh-CN" sz="1600" dirty="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FTP</a:t>
              </a:r>
              <a:r>
                <a:rPr lang="zh-CN" altLang="en-US" sz="1600" dirty="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、</a:t>
              </a:r>
              <a:r>
                <a:rPr lang="en-US" altLang="zh-CN" sz="1600" dirty="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SMTP</a:t>
              </a:r>
              <a:r>
                <a:rPr lang="zh-CN" altLang="en-US" sz="1600" dirty="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、</a:t>
              </a:r>
              <a:r>
                <a:rPr lang="en-US" altLang="zh-CN" sz="1600" dirty="0">
                  <a:solidFill>
                    <a:schemeClr val="accent1"/>
                  </a:solidFill>
                  <a:ea typeface="思源黑体 CN Medium" panose="020B0600000000000000" pitchFamily="34" charset="-122"/>
                </a:rPr>
                <a:t>IMAP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7CD80948-3342-5E89-E2E2-F6BD20B4B9A9}"/>
                </a:ext>
              </a:extLst>
            </p:cNvPr>
            <p:cNvSpPr txBox="1"/>
            <p:nvPr/>
          </p:nvSpPr>
          <p:spPr>
            <a:xfrm>
              <a:off x="10252178" y="3081773"/>
              <a:ext cx="13130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accent3"/>
                  </a:solidFill>
                  <a:ea typeface="思源黑体 CN Medium" panose="020B0600000000000000" pitchFamily="34" charset="-122"/>
                </a:rPr>
                <a:t>TCP</a:t>
              </a:r>
              <a:r>
                <a:rPr lang="zh-CN" altLang="en-US" sz="1600" dirty="0">
                  <a:solidFill>
                    <a:schemeClr val="accent3"/>
                  </a:solidFill>
                  <a:ea typeface="思源黑体 CN Medium" panose="020B0600000000000000" pitchFamily="34" charset="-122"/>
                </a:rPr>
                <a:t>、</a:t>
              </a:r>
              <a:r>
                <a:rPr lang="en-US" altLang="zh-CN" sz="1600" dirty="0">
                  <a:solidFill>
                    <a:schemeClr val="accent3"/>
                  </a:solidFill>
                  <a:ea typeface="思源黑体 CN Medium" panose="020B0600000000000000" pitchFamily="34" charset="-122"/>
                </a:rPr>
                <a:t>UDP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FA34BA79-64CF-4A28-C065-57D7B120ED72}"/>
                </a:ext>
              </a:extLst>
            </p:cNvPr>
            <p:cNvSpPr txBox="1"/>
            <p:nvPr/>
          </p:nvSpPr>
          <p:spPr>
            <a:xfrm>
              <a:off x="10252178" y="2659911"/>
              <a:ext cx="1248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accent6"/>
                  </a:solidFill>
                  <a:ea typeface="思源黑体 CN Medium" panose="020B0600000000000000" pitchFamily="34" charset="-122"/>
                </a:rPr>
                <a:t>TLS/SSL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1E3D581-7958-3733-2F13-F4158B127CB4}"/>
                </a:ext>
              </a:extLst>
            </p:cNvPr>
            <p:cNvSpPr txBox="1"/>
            <p:nvPr/>
          </p:nvSpPr>
          <p:spPr>
            <a:xfrm>
              <a:off x="10252178" y="3503635"/>
              <a:ext cx="15415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accent2"/>
                  </a:solidFill>
                  <a:ea typeface="思源黑体 CN Medium" panose="020B0600000000000000" pitchFamily="34" charset="-122"/>
                </a:rPr>
                <a:t>IP</a:t>
              </a:r>
              <a:r>
                <a:rPr lang="zh-CN" altLang="en-US" sz="1600" dirty="0">
                  <a:solidFill>
                    <a:schemeClr val="accent2"/>
                  </a:solidFill>
                  <a:ea typeface="思源黑体 CN Medium" panose="020B0600000000000000" pitchFamily="34" charset="-122"/>
                </a:rPr>
                <a:t>、</a:t>
              </a:r>
              <a:r>
                <a:rPr lang="en-US" altLang="zh-CN" sz="1600" dirty="0">
                  <a:solidFill>
                    <a:schemeClr val="accent2"/>
                  </a:solidFill>
                  <a:ea typeface="思源黑体 CN Medium" panose="020B0600000000000000" pitchFamily="34" charset="-122"/>
                </a:rPr>
                <a:t>ARP</a:t>
              </a:r>
              <a:r>
                <a:rPr lang="zh-CN" altLang="en-US" sz="1600" dirty="0">
                  <a:solidFill>
                    <a:schemeClr val="accent2"/>
                  </a:solidFill>
                  <a:ea typeface="思源黑体 CN Medium" panose="020B0600000000000000" pitchFamily="34" charset="-122"/>
                </a:rPr>
                <a:t>、</a:t>
              </a:r>
              <a:r>
                <a:rPr lang="en-US" altLang="zh-CN" sz="1600" dirty="0">
                  <a:solidFill>
                    <a:schemeClr val="accent2"/>
                  </a:solidFill>
                  <a:ea typeface="思源黑体 CN Medium" panose="020B0600000000000000" pitchFamily="34" charset="-122"/>
                </a:rPr>
                <a:t>ICMP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52FDA3A-7876-D244-96ED-25921855C1CA}"/>
                </a:ext>
              </a:extLst>
            </p:cNvPr>
            <p:cNvSpPr txBox="1"/>
            <p:nvPr/>
          </p:nvSpPr>
          <p:spPr>
            <a:xfrm>
              <a:off x="10252178" y="3925497"/>
              <a:ext cx="15415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2">
                      <a:lumMod val="50000"/>
                    </a:schemeClr>
                  </a:solidFill>
                  <a:ea typeface="思源黑体 CN Medium" panose="020B0600000000000000" pitchFamily="34" charset="-122"/>
                </a:rPr>
                <a:t>CSMA/CD</a:t>
              </a:r>
            </a:p>
            <a:p>
              <a:r>
                <a:rPr lang="en-US" altLang="zh-CN" sz="1600" dirty="0">
                  <a:solidFill>
                    <a:schemeClr val="tx2">
                      <a:lumMod val="50000"/>
                    </a:schemeClr>
                  </a:solidFill>
                  <a:ea typeface="思源黑体 CN Medium" panose="020B0600000000000000" pitchFamily="34" charset="-122"/>
                </a:rPr>
                <a:t>CSMA/CA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EAB28317-E42C-97BA-2662-90BC23805411}"/>
                </a:ext>
              </a:extLst>
            </p:cNvPr>
            <p:cNvSpPr txBox="1"/>
            <p:nvPr/>
          </p:nvSpPr>
          <p:spPr>
            <a:xfrm>
              <a:off x="10252178" y="4593579"/>
              <a:ext cx="15415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ea typeface="思源黑体 CN Medium" panose="020B0600000000000000" pitchFamily="34" charset="-122"/>
                </a:rPr>
                <a:t>MAC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448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6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FC6E6B-EDA4-42C4-9BDA-23959E87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OSI</a:t>
            </a:r>
            <a:r>
              <a:rPr lang="zh-CN" altLang="en-US" dirty="0"/>
              <a:t>七层协议参考模型通信过程</a:t>
            </a:r>
            <a:endParaRPr lang="en-US" altLang="zh-CN" dirty="0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3D5898E8-0DC7-4C70-9D59-DDDBE3E25245}"/>
              </a:ext>
            </a:extLst>
          </p:cNvPr>
          <p:cNvSpPr/>
          <p:nvPr/>
        </p:nvSpPr>
        <p:spPr>
          <a:xfrm rot="5400000">
            <a:off x="5853305" y="1151151"/>
            <a:ext cx="302794" cy="5024838"/>
          </a:xfrm>
          <a:prstGeom prst="rightBrace">
            <a:avLst>
              <a:gd name="adj1" fmla="val 25919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C8C0670-99F4-4EC7-B1E3-99A75B86DE53}"/>
              </a:ext>
            </a:extLst>
          </p:cNvPr>
          <p:cNvCxnSpPr>
            <a:cxnSpLocks/>
          </p:cNvCxnSpPr>
          <p:nvPr/>
        </p:nvCxnSpPr>
        <p:spPr>
          <a:xfrm>
            <a:off x="5531105" y="2775818"/>
            <a:ext cx="958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20FFF4A-528F-4D95-8B28-38E63AFE5B88}"/>
              </a:ext>
            </a:extLst>
          </p:cNvPr>
          <p:cNvGrpSpPr/>
          <p:nvPr/>
        </p:nvGrpSpPr>
        <p:grpSpPr>
          <a:xfrm>
            <a:off x="6802428" y="1993699"/>
            <a:ext cx="4284751" cy="1339317"/>
            <a:chOff x="6825905" y="2195550"/>
            <a:chExt cx="4284751" cy="133931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5F5FE3B-3FBA-4E43-9D51-95AE4191F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659" y="2262773"/>
              <a:ext cx="1410698" cy="1204875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0456656-B177-43D9-8886-3F6261E15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844" l="1172" r="97852">
                          <a14:foregroundMark x1="4688" y1="62891" x2="4102" y2="76172"/>
                          <a14:foregroundMark x1="4102" y1="76172" x2="6836" y2="64844"/>
                          <a14:foregroundMark x1="6836" y1="64844" x2="6250" y2="77539"/>
                          <a14:foregroundMark x1="6250" y1="77539" x2="6055" y2="64453"/>
                          <a14:foregroundMark x1="6055" y1="64453" x2="5664" y2="76758"/>
                          <a14:foregroundMark x1="5664" y1="76758" x2="6055" y2="78125"/>
                          <a14:foregroundMark x1="4102" y1="60742" x2="14453" y2="57617"/>
                          <a14:foregroundMark x1="14453" y1="57617" x2="25586" y2="57422"/>
                          <a14:foregroundMark x1="25586" y1="57422" x2="71484" y2="58398"/>
                          <a14:foregroundMark x1="71484" y1="58398" x2="92188" y2="57617"/>
                          <a14:foregroundMark x1="92188" y1="57617" x2="96875" y2="66797"/>
                          <a14:foregroundMark x1="96875" y1="66797" x2="97852" y2="77734"/>
                          <a14:foregroundMark x1="97852" y1="77734" x2="94141" y2="86914"/>
                          <a14:foregroundMark x1="94141" y1="86914" x2="84375" y2="89844"/>
                          <a14:foregroundMark x1="84375" y1="89844" x2="12500" y2="89453"/>
                          <a14:foregroundMark x1="12500" y1="89453" x2="3711" y2="84570"/>
                          <a14:foregroundMark x1="3711" y1="84570" x2="1172" y2="74609"/>
                          <a14:foregroundMark x1="1172" y1="74609" x2="4102" y2="59375"/>
                          <a14:foregroundMark x1="93555" y1="62891" x2="92969" y2="75391"/>
                          <a14:foregroundMark x1="92969" y1="75391" x2="92188" y2="64648"/>
                          <a14:foregroundMark x1="92188" y1="64648" x2="93555" y2="75000"/>
                          <a14:foregroundMark x1="93555" y1="75000" x2="97852" y2="64453"/>
                          <a14:foregroundMark x1="97852" y1="64453" x2="97852" y2="64453"/>
                          <a14:foregroundMark x1="92383" y1="60352" x2="13867" y2="58398"/>
                          <a14:foregroundMark x1="13867" y1="58398" x2="52734" y2="61328"/>
                          <a14:foregroundMark x1="8398" y1="56445" x2="9961" y2="57813"/>
                          <a14:foregroundMark x1="6445" y1="59375" x2="23242" y2="60352"/>
                          <a14:foregroundMark x1="23242" y1="60352" x2="10352" y2="58984"/>
                          <a14:foregroundMark x1="10352" y1="58984" x2="14844" y2="62500"/>
                          <a14:foregroundMark x1="10352" y1="74414" x2="74805" y2="72852"/>
                          <a14:foregroundMark x1="74805" y1="72852" x2="22852" y2="74219"/>
                          <a14:foregroundMark x1="22852" y1="74219" x2="35938" y2="74609"/>
                          <a14:foregroundMark x1="35938" y1="74609" x2="89063" y2="72266"/>
                          <a14:foregroundMark x1="89063" y1="72266" x2="89063" y2="72266"/>
                          <a14:foregroundMark x1="13086" y1="88281" x2="92383" y2="86719"/>
                          <a14:foregroundMark x1="88867" y1="89648" x2="68164" y2="88086"/>
                          <a14:foregroundMark x1="68164" y1="88086" x2="96289" y2="88281"/>
                          <a14:foregroundMark x1="96289" y1="88281" x2="65234" y2="88477"/>
                          <a14:foregroundMark x1="73438" y1="37109" x2="73047" y2="46875"/>
                          <a14:foregroundMark x1="73047" y1="46875" x2="72461" y2="37109"/>
                          <a14:foregroundMark x1="72461" y1="37109" x2="74414" y2="43555"/>
                          <a14:foregroundMark x1="73828" y1="26563" x2="73828" y2="26563"/>
                          <a14:foregroundMark x1="82813" y1="22656" x2="82813" y2="22656"/>
                          <a14:foregroundMark x1="92578" y1="17578" x2="92578" y2="17578"/>
                          <a14:foregroundMark x1="62500" y1="23828" x2="62500" y2="23828"/>
                          <a14:foregroundMark x1="53125" y1="15820" x2="53125" y2="158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1271" y="2426193"/>
              <a:ext cx="878034" cy="878034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2D8C748-19C8-4704-B9DC-3EE1C6794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82" t="11716" r="18701" b="10359"/>
            <a:stretch/>
          </p:blipFill>
          <p:spPr>
            <a:xfrm>
              <a:off x="9185634" y="2412757"/>
              <a:ext cx="434747" cy="554302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8C738FC-EE76-4BA3-8883-D3D3D123F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5120" y="2324906"/>
              <a:ext cx="850258" cy="1080607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39EC227-4BC8-4186-B25C-7F2278CE5DDC}"/>
                </a:ext>
              </a:extLst>
            </p:cNvPr>
            <p:cNvCxnSpPr>
              <a:cxnSpLocks/>
            </p:cNvCxnSpPr>
            <p:nvPr/>
          </p:nvCxnSpPr>
          <p:spPr>
            <a:xfrm>
              <a:off x="7870522" y="2977669"/>
              <a:ext cx="676215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510A693-E486-47F1-93DD-9994FBB9899C}"/>
                </a:ext>
              </a:extLst>
            </p:cNvPr>
            <p:cNvSpPr/>
            <p:nvPr/>
          </p:nvSpPr>
          <p:spPr>
            <a:xfrm>
              <a:off x="6825905" y="2195550"/>
              <a:ext cx="4284751" cy="1339317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894E8D36-DBA4-4EB5-98F9-E7EE1C5C0805}"/>
              </a:ext>
            </a:extLst>
          </p:cNvPr>
          <p:cNvGrpSpPr/>
          <p:nvPr/>
        </p:nvGrpSpPr>
        <p:grpSpPr>
          <a:xfrm>
            <a:off x="933872" y="1993699"/>
            <a:ext cx="4284751" cy="1339317"/>
            <a:chOff x="1394559" y="2195550"/>
            <a:chExt cx="4284751" cy="133931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E084C25-6261-489B-A200-09D37567E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844" l="1172" r="97852">
                          <a14:foregroundMark x1="4688" y1="62891" x2="4102" y2="76172"/>
                          <a14:foregroundMark x1="4102" y1="76172" x2="6836" y2="64844"/>
                          <a14:foregroundMark x1="6836" y1="64844" x2="6250" y2="77539"/>
                          <a14:foregroundMark x1="6250" y1="77539" x2="6055" y2="64453"/>
                          <a14:foregroundMark x1="6055" y1="64453" x2="5664" y2="76758"/>
                          <a14:foregroundMark x1="5664" y1="76758" x2="6055" y2="78125"/>
                          <a14:foregroundMark x1="4102" y1="60742" x2="14453" y2="57617"/>
                          <a14:foregroundMark x1="14453" y1="57617" x2="25586" y2="57422"/>
                          <a14:foregroundMark x1="25586" y1="57422" x2="71484" y2="58398"/>
                          <a14:foregroundMark x1="71484" y1="58398" x2="92188" y2="57617"/>
                          <a14:foregroundMark x1="92188" y1="57617" x2="96875" y2="66797"/>
                          <a14:foregroundMark x1="96875" y1="66797" x2="97852" y2="77734"/>
                          <a14:foregroundMark x1="97852" y1="77734" x2="94141" y2="86914"/>
                          <a14:foregroundMark x1="94141" y1="86914" x2="84375" y2="89844"/>
                          <a14:foregroundMark x1="84375" y1="89844" x2="12500" y2="89453"/>
                          <a14:foregroundMark x1="12500" y1="89453" x2="3711" y2="84570"/>
                          <a14:foregroundMark x1="3711" y1="84570" x2="1172" y2="74609"/>
                          <a14:foregroundMark x1="1172" y1="74609" x2="4102" y2="59375"/>
                          <a14:foregroundMark x1="93555" y1="62891" x2="92969" y2="75391"/>
                          <a14:foregroundMark x1="92969" y1="75391" x2="92188" y2="64648"/>
                          <a14:foregroundMark x1="92188" y1="64648" x2="93555" y2="75000"/>
                          <a14:foregroundMark x1="93555" y1="75000" x2="97852" y2="64453"/>
                          <a14:foregroundMark x1="97852" y1="64453" x2="97852" y2="64453"/>
                          <a14:foregroundMark x1="92383" y1="60352" x2="13867" y2="58398"/>
                          <a14:foregroundMark x1="13867" y1="58398" x2="52734" y2="61328"/>
                          <a14:foregroundMark x1="8398" y1="56445" x2="9961" y2="57813"/>
                          <a14:foregroundMark x1="6445" y1="59375" x2="23242" y2="60352"/>
                          <a14:foregroundMark x1="23242" y1="60352" x2="10352" y2="58984"/>
                          <a14:foregroundMark x1="10352" y1="58984" x2="14844" y2="62500"/>
                          <a14:foregroundMark x1="10352" y1="74414" x2="74805" y2="72852"/>
                          <a14:foregroundMark x1="74805" y1="72852" x2="22852" y2="74219"/>
                          <a14:foregroundMark x1="22852" y1="74219" x2="35938" y2="74609"/>
                          <a14:foregroundMark x1="35938" y1="74609" x2="89063" y2="72266"/>
                          <a14:foregroundMark x1="89063" y1="72266" x2="89063" y2="72266"/>
                          <a14:foregroundMark x1="13086" y1="88281" x2="92383" y2="86719"/>
                          <a14:foregroundMark x1="88867" y1="89648" x2="68164" y2="88086"/>
                          <a14:foregroundMark x1="68164" y1="88086" x2="96289" y2="88281"/>
                          <a14:foregroundMark x1="96289" y1="88281" x2="65234" y2="88477"/>
                          <a14:foregroundMark x1="73438" y1="37109" x2="73047" y2="46875"/>
                          <a14:foregroundMark x1="73047" y1="46875" x2="72461" y2="37109"/>
                          <a14:foregroundMark x1="72461" y1="37109" x2="74414" y2="43555"/>
                          <a14:foregroundMark x1="73828" y1="26563" x2="73828" y2="26563"/>
                          <a14:foregroundMark x1="82813" y1="22656" x2="82813" y2="22656"/>
                          <a14:foregroundMark x1="92578" y1="17578" x2="92578" y2="17578"/>
                          <a14:foregroundMark x1="62500" y1="23828" x2="62500" y2="23828"/>
                          <a14:foregroundMark x1="53125" y1="15820" x2="53125" y2="158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711" y="2426193"/>
              <a:ext cx="878034" cy="878034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A58BD15-6F0F-4D10-A772-71FA40BED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4123" y="2262773"/>
              <a:ext cx="1410698" cy="120487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78871A44-AFD5-4A80-99BE-99C74186C9B5}"/>
                </a:ext>
              </a:extLst>
            </p:cNvPr>
            <p:cNvCxnSpPr>
              <a:cxnSpLocks/>
            </p:cNvCxnSpPr>
            <p:nvPr/>
          </p:nvCxnSpPr>
          <p:spPr>
            <a:xfrm>
              <a:off x="3959108" y="2977669"/>
              <a:ext cx="676215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CFAD3C1-F18B-4A26-A411-7C1E55AC9D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82" t="11716" r="18701" b="10359"/>
            <a:stretch/>
          </p:blipFill>
          <p:spPr>
            <a:xfrm>
              <a:off x="2912099" y="2423367"/>
              <a:ext cx="434747" cy="554302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0E9FBEA-0243-40ED-8AD9-8A5083103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197" b="91803" l="9016" r="91148">
                          <a14:foregroundMark x1="39016" y1="9508" x2="47213" y2="8197"/>
                          <a14:foregroundMark x1="47213" y1="8197" x2="55738" y2="9180"/>
                          <a14:foregroundMark x1="49836" y1="8525" x2="53115" y2="8197"/>
                          <a14:foregroundMark x1="91148" y1="43443" x2="91311" y2="55738"/>
                          <a14:foregroundMark x1="41803" y1="12951" x2="36230" y2="19836"/>
                          <a14:foregroundMark x1="36230" y1="19836" x2="43770" y2="15902"/>
                          <a14:foregroundMark x1="43770" y1="15902" x2="40656" y2="14590"/>
                          <a14:foregroundMark x1="43115" y1="90656" x2="51967" y2="91967"/>
                          <a14:foregroundMark x1="9016" y1="44590" x2="9180" y2="53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926" y="2369930"/>
              <a:ext cx="990560" cy="990560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0A086EBA-D4D4-4B73-ADCE-88B5CF987CF5}"/>
                </a:ext>
              </a:extLst>
            </p:cNvPr>
            <p:cNvSpPr/>
            <p:nvPr/>
          </p:nvSpPr>
          <p:spPr>
            <a:xfrm>
              <a:off x="1394559" y="2195550"/>
              <a:ext cx="4284751" cy="1339317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BBBAD365-2B85-471F-B260-C772F7780FA9}"/>
              </a:ext>
            </a:extLst>
          </p:cNvPr>
          <p:cNvGrpSpPr/>
          <p:nvPr/>
        </p:nvGrpSpPr>
        <p:grpSpPr>
          <a:xfrm>
            <a:off x="650800" y="3940262"/>
            <a:ext cx="3585303" cy="1815882"/>
            <a:chOff x="445405" y="3706559"/>
            <a:chExt cx="3585303" cy="181588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16EA6D-1742-4374-840A-72F7862255F6}"/>
                </a:ext>
              </a:extLst>
            </p:cNvPr>
            <p:cNvSpPr txBox="1"/>
            <p:nvPr/>
          </p:nvSpPr>
          <p:spPr>
            <a:xfrm>
              <a:off x="445405" y="3706559"/>
              <a:ext cx="1398283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7.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应用层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r"/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6.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表示层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r"/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5.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会话层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r"/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4.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传输层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r"/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3.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网络层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r"/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2.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数据链路层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r"/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1.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物理层</a:t>
              </a: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A4E23D9A-61B5-40A9-A5C9-2C2CB80BDE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84246" y="3791772"/>
              <a:ext cx="2246462" cy="1661649"/>
              <a:chOff x="2243254" y="4086346"/>
              <a:chExt cx="2656162" cy="1661649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CACB26E-EF7A-4165-A98B-9216A6C40EE5}"/>
                  </a:ext>
                </a:extLst>
              </p:cNvPr>
              <p:cNvGrpSpPr/>
              <p:nvPr/>
            </p:nvGrpSpPr>
            <p:grpSpPr>
              <a:xfrm>
                <a:off x="2262223" y="4329638"/>
                <a:ext cx="1196432" cy="185713"/>
                <a:chOff x="2693940" y="4370265"/>
                <a:chExt cx="1398283" cy="153482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D41CD1F-0884-4CF1-92EB-A7043513835B}"/>
                    </a:ext>
                  </a:extLst>
                </p:cNvPr>
                <p:cNvSpPr/>
                <p:nvPr/>
              </p:nvSpPr>
              <p:spPr>
                <a:xfrm>
                  <a:off x="3113425" y="4370265"/>
                  <a:ext cx="978798" cy="15348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7-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PDU</a:t>
                  </a:r>
                  <a:endPara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A085D7C-1082-4475-BAB3-FCA76634397C}"/>
                    </a:ext>
                  </a:extLst>
                </p:cNvPr>
                <p:cNvSpPr/>
                <p:nvPr/>
              </p:nvSpPr>
              <p:spPr>
                <a:xfrm>
                  <a:off x="2693940" y="4370265"/>
                  <a:ext cx="404223" cy="153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PCI</a:t>
                  </a:r>
                  <a:endPara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ED2FB8F7-7B54-4850-9532-1AC497BE56B6}"/>
                  </a:ext>
                </a:extLst>
              </p:cNvPr>
              <p:cNvGrpSpPr/>
              <p:nvPr/>
            </p:nvGrpSpPr>
            <p:grpSpPr>
              <a:xfrm>
                <a:off x="2262223" y="4572928"/>
                <a:ext cx="1555362" cy="185713"/>
                <a:chOff x="2693940" y="4370265"/>
                <a:chExt cx="1817769" cy="153482"/>
              </a:xfrm>
            </p:grpSpPr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686AA207-F91E-4615-97DD-8867F72B7259}"/>
                    </a:ext>
                  </a:extLst>
                </p:cNvPr>
                <p:cNvSpPr/>
                <p:nvPr/>
              </p:nvSpPr>
              <p:spPr>
                <a:xfrm>
                  <a:off x="3113426" y="4370265"/>
                  <a:ext cx="1398283" cy="153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6-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PDU</a:t>
                  </a:r>
                  <a:endPara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4420C9A-6454-4319-9CC8-543D0084B1DB}"/>
                    </a:ext>
                  </a:extLst>
                </p:cNvPr>
                <p:cNvSpPr/>
                <p:nvPr/>
              </p:nvSpPr>
              <p:spPr>
                <a:xfrm>
                  <a:off x="2693940" y="4370265"/>
                  <a:ext cx="404223" cy="15348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PCI</a:t>
                  </a:r>
                  <a:endPara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EA2FEC6C-5353-4976-BB02-5464D143CD0D}"/>
                  </a:ext>
                </a:extLst>
              </p:cNvPr>
              <p:cNvGrpSpPr/>
              <p:nvPr/>
            </p:nvGrpSpPr>
            <p:grpSpPr>
              <a:xfrm>
                <a:off x="2262222" y="4816218"/>
                <a:ext cx="1914292" cy="185713"/>
                <a:chOff x="2693940" y="4370265"/>
                <a:chExt cx="2237254" cy="153482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E0D37FC-B006-4D25-8932-7DA2AB11B9C3}"/>
                    </a:ext>
                  </a:extLst>
                </p:cNvPr>
                <p:cNvSpPr/>
                <p:nvPr/>
              </p:nvSpPr>
              <p:spPr>
                <a:xfrm>
                  <a:off x="3113426" y="4370265"/>
                  <a:ext cx="1817768" cy="15348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5-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PDU</a:t>
                  </a:r>
                  <a:endPara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79773069-EC4B-4969-BC51-121CCBCB7D5C}"/>
                    </a:ext>
                  </a:extLst>
                </p:cNvPr>
                <p:cNvSpPr/>
                <p:nvPr/>
              </p:nvSpPr>
              <p:spPr>
                <a:xfrm>
                  <a:off x="2693940" y="4370265"/>
                  <a:ext cx="404223" cy="15348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PCI</a:t>
                  </a:r>
                  <a:endPara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11F89A59-E098-4B0D-9C98-4E698667E63D}"/>
                  </a:ext>
                </a:extLst>
              </p:cNvPr>
              <p:cNvGrpSpPr/>
              <p:nvPr/>
            </p:nvGrpSpPr>
            <p:grpSpPr>
              <a:xfrm>
                <a:off x="2262223" y="4086346"/>
                <a:ext cx="2082284" cy="185714"/>
                <a:chOff x="2693940" y="4090319"/>
                <a:chExt cx="2433589" cy="185714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C1DDDD9B-CCCE-4CF7-85FB-A0CB39AA9DAD}"/>
                    </a:ext>
                  </a:extLst>
                </p:cNvPr>
                <p:cNvGrpSpPr/>
                <p:nvPr/>
              </p:nvGrpSpPr>
              <p:grpSpPr>
                <a:xfrm>
                  <a:off x="2693940" y="4090319"/>
                  <a:ext cx="978798" cy="185714"/>
                  <a:chOff x="2693940" y="4098479"/>
                  <a:chExt cx="978798" cy="153483"/>
                </a:xfrm>
              </p:grpSpPr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FF31BF75-84ED-4514-BD76-E51B5C5E88C8}"/>
                      </a:ext>
                    </a:extLst>
                  </p:cNvPr>
                  <p:cNvSpPr/>
                  <p:nvPr/>
                </p:nvSpPr>
                <p:spPr>
                  <a:xfrm>
                    <a:off x="3113425" y="4098479"/>
                    <a:ext cx="559313" cy="15348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SDU</a:t>
                    </a:r>
                    <a:endParaRPr lang="zh-CN" altLang="en-US" sz="1200" dirty="0">
                      <a:solidFill>
                        <a:schemeClr val="bg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8ECA0347-0246-4EE0-8DB5-E365107543AB}"/>
                      </a:ext>
                    </a:extLst>
                  </p:cNvPr>
                  <p:cNvSpPr/>
                  <p:nvPr/>
                </p:nvSpPr>
                <p:spPr>
                  <a:xfrm>
                    <a:off x="2693940" y="4098480"/>
                    <a:ext cx="404223" cy="1534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94B7989-FF21-41DA-8E51-7825CD694F34}"/>
                    </a:ext>
                  </a:extLst>
                </p:cNvPr>
                <p:cNvSpPr/>
                <p:nvPr/>
              </p:nvSpPr>
              <p:spPr>
                <a:xfrm>
                  <a:off x="4148731" y="4090320"/>
                  <a:ext cx="978798" cy="18571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7-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PDU</a:t>
                  </a:r>
                  <a:endPara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49" name="箭头: 右 48">
                  <a:extLst>
                    <a:ext uri="{FF2B5EF4-FFF2-40B4-BE49-F238E27FC236}">
                      <a16:creationId xmlns:a16="http://schemas.microsoft.com/office/drawing/2014/main" id="{E2BF3C5A-090E-41E2-BDC3-22B39E1FE817}"/>
                    </a:ext>
                  </a:extLst>
                </p:cNvPr>
                <p:cNvSpPr/>
                <p:nvPr/>
              </p:nvSpPr>
              <p:spPr>
                <a:xfrm>
                  <a:off x="3763941" y="4098004"/>
                  <a:ext cx="293587" cy="170345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C6ACFA0-35A1-4EF4-BABB-B3294DE631FE}"/>
                  </a:ext>
                </a:extLst>
              </p:cNvPr>
              <p:cNvGrpSpPr/>
              <p:nvPr/>
            </p:nvGrpSpPr>
            <p:grpSpPr>
              <a:xfrm>
                <a:off x="2262221" y="5059508"/>
                <a:ext cx="2300788" cy="185713"/>
                <a:chOff x="2693940" y="4370265"/>
                <a:chExt cx="2688958" cy="153482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3AE4BB5B-4EB1-4E5A-8B99-7C03FF6B2A61}"/>
                    </a:ext>
                  </a:extLst>
                </p:cNvPr>
                <p:cNvSpPr/>
                <p:nvPr/>
              </p:nvSpPr>
              <p:spPr>
                <a:xfrm>
                  <a:off x="3113426" y="4370265"/>
                  <a:ext cx="2269472" cy="15348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4-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PDU</a:t>
                  </a:r>
                  <a:endPara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00572D79-22AE-42E8-BF32-9F8442370359}"/>
                    </a:ext>
                  </a:extLst>
                </p:cNvPr>
                <p:cNvSpPr/>
                <p:nvPr/>
              </p:nvSpPr>
              <p:spPr>
                <a:xfrm>
                  <a:off x="2693940" y="4370265"/>
                  <a:ext cx="404223" cy="15348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PCI</a:t>
                  </a:r>
                  <a:endPara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EF093027-1BF2-4AFE-9FC7-85A7415894E6}"/>
                  </a:ext>
                </a:extLst>
              </p:cNvPr>
              <p:cNvGrpSpPr/>
              <p:nvPr/>
            </p:nvGrpSpPr>
            <p:grpSpPr>
              <a:xfrm>
                <a:off x="2262222" y="5302775"/>
                <a:ext cx="2630486" cy="185720"/>
                <a:chOff x="2693938" y="4368739"/>
                <a:chExt cx="3074278" cy="153489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6E42B66C-1B28-4483-A647-A3A11E238FBA}"/>
                    </a:ext>
                  </a:extLst>
                </p:cNvPr>
                <p:cNvSpPr/>
                <p:nvPr/>
              </p:nvSpPr>
              <p:spPr>
                <a:xfrm>
                  <a:off x="3113426" y="4368747"/>
                  <a:ext cx="2269468" cy="15347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3-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PDU</a:t>
                  </a:r>
                  <a:endPara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C54F6933-DCC4-48FF-A309-025B96DE0000}"/>
                    </a:ext>
                  </a:extLst>
                </p:cNvPr>
                <p:cNvSpPr/>
                <p:nvPr/>
              </p:nvSpPr>
              <p:spPr>
                <a:xfrm>
                  <a:off x="2693938" y="4368746"/>
                  <a:ext cx="404223" cy="153482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PCI</a:t>
                  </a:r>
                  <a:endPara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3CBD3349-DDDB-4CB0-A1A9-E63DDD79CC50}"/>
                    </a:ext>
                  </a:extLst>
                </p:cNvPr>
                <p:cNvSpPr/>
                <p:nvPr/>
              </p:nvSpPr>
              <p:spPr>
                <a:xfrm>
                  <a:off x="5390033" y="4368739"/>
                  <a:ext cx="378183" cy="153482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05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CRC</a:t>
                  </a:r>
                  <a:endParaRPr lang="zh-CN" altLang="en-US" sz="105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2F1FDB8-E881-45ED-AD0E-35C59D690FA8}"/>
                  </a:ext>
                </a:extLst>
              </p:cNvPr>
              <p:cNvSpPr/>
              <p:nvPr/>
            </p:nvSpPr>
            <p:spPr>
              <a:xfrm>
                <a:off x="2243254" y="5528718"/>
                <a:ext cx="2656162" cy="2192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00000001 00000101 00010000 00000111</a:t>
                </a:r>
                <a:endParaRPr lang="zh-CN" altLang="en-US" sz="9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617F8B0-E8FA-469D-930B-4AE48DCF039C}"/>
              </a:ext>
            </a:extLst>
          </p:cNvPr>
          <p:cNvCxnSpPr>
            <a:cxnSpLocks/>
          </p:cNvCxnSpPr>
          <p:nvPr/>
        </p:nvCxnSpPr>
        <p:spPr>
          <a:xfrm>
            <a:off x="4310805" y="4033160"/>
            <a:ext cx="0" cy="1637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E9DBDE2-5BE6-4CF5-9892-A452D902436C}"/>
              </a:ext>
            </a:extLst>
          </p:cNvPr>
          <p:cNvCxnSpPr>
            <a:cxnSpLocks/>
          </p:cNvCxnSpPr>
          <p:nvPr/>
        </p:nvCxnSpPr>
        <p:spPr>
          <a:xfrm>
            <a:off x="4635925" y="4998637"/>
            <a:ext cx="0" cy="67229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F706719-9CE5-46CC-ADAA-327A8F9848FC}"/>
              </a:ext>
            </a:extLst>
          </p:cNvPr>
          <p:cNvCxnSpPr>
            <a:cxnSpLocks/>
          </p:cNvCxnSpPr>
          <p:nvPr/>
        </p:nvCxnSpPr>
        <p:spPr>
          <a:xfrm>
            <a:off x="7290225" y="4999194"/>
            <a:ext cx="0" cy="672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BF292B4-4A0A-4481-811E-71663AE72AA3}"/>
              </a:ext>
            </a:extLst>
          </p:cNvPr>
          <p:cNvCxnSpPr>
            <a:cxnSpLocks/>
          </p:cNvCxnSpPr>
          <p:nvPr/>
        </p:nvCxnSpPr>
        <p:spPr>
          <a:xfrm>
            <a:off x="7606683" y="4029317"/>
            <a:ext cx="0" cy="163777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AD3E10E2-A90B-456A-A27F-5E6D0EEF2CF7}"/>
              </a:ext>
            </a:extLst>
          </p:cNvPr>
          <p:cNvCxnSpPr>
            <a:cxnSpLocks/>
          </p:cNvCxnSpPr>
          <p:nvPr/>
        </p:nvCxnSpPr>
        <p:spPr>
          <a:xfrm>
            <a:off x="4310805" y="5670931"/>
            <a:ext cx="325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23490EE-6C5B-4925-8663-FF26DFF5DCF5}"/>
              </a:ext>
            </a:extLst>
          </p:cNvPr>
          <p:cNvCxnSpPr>
            <a:cxnSpLocks/>
          </p:cNvCxnSpPr>
          <p:nvPr/>
        </p:nvCxnSpPr>
        <p:spPr>
          <a:xfrm>
            <a:off x="7290225" y="5671488"/>
            <a:ext cx="3164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36FDD30-747C-4ECA-9C1A-5F6D54E63F05}"/>
              </a:ext>
            </a:extLst>
          </p:cNvPr>
          <p:cNvGrpSpPr/>
          <p:nvPr/>
        </p:nvGrpSpPr>
        <p:grpSpPr>
          <a:xfrm>
            <a:off x="4637055" y="4238946"/>
            <a:ext cx="2593713" cy="1448176"/>
            <a:chOff x="4660532" y="3992901"/>
            <a:chExt cx="2593713" cy="144817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0557A3F-A7AA-4B20-A87B-A82F42DA7EB6}"/>
                </a:ext>
              </a:extLst>
            </p:cNvPr>
            <p:cNvSpPr txBox="1"/>
            <p:nvPr/>
          </p:nvSpPr>
          <p:spPr>
            <a:xfrm>
              <a:off x="4660532" y="3992901"/>
              <a:ext cx="139828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3.  </a:t>
              </a:r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网络层</a:t>
              </a:r>
              <a:endPara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2.</a:t>
              </a:r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数据链路层</a:t>
              </a:r>
              <a:endPara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1.  </a:t>
              </a:r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物理层</a:t>
              </a:r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E3A0D9F4-FD10-47C3-8A54-6EB0BFAA4D47}"/>
                </a:ext>
              </a:extLst>
            </p:cNvPr>
            <p:cNvGrpSpPr/>
            <p:nvPr/>
          </p:nvGrpSpPr>
          <p:grpSpPr>
            <a:xfrm>
              <a:off x="4708897" y="4752592"/>
              <a:ext cx="2545348" cy="688485"/>
              <a:chOff x="4708897" y="4752592"/>
              <a:chExt cx="2545348" cy="688485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86A6CFB1-6B15-47A3-9CA5-7AA2A1D2651C}"/>
                  </a:ext>
                </a:extLst>
              </p:cNvPr>
              <p:cNvGrpSpPr/>
              <p:nvPr/>
            </p:nvGrpSpPr>
            <p:grpSpPr>
              <a:xfrm>
                <a:off x="4708897" y="4752592"/>
                <a:ext cx="2271025" cy="688485"/>
                <a:chOff x="4762209" y="4755946"/>
                <a:chExt cx="2271025" cy="688485"/>
              </a:xfrm>
            </p:grpSpPr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1B0CBC8B-B3AA-42D8-9526-2B3EB0A472A0}"/>
                    </a:ext>
                  </a:extLst>
                </p:cNvPr>
                <p:cNvGrpSpPr/>
                <p:nvPr/>
              </p:nvGrpSpPr>
              <p:grpSpPr>
                <a:xfrm>
                  <a:off x="4762209" y="4755946"/>
                  <a:ext cx="2255939" cy="185713"/>
                  <a:chOff x="2693940" y="4370265"/>
                  <a:chExt cx="2636542" cy="153482"/>
                </a:xfrm>
              </p:grpSpPr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0647038E-072E-4E4A-A129-C11CE0987EF5}"/>
                      </a:ext>
                    </a:extLst>
                  </p:cNvPr>
                  <p:cNvSpPr/>
                  <p:nvPr/>
                </p:nvSpPr>
                <p:spPr>
                  <a:xfrm>
                    <a:off x="3113426" y="4370265"/>
                    <a:ext cx="2217056" cy="15348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4-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8CE1D52D-6F4C-4490-81B9-2CFDB9F5C0F7}"/>
                      </a:ext>
                    </a:extLst>
                  </p:cNvPr>
                  <p:cNvSpPr/>
                  <p:nvPr/>
                </p:nvSpPr>
                <p:spPr>
                  <a:xfrm>
                    <a:off x="2693940" y="4370265"/>
                    <a:ext cx="404223" cy="15348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472885C6-A1A7-4DCD-93F0-191DABC789E9}"/>
                    </a:ext>
                  </a:extLst>
                </p:cNvPr>
                <p:cNvGrpSpPr/>
                <p:nvPr/>
              </p:nvGrpSpPr>
              <p:grpSpPr>
                <a:xfrm>
                  <a:off x="4762210" y="4999229"/>
                  <a:ext cx="2255938" cy="185713"/>
                  <a:chOff x="2693938" y="4368745"/>
                  <a:chExt cx="2636540" cy="153483"/>
                </a:xfrm>
              </p:grpSpPr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59E59DE5-1606-48E9-9FC6-2E2EC2481525}"/>
                      </a:ext>
                    </a:extLst>
                  </p:cNvPr>
                  <p:cNvSpPr/>
                  <p:nvPr/>
                </p:nvSpPr>
                <p:spPr>
                  <a:xfrm>
                    <a:off x="3113427" y="4368745"/>
                    <a:ext cx="2217051" cy="14717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3-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114142A6-A3D9-43EF-929E-81E316EC0493}"/>
                      </a:ext>
                    </a:extLst>
                  </p:cNvPr>
                  <p:cNvSpPr/>
                  <p:nvPr/>
                </p:nvSpPr>
                <p:spPr>
                  <a:xfrm>
                    <a:off x="2693938" y="4368746"/>
                    <a:ext cx="404223" cy="153482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EF1C8A72-7BE3-4505-AB14-7C11CA68FDD3}"/>
                    </a:ext>
                  </a:extLst>
                </p:cNvPr>
                <p:cNvSpPr/>
                <p:nvPr/>
              </p:nvSpPr>
              <p:spPr>
                <a:xfrm>
                  <a:off x="4762209" y="5229419"/>
                  <a:ext cx="2271025" cy="2150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900" dirty="0">
                      <a:solidFill>
                        <a:schemeClr val="bg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00000001 00000101 00010000 00000111</a:t>
                  </a:r>
                  <a:endParaRPr lang="zh-CN" altLang="en-US" sz="9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60591F4-DBCA-4A59-816B-BC34EA76BF23}"/>
                  </a:ext>
                </a:extLst>
              </p:cNvPr>
              <p:cNvSpPr/>
              <p:nvPr/>
            </p:nvSpPr>
            <p:spPr>
              <a:xfrm>
                <a:off x="6980567" y="4995881"/>
                <a:ext cx="273678" cy="18571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CRC</a:t>
                </a:r>
                <a:endParaRPr lang="zh-CN" altLang="en-US" sz="105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1271F2D3-A2DD-42F6-B568-E00A8071C72C}"/>
              </a:ext>
            </a:extLst>
          </p:cNvPr>
          <p:cNvGrpSpPr/>
          <p:nvPr/>
        </p:nvGrpSpPr>
        <p:grpSpPr>
          <a:xfrm>
            <a:off x="7735827" y="3940262"/>
            <a:ext cx="3621147" cy="1815882"/>
            <a:chOff x="7759304" y="3694217"/>
            <a:chExt cx="3621147" cy="1815882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41407614-9AC8-4877-9C2B-7CA87B2E06B2}"/>
                </a:ext>
              </a:extLst>
            </p:cNvPr>
            <p:cNvSpPr txBox="1"/>
            <p:nvPr/>
          </p:nvSpPr>
          <p:spPr>
            <a:xfrm>
              <a:off x="9982168" y="3694217"/>
              <a:ext cx="1398283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7.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应用层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6.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表示层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5.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会话层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4.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传输层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3.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网络层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2.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数据链路层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1.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物理层</a:t>
              </a:r>
            </a:p>
          </p:txBody>
        </p: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AD0A100A-AD57-4C4B-A169-B09F42589F20}"/>
                </a:ext>
              </a:extLst>
            </p:cNvPr>
            <p:cNvGrpSpPr/>
            <p:nvPr/>
          </p:nvGrpSpPr>
          <p:grpSpPr>
            <a:xfrm>
              <a:off x="7759304" y="3779430"/>
              <a:ext cx="2275303" cy="1658014"/>
              <a:chOff x="7759304" y="3779430"/>
              <a:chExt cx="2275303" cy="1658014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4E52F97B-B44A-4C50-AB21-18555AAB940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59304" y="3779430"/>
                <a:ext cx="2275303" cy="1658014"/>
                <a:chOff x="6291564" y="4421724"/>
                <a:chExt cx="2690263" cy="1658014"/>
              </a:xfrm>
            </p:grpSpPr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C59E0F39-2036-4DE0-BF4A-DAE1DF1DADF8}"/>
                    </a:ext>
                  </a:extLst>
                </p:cNvPr>
                <p:cNvGrpSpPr/>
                <p:nvPr/>
              </p:nvGrpSpPr>
              <p:grpSpPr>
                <a:xfrm>
                  <a:off x="7769056" y="4665016"/>
                  <a:ext cx="1196432" cy="185713"/>
                  <a:chOff x="2693940" y="4370265"/>
                  <a:chExt cx="1398283" cy="153482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B631D388-DA3B-4037-A03B-3D36CF15510A}"/>
                      </a:ext>
                    </a:extLst>
                  </p:cNvPr>
                  <p:cNvSpPr/>
                  <p:nvPr/>
                </p:nvSpPr>
                <p:spPr>
                  <a:xfrm>
                    <a:off x="3113425" y="4370265"/>
                    <a:ext cx="978798" cy="1534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7-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E9303D21-400A-4C7A-9EB5-34366332C237}"/>
                      </a:ext>
                    </a:extLst>
                  </p:cNvPr>
                  <p:cNvSpPr/>
                  <p:nvPr/>
                </p:nvSpPr>
                <p:spPr>
                  <a:xfrm>
                    <a:off x="2693940" y="4370265"/>
                    <a:ext cx="404223" cy="15348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C8D56D8F-F19B-46E2-A976-6F257B296537}"/>
                    </a:ext>
                  </a:extLst>
                </p:cNvPr>
                <p:cNvGrpSpPr/>
                <p:nvPr/>
              </p:nvGrpSpPr>
              <p:grpSpPr>
                <a:xfrm>
                  <a:off x="7410126" y="4908306"/>
                  <a:ext cx="1555362" cy="185713"/>
                  <a:chOff x="2693940" y="4370265"/>
                  <a:chExt cx="1817769" cy="153482"/>
                </a:xfrm>
              </p:grpSpPr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E3B3CC36-DC51-4172-A3BE-0D3359B8928E}"/>
                      </a:ext>
                    </a:extLst>
                  </p:cNvPr>
                  <p:cNvSpPr/>
                  <p:nvPr/>
                </p:nvSpPr>
                <p:spPr>
                  <a:xfrm>
                    <a:off x="3113426" y="4370265"/>
                    <a:ext cx="1398283" cy="15348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6-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EBEC301D-2C36-4ED4-8D7B-50403B539FD9}"/>
                      </a:ext>
                    </a:extLst>
                  </p:cNvPr>
                  <p:cNvSpPr/>
                  <p:nvPr/>
                </p:nvSpPr>
                <p:spPr>
                  <a:xfrm>
                    <a:off x="2693940" y="4370265"/>
                    <a:ext cx="404223" cy="15348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836C3B88-7167-4F8A-B246-73D19103C694}"/>
                    </a:ext>
                  </a:extLst>
                </p:cNvPr>
                <p:cNvGrpSpPr/>
                <p:nvPr/>
              </p:nvGrpSpPr>
              <p:grpSpPr>
                <a:xfrm>
                  <a:off x="7051196" y="5151596"/>
                  <a:ext cx="1914292" cy="185713"/>
                  <a:chOff x="2693940" y="4370265"/>
                  <a:chExt cx="2237254" cy="153482"/>
                </a:xfrm>
              </p:grpSpPr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060F24A5-1B31-4A2C-9019-D880F86DA014}"/>
                      </a:ext>
                    </a:extLst>
                  </p:cNvPr>
                  <p:cNvSpPr/>
                  <p:nvPr/>
                </p:nvSpPr>
                <p:spPr>
                  <a:xfrm>
                    <a:off x="3113426" y="4370265"/>
                    <a:ext cx="1817768" cy="15348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5-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A659D924-DD5E-4371-8EC1-F1216B75ADFE}"/>
                      </a:ext>
                    </a:extLst>
                  </p:cNvPr>
                  <p:cNvSpPr/>
                  <p:nvPr/>
                </p:nvSpPr>
                <p:spPr>
                  <a:xfrm>
                    <a:off x="2693940" y="4370265"/>
                    <a:ext cx="404223" cy="15348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428FCC00-B0DB-4C11-82B5-6AF3D8EAC3D2}"/>
                    </a:ext>
                  </a:extLst>
                </p:cNvPr>
                <p:cNvGrpSpPr/>
                <p:nvPr/>
              </p:nvGrpSpPr>
              <p:grpSpPr>
                <a:xfrm>
                  <a:off x="8127986" y="4421724"/>
                  <a:ext cx="837502" cy="185714"/>
                  <a:chOff x="2693940" y="4098479"/>
                  <a:chExt cx="978798" cy="153483"/>
                </a:xfrm>
              </p:grpSpPr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239AD9C4-6482-41FA-A2F2-5C62AE2F9DD9}"/>
                      </a:ext>
                    </a:extLst>
                  </p:cNvPr>
                  <p:cNvSpPr/>
                  <p:nvPr/>
                </p:nvSpPr>
                <p:spPr>
                  <a:xfrm>
                    <a:off x="3113425" y="4098479"/>
                    <a:ext cx="559313" cy="15348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SDU</a:t>
                    </a:r>
                    <a:endParaRPr lang="zh-CN" altLang="en-US" sz="1200" dirty="0">
                      <a:solidFill>
                        <a:schemeClr val="bg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F4667A73-FC10-4663-9F83-FC645897FB97}"/>
                      </a:ext>
                    </a:extLst>
                  </p:cNvPr>
                  <p:cNvSpPr/>
                  <p:nvPr/>
                </p:nvSpPr>
                <p:spPr>
                  <a:xfrm>
                    <a:off x="2693940" y="4098480"/>
                    <a:ext cx="404223" cy="1534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21879860-D503-41CB-A6F7-B461C1813C32}"/>
                    </a:ext>
                  </a:extLst>
                </p:cNvPr>
                <p:cNvGrpSpPr/>
                <p:nvPr/>
              </p:nvGrpSpPr>
              <p:grpSpPr>
                <a:xfrm>
                  <a:off x="6692267" y="5394886"/>
                  <a:ext cx="2273221" cy="185713"/>
                  <a:chOff x="2693940" y="4370265"/>
                  <a:chExt cx="2656740" cy="153482"/>
                </a:xfrm>
              </p:grpSpPr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F67F063D-DDC3-4EF9-8C58-85F87BFB3504}"/>
                      </a:ext>
                    </a:extLst>
                  </p:cNvPr>
                  <p:cNvSpPr/>
                  <p:nvPr/>
                </p:nvSpPr>
                <p:spPr>
                  <a:xfrm>
                    <a:off x="3113426" y="4370265"/>
                    <a:ext cx="2237254" cy="15348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4-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5B3A5AE0-6860-4386-9319-13E333B11CC8}"/>
                      </a:ext>
                    </a:extLst>
                  </p:cNvPr>
                  <p:cNvSpPr/>
                  <p:nvPr/>
                </p:nvSpPr>
                <p:spPr>
                  <a:xfrm>
                    <a:off x="2693940" y="4370265"/>
                    <a:ext cx="404223" cy="15348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AC279E01-857B-4C11-A54D-E2599A8B1CBD}"/>
                    </a:ext>
                  </a:extLst>
                </p:cNvPr>
                <p:cNvGrpSpPr/>
                <p:nvPr/>
              </p:nvGrpSpPr>
              <p:grpSpPr>
                <a:xfrm>
                  <a:off x="6294506" y="5638175"/>
                  <a:ext cx="2670982" cy="185712"/>
                  <a:chOff x="2648558" y="4368745"/>
                  <a:chExt cx="3121607" cy="153482"/>
                </a:xfrm>
              </p:grpSpPr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6826C77C-EA62-4945-9E68-4E12402A56C6}"/>
                      </a:ext>
                    </a:extLst>
                  </p:cNvPr>
                  <p:cNvSpPr/>
                  <p:nvPr/>
                </p:nvSpPr>
                <p:spPr>
                  <a:xfrm>
                    <a:off x="3077357" y="4368746"/>
                    <a:ext cx="2692808" cy="14717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3-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D2CA71C4-A59F-4CC5-88C7-A730966F8B77}"/>
                      </a:ext>
                    </a:extLst>
                  </p:cNvPr>
                  <p:cNvSpPr/>
                  <p:nvPr/>
                </p:nvSpPr>
                <p:spPr>
                  <a:xfrm>
                    <a:off x="2648558" y="4368745"/>
                    <a:ext cx="404223" cy="153482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ACBB850D-9D5A-4B7C-84FC-27EB9DA8041A}"/>
                    </a:ext>
                  </a:extLst>
                </p:cNvPr>
                <p:cNvSpPr/>
                <p:nvPr/>
              </p:nvSpPr>
              <p:spPr>
                <a:xfrm>
                  <a:off x="6291564" y="5866419"/>
                  <a:ext cx="2690263" cy="2133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900" dirty="0">
                      <a:solidFill>
                        <a:schemeClr val="bg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00000001 00000101 00010000 00000111</a:t>
                  </a:r>
                  <a:endParaRPr lang="zh-CN" altLang="en-US" sz="9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7729834-BE85-4337-B61C-062E0F492EC5}"/>
                  </a:ext>
                </a:extLst>
              </p:cNvPr>
              <p:cNvSpPr/>
              <p:nvPr/>
            </p:nvSpPr>
            <p:spPr>
              <a:xfrm>
                <a:off x="9747110" y="4995881"/>
                <a:ext cx="273678" cy="18571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CRC</a:t>
                </a:r>
                <a:endParaRPr lang="zh-CN" altLang="en-US" sz="105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627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四层协议参考模型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面向连接（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TCP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）：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+mj-lt"/>
              <a:buAutoNum type="arabicPeriod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建立连接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+mj-lt"/>
              <a:buAutoNum type="arabicPeriod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传送数据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34" lvl="1" indent="-342900">
              <a:buFont typeface="+mj-lt"/>
              <a:buAutoNum type="arabicPeriod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释放连接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面向无连接（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UDP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）：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直接进行数据传输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41143A5-7044-DCFF-CC74-1D650368AF17}"/>
              </a:ext>
            </a:extLst>
          </p:cNvPr>
          <p:cNvGrpSpPr>
            <a:grpSpLocks noChangeAspect="1"/>
          </p:cNvGrpSpPr>
          <p:nvPr/>
        </p:nvGrpSpPr>
        <p:grpSpPr>
          <a:xfrm>
            <a:off x="8619169" y="1546550"/>
            <a:ext cx="2075801" cy="4043190"/>
            <a:chOff x="8229782" y="1711099"/>
            <a:chExt cx="2075801" cy="4540974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9780D011-179C-81BA-D319-FBBDCCF7B125}"/>
                </a:ext>
              </a:extLst>
            </p:cNvPr>
            <p:cNvGrpSpPr/>
            <p:nvPr/>
          </p:nvGrpSpPr>
          <p:grpSpPr>
            <a:xfrm>
              <a:off x="8407111" y="1711099"/>
              <a:ext cx="1775534" cy="4030459"/>
              <a:chOff x="8518587" y="1711099"/>
              <a:chExt cx="1775534" cy="4030459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4A475083-03B2-AC6C-39C4-4A4CB2B150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8587" y="4416246"/>
                <a:ext cx="1775534" cy="1325312"/>
                <a:chOff x="5415378" y="2112885"/>
                <a:chExt cx="1775534" cy="132531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FA5CE969-17CF-68C9-0659-06AA67EA88AE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083073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网络接口层</a:t>
                  </a:r>
                </a:p>
              </p:txBody>
            </p: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F203D248-DD66-106B-20D7-767175C9B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>
                  <a:extLst>
                    <a:ext uri="{FF2B5EF4-FFF2-40B4-BE49-F238E27FC236}">
                      <a16:creationId xmlns:a16="http://schemas.microsoft.com/office/drawing/2014/main" id="{9B45EF52-E242-18DC-7058-14052B73D8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C8A3A21F-736E-FB0A-91A6-CBE9F948A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653" y="3198499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5F2B1A33-8065-2752-4465-D4A875872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5"/>
                  <a:ext cx="0" cy="108053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>
                  <a:extLst>
                    <a:ext uri="{FF2B5EF4-FFF2-40B4-BE49-F238E27FC236}">
                      <a16:creationId xmlns:a16="http://schemas.microsoft.com/office/drawing/2014/main" id="{A27F38AF-D17C-E2B0-C36D-198F9D0DA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CB4C45D8-98C5-C20D-AFC6-0EBE5AC4A6B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8587" y="3874709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99B2F0F8-E108-1DF6-014C-627AC811284B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网际层</a:t>
                  </a:r>
                </a:p>
              </p:txBody>
            </p: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AEB1632C-3C62-8E19-0FA2-72ED525D3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52ACEDFC-6C7D-8EE6-8178-576D1F2EB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F5921FA6-8C45-8CB4-8466-61C06A4A5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9BA89533-9678-40E8-27A0-C5A16F119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A2E52276-4353-67DB-FAAD-14C1237874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58631EA0-5FD4-C18C-5455-1E1E44E683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8587" y="3333172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45F5BA54-58C2-A233-772C-D7DC7C81FE90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 </a:t>
                  </a:r>
                  <a:r>
                    <a:rPr lang="zh-CN" altLang="en-US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D95C2BB4-F21F-93B4-FC66-57ABBA55E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0F8A7356-40ED-1C75-4CD7-11080C514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AD215899-D00E-3045-3A37-FD160CD40D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87CE565E-8D98-619E-890B-33E7760FFF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B53D805F-E2CF-3869-EEC5-941ADFC57C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07A42CF0-3FE5-9389-D42F-EE826DE858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8587" y="1711099"/>
                <a:ext cx="1772993" cy="1863041"/>
                <a:chOff x="5415378" y="2115424"/>
                <a:chExt cx="1772993" cy="1863041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E77016CF-140B-0D36-4403-1AC035A1AA8C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62206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B40E209E-8266-87B0-71F8-AAB91575C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F9215F6D-B086-DAE0-9A7D-66668A639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A0CD275C-9C12-0A97-5D0C-72EA1C7122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2" y="3738767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BA389526-F94F-3EB1-BF9A-EEB5D09BA1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1620803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826326DC-B66A-81DC-2FEE-C8230C10B5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69252B5-F99B-925D-14C3-40169B811491}"/>
                </a:ext>
              </a:extLst>
            </p:cNvPr>
            <p:cNvSpPr txBox="1"/>
            <p:nvPr/>
          </p:nvSpPr>
          <p:spPr>
            <a:xfrm>
              <a:off x="8229782" y="5802703"/>
              <a:ext cx="2075801" cy="449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TCP/IP</a:t>
              </a:r>
              <a:r>
                <a:rPr lang="zh-CN" altLang="en-US" sz="20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四层协议</a:t>
              </a:r>
              <a:endParaRPr lang="en-US" altLang="zh-CN" sz="20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3A7347FB-F08A-F852-ECD3-93D36F0B1EDE}"/>
              </a:ext>
            </a:extLst>
          </p:cNvPr>
          <p:cNvGrpSpPr>
            <a:grpSpLocks noChangeAspect="1"/>
          </p:cNvGrpSpPr>
          <p:nvPr/>
        </p:nvGrpSpPr>
        <p:grpSpPr>
          <a:xfrm>
            <a:off x="6207030" y="1542993"/>
            <a:ext cx="1933111" cy="4044077"/>
            <a:chOff x="1608053" y="1711099"/>
            <a:chExt cx="1933111" cy="4541970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6FD730AF-AD5A-B487-7232-1C6AC0766BD1}"/>
                </a:ext>
              </a:extLst>
            </p:cNvPr>
            <p:cNvGrpSpPr/>
            <p:nvPr/>
          </p:nvGrpSpPr>
          <p:grpSpPr>
            <a:xfrm>
              <a:off x="1729712" y="1711099"/>
              <a:ext cx="1775534" cy="4027919"/>
              <a:chOff x="3222593" y="1420036"/>
              <a:chExt cx="1775534" cy="4027919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10644D10-86C8-9394-59B9-1075BE1656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4666720"/>
                <a:ext cx="1775534" cy="781235"/>
                <a:chOff x="5415378" y="2112885"/>
                <a:chExt cx="1775534" cy="781235"/>
              </a:xfrm>
              <a:solidFill>
                <a:schemeClr val="tx1">
                  <a:lumMod val="65000"/>
                </a:schemeClr>
              </a:solidFill>
            </p:grpSpPr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BC899CB3-7512-5484-43ED-863A4DF5737D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物理层</a:t>
                  </a:r>
                </a:p>
              </p:txBody>
            </p: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4D2DC4E9-C076-2BC6-7269-07ABB3C95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316518F3-D8CC-8FCA-0B97-BA4406B08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>
                  <a:extLst>
                    <a:ext uri="{FF2B5EF4-FFF2-40B4-BE49-F238E27FC236}">
                      <a16:creationId xmlns:a16="http://schemas.microsoft.com/office/drawing/2014/main" id="{67DECF19-6DD7-D50E-7EDA-578AC7B78B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连接符 168">
                  <a:extLst>
                    <a:ext uri="{FF2B5EF4-FFF2-40B4-BE49-F238E27FC236}">
                      <a16:creationId xmlns:a16="http://schemas.microsoft.com/office/drawing/2014/main" id="{465058A8-3AC9-AB8B-0749-FFB41B2CE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A4B5FCC4-396A-8F1A-3D3A-0B0991457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9B3CDE79-BB9F-B44E-8DBC-6552187821B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4125183"/>
                <a:ext cx="1775534" cy="781235"/>
                <a:chOff x="5415378" y="2112885"/>
                <a:chExt cx="1775534" cy="781235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BD2634EC-FF08-891D-DB2D-F9DD69EDA32C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数据链路层</a:t>
                  </a:r>
                </a:p>
              </p:txBody>
            </p: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485718D7-082F-8EA0-DC0F-4A61A655B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5781EBB8-C415-0506-2096-EE8750375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4436311D-4794-0E6C-68E6-FE1B05171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>
                  <a:extLst>
                    <a:ext uri="{FF2B5EF4-FFF2-40B4-BE49-F238E27FC236}">
                      <a16:creationId xmlns:a16="http://schemas.microsoft.com/office/drawing/2014/main" id="{F93D7AE6-3044-11F5-6693-D53E7C81FA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37A707CB-C35F-5E4B-5DEE-366A04A4B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6349765A-9666-78EB-AA1C-0CBF05AC6C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3583646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278C0D79-E716-6D22-F9F4-B7BBA908DBFF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网络层</a:t>
                  </a:r>
                </a:p>
              </p:txBody>
            </p: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1456CEB8-91EA-FEF3-6E9F-F9D74655D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F511D7E2-FB78-5F64-9CEA-77CF1A4F2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15C3EF92-D5D2-9E40-133A-805CD85B4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9BB564C4-CA31-678C-B8DF-B0A551EFD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3A1339C6-34F2-4D9F-5476-D6CE539D2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CEAFB464-4845-0D0B-2EBF-23AB85A3CD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3042109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12A91B69-F5B8-1C75-7EF0-A257959C407F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80C923E4-3717-FE84-DD19-1BD561B03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717D353C-FEE1-6CCB-1418-014AF28513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>
                  <a:extLst>
                    <a:ext uri="{FF2B5EF4-FFF2-40B4-BE49-F238E27FC236}">
                      <a16:creationId xmlns:a16="http://schemas.microsoft.com/office/drawing/2014/main" id="{D1B76573-B89E-5B83-1E6C-F57AD049B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C2F50D82-BC5B-158C-0839-E426BB073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B44B3D7F-D863-3AA3-784B-860EACDBCB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C75BA6F9-87DF-BADF-082B-3AA7826450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2500572"/>
                <a:ext cx="1775534" cy="781235"/>
                <a:chOff x="5415378" y="2112885"/>
                <a:chExt cx="1775534" cy="781235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278EDBC1-3ACC-D11B-0863-F186372811BA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会话层</a:t>
                  </a:r>
                </a:p>
              </p:txBody>
            </p: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5FCE370B-5D94-404C-AF65-5D9303197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9A1C9088-5239-53DE-EF83-595BB972B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C99E7873-4973-5B08-266C-BD86563C9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11F5D35D-A981-CE0A-0496-5CA445762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2495CE41-E47C-16BF-90C8-64E09A757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73010E19-36C0-0793-7285-B491529056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1959034"/>
                <a:ext cx="1775534" cy="781235"/>
                <a:chOff x="5415378" y="2112885"/>
                <a:chExt cx="1775534" cy="781235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D7098790-1BAD-64E4-6FF9-6CCFEB6F0C50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6.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表示层</a:t>
                  </a:r>
                  <a:endPara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E8D85AAD-CD44-DA02-F8EF-B2F35F97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BEBA760D-5D53-CA61-013C-F051C8F9CB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D87AEA76-CB8A-6FC9-FF79-37397F157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>
                  <a:extLst>
                    <a:ext uri="{FF2B5EF4-FFF2-40B4-BE49-F238E27FC236}">
                      <a16:creationId xmlns:a16="http://schemas.microsoft.com/office/drawing/2014/main" id="{6FAC6704-B67E-1273-5D74-09BBAED0A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9C4E4545-1AEB-A3FD-A036-15984F5AA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DEC53E9C-36C5-BDF8-F82F-E86F311E51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1420036"/>
                <a:ext cx="1775533" cy="778696"/>
                <a:chOff x="5415378" y="2115424"/>
                <a:chExt cx="1775533" cy="778696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939252C7-3F8C-0AD4-04B6-79E82220B686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7.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130" name="直接连接符 129">
                  <a:extLst>
                    <a:ext uri="{FF2B5EF4-FFF2-40B4-BE49-F238E27FC236}">
                      <a16:creationId xmlns:a16="http://schemas.microsoft.com/office/drawing/2014/main" id="{6D018F3D-E429-07DB-4B09-CA6D119AB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>
                  <a:extLst>
                    <a:ext uri="{FF2B5EF4-FFF2-40B4-BE49-F238E27FC236}">
                      <a16:creationId xmlns:a16="http://schemas.microsoft.com/office/drawing/2014/main" id="{87C3B7B9-1DC5-1A95-935A-56FB51F21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45D43BBF-81E0-638C-8F4B-51FAA1D83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0B402F40-EF7C-541D-B8CF-31DD08ABD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>
                  <a:extLst>
                    <a:ext uri="{FF2B5EF4-FFF2-40B4-BE49-F238E27FC236}">
                      <a16:creationId xmlns:a16="http://schemas.microsoft.com/office/drawing/2014/main" id="{549FBEA9-0737-2050-C4AC-40C362322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008C0F28-9A0E-EC07-ABA5-BC1D654FDC61}"/>
                </a:ext>
              </a:extLst>
            </p:cNvPr>
            <p:cNvSpPr txBox="1"/>
            <p:nvPr/>
          </p:nvSpPr>
          <p:spPr>
            <a:xfrm>
              <a:off x="1608053" y="5803699"/>
              <a:ext cx="1933111" cy="449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OSI</a:t>
              </a:r>
              <a:r>
                <a:rPr lang="zh-CN" altLang="en-US" sz="20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的七层协议</a:t>
              </a:r>
              <a:endParaRPr lang="en-US" altLang="zh-CN" sz="20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71" name="思想气泡: 云 170">
            <a:extLst>
              <a:ext uri="{FF2B5EF4-FFF2-40B4-BE49-F238E27FC236}">
                <a16:creationId xmlns:a16="http://schemas.microsoft.com/office/drawing/2014/main" id="{1A6555AC-E813-4ADC-A9E2-184AA31253E1}"/>
              </a:ext>
            </a:extLst>
          </p:cNvPr>
          <p:cNvSpPr/>
          <p:nvPr/>
        </p:nvSpPr>
        <p:spPr>
          <a:xfrm>
            <a:off x="3735464" y="2248113"/>
            <a:ext cx="1627090" cy="798915"/>
          </a:xfrm>
          <a:prstGeom prst="cloudCallout">
            <a:avLst>
              <a:gd name="adj1" fmla="val 23538"/>
              <a:gd name="adj2" fmla="val 71373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用哪一个好呢？</a:t>
            </a:r>
          </a:p>
        </p:txBody>
      </p:sp>
      <p:pic>
        <p:nvPicPr>
          <p:cNvPr id="172" name="图片 171">
            <a:extLst>
              <a:ext uri="{FF2B5EF4-FFF2-40B4-BE49-F238E27FC236}">
                <a16:creationId xmlns:a16="http://schemas.microsoft.com/office/drawing/2014/main" id="{774D2F74-14D9-3D99-1851-3725D230C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83" y="3319763"/>
            <a:ext cx="1049267" cy="13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7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模型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OSI</a:t>
            </a:r>
            <a:r>
              <a:rPr lang="zh-CN" altLang="en-US" dirty="0"/>
              <a:t>模型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相同：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都采取分层结构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都基于独立的协议栈的概念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都可以解决异构网络的互联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不同：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OSI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精确定义了服务、协议和接口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OSI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通用性良好，却设计经验不足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TCP/IP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设计之初就支持异构互联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OSI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传输层仅有面向连接的通信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D1F6CF9-3CAC-3CBF-8916-B0328B2FC444}"/>
              </a:ext>
            </a:extLst>
          </p:cNvPr>
          <p:cNvGrpSpPr>
            <a:grpSpLocks noChangeAspect="1"/>
          </p:cNvGrpSpPr>
          <p:nvPr/>
        </p:nvGrpSpPr>
        <p:grpSpPr>
          <a:xfrm>
            <a:off x="8619169" y="1546550"/>
            <a:ext cx="2075801" cy="4043190"/>
            <a:chOff x="8229782" y="1711099"/>
            <a:chExt cx="2075801" cy="4540974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3E5C97C-7932-5924-ACDD-A324AA3D2F8A}"/>
                </a:ext>
              </a:extLst>
            </p:cNvPr>
            <p:cNvGrpSpPr/>
            <p:nvPr/>
          </p:nvGrpSpPr>
          <p:grpSpPr>
            <a:xfrm>
              <a:off x="8407111" y="1711099"/>
              <a:ext cx="1775534" cy="4030459"/>
              <a:chOff x="8518587" y="1711099"/>
              <a:chExt cx="1775534" cy="4030459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8B58AB8C-E4AE-1CB0-AB1E-9A2F02C6A3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8587" y="4416246"/>
                <a:ext cx="1775534" cy="1325312"/>
                <a:chOff x="5415378" y="2112885"/>
                <a:chExt cx="1775534" cy="132531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123314E6-159A-4D7F-3F6C-6B8AD6A60AE3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083073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网络接口层</a:t>
                  </a:r>
                </a:p>
              </p:txBody>
            </p: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00DB481A-A9DE-6BB6-0EE7-291EEA8D5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6F046815-CE2B-AB87-3C68-18D7D3953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50817D6F-4E9D-9881-D4CC-B6A2E037A3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653" y="3198499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8CD78A6F-5858-5A33-437D-EF369584A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5"/>
                  <a:ext cx="0" cy="108053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79F7C18F-9BFF-6CC3-FED1-2D1C525F73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组合 172">
                <a:extLst>
                  <a:ext uri="{FF2B5EF4-FFF2-40B4-BE49-F238E27FC236}">
                    <a16:creationId xmlns:a16="http://schemas.microsoft.com/office/drawing/2014/main" id="{DDBF395F-6300-9368-0306-940C5A1DF58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8587" y="3874709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BDA4ADF5-BD9A-53C5-69D0-CC9A0851F079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网际层</a:t>
                  </a:r>
                </a:p>
              </p:txBody>
            </p: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D38E3F9D-FA0F-01C4-B4A6-522D641EF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1246CCC4-03E3-CB78-EFEB-0A9D15EA6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4DF766B9-B497-862A-431E-CFB08FCF7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7F257DC1-F93C-45EC-E596-E4244959F9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60F231AB-597A-AAAC-75ED-AD1218C8B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组合 173">
                <a:extLst>
                  <a:ext uri="{FF2B5EF4-FFF2-40B4-BE49-F238E27FC236}">
                    <a16:creationId xmlns:a16="http://schemas.microsoft.com/office/drawing/2014/main" id="{8F7AF6B5-5762-C62B-3DA4-C06E7846B0B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8587" y="3333172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59C59E78-1582-AAC3-59B4-EDD5C98F0946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 </a:t>
                  </a:r>
                  <a:r>
                    <a:rPr lang="zh-CN" altLang="en-US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F1AF3E50-28B6-619C-5A55-9A78903B5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629A23D1-CDDE-47F0-6621-7F67E7B35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61BC4C9D-E91F-CEA0-68B6-87D3F2942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5B2C3D4D-3909-8019-2B7A-912F981484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F849ACEA-A79D-EB27-771A-846429F7F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2E209153-495A-D773-7EF9-00C149C57CE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8587" y="1711099"/>
                <a:ext cx="1772993" cy="1863041"/>
                <a:chOff x="5415378" y="2115424"/>
                <a:chExt cx="1772993" cy="1863041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D213A5B9-33AE-EFF6-65AF-D6CF70303B14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62206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3B475206-9958-30EB-84FF-89003D37E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接连接符 177">
                  <a:extLst>
                    <a:ext uri="{FF2B5EF4-FFF2-40B4-BE49-F238E27FC236}">
                      <a16:creationId xmlns:a16="http://schemas.microsoft.com/office/drawing/2014/main" id="{CE38BA55-02C4-D6C1-9F7A-6A915859D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6F458D7F-7166-4EC6-CF78-383D6EB475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2" y="3738767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连接符 179">
                  <a:extLst>
                    <a:ext uri="{FF2B5EF4-FFF2-40B4-BE49-F238E27FC236}">
                      <a16:creationId xmlns:a16="http://schemas.microsoft.com/office/drawing/2014/main" id="{03388318-3771-807F-2A38-513846C61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1620803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接连接符 180">
                  <a:extLst>
                    <a:ext uri="{FF2B5EF4-FFF2-40B4-BE49-F238E27FC236}">
                      <a16:creationId xmlns:a16="http://schemas.microsoft.com/office/drawing/2014/main" id="{A4F92BFA-0CEF-6A8A-7F70-BB1A6F2E4C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3926AA55-584D-F926-3195-F0FCB66E2F59}"/>
                </a:ext>
              </a:extLst>
            </p:cNvPr>
            <p:cNvSpPr txBox="1"/>
            <p:nvPr/>
          </p:nvSpPr>
          <p:spPr>
            <a:xfrm>
              <a:off x="8229782" y="5802703"/>
              <a:ext cx="2075801" cy="449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TCP/IP</a:t>
              </a:r>
              <a:r>
                <a:rPr lang="zh-CN" altLang="en-US" sz="20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四层协议</a:t>
              </a:r>
              <a:endParaRPr lang="en-US" altLang="zh-CN" sz="20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B6EA74B4-BC80-5197-900A-6D5CD9EAAFC4}"/>
              </a:ext>
            </a:extLst>
          </p:cNvPr>
          <p:cNvGrpSpPr>
            <a:grpSpLocks noChangeAspect="1"/>
          </p:cNvGrpSpPr>
          <p:nvPr/>
        </p:nvGrpSpPr>
        <p:grpSpPr>
          <a:xfrm>
            <a:off x="6207030" y="1542993"/>
            <a:ext cx="1933111" cy="4044077"/>
            <a:chOff x="1608053" y="1711099"/>
            <a:chExt cx="1933111" cy="4541970"/>
          </a:xfrm>
        </p:grpSpPr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5316B6DB-2065-3EDA-84CB-0AE22E674D0F}"/>
                </a:ext>
              </a:extLst>
            </p:cNvPr>
            <p:cNvGrpSpPr/>
            <p:nvPr/>
          </p:nvGrpSpPr>
          <p:grpSpPr>
            <a:xfrm>
              <a:off x="1729712" y="1711099"/>
              <a:ext cx="1775534" cy="4027919"/>
              <a:chOff x="3222593" y="1420036"/>
              <a:chExt cx="1775534" cy="4027919"/>
            </a:xfrm>
          </p:grpSpPr>
          <p:grpSp>
            <p:nvGrpSpPr>
              <p:cNvPr id="203" name="组合 202">
                <a:extLst>
                  <a:ext uri="{FF2B5EF4-FFF2-40B4-BE49-F238E27FC236}">
                    <a16:creationId xmlns:a16="http://schemas.microsoft.com/office/drawing/2014/main" id="{C0525957-B954-7DE4-FC79-2F7D70B053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4666720"/>
                <a:ext cx="1775534" cy="781235"/>
                <a:chOff x="5415378" y="2112885"/>
                <a:chExt cx="1775534" cy="781235"/>
              </a:xfrm>
              <a:solidFill>
                <a:schemeClr val="tx1">
                  <a:lumMod val="65000"/>
                </a:schemeClr>
              </a:solidFill>
            </p:grpSpPr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CFDA9967-78F9-BA99-69F5-19D39B906A43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物理层</a:t>
                  </a:r>
                </a:p>
              </p:txBody>
            </p:sp>
            <p:cxnSp>
              <p:nvCxnSpPr>
                <p:cNvPr id="247" name="直接连接符 246">
                  <a:extLst>
                    <a:ext uri="{FF2B5EF4-FFF2-40B4-BE49-F238E27FC236}">
                      <a16:creationId xmlns:a16="http://schemas.microsoft.com/office/drawing/2014/main" id="{B61668CE-87FA-5945-384C-749AFF63AC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接连接符 247">
                  <a:extLst>
                    <a:ext uri="{FF2B5EF4-FFF2-40B4-BE49-F238E27FC236}">
                      <a16:creationId xmlns:a16="http://schemas.microsoft.com/office/drawing/2014/main" id="{E8C3E7DA-8C60-D50F-949A-C1A2664A1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接连接符 248">
                  <a:extLst>
                    <a:ext uri="{FF2B5EF4-FFF2-40B4-BE49-F238E27FC236}">
                      <a16:creationId xmlns:a16="http://schemas.microsoft.com/office/drawing/2014/main" id="{0CB970B1-6846-B6C4-FA67-28E4B29AF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连接符 249">
                  <a:extLst>
                    <a:ext uri="{FF2B5EF4-FFF2-40B4-BE49-F238E27FC236}">
                      <a16:creationId xmlns:a16="http://schemas.microsoft.com/office/drawing/2014/main" id="{123121E5-C32A-1956-80C7-26CBD1415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直接连接符 250">
                  <a:extLst>
                    <a:ext uri="{FF2B5EF4-FFF2-40B4-BE49-F238E27FC236}">
                      <a16:creationId xmlns:a16="http://schemas.microsoft.com/office/drawing/2014/main" id="{6F91A784-589F-88EC-C495-10578CD4E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组合 203">
                <a:extLst>
                  <a:ext uri="{FF2B5EF4-FFF2-40B4-BE49-F238E27FC236}">
                    <a16:creationId xmlns:a16="http://schemas.microsoft.com/office/drawing/2014/main" id="{4E80AEB7-2A63-C814-835E-73A83D200CF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4125183"/>
                <a:ext cx="1775534" cy="781235"/>
                <a:chOff x="5415378" y="2112885"/>
                <a:chExt cx="1775534" cy="781235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65E4962C-59A4-D67B-2F79-6EF9A696A6EC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数据链路层</a:t>
                  </a:r>
                </a:p>
              </p:txBody>
            </p:sp>
            <p:cxnSp>
              <p:nvCxnSpPr>
                <p:cNvPr id="241" name="直接连接符 240">
                  <a:extLst>
                    <a:ext uri="{FF2B5EF4-FFF2-40B4-BE49-F238E27FC236}">
                      <a16:creationId xmlns:a16="http://schemas.microsoft.com/office/drawing/2014/main" id="{8B0AFA61-C4CC-B585-0AC6-EC818AE87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接连接符 241">
                  <a:extLst>
                    <a:ext uri="{FF2B5EF4-FFF2-40B4-BE49-F238E27FC236}">
                      <a16:creationId xmlns:a16="http://schemas.microsoft.com/office/drawing/2014/main" id="{A1859351-195A-C659-923C-99B78BDA1B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连接符 242">
                  <a:extLst>
                    <a:ext uri="{FF2B5EF4-FFF2-40B4-BE49-F238E27FC236}">
                      <a16:creationId xmlns:a16="http://schemas.microsoft.com/office/drawing/2014/main" id="{111FCAB2-0FA9-163D-7E61-5D90405CF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>
                  <a:extLst>
                    <a:ext uri="{FF2B5EF4-FFF2-40B4-BE49-F238E27FC236}">
                      <a16:creationId xmlns:a16="http://schemas.microsoft.com/office/drawing/2014/main" id="{6E4E65F4-5FA3-4289-EC0E-19DC75E8E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连接符 244">
                  <a:extLst>
                    <a:ext uri="{FF2B5EF4-FFF2-40B4-BE49-F238E27FC236}">
                      <a16:creationId xmlns:a16="http://schemas.microsoft.com/office/drawing/2014/main" id="{735036A5-27A4-4FA2-7886-77B3C763B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E337EEA9-D0DE-069A-84E1-C9EF3EFE6A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3583646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CB4F7B3C-A386-AC67-CC7D-2F2AE7E31F98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网络层</a:t>
                  </a:r>
                </a:p>
              </p:txBody>
            </p:sp>
            <p:cxnSp>
              <p:nvCxnSpPr>
                <p:cNvPr id="235" name="直接连接符 234">
                  <a:extLst>
                    <a:ext uri="{FF2B5EF4-FFF2-40B4-BE49-F238E27FC236}">
                      <a16:creationId xmlns:a16="http://schemas.microsoft.com/office/drawing/2014/main" id="{7BABC48F-06F2-6648-3543-5B5C63A28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连接符 235">
                  <a:extLst>
                    <a:ext uri="{FF2B5EF4-FFF2-40B4-BE49-F238E27FC236}">
                      <a16:creationId xmlns:a16="http://schemas.microsoft.com/office/drawing/2014/main" id="{C4A80B11-A8E7-412E-31F2-D849890C84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连接符 236">
                  <a:extLst>
                    <a:ext uri="{FF2B5EF4-FFF2-40B4-BE49-F238E27FC236}">
                      <a16:creationId xmlns:a16="http://schemas.microsoft.com/office/drawing/2014/main" id="{2C8CB622-DEE7-FC02-A093-B22F9555BE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连接符 237">
                  <a:extLst>
                    <a:ext uri="{FF2B5EF4-FFF2-40B4-BE49-F238E27FC236}">
                      <a16:creationId xmlns:a16="http://schemas.microsoft.com/office/drawing/2014/main" id="{8AADD677-7200-8B7A-E8AE-8EB447028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接连接符 238">
                  <a:extLst>
                    <a:ext uri="{FF2B5EF4-FFF2-40B4-BE49-F238E27FC236}">
                      <a16:creationId xmlns:a16="http://schemas.microsoft.com/office/drawing/2014/main" id="{8178C10A-1036-CE67-4901-E175385A8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组合 205">
                <a:extLst>
                  <a:ext uri="{FF2B5EF4-FFF2-40B4-BE49-F238E27FC236}">
                    <a16:creationId xmlns:a16="http://schemas.microsoft.com/office/drawing/2014/main" id="{9E31D30E-E189-0F75-D9B7-9C440501ACC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3042109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A6FDA85B-C6F8-77ED-3491-87556F5E4BA2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229" name="直接连接符 228">
                  <a:extLst>
                    <a:ext uri="{FF2B5EF4-FFF2-40B4-BE49-F238E27FC236}">
                      <a16:creationId xmlns:a16="http://schemas.microsoft.com/office/drawing/2014/main" id="{241C1968-5796-957A-1848-F0E6FBBF0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接连接符 229">
                  <a:extLst>
                    <a:ext uri="{FF2B5EF4-FFF2-40B4-BE49-F238E27FC236}">
                      <a16:creationId xmlns:a16="http://schemas.microsoft.com/office/drawing/2014/main" id="{6EFFA7DA-3169-F2A5-97B9-A81AC58AC5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接连接符 230">
                  <a:extLst>
                    <a:ext uri="{FF2B5EF4-FFF2-40B4-BE49-F238E27FC236}">
                      <a16:creationId xmlns:a16="http://schemas.microsoft.com/office/drawing/2014/main" id="{9754CC1C-8F2B-C4E9-8000-6F4C46369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接连接符 231">
                  <a:extLst>
                    <a:ext uri="{FF2B5EF4-FFF2-40B4-BE49-F238E27FC236}">
                      <a16:creationId xmlns:a16="http://schemas.microsoft.com/office/drawing/2014/main" id="{A8F830A0-FEC5-7C16-524A-3FA0C5656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接连接符 232">
                  <a:extLst>
                    <a:ext uri="{FF2B5EF4-FFF2-40B4-BE49-F238E27FC236}">
                      <a16:creationId xmlns:a16="http://schemas.microsoft.com/office/drawing/2014/main" id="{A75A9E06-8137-1A3B-AB9A-0858B841E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组合 206">
                <a:extLst>
                  <a:ext uri="{FF2B5EF4-FFF2-40B4-BE49-F238E27FC236}">
                    <a16:creationId xmlns:a16="http://schemas.microsoft.com/office/drawing/2014/main" id="{B90F64C8-3BF5-8FF3-6FDF-F3FB7FC750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2500572"/>
                <a:ext cx="1775534" cy="781235"/>
                <a:chOff x="5415378" y="2112885"/>
                <a:chExt cx="1775534" cy="781235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93D36641-E936-E8F4-A691-53234BD38332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会话层</a:t>
                  </a:r>
                </a:p>
              </p:txBody>
            </p:sp>
            <p:cxnSp>
              <p:nvCxnSpPr>
                <p:cNvPr id="223" name="直接连接符 222">
                  <a:extLst>
                    <a:ext uri="{FF2B5EF4-FFF2-40B4-BE49-F238E27FC236}">
                      <a16:creationId xmlns:a16="http://schemas.microsoft.com/office/drawing/2014/main" id="{C717DB90-1217-3B69-A1B5-D4F000AEA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>
                  <a:extLst>
                    <a:ext uri="{FF2B5EF4-FFF2-40B4-BE49-F238E27FC236}">
                      <a16:creationId xmlns:a16="http://schemas.microsoft.com/office/drawing/2014/main" id="{972EF6D3-BD22-B3D5-887E-60339FAF3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>
                  <a:extLst>
                    <a:ext uri="{FF2B5EF4-FFF2-40B4-BE49-F238E27FC236}">
                      <a16:creationId xmlns:a16="http://schemas.microsoft.com/office/drawing/2014/main" id="{A908114A-15AB-414D-782E-D7C6C465C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>
                  <a:extLst>
                    <a:ext uri="{FF2B5EF4-FFF2-40B4-BE49-F238E27FC236}">
                      <a16:creationId xmlns:a16="http://schemas.microsoft.com/office/drawing/2014/main" id="{B06D55FD-9D7D-7780-CADC-D2EDD8B37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>
                  <a:extLst>
                    <a:ext uri="{FF2B5EF4-FFF2-40B4-BE49-F238E27FC236}">
                      <a16:creationId xmlns:a16="http://schemas.microsoft.com/office/drawing/2014/main" id="{2441FF30-F0C4-B6FF-490A-3FF38669F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组合 207">
                <a:extLst>
                  <a:ext uri="{FF2B5EF4-FFF2-40B4-BE49-F238E27FC236}">
                    <a16:creationId xmlns:a16="http://schemas.microsoft.com/office/drawing/2014/main" id="{C59E84CF-8FB0-6026-5548-8F32DDE4B45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1959034"/>
                <a:ext cx="1775534" cy="781235"/>
                <a:chOff x="5415378" y="2112885"/>
                <a:chExt cx="1775534" cy="781235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12DF615C-E815-2BEE-F367-ED8BC3794509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6.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表示层</a:t>
                  </a:r>
                  <a:endPara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3513B1F4-66CB-0DF5-6A46-C77765FF45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34318FE3-5C36-BB4F-BA82-FBD548C28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32E2974B-7239-75A7-B8BD-4B6416FEE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B1D642B3-4007-2CA7-D51C-9EE60137B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>
                  <a:extLst>
                    <a:ext uri="{FF2B5EF4-FFF2-40B4-BE49-F238E27FC236}">
                      <a16:creationId xmlns:a16="http://schemas.microsoft.com/office/drawing/2014/main" id="{B022239D-B9A3-1BAC-2329-C4D180A69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E546A3EA-9CB1-65A7-2F6E-2DE6CE57F0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1420036"/>
                <a:ext cx="1775533" cy="778696"/>
                <a:chOff x="5415378" y="2115424"/>
                <a:chExt cx="1775533" cy="778696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210" name="矩形 209">
                  <a:extLst>
                    <a:ext uri="{FF2B5EF4-FFF2-40B4-BE49-F238E27FC236}">
                      <a16:creationId xmlns:a16="http://schemas.microsoft.com/office/drawing/2014/main" id="{BF207019-3FBD-87DD-8BE8-F576FB122AEF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7.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211" name="直接连接符 210">
                  <a:extLst>
                    <a:ext uri="{FF2B5EF4-FFF2-40B4-BE49-F238E27FC236}">
                      <a16:creationId xmlns:a16="http://schemas.microsoft.com/office/drawing/2014/main" id="{D0205118-BEAF-82A1-5D76-F466F358D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89AF875F-6B1F-AC9A-4F1D-714B6C2DE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连接符 212">
                  <a:extLst>
                    <a:ext uri="{FF2B5EF4-FFF2-40B4-BE49-F238E27FC236}">
                      <a16:creationId xmlns:a16="http://schemas.microsoft.com/office/drawing/2014/main" id="{A8915E34-DF60-C8A5-08A9-8B9845C5D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770E070B-652D-E97F-7C87-E0DD7DC6E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连接符 214">
                  <a:extLst>
                    <a:ext uri="{FF2B5EF4-FFF2-40B4-BE49-F238E27FC236}">
                      <a16:creationId xmlns:a16="http://schemas.microsoft.com/office/drawing/2014/main" id="{695D6760-29E0-5DAE-CFA4-C5F54F03A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D94D1DE9-27D4-4C56-C16A-579A4B8172EE}"/>
                </a:ext>
              </a:extLst>
            </p:cNvPr>
            <p:cNvSpPr txBox="1"/>
            <p:nvPr/>
          </p:nvSpPr>
          <p:spPr>
            <a:xfrm>
              <a:off x="1608053" y="5803699"/>
              <a:ext cx="1933111" cy="449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OSI</a:t>
              </a:r>
              <a:r>
                <a:rPr lang="zh-CN" altLang="en-US" sz="20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的七层协议</a:t>
              </a:r>
              <a:endParaRPr lang="en-US" altLang="zh-CN" sz="20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606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事实标准：五层次协议网络模型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41143A5-7044-DCFF-CC74-1D650368AF17}"/>
              </a:ext>
            </a:extLst>
          </p:cNvPr>
          <p:cNvGrpSpPr>
            <a:grpSpLocks noChangeAspect="1"/>
          </p:cNvGrpSpPr>
          <p:nvPr/>
        </p:nvGrpSpPr>
        <p:grpSpPr>
          <a:xfrm>
            <a:off x="7987507" y="2268275"/>
            <a:ext cx="2075801" cy="4043190"/>
            <a:chOff x="8229782" y="1711099"/>
            <a:chExt cx="2075801" cy="4540974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9780D011-179C-81BA-D319-FBBDCCF7B125}"/>
                </a:ext>
              </a:extLst>
            </p:cNvPr>
            <p:cNvGrpSpPr/>
            <p:nvPr/>
          </p:nvGrpSpPr>
          <p:grpSpPr>
            <a:xfrm>
              <a:off x="8407111" y="1711099"/>
              <a:ext cx="1775534" cy="4030459"/>
              <a:chOff x="8518587" y="1711099"/>
              <a:chExt cx="1775534" cy="4030459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4A475083-03B2-AC6C-39C4-4A4CB2B150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8587" y="4416246"/>
                <a:ext cx="1775534" cy="1325312"/>
                <a:chOff x="5415378" y="2112885"/>
                <a:chExt cx="1775534" cy="132531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FA5CE969-17CF-68C9-0659-06AA67EA88AE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083073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网络接口层</a:t>
                  </a:r>
                </a:p>
              </p:txBody>
            </p: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F203D248-DD66-106B-20D7-767175C9B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>
                  <a:extLst>
                    <a:ext uri="{FF2B5EF4-FFF2-40B4-BE49-F238E27FC236}">
                      <a16:creationId xmlns:a16="http://schemas.microsoft.com/office/drawing/2014/main" id="{9B45EF52-E242-18DC-7058-14052B73D8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C8A3A21F-736E-FB0A-91A6-CBE9F948A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653" y="3198499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5F2B1A33-8065-2752-4465-D4A875872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5"/>
                  <a:ext cx="0" cy="1080534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>
                  <a:extLst>
                    <a:ext uri="{FF2B5EF4-FFF2-40B4-BE49-F238E27FC236}">
                      <a16:creationId xmlns:a16="http://schemas.microsoft.com/office/drawing/2014/main" id="{A27F38AF-D17C-E2B0-C36D-198F9D0DA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CB4C45D8-98C5-C20D-AFC6-0EBE5AC4A6B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8587" y="3874709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99B2F0F8-E108-1DF6-014C-627AC811284B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网际层</a:t>
                  </a:r>
                </a:p>
              </p:txBody>
            </p: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AEB1632C-3C62-8E19-0FA2-72ED525D3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52ACEDFC-6C7D-8EE6-8178-576D1F2EB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F5921FA6-8C45-8CB4-8466-61C06A4A5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9BA89533-9678-40E8-27A0-C5A16F119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A2E52276-4353-67DB-FAAD-14C1237874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58631EA0-5FD4-C18C-5455-1E1E44E683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8587" y="3333172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45F5BA54-58C2-A233-772C-D7DC7C81FE90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 </a:t>
                  </a:r>
                  <a:r>
                    <a:rPr lang="zh-CN" altLang="en-US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D95C2BB4-F21F-93B4-FC66-57ABBA55E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0F8A7356-40ED-1C75-4CD7-11080C514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AD215899-D00E-3045-3A37-FD160CD40D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87CE565E-8D98-619E-890B-33E7760FFF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B53D805F-E2CF-3869-EEC5-941ADFC57C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07A42CF0-3FE5-9389-D42F-EE826DE858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18587" y="1711099"/>
                <a:ext cx="1772993" cy="1863041"/>
                <a:chOff x="5415378" y="2115424"/>
                <a:chExt cx="1772993" cy="1863041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E77016CF-140B-0D36-4403-1AC035A1AA8C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62206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B40E209E-8266-87B0-71F8-AAB91575C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F9215F6D-B086-DAE0-9A7D-66668A639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A0CD275C-9C12-0A97-5D0C-72EA1C7122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2" y="3738767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BA389526-F94F-3EB1-BF9A-EEB5D09BA1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1620803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826326DC-B66A-81DC-2FEE-C8230C10B5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69252B5-F99B-925D-14C3-40169B811491}"/>
                </a:ext>
              </a:extLst>
            </p:cNvPr>
            <p:cNvSpPr txBox="1"/>
            <p:nvPr/>
          </p:nvSpPr>
          <p:spPr>
            <a:xfrm>
              <a:off x="8229782" y="5802703"/>
              <a:ext cx="2075801" cy="449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TCP/IP</a:t>
              </a:r>
              <a:r>
                <a:rPr lang="zh-CN" altLang="en-US" sz="20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四层协议</a:t>
              </a:r>
              <a:endParaRPr lang="en-US" altLang="zh-CN" sz="20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3A7347FB-F08A-F852-ECD3-93D36F0B1EDE}"/>
              </a:ext>
            </a:extLst>
          </p:cNvPr>
          <p:cNvGrpSpPr>
            <a:grpSpLocks noChangeAspect="1"/>
          </p:cNvGrpSpPr>
          <p:nvPr/>
        </p:nvGrpSpPr>
        <p:grpSpPr>
          <a:xfrm>
            <a:off x="1524444" y="2268275"/>
            <a:ext cx="1933111" cy="4044077"/>
            <a:chOff x="1608053" y="1711099"/>
            <a:chExt cx="1933111" cy="4541970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6FD730AF-AD5A-B487-7232-1C6AC0766BD1}"/>
                </a:ext>
              </a:extLst>
            </p:cNvPr>
            <p:cNvGrpSpPr/>
            <p:nvPr/>
          </p:nvGrpSpPr>
          <p:grpSpPr>
            <a:xfrm>
              <a:off x="1729712" y="1711099"/>
              <a:ext cx="1775534" cy="4027919"/>
              <a:chOff x="3222593" y="1420036"/>
              <a:chExt cx="1775534" cy="4027919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10644D10-86C8-9394-59B9-1075BE1656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4666720"/>
                <a:ext cx="1775534" cy="781235"/>
                <a:chOff x="5415378" y="2112885"/>
                <a:chExt cx="1775534" cy="781235"/>
              </a:xfrm>
              <a:solidFill>
                <a:schemeClr val="tx1">
                  <a:lumMod val="65000"/>
                </a:schemeClr>
              </a:solidFill>
            </p:grpSpPr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BC899CB3-7512-5484-43ED-863A4DF5737D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物理层</a:t>
                  </a:r>
                </a:p>
              </p:txBody>
            </p: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4D2DC4E9-C076-2BC6-7269-07ABB3C95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316518F3-D8CC-8FCA-0B97-BA4406B08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>
                  <a:extLst>
                    <a:ext uri="{FF2B5EF4-FFF2-40B4-BE49-F238E27FC236}">
                      <a16:creationId xmlns:a16="http://schemas.microsoft.com/office/drawing/2014/main" id="{67DECF19-6DD7-D50E-7EDA-578AC7B78B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连接符 168">
                  <a:extLst>
                    <a:ext uri="{FF2B5EF4-FFF2-40B4-BE49-F238E27FC236}">
                      <a16:creationId xmlns:a16="http://schemas.microsoft.com/office/drawing/2014/main" id="{465058A8-3AC9-AB8B-0749-FFB41B2CE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A4B5FCC4-396A-8F1A-3D3A-0B0991457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9B3CDE79-BB9F-B44E-8DBC-6552187821B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4125183"/>
                <a:ext cx="1775534" cy="781235"/>
                <a:chOff x="5415378" y="2112885"/>
                <a:chExt cx="1775534" cy="781235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BD2634EC-FF08-891D-DB2D-F9DD69EDA32C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数据链路层</a:t>
                  </a:r>
                </a:p>
              </p:txBody>
            </p: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485718D7-082F-8EA0-DC0F-4A61A655B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5781EBB8-C415-0506-2096-EE8750375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4436311D-4794-0E6C-68E6-FE1B05171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>
                  <a:extLst>
                    <a:ext uri="{FF2B5EF4-FFF2-40B4-BE49-F238E27FC236}">
                      <a16:creationId xmlns:a16="http://schemas.microsoft.com/office/drawing/2014/main" id="{F93D7AE6-3044-11F5-6693-D53E7C81FA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37A707CB-C35F-5E4B-5DEE-366A04A4B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6349765A-9666-78EB-AA1C-0CBF05AC6C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3583646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278C0D79-E716-6D22-F9F4-B7BBA908DBFF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网络层</a:t>
                  </a:r>
                </a:p>
              </p:txBody>
            </p: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1456CEB8-91EA-FEF3-6E9F-F9D74655D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F511D7E2-FB78-5F64-9CEA-77CF1A4F2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15C3EF92-D5D2-9E40-133A-805CD85B4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9BB564C4-CA31-678C-B8DF-B0A551EFD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3A1339C6-34F2-4D9F-5476-D6CE539D2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CEAFB464-4845-0D0B-2EBF-23AB85A3CD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3042109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12A91B69-F5B8-1C75-7EF0-A257959C407F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80C923E4-3717-FE84-DD19-1BD561B03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717D353C-FEE1-6CCB-1418-014AF28513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>
                  <a:extLst>
                    <a:ext uri="{FF2B5EF4-FFF2-40B4-BE49-F238E27FC236}">
                      <a16:creationId xmlns:a16="http://schemas.microsoft.com/office/drawing/2014/main" id="{D1B76573-B89E-5B83-1E6C-F57AD049B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C2F50D82-BC5B-158C-0839-E426BB073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B44B3D7F-D863-3AA3-784B-860EACDBCB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C75BA6F9-87DF-BADF-082B-3AA7826450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2500572"/>
                <a:ext cx="1775534" cy="781235"/>
                <a:chOff x="5415378" y="2112885"/>
                <a:chExt cx="1775534" cy="781235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278EDBC1-3ACC-D11B-0863-F186372811BA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会话层</a:t>
                  </a:r>
                </a:p>
              </p:txBody>
            </p: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5FCE370B-5D94-404C-AF65-5D9303197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9A1C9088-5239-53DE-EF83-595BB972B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C99E7873-4973-5B08-266C-BD86563C9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11F5D35D-A981-CE0A-0496-5CA445762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2495CE41-E47C-16BF-90C8-64E09A757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73010E19-36C0-0793-7285-B491529056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1959034"/>
                <a:ext cx="1775534" cy="781235"/>
                <a:chOff x="5415378" y="2112885"/>
                <a:chExt cx="1775534" cy="781235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D7098790-1BAD-64E4-6FF9-6CCFEB6F0C50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6.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表示层</a:t>
                  </a:r>
                  <a:endPara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E8D85AAD-CD44-DA02-F8EF-B2F35F97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BEBA760D-5D53-CA61-013C-F051C8F9CB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D87AEA76-CB8A-6FC9-FF79-37397F157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>
                  <a:extLst>
                    <a:ext uri="{FF2B5EF4-FFF2-40B4-BE49-F238E27FC236}">
                      <a16:creationId xmlns:a16="http://schemas.microsoft.com/office/drawing/2014/main" id="{6FAC6704-B67E-1273-5D74-09BBAED0A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9C4E4545-1AEB-A3FD-A036-15984F5AA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DEC53E9C-36C5-BDF8-F82F-E86F311E51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22593" y="1420036"/>
                <a:ext cx="1775533" cy="778696"/>
                <a:chOff x="5415378" y="2115424"/>
                <a:chExt cx="1775533" cy="778696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939252C7-3F8C-0AD4-04B6-79E82220B686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7.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130" name="直接连接符 129">
                  <a:extLst>
                    <a:ext uri="{FF2B5EF4-FFF2-40B4-BE49-F238E27FC236}">
                      <a16:creationId xmlns:a16="http://schemas.microsoft.com/office/drawing/2014/main" id="{6D018F3D-E429-07DB-4B09-CA6D119AB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>
                  <a:extLst>
                    <a:ext uri="{FF2B5EF4-FFF2-40B4-BE49-F238E27FC236}">
                      <a16:creationId xmlns:a16="http://schemas.microsoft.com/office/drawing/2014/main" id="{87C3B7B9-1DC5-1A95-935A-56FB51F21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45D43BBF-81E0-638C-8F4B-51FAA1D83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0B402F40-EF7C-541D-B8CF-31DD08ABD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>
                  <a:extLst>
                    <a:ext uri="{FF2B5EF4-FFF2-40B4-BE49-F238E27FC236}">
                      <a16:creationId xmlns:a16="http://schemas.microsoft.com/office/drawing/2014/main" id="{549FBEA9-0737-2050-C4AC-40C362322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008C0F28-9A0E-EC07-ABA5-BC1D654FDC61}"/>
                </a:ext>
              </a:extLst>
            </p:cNvPr>
            <p:cNvSpPr txBox="1"/>
            <p:nvPr/>
          </p:nvSpPr>
          <p:spPr>
            <a:xfrm>
              <a:off x="1608053" y="5803699"/>
              <a:ext cx="1933111" cy="449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OSI</a:t>
              </a:r>
              <a:r>
                <a:rPr lang="zh-CN" altLang="en-US" sz="20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的七层协议</a:t>
              </a:r>
              <a:endParaRPr lang="en-US" altLang="zh-CN" sz="20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95D799D-C3BC-1A88-E328-1BB5A186BE75}"/>
              </a:ext>
            </a:extLst>
          </p:cNvPr>
          <p:cNvGrpSpPr/>
          <p:nvPr/>
        </p:nvGrpSpPr>
        <p:grpSpPr>
          <a:xfrm>
            <a:off x="4755976" y="2268276"/>
            <a:ext cx="1933111" cy="4043190"/>
            <a:chOff x="4496684" y="1711099"/>
            <a:chExt cx="1933111" cy="4589725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94CCF711-FC08-7317-EA6A-BD728C91CBB3}"/>
                </a:ext>
              </a:extLst>
            </p:cNvPr>
            <p:cNvGrpSpPr/>
            <p:nvPr/>
          </p:nvGrpSpPr>
          <p:grpSpPr>
            <a:xfrm>
              <a:off x="4575472" y="1711099"/>
              <a:ext cx="1775534" cy="4027919"/>
              <a:chOff x="4656801" y="1711099"/>
              <a:chExt cx="1775534" cy="4027919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E8B2E1A1-2AEE-01DE-9B06-945054D7E1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957783"/>
                <a:ext cx="1775534" cy="781235"/>
                <a:chOff x="5415378" y="2112885"/>
                <a:chExt cx="1775534" cy="781235"/>
              </a:xfrm>
              <a:solidFill>
                <a:schemeClr val="tx1">
                  <a:lumMod val="65000"/>
                </a:schemeClr>
              </a:solidFill>
            </p:grpSpPr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D18AA928-074A-101F-C109-261B31C33A40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物理层</a:t>
                  </a:r>
                </a:p>
              </p:txBody>
            </p:sp>
            <p:cxnSp>
              <p:nvCxnSpPr>
                <p:cNvPr id="202" name="直接连接符 201">
                  <a:extLst>
                    <a:ext uri="{FF2B5EF4-FFF2-40B4-BE49-F238E27FC236}">
                      <a16:creationId xmlns:a16="http://schemas.microsoft.com/office/drawing/2014/main" id="{4C3B5B4D-A20B-B6EC-1C27-0A0F001FA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5F8023F9-5314-EC2B-0A11-23866EF0B4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CC92C5E7-EF39-DE38-27F4-60EE99F45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BD3469D9-3B1A-EE57-4A2D-6D276C29D7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F56EFB9F-9DD2-43E6-4CB8-E776EFF88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组合 172">
                <a:extLst>
                  <a:ext uri="{FF2B5EF4-FFF2-40B4-BE49-F238E27FC236}">
                    <a16:creationId xmlns:a16="http://schemas.microsoft.com/office/drawing/2014/main" id="{34EDDFF8-D19C-59BB-FE91-DF7FE09A8AC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4416246"/>
                <a:ext cx="1775534" cy="781235"/>
                <a:chOff x="5415378" y="2112885"/>
                <a:chExt cx="1775534" cy="781235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5ECFFC69-845E-6358-046B-10479B8D0534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2.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数据链路层</a:t>
                  </a:r>
                </a:p>
              </p:txBody>
            </p: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EB903EB9-21FF-61CE-CF1B-04657473A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671327F4-9E66-0625-F8B4-718158E3D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0652CED7-8A86-D77A-3613-97A9275F2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758021CA-9DC7-BA24-A7BC-38537752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59AB6704-4D97-9843-0A46-78077D4BA5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组合 173">
                <a:extLst>
                  <a:ext uri="{FF2B5EF4-FFF2-40B4-BE49-F238E27FC236}">
                    <a16:creationId xmlns:a16="http://schemas.microsoft.com/office/drawing/2014/main" id="{9C6CBE0A-BA62-CD2B-772A-8AC3CC0949A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874709"/>
                <a:ext cx="1775534" cy="781235"/>
                <a:chOff x="5415378" y="2112885"/>
                <a:chExt cx="1775534" cy="78123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B30979ED-2874-31B8-2884-B12B4393CD9A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网络层</a:t>
                  </a:r>
                </a:p>
              </p:txBody>
            </p: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A6CB9476-5403-D2C9-6939-1389CC257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BD89D59D-E9C7-9948-F958-0EA09201B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4A89C755-9474-4BFE-4B34-BD3872928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987F67B8-774A-A3DA-B100-94248C197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348BF5EE-0F6C-C9F1-858B-3A60DBDA2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EBAA9623-BB24-78D8-F4DF-8325E0B713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3333172"/>
                <a:ext cx="1775534" cy="781235"/>
                <a:chOff x="5415378" y="2112885"/>
                <a:chExt cx="1775534" cy="781235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42BDD76F-E6AA-2E72-FF9D-0B89CFAE6C90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541537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传输层</a:t>
                  </a:r>
                  <a:endPara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42EBD217-5FDF-FEFC-0FFF-A3E49BA64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15378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5C579F8B-F721-495A-F0C0-6D7AF0C8F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3" y="211288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62C74A67-F27C-5C99-D92C-5DD3CA78A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0192" y="2654422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677D0F37-39E6-0C87-A2A5-604506204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541538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E8DA3389-7706-1C51-D176-C72AABA70F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1542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ED1EAF29-3B7E-6A88-1381-893831B9AE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56801" y="1711099"/>
                <a:ext cx="1772993" cy="1860501"/>
                <a:chOff x="5415378" y="2115424"/>
                <a:chExt cx="1772993" cy="1860501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FB028402-B312-E546-AB50-1D581BF6B89C}"/>
                    </a:ext>
                  </a:extLst>
                </p:cNvPr>
                <p:cNvSpPr/>
                <p:nvPr/>
              </p:nvSpPr>
              <p:spPr>
                <a:xfrm>
                  <a:off x="5415378" y="2352583"/>
                  <a:ext cx="1464815" cy="1622070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5.    </a:t>
                  </a:r>
                  <a:r>
                    <a:rPr lang="zh-CN" altLang="en-US" sz="16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应用层</a:t>
                  </a:r>
                </a:p>
              </p:txBody>
            </p:sp>
            <p:cxnSp>
              <p:nvCxnSpPr>
                <p:cNvPr id="178" name="直接连接符 177">
                  <a:extLst>
                    <a:ext uri="{FF2B5EF4-FFF2-40B4-BE49-F238E27FC236}">
                      <a16:creationId xmlns:a16="http://schemas.microsoft.com/office/drawing/2014/main" id="{D8ABA361-11C7-F5BC-46AB-3A330F1D9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0458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6E61B040-F7D0-C257-C134-0EE6C1E00F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5113" y="2117965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连接符 179">
                  <a:extLst>
                    <a:ext uri="{FF2B5EF4-FFF2-40B4-BE49-F238E27FC236}">
                      <a16:creationId xmlns:a16="http://schemas.microsoft.com/office/drawing/2014/main" id="{E50C2D9B-1E7E-1F92-9AE5-A77579807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652" y="3736227"/>
                  <a:ext cx="310719" cy="239698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接连接符 180">
                  <a:extLst>
                    <a:ext uri="{FF2B5EF4-FFF2-40B4-BE49-F238E27FC236}">
                      <a16:creationId xmlns:a16="http://schemas.microsoft.com/office/drawing/2014/main" id="{DC2B1519-FCA2-6961-9C61-BBF7AB3BAA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5831" y="2115424"/>
                  <a:ext cx="0" cy="1622073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FBD02E20-3AC7-89A1-34CD-112E74E31D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23557" y="2120504"/>
                  <a:ext cx="1464814" cy="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4350682-9B80-4D2A-2A2E-36914F6A3BCA}"/>
                </a:ext>
              </a:extLst>
            </p:cNvPr>
            <p:cNvSpPr txBox="1"/>
            <p:nvPr/>
          </p:nvSpPr>
          <p:spPr>
            <a:xfrm>
              <a:off x="4496684" y="5900714"/>
              <a:ext cx="193311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五层协议</a:t>
              </a:r>
              <a:endParaRPr lang="en-US" altLang="zh-CN" sz="20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6C68138-231E-7257-31DA-AA11564B9E9B}"/>
              </a:ext>
            </a:extLst>
          </p:cNvPr>
          <p:cNvSpPr/>
          <p:nvPr/>
        </p:nvSpPr>
        <p:spPr>
          <a:xfrm>
            <a:off x="4327846" y="1967914"/>
            <a:ext cx="2789370" cy="4412668"/>
          </a:xfrm>
          <a:prstGeom prst="round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对话气泡: 椭圆形 206">
            <a:extLst>
              <a:ext uri="{FF2B5EF4-FFF2-40B4-BE49-F238E27FC236}">
                <a16:creationId xmlns:a16="http://schemas.microsoft.com/office/drawing/2014/main" id="{1DF82EDE-5820-855B-08F2-6BC8419E42DA}"/>
              </a:ext>
            </a:extLst>
          </p:cNvPr>
          <p:cNvSpPr/>
          <p:nvPr/>
        </p:nvSpPr>
        <p:spPr>
          <a:xfrm flipH="1">
            <a:off x="5060829" y="1177872"/>
            <a:ext cx="1461702" cy="569649"/>
          </a:xfrm>
          <a:prstGeom prst="wedgeEllipseCallout">
            <a:avLst>
              <a:gd name="adj1" fmla="val 13470"/>
              <a:gd name="adj2" fmla="val 7076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事实标准</a:t>
            </a:r>
            <a:endParaRPr lang="en-US" altLang="zh-CN" sz="1600" dirty="0"/>
          </a:p>
        </p:txBody>
      </p:sp>
      <p:sp>
        <p:nvSpPr>
          <p:cNvPr id="208" name="箭头: 右 207">
            <a:extLst>
              <a:ext uri="{FF2B5EF4-FFF2-40B4-BE49-F238E27FC236}">
                <a16:creationId xmlns:a16="http://schemas.microsoft.com/office/drawing/2014/main" id="{17BF8205-3AF5-193B-F39D-8EECFE71CB12}"/>
              </a:ext>
            </a:extLst>
          </p:cNvPr>
          <p:cNvSpPr/>
          <p:nvPr/>
        </p:nvSpPr>
        <p:spPr>
          <a:xfrm>
            <a:off x="3593170" y="4005755"/>
            <a:ext cx="583359" cy="3441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箭头: 右 208">
            <a:extLst>
              <a:ext uri="{FF2B5EF4-FFF2-40B4-BE49-F238E27FC236}">
                <a16:creationId xmlns:a16="http://schemas.microsoft.com/office/drawing/2014/main" id="{408620C1-2A51-408B-9336-001E2AEB26CA}"/>
              </a:ext>
            </a:extLst>
          </p:cNvPr>
          <p:cNvSpPr/>
          <p:nvPr/>
        </p:nvSpPr>
        <p:spPr>
          <a:xfrm rot="10800000">
            <a:off x="7275839" y="4005755"/>
            <a:ext cx="583359" cy="3441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对话气泡: 椭圆形 209">
            <a:extLst>
              <a:ext uri="{FF2B5EF4-FFF2-40B4-BE49-F238E27FC236}">
                <a16:creationId xmlns:a16="http://schemas.microsoft.com/office/drawing/2014/main" id="{B418CFCF-F51E-BBE9-F6C9-BE305134A037}"/>
              </a:ext>
            </a:extLst>
          </p:cNvPr>
          <p:cNvSpPr/>
          <p:nvPr/>
        </p:nvSpPr>
        <p:spPr>
          <a:xfrm flipH="1">
            <a:off x="8320195" y="1177872"/>
            <a:ext cx="1461702" cy="569649"/>
          </a:xfrm>
          <a:prstGeom prst="wedgeEllipseCallout">
            <a:avLst>
              <a:gd name="adj1" fmla="val 13470"/>
              <a:gd name="adj2" fmla="val 70763"/>
            </a:avLst>
          </a:prstGeom>
          <a:solidFill>
            <a:schemeClr val="accent4">
              <a:alpha val="7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早期标准</a:t>
            </a:r>
            <a:endParaRPr lang="en-US" altLang="zh-CN" sz="1600" dirty="0"/>
          </a:p>
        </p:txBody>
      </p:sp>
      <p:sp>
        <p:nvSpPr>
          <p:cNvPr id="211" name="对话气泡: 椭圆形 210">
            <a:extLst>
              <a:ext uri="{FF2B5EF4-FFF2-40B4-BE49-F238E27FC236}">
                <a16:creationId xmlns:a16="http://schemas.microsoft.com/office/drawing/2014/main" id="{966940E0-415F-E844-3587-264A9151881B}"/>
              </a:ext>
            </a:extLst>
          </p:cNvPr>
          <p:cNvSpPr/>
          <p:nvPr/>
        </p:nvSpPr>
        <p:spPr>
          <a:xfrm flipH="1">
            <a:off x="1801462" y="1177872"/>
            <a:ext cx="1461702" cy="569649"/>
          </a:xfrm>
          <a:prstGeom prst="wedgeEllipseCallout">
            <a:avLst>
              <a:gd name="adj1" fmla="val 13470"/>
              <a:gd name="adj2" fmla="val 70763"/>
            </a:avLst>
          </a:prstGeom>
          <a:solidFill>
            <a:schemeClr val="accent4">
              <a:alpha val="7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理论标准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78745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7" grpId="0" animBg="1"/>
      <p:bldP spid="208" grpId="0" animBg="1"/>
      <p:bldP spid="209" grpId="0" animBg="1"/>
      <p:bldP spid="210" grpId="0" animBg="1"/>
      <p:bldP spid="2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FC6E6B-EDA4-42C4-9BDA-23959E87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五层协议参考模型通信过程</a:t>
            </a:r>
            <a:endParaRPr lang="en-US" altLang="zh-CN" dirty="0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3D5898E8-0DC7-4C70-9D59-DDDBE3E25245}"/>
              </a:ext>
            </a:extLst>
          </p:cNvPr>
          <p:cNvSpPr/>
          <p:nvPr/>
        </p:nvSpPr>
        <p:spPr>
          <a:xfrm rot="5400000">
            <a:off x="5853305" y="1151151"/>
            <a:ext cx="302794" cy="5024838"/>
          </a:xfrm>
          <a:prstGeom prst="rightBrace">
            <a:avLst>
              <a:gd name="adj1" fmla="val 25919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C8C0670-99F4-4EC7-B1E3-99A75B86DE53}"/>
              </a:ext>
            </a:extLst>
          </p:cNvPr>
          <p:cNvCxnSpPr>
            <a:cxnSpLocks/>
          </p:cNvCxnSpPr>
          <p:nvPr/>
        </p:nvCxnSpPr>
        <p:spPr>
          <a:xfrm>
            <a:off x="5531105" y="2775818"/>
            <a:ext cx="958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20FFF4A-528F-4D95-8B28-38E63AFE5B88}"/>
              </a:ext>
            </a:extLst>
          </p:cNvPr>
          <p:cNvGrpSpPr/>
          <p:nvPr/>
        </p:nvGrpSpPr>
        <p:grpSpPr>
          <a:xfrm>
            <a:off x="6802428" y="1993699"/>
            <a:ext cx="4284751" cy="1339317"/>
            <a:chOff x="6825905" y="2195550"/>
            <a:chExt cx="4284751" cy="133931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5F5FE3B-3FBA-4E43-9D51-95AE4191F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659" y="2262773"/>
              <a:ext cx="1410698" cy="1204875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0456656-B177-43D9-8886-3F6261E15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844" l="1172" r="97852">
                          <a14:foregroundMark x1="4688" y1="62891" x2="4102" y2="76172"/>
                          <a14:foregroundMark x1="4102" y1="76172" x2="6836" y2="64844"/>
                          <a14:foregroundMark x1="6836" y1="64844" x2="6250" y2="77539"/>
                          <a14:foregroundMark x1="6250" y1="77539" x2="6055" y2="64453"/>
                          <a14:foregroundMark x1="6055" y1="64453" x2="5664" y2="76758"/>
                          <a14:foregroundMark x1="5664" y1="76758" x2="6055" y2="78125"/>
                          <a14:foregroundMark x1="4102" y1="60742" x2="14453" y2="57617"/>
                          <a14:foregroundMark x1="14453" y1="57617" x2="25586" y2="57422"/>
                          <a14:foregroundMark x1="25586" y1="57422" x2="71484" y2="58398"/>
                          <a14:foregroundMark x1="71484" y1="58398" x2="92188" y2="57617"/>
                          <a14:foregroundMark x1="92188" y1="57617" x2="96875" y2="66797"/>
                          <a14:foregroundMark x1="96875" y1="66797" x2="97852" y2="77734"/>
                          <a14:foregroundMark x1="97852" y1="77734" x2="94141" y2="86914"/>
                          <a14:foregroundMark x1="94141" y1="86914" x2="84375" y2="89844"/>
                          <a14:foregroundMark x1="84375" y1="89844" x2="12500" y2="89453"/>
                          <a14:foregroundMark x1="12500" y1="89453" x2="3711" y2="84570"/>
                          <a14:foregroundMark x1="3711" y1="84570" x2="1172" y2="74609"/>
                          <a14:foregroundMark x1="1172" y1="74609" x2="4102" y2="59375"/>
                          <a14:foregroundMark x1="93555" y1="62891" x2="92969" y2="75391"/>
                          <a14:foregroundMark x1="92969" y1="75391" x2="92188" y2="64648"/>
                          <a14:foregroundMark x1="92188" y1="64648" x2="93555" y2="75000"/>
                          <a14:foregroundMark x1="93555" y1="75000" x2="97852" y2="64453"/>
                          <a14:foregroundMark x1="97852" y1="64453" x2="97852" y2="64453"/>
                          <a14:foregroundMark x1="92383" y1="60352" x2="13867" y2="58398"/>
                          <a14:foregroundMark x1="13867" y1="58398" x2="52734" y2="61328"/>
                          <a14:foregroundMark x1="8398" y1="56445" x2="9961" y2="57813"/>
                          <a14:foregroundMark x1="6445" y1="59375" x2="23242" y2="60352"/>
                          <a14:foregroundMark x1="23242" y1="60352" x2="10352" y2="58984"/>
                          <a14:foregroundMark x1="10352" y1="58984" x2="14844" y2="62500"/>
                          <a14:foregroundMark x1="10352" y1="74414" x2="74805" y2="72852"/>
                          <a14:foregroundMark x1="74805" y1="72852" x2="22852" y2="74219"/>
                          <a14:foregroundMark x1="22852" y1="74219" x2="35938" y2="74609"/>
                          <a14:foregroundMark x1="35938" y1="74609" x2="89063" y2="72266"/>
                          <a14:foregroundMark x1="89063" y1="72266" x2="89063" y2="72266"/>
                          <a14:foregroundMark x1="13086" y1="88281" x2="92383" y2="86719"/>
                          <a14:foregroundMark x1="88867" y1="89648" x2="68164" y2="88086"/>
                          <a14:foregroundMark x1="68164" y1="88086" x2="96289" y2="88281"/>
                          <a14:foregroundMark x1="96289" y1="88281" x2="65234" y2="88477"/>
                          <a14:foregroundMark x1="73438" y1="37109" x2="73047" y2="46875"/>
                          <a14:foregroundMark x1="73047" y1="46875" x2="72461" y2="37109"/>
                          <a14:foregroundMark x1="72461" y1="37109" x2="74414" y2="43555"/>
                          <a14:foregroundMark x1="73828" y1="26563" x2="73828" y2="26563"/>
                          <a14:foregroundMark x1="82813" y1="22656" x2="82813" y2="22656"/>
                          <a14:foregroundMark x1="92578" y1="17578" x2="92578" y2="17578"/>
                          <a14:foregroundMark x1="62500" y1="23828" x2="62500" y2="23828"/>
                          <a14:foregroundMark x1="53125" y1="15820" x2="53125" y2="158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1271" y="2426193"/>
              <a:ext cx="878034" cy="878034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2D8C748-19C8-4704-B9DC-3EE1C6794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82" t="11716" r="18701" b="10359"/>
            <a:stretch/>
          </p:blipFill>
          <p:spPr>
            <a:xfrm>
              <a:off x="9185634" y="2412757"/>
              <a:ext cx="434747" cy="554302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8C738FC-EE76-4BA3-8883-D3D3D123F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5120" y="2324906"/>
              <a:ext cx="850258" cy="1080607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39EC227-4BC8-4186-B25C-7F2278CE5DDC}"/>
                </a:ext>
              </a:extLst>
            </p:cNvPr>
            <p:cNvCxnSpPr>
              <a:cxnSpLocks/>
            </p:cNvCxnSpPr>
            <p:nvPr/>
          </p:nvCxnSpPr>
          <p:spPr>
            <a:xfrm>
              <a:off x="7870522" y="2977669"/>
              <a:ext cx="676215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510A693-E486-47F1-93DD-9994FBB9899C}"/>
                </a:ext>
              </a:extLst>
            </p:cNvPr>
            <p:cNvSpPr/>
            <p:nvPr/>
          </p:nvSpPr>
          <p:spPr>
            <a:xfrm>
              <a:off x="6825905" y="2195550"/>
              <a:ext cx="4284751" cy="1339317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894E8D36-DBA4-4EB5-98F9-E7EE1C5C0805}"/>
              </a:ext>
            </a:extLst>
          </p:cNvPr>
          <p:cNvGrpSpPr/>
          <p:nvPr/>
        </p:nvGrpSpPr>
        <p:grpSpPr>
          <a:xfrm>
            <a:off x="933872" y="1993699"/>
            <a:ext cx="4284751" cy="1339317"/>
            <a:chOff x="1394559" y="2195550"/>
            <a:chExt cx="4284751" cy="133931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E084C25-6261-489B-A200-09D37567E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844" l="1172" r="97852">
                          <a14:foregroundMark x1="4688" y1="62891" x2="4102" y2="76172"/>
                          <a14:foregroundMark x1="4102" y1="76172" x2="6836" y2="64844"/>
                          <a14:foregroundMark x1="6836" y1="64844" x2="6250" y2="77539"/>
                          <a14:foregroundMark x1="6250" y1="77539" x2="6055" y2="64453"/>
                          <a14:foregroundMark x1="6055" y1="64453" x2="5664" y2="76758"/>
                          <a14:foregroundMark x1="5664" y1="76758" x2="6055" y2="78125"/>
                          <a14:foregroundMark x1="4102" y1="60742" x2="14453" y2="57617"/>
                          <a14:foregroundMark x1="14453" y1="57617" x2="25586" y2="57422"/>
                          <a14:foregroundMark x1="25586" y1="57422" x2="71484" y2="58398"/>
                          <a14:foregroundMark x1="71484" y1="58398" x2="92188" y2="57617"/>
                          <a14:foregroundMark x1="92188" y1="57617" x2="96875" y2="66797"/>
                          <a14:foregroundMark x1="96875" y1="66797" x2="97852" y2="77734"/>
                          <a14:foregroundMark x1="97852" y1="77734" x2="94141" y2="86914"/>
                          <a14:foregroundMark x1="94141" y1="86914" x2="84375" y2="89844"/>
                          <a14:foregroundMark x1="84375" y1="89844" x2="12500" y2="89453"/>
                          <a14:foregroundMark x1="12500" y1="89453" x2="3711" y2="84570"/>
                          <a14:foregroundMark x1="3711" y1="84570" x2="1172" y2="74609"/>
                          <a14:foregroundMark x1="1172" y1="74609" x2="4102" y2="59375"/>
                          <a14:foregroundMark x1="93555" y1="62891" x2="92969" y2="75391"/>
                          <a14:foregroundMark x1="92969" y1="75391" x2="92188" y2="64648"/>
                          <a14:foregroundMark x1="92188" y1="64648" x2="93555" y2="75000"/>
                          <a14:foregroundMark x1="93555" y1="75000" x2="97852" y2="64453"/>
                          <a14:foregroundMark x1="97852" y1="64453" x2="97852" y2="64453"/>
                          <a14:foregroundMark x1="92383" y1="60352" x2="13867" y2="58398"/>
                          <a14:foregroundMark x1="13867" y1="58398" x2="52734" y2="61328"/>
                          <a14:foregroundMark x1="8398" y1="56445" x2="9961" y2="57813"/>
                          <a14:foregroundMark x1="6445" y1="59375" x2="23242" y2="60352"/>
                          <a14:foregroundMark x1="23242" y1="60352" x2="10352" y2="58984"/>
                          <a14:foregroundMark x1="10352" y1="58984" x2="14844" y2="62500"/>
                          <a14:foregroundMark x1="10352" y1="74414" x2="74805" y2="72852"/>
                          <a14:foregroundMark x1="74805" y1="72852" x2="22852" y2="74219"/>
                          <a14:foregroundMark x1="22852" y1="74219" x2="35938" y2="74609"/>
                          <a14:foregroundMark x1="35938" y1="74609" x2="89063" y2="72266"/>
                          <a14:foregroundMark x1="89063" y1="72266" x2="89063" y2="72266"/>
                          <a14:foregroundMark x1="13086" y1="88281" x2="92383" y2="86719"/>
                          <a14:foregroundMark x1="88867" y1="89648" x2="68164" y2="88086"/>
                          <a14:foregroundMark x1="68164" y1="88086" x2="96289" y2="88281"/>
                          <a14:foregroundMark x1="96289" y1="88281" x2="65234" y2="88477"/>
                          <a14:foregroundMark x1="73438" y1="37109" x2="73047" y2="46875"/>
                          <a14:foregroundMark x1="73047" y1="46875" x2="72461" y2="37109"/>
                          <a14:foregroundMark x1="72461" y1="37109" x2="74414" y2="43555"/>
                          <a14:foregroundMark x1="73828" y1="26563" x2="73828" y2="26563"/>
                          <a14:foregroundMark x1="82813" y1="22656" x2="82813" y2="22656"/>
                          <a14:foregroundMark x1="92578" y1="17578" x2="92578" y2="17578"/>
                          <a14:foregroundMark x1="62500" y1="23828" x2="62500" y2="23828"/>
                          <a14:foregroundMark x1="53125" y1="15820" x2="53125" y2="158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711" y="2426193"/>
              <a:ext cx="878034" cy="878034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A58BD15-6F0F-4D10-A772-71FA40BED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4123" y="2262773"/>
              <a:ext cx="1410698" cy="120487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78871A44-AFD5-4A80-99BE-99C74186C9B5}"/>
                </a:ext>
              </a:extLst>
            </p:cNvPr>
            <p:cNvCxnSpPr>
              <a:cxnSpLocks/>
            </p:cNvCxnSpPr>
            <p:nvPr/>
          </p:nvCxnSpPr>
          <p:spPr>
            <a:xfrm>
              <a:off x="3959108" y="2977669"/>
              <a:ext cx="676215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CFAD3C1-F18B-4A26-A411-7C1E55AC9D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82" t="11716" r="18701" b="10359"/>
            <a:stretch/>
          </p:blipFill>
          <p:spPr>
            <a:xfrm>
              <a:off x="2912099" y="2423367"/>
              <a:ext cx="434747" cy="554302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0E9FBEA-0243-40ED-8AD9-8A5083103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197" b="91803" l="9016" r="91148">
                          <a14:foregroundMark x1="39016" y1="9508" x2="47213" y2="8197"/>
                          <a14:foregroundMark x1="47213" y1="8197" x2="55738" y2="9180"/>
                          <a14:foregroundMark x1="49836" y1="8525" x2="53115" y2="8197"/>
                          <a14:foregroundMark x1="91148" y1="43443" x2="91311" y2="55738"/>
                          <a14:foregroundMark x1="41803" y1="12951" x2="36230" y2="19836"/>
                          <a14:foregroundMark x1="36230" y1="19836" x2="43770" y2="15902"/>
                          <a14:foregroundMark x1="43770" y1="15902" x2="40656" y2="14590"/>
                          <a14:foregroundMark x1="43115" y1="90656" x2="51967" y2="91967"/>
                          <a14:foregroundMark x1="9016" y1="44590" x2="9180" y2="53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926" y="2369930"/>
              <a:ext cx="990560" cy="990560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0A086EBA-D4D4-4B73-ADCE-88B5CF987CF5}"/>
                </a:ext>
              </a:extLst>
            </p:cNvPr>
            <p:cNvSpPr/>
            <p:nvPr/>
          </p:nvSpPr>
          <p:spPr>
            <a:xfrm>
              <a:off x="1394559" y="2195550"/>
              <a:ext cx="4284751" cy="1339317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FE07B46-E667-CD9B-6564-6DCD78C1FE60}"/>
              </a:ext>
            </a:extLst>
          </p:cNvPr>
          <p:cNvGrpSpPr/>
          <p:nvPr/>
        </p:nvGrpSpPr>
        <p:grpSpPr>
          <a:xfrm>
            <a:off x="720116" y="4267760"/>
            <a:ext cx="3600125" cy="1323439"/>
            <a:chOff x="674277" y="4209126"/>
            <a:chExt cx="3600125" cy="1323439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5E38152-F13F-6E7F-A4B8-54D410701C92}"/>
                </a:ext>
              </a:extLst>
            </p:cNvPr>
            <p:cNvSpPr txBox="1"/>
            <p:nvPr/>
          </p:nvSpPr>
          <p:spPr>
            <a:xfrm>
              <a:off x="674277" y="4209126"/>
              <a:ext cx="139828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5.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应用层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r"/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4.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传输层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r"/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3.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网络层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r"/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2.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数据链路层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pPr algn="r"/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1.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物理层</a:t>
              </a:r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A8F16BF8-D293-3D0A-57DB-E29D7DC65614}"/>
                </a:ext>
              </a:extLst>
            </p:cNvPr>
            <p:cNvGrpSpPr/>
            <p:nvPr/>
          </p:nvGrpSpPr>
          <p:grpSpPr>
            <a:xfrm>
              <a:off x="2029161" y="4535935"/>
              <a:ext cx="1619022" cy="185713"/>
              <a:chOff x="2693940" y="4370265"/>
              <a:chExt cx="2237254" cy="153482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D98B044C-ADE0-8C1D-4BD8-07ECC9CB3916}"/>
                  </a:ext>
                </a:extLst>
              </p:cNvPr>
              <p:cNvSpPr/>
              <p:nvPr/>
            </p:nvSpPr>
            <p:spPr>
              <a:xfrm>
                <a:off x="3113426" y="4370265"/>
                <a:ext cx="1817768" cy="1534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5-</a:t>
                </a:r>
                <a:r>
                  <a:rPr lang="en-US" altLang="zh-CN" sz="1200" dirty="0" err="1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PDU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F44C00DB-8CFB-A012-B585-9F6724B8AF32}"/>
                  </a:ext>
                </a:extLst>
              </p:cNvPr>
              <p:cNvSpPr/>
              <p:nvPr/>
            </p:nvSpPr>
            <p:spPr>
              <a:xfrm>
                <a:off x="2693940" y="4370265"/>
                <a:ext cx="404223" cy="15348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PCI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1BB4CE44-1611-2670-D39B-5FD728C821E0}"/>
                </a:ext>
              </a:extLst>
            </p:cNvPr>
            <p:cNvGrpSpPr/>
            <p:nvPr/>
          </p:nvGrpSpPr>
          <p:grpSpPr>
            <a:xfrm>
              <a:off x="2029162" y="4294339"/>
              <a:ext cx="1761102" cy="185714"/>
              <a:chOff x="2693940" y="4090319"/>
              <a:chExt cx="2433589" cy="185714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B91840B0-AB06-DE74-0E3D-9C0E34175DEC}"/>
                  </a:ext>
                </a:extLst>
              </p:cNvPr>
              <p:cNvGrpSpPr/>
              <p:nvPr/>
            </p:nvGrpSpPr>
            <p:grpSpPr>
              <a:xfrm>
                <a:off x="2693940" y="4090319"/>
                <a:ext cx="978798" cy="185714"/>
                <a:chOff x="2693940" y="4098479"/>
                <a:chExt cx="978798" cy="153483"/>
              </a:xfrm>
            </p:grpSpPr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997F33A-935D-0E9F-A3DB-1DD82B5F657A}"/>
                    </a:ext>
                  </a:extLst>
                </p:cNvPr>
                <p:cNvSpPr/>
                <p:nvPr/>
              </p:nvSpPr>
              <p:spPr>
                <a:xfrm>
                  <a:off x="3113425" y="4098479"/>
                  <a:ext cx="559313" cy="15348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bg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SDU</a:t>
                  </a:r>
                  <a:endParaRPr lang="zh-CN" altLang="en-US" sz="12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4C3033D6-47B9-D729-B432-311C18250269}"/>
                    </a:ext>
                  </a:extLst>
                </p:cNvPr>
                <p:cNvSpPr/>
                <p:nvPr/>
              </p:nvSpPr>
              <p:spPr>
                <a:xfrm>
                  <a:off x="2693940" y="4098480"/>
                  <a:ext cx="404223" cy="15348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2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PCI</a:t>
                  </a:r>
                  <a:endParaRPr lang="zh-CN" altLang="en-US" sz="12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F9A02D1-F4D3-62B2-E395-C1D67204F339}"/>
                  </a:ext>
                </a:extLst>
              </p:cNvPr>
              <p:cNvSpPr/>
              <p:nvPr/>
            </p:nvSpPr>
            <p:spPr>
              <a:xfrm>
                <a:off x="4148731" y="4090320"/>
                <a:ext cx="978798" cy="1857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5-</a:t>
                </a:r>
                <a:r>
                  <a:rPr lang="en-US" altLang="zh-CN" sz="1200" dirty="0" err="1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PDU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17" name="箭头: 右 116">
                <a:extLst>
                  <a:ext uri="{FF2B5EF4-FFF2-40B4-BE49-F238E27FC236}">
                    <a16:creationId xmlns:a16="http://schemas.microsoft.com/office/drawing/2014/main" id="{3C8E4440-58B6-9D9B-612D-9873C22D4E84}"/>
                  </a:ext>
                </a:extLst>
              </p:cNvPr>
              <p:cNvSpPr/>
              <p:nvPr/>
            </p:nvSpPr>
            <p:spPr>
              <a:xfrm>
                <a:off x="3763941" y="4098004"/>
                <a:ext cx="293587" cy="17034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0068A3A8-3421-DBD9-8E5F-E8169D45D090}"/>
                </a:ext>
              </a:extLst>
            </p:cNvPr>
            <p:cNvGrpSpPr/>
            <p:nvPr/>
          </p:nvGrpSpPr>
          <p:grpSpPr>
            <a:xfrm>
              <a:off x="2029160" y="4779225"/>
              <a:ext cx="1945903" cy="185713"/>
              <a:chOff x="2693940" y="4370265"/>
              <a:chExt cx="2688958" cy="153482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A4CF46D-5580-9B82-970C-C36DCA3E2F93}"/>
                  </a:ext>
                </a:extLst>
              </p:cNvPr>
              <p:cNvSpPr/>
              <p:nvPr/>
            </p:nvSpPr>
            <p:spPr>
              <a:xfrm>
                <a:off x="3113426" y="4370265"/>
                <a:ext cx="2269472" cy="15348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4-</a:t>
                </a:r>
                <a:r>
                  <a:rPr lang="en-US" altLang="zh-CN" sz="1200" dirty="0" err="1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PDU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095E5394-005C-E705-ADAD-BE2D3F4F8896}"/>
                  </a:ext>
                </a:extLst>
              </p:cNvPr>
              <p:cNvSpPr/>
              <p:nvPr/>
            </p:nvSpPr>
            <p:spPr>
              <a:xfrm>
                <a:off x="2693940" y="4370265"/>
                <a:ext cx="404223" cy="15348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PCI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96980ADA-D7AD-EA4E-74B7-1F88F243BA8C}"/>
                </a:ext>
              </a:extLst>
            </p:cNvPr>
            <p:cNvGrpSpPr/>
            <p:nvPr/>
          </p:nvGrpSpPr>
          <p:grpSpPr>
            <a:xfrm>
              <a:off x="2029161" y="5022514"/>
              <a:ext cx="2228001" cy="185712"/>
              <a:chOff x="2693938" y="4368746"/>
              <a:chExt cx="3078775" cy="153482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64965E0E-6C83-694D-5F04-2E2D3F8482AF}"/>
                  </a:ext>
                </a:extLst>
              </p:cNvPr>
              <p:cNvSpPr/>
              <p:nvPr/>
            </p:nvSpPr>
            <p:spPr>
              <a:xfrm>
                <a:off x="3113426" y="4368746"/>
                <a:ext cx="2656739" cy="15348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3-</a:t>
                </a:r>
                <a:r>
                  <a:rPr lang="en-US" altLang="zh-CN" sz="1200" dirty="0" err="1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PDU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20CA109A-E28C-65FC-68B6-8CD5C54BA244}"/>
                  </a:ext>
                </a:extLst>
              </p:cNvPr>
              <p:cNvSpPr/>
              <p:nvPr/>
            </p:nvSpPr>
            <p:spPr>
              <a:xfrm>
                <a:off x="2693938" y="4368746"/>
                <a:ext cx="404223" cy="153482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PCI</a:t>
                </a:r>
                <a:endPara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540D6C25-C91C-6CAE-5FF5-E7F5AE938765}"/>
                  </a:ext>
                </a:extLst>
              </p:cNvPr>
              <p:cNvSpPr/>
              <p:nvPr/>
            </p:nvSpPr>
            <p:spPr>
              <a:xfrm>
                <a:off x="5394530" y="4368746"/>
                <a:ext cx="378183" cy="15348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CRC</a:t>
                </a:r>
                <a:endParaRPr lang="zh-CN" altLang="en-US" sz="105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7CE3D80-5363-A0F3-152F-366D457BCC9D}"/>
                </a:ext>
              </a:extLst>
            </p:cNvPr>
            <p:cNvSpPr/>
            <p:nvPr/>
          </p:nvSpPr>
          <p:spPr>
            <a:xfrm>
              <a:off x="2014140" y="5266265"/>
              <a:ext cx="2260262" cy="1857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00000001 00000101 00010000 00000111</a:t>
              </a:r>
              <a:endParaRPr lang="zh-CN" altLang="en-US" sz="9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2495333B-C0DD-8AF9-1CE5-5CBFA2308BA0}"/>
              </a:ext>
            </a:extLst>
          </p:cNvPr>
          <p:cNvCxnSpPr>
            <a:cxnSpLocks/>
          </p:cNvCxnSpPr>
          <p:nvPr/>
        </p:nvCxnSpPr>
        <p:spPr>
          <a:xfrm>
            <a:off x="4387651" y="4270449"/>
            <a:ext cx="0" cy="1230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9FA65FA5-21C6-6881-5748-89FD64A52F9B}"/>
              </a:ext>
            </a:extLst>
          </p:cNvPr>
          <p:cNvCxnSpPr>
            <a:cxnSpLocks/>
          </p:cNvCxnSpPr>
          <p:nvPr/>
        </p:nvCxnSpPr>
        <p:spPr>
          <a:xfrm>
            <a:off x="4712771" y="4838319"/>
            <a:ext cx="0" cy="67229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C7F31B5D-8C79-688B-1915-6AB93DE48EBE}"/>
              </a:ext>
            </a:extLst>
          </p:cNvPr>
          <p:cNvCxnSpPr>
            <a:cxnSpLocks/>
          </p:cNvCxnSpPr>
          <p:nvPr/>
        </p:nvCxnSpPr>
        <p:spPr>
          <a:xfrm>
            <a:off x="7458511" y="4838319"/>
            <a:ext cx="0" cy="672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FA15CF72-415D-2281-7525-F4EABF7E7DCB}"/>
              </a:ext>
            </a:extLst>
          </p:cNvPr>
          <p:cNvCxnSpPr>
            <a:cxnSpLocks/>
          </p:cNvCxnSpPr>
          <p:nvPr/>
        </p:nvCxnSpPr>
        <p:spPr>
          <a:xfrm>
            <a:off x="7792354" y="4280609"/>
            <a:ext cx="0" cy="123048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EBAE62D-6E4F-2350-92B0-7AED35EE94DA}"/>
              </a:ext>
            </a:extLst>
          </p:cNvPr>
          <p:cNvCxnSpPr>
            <a:cxnSpLocks/>
          </p:cNvCxnSpPr>
          <p:nvPr/>
        </p:nvCxnSpPr>
        <p:spPr>
          <a:xfrm>
            <a:off x="4387651" y="5510613"/>
            <a:ext cx="325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E6B9484E-0896-C7C3-6168-94905A5384E5}"/>
              </a:ext>
            </a:extLst>
          </p:cNvPr>
          <p:cNvCxnSpPr>
            <a:cxnSpLocks/>
          </p:cNvCxnSpPr>
          <p:nvPr/>
        </p:nvCxnSpPr>
        <p:spPr>
          <a:xfrm>
            <a:off x="7458511" y="5510613"/>
            <a:ext cx="3164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A1A6A239-8303-8B9D-102A-B9AEA40CA691}"/>
              </a:ext>
            </a:extLst>
          </p:cNvPr>
          <p:cNvGrpSpPr/>
          <p:nvPr/>
        </p:nvGrpSpPr>
        <p:grpSpPr>
          <a:xfrm>
            <a:off x="4758946" y="3978532"/>
            <a:ext cx="2524924" cy="1532081"/>
            <a:chOff x="4708897" y="3892805"/>
            <a:chExt cx="2524924" cy="1532081"/>
          </a:xfrm>
        </p:grpSpPr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C09C9F7-434B-66EC-5A2C-5AA9A7D1628E}"/>
                </a:ext>
              </a:extLst>
            </p:cNvPr>
            <p:cNvSpPr txBox="1"/>
            <p:nvPr/>
          </p:nvSpPr>
          <p:spPr>
            <a:xfrm>
              <a:off x="4708897" y="3892805"/>
              <a:ext cx="139828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3.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网络层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2.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数据链路层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1.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物理层</a:t>
              </a:r>
            </a:p>
          </p:txBody>
        </p: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DF88FD88-EE98-221F-0E6B-DABCD7BCA550}"/>
                </a:ext>
              </a:extLst>
            </p:cNvPr>
            <p:cNvGrpSpPr/>
            <p:nvPr/>
          </p:nvGrpSpPr>
          <p:grpSpPr>
            <a:xfrm>
              <a:off x="4708897" y="4752592"/>
              <a:ext cx="2524924" cy="672294"/>
              <a:chOff x="4708897" y="4752592"/>
              <a:chExt cx="2524924" cy="672294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5004A89E-BF2E-D2E4-F4FB-5645B91D5196}"/>
                  </a:ext>
                </a:extLst>
              </p:cNvPr>
              <p:cNvGrpSpPr/>
              <p:nvPr/>
            </p:nvGrpSpPr>
            <p:grpSpPr>
              <a:xfrm>
                <a:off x="4708897" y="4752592"/>
                <a:ext cx="2248831" cy="672294"/>
                <a:chOff x="4762209" y="4755946"/>
                <a:chExt cx="2248831" cy="672294"/>
              </a:xfrm>
            </p:grpSpPr>
            <p:grpSp>
              <p:nvGrpSpPr>
                <p:cNvPr id="136" name="组合 135">
                  <a:extLst>
                    <a:ext uri="{FF2B5EF4-FFF2-40B4-BE49-F238E27FC236}">
                      <a16:creationId xmlns:a16="http://schemas.microsoft.com/office/drawing/2014/main" id="{7BD44D96-D7CC-E9DE-5582-FF756763319C}"/>
                    </a:ext>
                  </a:extLst>
                </p:cNvPr>
                <p:cNvGrpSpPr/>
                <p:nvPr/>
              </p:nvGrpSpPr>
              <p:grpSpPr>
                <a:xfrm>
                  <a:off x="4762209" y="4755946"/>
                  <a:ext cx="2248517" cy="185713"/>
                  <a:chOff x="2693940" y="4370265"/>
                  <a:chExt cx="2627868" cy="153482"/>
                </a:xfrm>
              </p:grpSpPr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EAE7BEA1-4693-35EF-8337-0D63F2829695}"/>
                      </a:ext>
                    </a:extLst>
                  </p:cNvPr>
                  <p:cNvSpPr/>
                  <p:nvPr/>
                </p:nvSpPr>
                <p:spPr>
                  <a:xfrm>
                    <a:off x="3113425" y="4370265"/>
                    <a:ext cx="2208383" cy="153482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4-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142" name="矩形 141">
                    <a:extLst>
                      <a:ext uri="{FF2B5EF4-FFF2-40B4-BE49-F238E27FC236}">
                        <a16:creationId xmlns:a16="http://schemas.microsoft.com/office/drawing/2014/main" id="{578CFBAD-7966-400D-181D-9465F5598DA0}"/>
                      </a:ext>
                    </a:extLst>
                  </p:cNvPr>
                  <p:cNvSpPr/>
                  <p:nvPr/>
                </p:nvSpPr>
                <p:spPr>
                  <a:xfrm>
                    <a:off x="2693940" y="4370265"/>
                    <a:ext cx="404223" cy="15348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1371FD9F-64A1-6153-3C65-DC4FCB6E50F6}"/>
                    </a:ext>
                  </a:extLst>
                </p:cNvPr>
                <p:cNvGrpSpPr/>
                <p:nvPr/>
              </p:nvGrpSpPr>
              <p:grpSpPr>
                <a:xfrm>
                  <a:off x="4762210" y="4999236"/>
                  <a:ext cx="2248517" cy="185712"/>
                  <a:chOff x="2693938" y="4368746"/>
                  <a:chExt cx="2627867" cy="153482"/>
                </a:xfrm>
              </p:grpSpPr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8B35AF1C-7E0D-0D96-407A-2F45127ACE0B}"/>
                      </a:ext>
                    </a:extLst>
                  </p:cNvPr>
                  <p:cNvSpPr/>
                  <p:nvPr/>
                </p:nvSpPr>
                <p:spPr>
                  <a:xfrm>
                    <a:off x="3113427" y="4368746"/>
                    <a:ext cx="2208378" cy="15348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3-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140" name="矩形 139">
                    <a:extLst>
                      <a:ext uri="{FF2B5EF4-FFF2-40B4-BE49-F238E27FC236}">
                        <a16:creationId xmlns:a16="http://schemas.microsoft.com/office/drawing/2014/main" id="{B6037EBD-1254-5901-2FAE-8ADCCC31204A}"/>
                      </a:ext>
                    </a:extLst>
                  </p:cNvPr>
                  <p:cNvSpPr/>
                  <p:nvPr/>
                </p:nvSpPr>
                <p:spPr>
                  <a:xfrm>
                    <a:off x="2693938" y="4368746"/>
                    <a:ext cx="404223" cy="153482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191429D8-21DA-2238-81AA-7D28A44F92ED}"/>
                    </a:ext>
                  </a:extLst>
                </p:cNvPr>
                <p:cNvSpPr/>
                <p:nvPr/>
              </p:nvSpPr>
              <p:spPr>
                <a:xfrm>
                  <a:off x="4762211" y="5242527"/>
                  <a:ext cx="2248829" cy="18571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r>
                    <a:rPr lang="en-US" altLang="zh-CN" sz="900" dirty="0">
                      <a:solidFill>
                        <a:schemeClr val="bg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00000001 00000101 00010000 00000111</a:t>
                  </a:r>
                  <a:endParaRPr lang="zh-CN" altLang="en-US" sz="9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FC8490A6-EA0F-5A30-30F4-E375BC3BB4F4}"/>
                  </a:ext>
                </a:extLst>
              </p:cNvPr>
              <p:cNvSpPr/>
              <p:nvPr/>
            </p:nvSpPr>
            <p:spPr>
              <a:xfrm>
                <a:off x="6960143" y="5001047"/>
                <a:ext cx="273678" cy="18571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CRC</a:t>
                </a:r>
                <a:endParaRPr lang="zh-CN" altLang="en-US" sz="105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80235B99-FEE5-89A2-EFBE-086AEB9592E5}"/>
              </a:ext>
            </a:extLst>
          </p:cNvPr>
          <p:cNvGrpSpPr/>
          <p:nvPr/>
        </p:nvGrpSpPr>
        <p:grpSpPr>
          <a:xfrm>
            <a:off x="7847045" y="4267760"/>
            <a:ext cx="3604499" cy="1323439"/>
            <a:chOff x="7794631" y="4209126"/>
            <a:chExt cx="3604499" cy="1323439"/>
          </a:xfrm>
        </p:grpSpPr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8C68A21-2807-ABFC-E1A9-1ECBB8D2F131}"/>
                </a:ext>
              </a:extLst>
            </p:cNvPr>
            <p:cNvSpPr txBox="1"/>
            <p:nvPr/>
          </p:nvSpPr>
          <p:spPr>
            <a:xfrm>
              <a:off x="10000847" y="4209126"/>
              <a:ext cx="139828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5.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应用层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4.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传输层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3.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网络层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2.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数据链路层</a:t>
              </a:r>
              <a:endParaRPr lang="en-US" altLang="zh-CN" sz="16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  <a:p>
              <a:r>
                <a: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1.  </a:t>
              </a:r>
              <a:r>
                <a: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物理层</a:t>
              </a:r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5489A58D-79CE-49AC-1E6A-E38C584E89DE}"/>
                </a:ext>
              </a:extLst>
            </p:cNvPr>
            <p:cNvGrpSpPr/>
            <p:nvPr/>
          </p:nvGrpSpPr>
          <p:grpSpPr>
            <a:xfrm>
              <a:off x="9312467" y="4294339"/>
              <a:ext cx="708321" cy="185714"/>
              <a:chOff x="2693940" y="4098479"/>
              <a:chExt cx="978798" cy="153483"/>
            </a:xfrm>
          </p:grpSpPr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971954A0-1A16-54A3-DA3E-887AF6DC0532}"/>
                  </a:ext>
                </a:extLst>
              </p:cNvPr>
              <p:cNvSpPr/>
              <p:nvPr/>
            </p:nvSpPr>
            <p:spPr>
              <a:xfrm>
                <a:off x="3113425" y="4098479"/>
                <a:ext cx="559313" cy="1534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SDU</a:t>
                </a:r>
                <a:endParaRPr lang="zh-CN" altLang="en-US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71BD55B8-0BB9-3481-823B-811AEC97635B}"/>
                  </a:ext>
                </a:extLst>
              </p:cNvPr>
              <p:cNvSpPr/>
              <p:nvPr/>
            </p:nvSpPr>
            <p:spPr>
              <a:xfrm>
                <a:off x="2693940" y="4098480"/>
                <a:ext cx="404223" cy="1534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2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PCI</a:t>
                </a:r>
                <a:endPara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DBB6B7FA-7417-2DC8-D421-B4CDA7560EA1}"/>
                </a:ext>
              </a:extLst>
            </p:cNvPr>
            <p:cNvGrpSpPr/>
            <p:nvPr/>
          </p:nvGrpSpPr>
          <p:grpSpPr>
            <a:xfrm>
              <a:off x="7794631" y="4544816"/>
              <a:ext cx="2240313" cy="915584"/>
              <a:chOff x="7794631" y="4544816"/>
              <a:chExt cx="2240313" cy="915584"/>
            </a:xfrm>
          </p:grpSpPr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EFB9F2CE-BA6E-45DE-99EC-219A6DD19663}"/>
                  </a:ext>
                </a:extLst>
              </p:cNvPr>
              <p:cNvGrpSpPr/>
              <p:nvPr/>
            </p:nvGrpSpPr>
            <p:grpSpPr>
              <a:xfrm>
                <a:off x="8401766" y="4544816"/>
                <a:ext cx="1619022" cy="185713"/>
                <a:chOff x="2693940" y="4370265"/>
                <a:chExt cx="2237254" cy="153482"/>
              </a:xfrm>
            </p:grpSpPr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7A9FC9FB-E701-E762-3089-81278F91A80A}"/>
                    </a:ext>
                  </a:extLst>
                </p:cNvPr>
                <p:cNvSpPr/>
                <p:nvPr/>
              </p:nvSpPr>
              <p:spPr>
                <a:xfrm>
                  <a:off x="3113426" y="4370265"/>
                  <a:ext cx="1817768" cy="15348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5-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PDU</a:t>
                  </a:r>
                  <a:endPara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FD976A20-628D-8D6F-839A-0FA1832D700E}"/>
                    </a:ext>
                  </a:extLst>
                </p:cNvPr>
                <p:cNvSpPr/>
                <p:nvPr/>
              </p:nvSpPr>
              <p:spPr>
                <a:xfrm>
                  <a:off x="2693940" y="4370265"/>
                  <a:ext cx="404223" cy="15348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PCI</a:t>
                  </a:r>
                  <a:endPara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52AEC47F-0B4B-2D9C-0157-EB8464F4BD51}"/>
                  </a:ext>
                </a:extLst>
              </p:cNvPr>
              <p:cNvGrpSpPr/>
              <p:nvPr/>
            </p:nvGrpSpPr>
            <p:grpSpPr>
              <a:xfrm>
                <a:off x="8098200" y="4788106"/>
                <a:ext cx="1922588" cy="185713"/>
                <a:chOff x="2693940" y="4370265"/>
                <a:chExt cx="2656740" cy="153482"/>
              </a:xfrm>
            </p:grpSpPr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ABB0F25A-9BDE-6BE6-B1BA-66BE95AD72C8}"/>
                    </a:ext>
                  </a:extLst>
                </p:cNvPr>
                <p:cNvSpPr/>
                <p:nvPr/>
              </p:nvSpPr>
              <p:spPr>
                <a:xfrm>
                  <a:off x="3113426" y="4370265"/>
                  <a:ext cx="2237254" cy="15348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4-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PDU</a:t>
                  </a:r>
                  <a:endPara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E9759329-0DA6-B504-E141-F1207006BD34}"/>
                    </a:ext>
                  </a:extLst>
                </p:cNvPr>
                <p:cNvSpPr/>
                <p:nvPr/>
              </p:nvSpPr>
              <p:spPr>
                <a:xfrm>
                  <a:off x="2693940" y="4370265"/>
                  <a:ext cx="404223" cy="15348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PCI</a:t>
                  </a:r>
                  <a:endParaRPr lang="zh-CN" altLang="en-US" sz="12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6B8DF27F-A237-6645-E79E-0A6109234B19}"/>
                  </a:ext>
                </a:extLst>
              </p:cNvPr>
              <p:cNvSpPr/>
              <p:nvPr/>
            </p:nvSpPr>
            <p:spPr>
              <a:xfrm>
                <a:off x="7794631" y="5274687"/>
                <a:ext cx="2240313" cy="185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00000001 00000101 00010000 00000111</a:t>
                </a:r>
                <a:endParaRPr lang="zh-CN" altLang="en-US" sz="9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0D2B45B3-A6C6-CD4A-26B5-2EC7BFD32DEE}"/>
                  </a:ext>
                </a:extLst>
              </p:cNvPr>
              <p:cNvGrpSpPr/>
              <p:nvPr/>
            </p:nvGrpSpPr>
            <p:grpSpPr>
              <a:xfrm>
                <a:off x="7794632" y="5031395"/>
                <a:ext cx="2226156" cy="185713"/>
                <a:chOff x="7794632" y="5510790"/>
                <a:chExt cx="2226156" cy="185713"/>
              </a:xfrm>
            </p:grpSpPr>
            <p:grpSp>
              <p:nvGrpSpPr>
                <p:cNvPr id="156" name="组合 155">
                  <a:extLst>
                    <a:ext uri="{FF2B5EF4-FFF2-40B4-BE49-F238E27FC236}">
                      <a16:creationId xmlns:a16="http://schemas.microsoft.com/office/drawing/2014/main" id="{5157A03C-8C66-0B2A-831A-89F8D7F18AB0}"/>
                    </a:ext>
                  </a:extLst>
                </p:cNvPr>
                <p:cNvGrpSpPr/>
                <p:nvPr/>
              </p:nvGrpSpPr>
              <p:grpSpPr>
                <a:xfrm>
                  <a:off x="7794632" y="5510791"/>
                  <a:ext cx="2226156" cy="185712"/>
                  <a:chOff x="2693938" y="4368746"/>
                  <a:chExt cx="3076227" cy="153482"/>
                </a:xfrm>
              </p:grpSpPr>
              <p:sp>
                <p:nvSpPr>
                  <p:cNvPr id="158" name="矩形 157">
                    <a:extLst>
                      <a:ext uri="{FF2B5EF4-FFF2-40B4-BE49-F238E27FC236}">
                        <a16:creationId xmlns:a16="http://schemas.microsoft.com/office/drawing/2014/main" id="{CB075A55-6378-FEF9-9F73-AD4CA8F92215}"/>
                      </a:ext>
                    </a:extLst>
                  </p:cNvPr>
                  <p:cNvSpPr/>
                  <p:nvPr/>
                </p:nvSpPr>
                <p:spPr>
                  <a:xfrm>
                    <a:off x="3113426" y="4368746"/>
                    <a:ext cx="2656739" cy="15348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3-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PDU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  <p:sp>
                <p:nvSpPr>
                  <p:cNvPr id="159" name="矩形 158">
                    <a:extLst>
                      <a:ext uri="{FF2B5EF4-FFF2-40B4-BE49-F238E27FC236}">
                        <a16:creationId xmlns:a16="http://schemas.microsoft.com/office/drawing/2014/main" id="{D541E072-24EA-A903-7F93-CE13B9552F83}"/>
                      </a:ext>
                    </a:extLst>
                  </p:cNvPr>
                  <p:cNvSpPr/>
                  <p:nvPr/>
                </p:nvSpPr>
                <p:spPr>
                  <a:xfrm>
                    <a:off x="2693938" y="4368746"/>
                    <a:ext cx="404223" cy="153482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rPr>
                      <a:t>PCI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endParaRPr>
                  </a:p>
                </p:txBody>
              </p:sp>
            </p:grp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32800296-0FE0-9902-92F4-DBBBFD5D84C9}"/>
                    </a:ext>
                  </a:extLst>
                </p:cNvPr>
                <p:cNvSpPr/>
                <p:nvPr/>
              </p:nvSpPr>
              <p:spPr>
                <a:xfrm>
                  <a:off x="9747110" y="5510790"/>
                  <a:ext cx="273678" cy="185712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05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CRC</a:t>
                  </a:r>
                  <a:endParaRPr lang="zh-CN" altLang="en-US" sz="105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340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-拉勾">
  <a:themeElements>
    <a:clrScheme name="zce">
      <a:dk1>
        <a:srgbClr val="000000"/>
      </a:dk1>
      <a:lt1>
        <a:sysClr val="window" lastClr="FFFFFF"/>
      </a:lt1>
      <a:dk2>
        <a:srgbClr val="343A3C"/>
      </a:dk2>
      <a:lt2>
        <a:srgbClr val="F8F9FB"/>
      </a:lt2>
      <a:accent1>
        <a:srgbClr val="FF6B6B"/>
      </a:accent1>
      <a:accent2>
        <a:srgbClr val="FFD700"/>
      </a:accent2>
      <a:accent3>
        <a:srgbClr val="20C997"/>
      </a:accent3>
      <a:accent4>
        <a:srgbClr val="339AF0"/>
      </a:accent4>
      <a:accent5>
        <a:srgbClr val="5C7CFA"/>
      </a:accent5>
      <a:accent6>
        <a:srgbClr val="845EF7"/>
      </a:accent6>
      <a:hlink>
        <a:srgbClr val="339AF0"/>
      </a:hlink>
      <a:folHlink>
        <a:srgbClr val="1C7ED6"/>
      </a:folHlink>
    </a:clrScheme>
    <a:fontScheme name="思源黑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-拉勾" id="{9A02658D-BB9F-4FA6-8DD8-5721C10F19F0}" vid="{604640A5-FCA7-4D2A-BA79-5C08BAE6B56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灰底-黑字-炫彩形状</Template>
  <TotalTime>46690</TotalTime>
  <Words>7535</Words>
  <Application>Microsoft Office PowerPoint</Application>
  <PresentationFormat>宽屏</PresentationFormat>
  <Paragraphs>1184</Paragraphs>
  <Slides>38</Slides>
  <Notes>28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-apple-system</vt:lpstr>
      <vt:lpstr>PingFang SC</vt:lpstr>
      <vt:lpstr>TimesNewRomanPS-BoldMT</vt:lpstr>
      <vt:lpstr>TimesNewRomanPSMT</vt:lpstr>
      <vt:lpstr>等线</vt:lpstr>
      <vt:lpstr>思源黑体</vt:lpstr>
      <vt:lpstr>思源黑体 CN Bold</vt:lpstr>
      <vt:lpstr>思源黑体 CN Heavy</vt:lpstr>
      <vt:lpstr>思源黑体 CN Medium</vt:lpstr>
      <vt:lpstr>SimSun</vt:lpstr>
      <vt:lpstr>微软雅黑</vt:lpstr>
      <vt:lpstr>arial</vt:lpstr>
      <vt:lpstr>arial</vt:lpstr>
      <vt:lpstr>Consolas</vt:lpstr>
      <vt:lpstr>Wingdings</vt:lpstr>
      <vt:lpstr>主题1-拉勾</vt:lpstr>
      <vt:lpstr>网络协议基础</vt:lpstr>
      <vt:lpstr>目录</vt:lpstr>
      <vt:lpstr>PowerPoint 演示文稿</vt:lpstr>
      <vt:lpstr>OSI七层协议参考模型</vt:lpstr>
      <vt:lpstr>OSI七层协议参考模型通信过程</vt:lpstr>
      <vt:lpstr>TCP/IP四层协议参考模型</vt:lpstr>
      <vt:lpstr>TCP/IP模型 VS OSI模型</vt:lpstr>
      <vt:lpstr>事实标准：五层次协议网络模型</vt:lpstr>
      <vt:lpstr>五层协议参考模型通信过程</vt:lpstr>
      <vt:lpstr>目录</vt:lpstr>
      <vt:lpstr>PowerPoint 演示文稿</vt:lpstr>
      <vt:lpstr>简单概念</vt:lpstr>
      <vt:lpstr>HTTP请求流程</vt:lpstr>
      <vt:lpstr>如何获取一张图片？</vt:lpstr>
      <vt:lpstr>HTTP请求流程</vt:lpstr>
      <vt:lpstr>HTTP报文结构</vt:lpstr>
      <vt:lpstr>HTTP报文结构</vt:lpstr>
      <vt:lpstr>PowerPoint 演示文稿</vt:lpstr>
      <vt:lpstr>HTTPS：安全的HTTP通道</vt:lpstr>
      <vt:lpstr>目录</vt:lpstr>
      <vt:lpstr>PowerPoint 演示文稿</vt:lpstr>
      <vt:lpstr>传输层提供的服务</vt:lpstr>
      <vt:lpstr>UDP协议</vt:lpstr>
      <vt:lpstr>UDP协议</vt:lpstr>
      <vt:lpstr>目录</vt:lpstr>
      <vt:lpstr>PowerPoint 演示文稿</vt:lpstr>
      <vt:lpstr>传输层提供的服务</vt:lpstr>
      <vt:lpstr>TCP协议的特点</vt:lpstr>
      <vt:lpstr>TCP报文段首部格式</vt:lpstr>
      <vt:lpstr>TCP协议：三次握手建立连接</vt:lpstr>
      <vt:lpstr>TCP协议：四次挥手释放连接</vt:lpstr>
      <vt:lpstr>TCP报文段首部格式</vt:lpstr>
      <vt:lpstr>TCP可靠传输</vt:lpstr>
      <vt:lpstr>TCP流量控制</vt:lpstr>
      <vt:lpstr>TCP拥塞控制</vt:lpstr>
      <vt:lpstr>TCP拥塞控制</vt:lpstr>
      <vt:lpstr>TCP拥塞控制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LiuD</dc:creator>
  <cp:lastModifiedBy>LiuD</cp:lastModifiedBy>
  <cp:revision>440</cp:revision>
  <dcterms:created xsi:type="dcterms:W3CDTF">2022-03-08T06:45:45Z</dcterms:created>
  <dcterms:modified xsi:type="dcterms:W3CDTF">2022-08-17T06:19:49Z</dcterms:modified>
</cp:coreProperties>
</file>