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5"/>
  </p:notesMasterIdLst>
  <p:handoutMasterIdLst>
    <p:handoutMasterId r:id="rId46"/>
  </p:handoutMasterIdLst>
  <p:sldIdLst>
    <p:sldId id="258" r:id="rId2"/>
    <p:sldId id="401" r:id="rId3"/>
    <p:sldId id="471" r:id="rId4"/>
    <p:sldId id="375" r:id="rId5"/>
    <p:sldId id="472" r:id="rId6"/>
    <p:sldId id="473" r:id="rId7"/>
    <p:sldId id="474" r:id="rId8"/>
    <p:sldId id="475" r:id="rId9"/>
    <p:sldId id="476" r:id="rId10"/>
    <p:sldId id="478" r:id="rId11"/>
    <p:sldId id="480" r:id="rId12"/>
    <p:sldId id="481" r:id="rId13"/>
    <p:sldId id="482" r:id="rId14"/>
    <p:sldId id="479" r:id="rId15"/>
    <p:sldId id="469" r:id="rId16"/>
    <p:sldId id="470" r:id="rId17"/>
    <p:sldId id="338" r:id="rId18"/>
    <p:sldId id="425" r:id="rId19"/>
    <p:sldId id="419" r:id="rId20"/>
    <p:sldId id="427" r:id="rId21"/>
    <p:sldId id="447" r:id="rId22"/>
    <p:sldId id="448" r:id="rId23"/>
    <p:sldId id="422" r:id="rId24"/>
    <p:sldId id="431" r:id="rId25"/>
    <p:sldId id="452" r:id="rId26"/>
    <p:sldId id="457" r:id="rId27"/>
    <p:sldId id="464" r:id="rId28"/>
    <p:sldId id="441" r:id="rId29"/>
    <p:sldId id="444" r:id="rId30"/>
    <p:sldId id="463" r:id="rId31"/>
    <p:sldId id="456" r:id="rId32"/>
    <p:sldId id="466" r:id="rId33"/>
    <p:sldId id="458" r:id="rId34"/>
    <p:sldId id="465" r:id="rId35"/>
    <p:sldId id="460" r:id="rId36"/>
    <p:sldId id="449" r:id="rId37"/>
    <p:sldId id="467" r:id="rId38"/>
    <p:sldId id="450" r:id="rId39"/>
    <p:sldId id="461" r:id="rId40"/>
    <p:sldId id="462" r:id="rId41"/>
    <p:sldId id="453" r:id="rId42"/>
    <p:sldId id="454" r:id="rId43"/>
    <p:sldId id="267" r:id="rId44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7FF"/>
    <a:srgbClr val="20AB38"/>
    <a:srgbClr val="00213E"/>
    <a:srgbClr val="28C840"/>
    <a:srgbClr val="FDBC2B"/>
    <a:srgbClr val="FF6058"/>
    <a:srgbClr val="F80000"/>
    <a:srgbClr val="EB4036"/>
    <a:srgbClr val="FF0010"/>
    <a:srgbClr val="C9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451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13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2584221-7EF0-48EB-BBFE-CC7C37E45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125D-C813-4E5F-B9AB-1257A2B582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D784-8544-4E9A-9B86-61EA94F7651C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E2B27-B49F-4FEB-B4E2-6F33BDC77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96711-DC54-4A2C-89B0-2868692481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38D9-BE1E-47C4-BB81-9DD88CC1A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0289-8174-41FB-90A5-C94B7195BB6B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E4CE-3632-40F6-8BB6-9A932A98F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8C%85" TargetMode="External"/><Relationship Id="rId7" Type="http://schemas.openxmlformats.org/officeDocument/2006/relationships/hyperlink" Target="https://baike.baidu.com/item/%E6%95%B0%E6%8D%AE%E9%A1%B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4%B8%A2%E5%8C%85%E7%8E%87" TargetMode="External"/><Relationship Id="rId5" Type="http://schemas.openxmlformats.org/officeDocument/2006/relationships/hyperlink" Target="https://baike.baidu.com/item/%E6%97%B6%E5%BB%B6%E6%8A%96%E5%8A%A8" TargetMode="External"/><Relationship Id="rId4" Type="http://schemas.openxmlformats.org/officeDocument/2006/relationships/hyperlink" Target="https://baike.baidu.com/item/%E5%90%9E%E5%90%90%E7%8E%87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0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PCI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Protocol Control Information 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协议控制信息</a:t>
            </a:r>
            <a:endParaRPr lang="en-US" altLang="zh-CN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SDU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Service Data Unit 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服务数据单元</a:t>
            </a:r>
            <a:endParaRPr lang="en-US" altLang="zh-CN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PDU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Protocol Data Unit 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协议数据单元</a:t>
            </a:r>
            <a:endParaRPr lang="en-US" altLang="zh-CN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数据链路层添加首部和尾部的作用：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首部：同步码；尾部：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校验码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尾部的主要功能就是在</a:t>
            </a:r>
            <a:r>
              <a:rPr lang="zh-CN" altLang="en-US" b="1" i="0">
                <a:solidFill>
                  <a:srgbClr val="333333"/>
                </a:solidFill>
                <a:effectLst/>
                <a:latin typeface="PingFang SC"/>
              </a:rPr>
              <a:t>有差错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的物理链路上建立数据链路，并保证数据无差错的传输。</a:t>
            </a:r>
            <a:br>
              <a:rPr lang="zh-CN" altLang="en-US"/>
            </a:b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而对数据帧添加</a:t>
            </a:r>
            <a:r>
              <a:rPr lang="zh-CN" altLang="en-US" b="1" i="0">
                <a:solidFill>
                  <a:srgbClr val="333333"/>
                </a:solidFill>
                <a:effectLst/>
                <a:latin typeface="PingFang SC"/>
              </a:rPr>
              <a:t>帧尾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就是可靠性的一种保障。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将校验放置到帧尾，接收方收到后会对收到的帧的中间部分按同样方法计算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循环冗余码，然后和发来的帧的尾部的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做比较，如果相同就说明没错，如果不相同就说明数据出错了，这时候应该通知发送方重新发送该帧。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1200" b="0" i="0">
              <a:solidFill>
                <a:srgbClr val="333333"/>
              </a:solidFill>
              <a:effectLst/>
              <a:latin typeface="PingFang SC"/>
              <a:ea typeface="思源黑体 CN Medium" panose="020B0600000000000000" pitchFamily="34" charset="-122"/>
            </a:endParaRPr>
          </a:p>
          <a:p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经历了九九八十一难，终于到达我佛如来处求取真经。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6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6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9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1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75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多部分对象集合包含的对象如下。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multipart/form-data</a:t>
            </a:r>
            <a:b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 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NewRomanPSMT"/>
              </a:rPr>
              <a:t>Web 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表单文件上传时使用。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multipart/</a:t>
            </a: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byteranges</a:t>
            </a:r>
            <a:b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状态码 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NewRomanPSMT"/>
              </a:rPr>
              <a:t>206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NewRomanPSMT"/>
              </a:rPr>
              <a:t>Partial Content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 部分内容） 响应报文包含了多个范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围的内容时使用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8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中间件：</a:t>
            </a:r>
            <a:endParaRPr lang="en-US" altLang="zh-CN"/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9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5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区分服务：一种保证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QoS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（服务质量）的网络技术。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在同一个传输方向上，通过一条或几条路径传输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数据包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时的某些重要特征所定义的这些特征可能包括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吞吐率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、时延、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时延抖动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，和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丢包率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的量化值或统计值等，也可能是指其获取网络资源的相对优先权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生存时间：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TTL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Time To Live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的缩写。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这些</a:t>
            </a:r>
            <a:r>
              <a:rPr lang="zh-CN" altLang="en-US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数据项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可以是数字或在计算检验的过程中看作数字的其它字符串。校验和（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checksum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）是指传输位数的累加，当传输结束时，接收者可以根据这个数值判断是否接到了所有的数据</a:t>
            </a: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5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2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中间件：</a:t>
            </a:r>
            <a:endParaRPr lang="en-US" altLang="zh-CN"/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72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中间件：</a:t>
            </a:r>
            <a:endParaRPr lang="en-US" altLang="zh-CN"/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01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中间件：</a:t>
            </a:r>
            <a:endParaRPr lang="en-US" altLang="zh-CN"/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35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12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MSL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Maximum Segment Lifetime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最长报文段寿命，为什么是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2MSL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？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一、为了确保客户机发送的最后一个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ACK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报文段能够到达服务器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二、防止“已失效的连接请求报文段”出现在本连接中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中间件：</a:t>
            </a:r>
            <a:endParaRPr lang="en-US" altLang="zh-CN"/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22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43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9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03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47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MSS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：一个最大报文长度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74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err="1">
                <a:solidFill>
                  <a:srgbClr val="4D4D4D"/>
                </a:solidFill>
                <a:effectLst/>
                <a:latin typeface="-apple-system"/>
              </a:rPr>
              <a:t>MSS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：一个最大报文长度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1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1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5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altLang="zh-CN" sz="1400"/>
              <a:t>gRPC</a:t>
            </a:r>
            <a:r>
              <a:rPr lang="zh-CN" altLang="en-US" sz="1400"/>
              <a:t>透明代理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0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altLang="zh-CN" sz="1400"/>
              <a:t>gRPC</a:t>
            </a:r>
            <a:r>
              <a:rPr lang="zh-CN" altLang="en-US" sz="1400"/>
              <a:t>透明代理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1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altLang="zh-CN" sz="1400"/>
              <a:t>gRPC</a:t>
            </a:r>
            <a:r>
              <a:rPr lang="zh-CN" altLang="en-US" sz="1400"/>
              <a:t>透明代理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9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7948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457223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197433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AE9FAFB-47DF-4A46-A0CF-D4010E45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B933052-9FE6-48D6-A8AB-7F62F7AE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9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CE3D66C-A200-4ECD-AC0B-88132D0A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8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9" y="368301"/>
            <a:ext cx="10512425" cy="6121399"/>
          </a:xfrm>
        </p:spPr>
        <p:txBody>
          <a:bodyPr numCol="2"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41682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CE50-80BC-7FB7-A784-8B72F56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298A-AA10-71C8-FDF7-34594A6B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3501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87993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27098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2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6" y="1347901"/>
            <a:ext cx="10512425" cy="51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6ECDF66-4FE6-436B-AD76-0DDCC64C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D26D1-BCED-4FF1-8616-DB586A0B19A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7039" y="6318288"/>
            <a:ext cx="1314662" cy="3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  <p:sldLayoutId id="2147483689" r:id="rId5"/>
    <p:sldLayoutId id="2147483704" r:id="rId6"/>
    <p:sldLayoutId id="2147483690" r:id="rId7"/>
    <p:sldLayoutId id="2147483699" r:id="rId8"/>
    <p:sldLayoutId id="2147483703" r:id="rId9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46" rtl="0" eaLnBrk="1" latinLnBrk="0" hangingPunct="1">
        <a:lnSpc>
          <a:spcPct val="90000"/>
        </a:lnSpc>
        <a:spcBef>
          <a:spcPct val="0"/>
        </a:spcBef>
        <a:buNone/>
        <a:defRPr lang="en-US" altLang="en-US" sz="3600" kern="1200" dirty="0">
          <a:solidFill>
            <a:srgbClr val="3F434C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F434C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34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57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80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503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645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 altLang="en-US"/>
              <a:t>协议代理服务器实战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037839CD-600E-4846-994B-89EB253685BA}"/>
              </a:ext>
            </a:extLst>
          </p:cNvPr>
          <p:cNvSpPr/>
          <p:nvPr/>
        </p:nvSpPr>
        <p:spPr>
          <a:xfrm>
            <a:off x="9976072" y="6147880"/>
            <a:ext cx="2215928" cy="71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750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gRPC</a:t>
            </a:r>
            <a:r>
              <a:rPr lang="zh-CN" altLang="en-US"/>
              <a:t>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gRPC(Google Remote Procedure Call)</a:t>
            </a:r>
          </a:p>
          <a:p>
            <a:pPr marL="457223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1600"/>
              <a:t>谷歌出品的高性能、开源、通用的</a:t>
            </a:r>
            <a:r>
              <a:rPr lang="en-US" altLang="zh-CN" sz="1600"/>
              <a:t>RPC</a:t>
            </a:r>
            <a:r>
              <a:rPr lang="zh-CN" altLang="en-US" sz="1600"/>
              <a:t>框架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400"/>
              <a:t>基于</a:t>
            </a:r>
            <a:r>
              <a:rPr lang="en-US" altLang="zh-CN" sz="1400"/>
              <a:t>HTTP/2</a:t>
            </a:r>
            <a:r>
              <a:rPr lang="zh-CN" altLang="en-US" sz="1400"/>
              <a:t>设计：</a:t>
            </a:r>
            <a:endParaRPr lang="en-US" altLang="zh-CN" sz="1400"/>
          </a:p>
          <a:p>
            <a:pPr lvl="2" indent="0">
              <a:buNone/>
            </a:pPr>
            <a:r>
              <a:rPr lang="zh-CN" altLang="en-US" sz="1400"/>
              <a:t>双向流、流控、头部压缩、单</a:t>
            </a:r>
            <a:r>
              <a:rPr lang="en-US" altLang="zh-CN" sz="1400"/>
              <a:t>TCP</a:t>
            </a:r>
            <a:r>
              <a:rPr lang="zh-CN" altLang="en-US" sz="1400"/>
              <a:t>多路复用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面向服务端和移动端：节省空间、省电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支持众多主流语言：</a:t>
            </a:r>
            <a:r>
              <a:rPr lang="en-US" altLang="zh-CN" sz="1400"/>
              <a:t>C++</a:t>
            </a:r>
            <a:r>
              <a:rPr lang="zh-CN" altLang="en-US" sz="1400"/>
              <a:t>、</a:t>
            </a:r>
            <a:r>
              <a:rPr lang="en-US" altLang="zh-CN" sz="1400"/>
              <a:t>Go</a:t>
            </a:r>
            <a:r>
              <a:rPr lang="zh-CN" altLang="en-US" sz="1400"/>
              <a:t>、</a:t>
            </a:r>
            <a:r>
              <a:rPr lang="en-US" altLang="zh-CN" sz="1400"/>
              <a:t>Java</a:t>
            </a:r>
            <a:r>
              <a:rPr lang="zh-CN" altLang="en-US" sz="1400"/>
              <a:t>、</a:t>
            </a:r>
            <a:r>
              <a:rPr lang="en-US" altLang="zh-CN" sz="1400"/>
              <a:t>Python...</a:t>
            </a:r>
          </a:p>
          <a:p>
            <a:pPr lvl="1" indent="0">
              <a:buNone/>
            </a:pPr>
            <a:r>
              <a:rPr lang="zh-CN" altLang="en-US" sz="1400"/>
              <a:t>使用</a:t>
            </a:r>
            <a:r>
              <a:rPr lang="en-US" altLang="zh-CN" sz="1400"/>
              <a:t>protobuf</a:t>
            </a:r>
            <a:r>
              <a:rPr lang="zh-CN" altLang="en-US" sz="1400"/>
              <a:t>作为</a:t>
            </a:r>
            <a:r>
              <a:rPr lang="en-US" altLang="zh-CN" sz="1400"/>
              <a:t>IDL</a:t>
            </a:r>
            <a:endParaRPr lang="en-US" altLang="zh-CN" sz="1600"/>
          </a:p>
          <a:p>
            <a:pPr marL="457223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1600"/>
              <a:t>基本理念：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zh-CN" altLang="zh-CN" sz="140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定义一个服务，指定其能够被远程调用的方法（</a:t>
            </a:r>
            <a:r>
              <a:rPr lang="zh-CN" altLang="en-US" sz="140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即函数，</a:t>
            </a:r>
            <a:r>
              <a:rPr lang="zh-CN" altLang="zh-CN" sz="140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包含参数和返回类型）</a:t>
            </a:r>
            <a:r>
              <a:rPr lang="zh-CN" altLang="zh-CN" sz="900">
                <a:solidFill>
                  <a:schemeClr val="tx1"/>
                </a:solidFill>
              </a:rPr>
              <a:t> 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zh-CN" altLang="zh-CN" sz="140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在服务端实现这个接口，并运行一个 gRPC服务器来处理客户端调用</a:t>
            </a:r>
            <a:r>
              <a:rPr lang="zh-CN" altLang="zh-CN" sz="900">
                <a:solidFill>
                  <a:schemeClr val="tx1"/>
                </a:solidFill>
              </a:rPr>
              <a:t> </a:t>
            </a:r>
            <a:endParaRPr lang="zh-CN" altLang="en-US" sz="1400"/>
          </a:p>
          <a:p>
            <a:pPr lvl="1" indent="0">
              <a:buNone/>
            </a:pPr>
            <a:r>
              <a:rPr lang="en-US" altLang="zh-CN" sz="1400"/>
              <a:t>3</a:t>
            </a:r>
            <a:r>
              <a:rPr lang="zh-CN" altLang="en-US" sz="1400"/>
              <a:t>、客户端有一个存根，即跟服务端一样的方法</a:t>
            </a:r>
            <a:endParaRPr lang="en-US" altLang="zh-CN" sz="1400"/>
          </a:p>
          <a:p>
            <a:pPr lvl="2" indent="0">
              <a:buNone/>
            </a:pPr>
            <a:r>
              <a:rPr lang="zh-CN" altLang="en-US" sz="1400"/>
              <a:t>回调被调用的 </a:t>
            </a:r>
            <a:r>
              <a:rPr lang="en-US" altLang="zh-CN" sz="1400"/>
              <a:t>A </a:t>
            </a:r>
            <a:r>
              <a:rPr lang="zh-CN" altLang="en-US" sz="1400"/>
              <a:t>方法，唤醒正在等待响应（阻塞）的客户端调用并返回响应结果</a:t>
            </a:r>
            <a:endParaRPr lang="en-US" altLang="zh-CN" sz="1400"/>
          </a:p>
        </p:txBody>
      </p:sp>
      <p:pic>
        <p:nvPicPr>
          <p:cNvPr id="40" name="内容占位符 4">
            <a:extLst>
              <a:ext uri="{FF2B5EF4-FFF2-40B4-BE49-F238E27FC236}">
                <a16:creationId xmlns:a16="http://schemas.microsoft.com/office/drawing/2014/main" id="{BF0B722F-EA64-F3DD-6B48-6DB42959D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3251" y="1347900"/>
            <a:ext cx="5754200" cy="34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gRPC</a:t>
            </a:r>
            <a:r>
              <a:rPr lang="zh-CN" altLang="en-US"/>
              <a:t>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gRPC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服务器和客户端实现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1600"/>
              <a:t>编写并编译</a:t>
            </a:r>
            <a:r>
              <a:rPr lang="en-US" altLang="zh-CN" sz="1600"/>
              <a:t>proto</a:t>
            </a:r>
            <a:r>
              <a:rPr lang="zh-CN" altLang="en-US" sz="1600"/>
              <a:t>文件，定义服务和消息体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400"/>
              <a:t>$ protoc --go_out=plugins=grpc:. *.proto</a:t>
            </a:r>
            <a:endParaRPr lang="en-US" altLang="zh-CN" sz="1600"/>
          </a:p>
          <a:p>
            <a:pPr marL="457223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1600"/>
              <a:t>注册</a:t>
            </a:r>
            <a:r>
              <a:rPr lang="en-US" altLang="zh-CN" sz="1600"/>
              <a:t>gRPC</a:t>
            </a:r>
            <a:r>
              <a:rPr lang="zh-CN" altLang="en-US" sz="1600"/>
              <a:t>服务并启动：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400"/>
              <a:t>pb.RegisterHelloServiceServer(</a:t>
            </a:r>
          </a:p>
          <a:p>
            <a:pPr lvl="1" indent="0">
              <a:buNone/>
            </a:pPr>
            <a:r>
              <a:rPr lang="en-US" altLang="zh-CN" sz="1400"/>
              <a:t>    grpc.NewServer(),</a:t>
            </a:r>
          </a:p>
          <a:p>
            <a:pPr lvl="1" indent="0">
              <a:buNone/>
            </a:pPr>
            <a:r>
              <a:rPr lang="en-US" altLang="zh-CN" sz="1400"/>
              <a:t>    new(HelloService))</a:t>
            </a:r>
          </a:p>
          <a:p>
            <a:pPr marL="457223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1600"/>
              <a:t>创建客户端调用远程函数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400"/>
              <a:t>client := pb.NewHelloServiceClient(conn)</a:t>
            </a:r>
          </a:p>
          <a:p>
            <a:pPr lvl="1" indent="0">
              <a:buNone/>
            </a:pPr>
            <a:r>
              <a:rPr lang="en-US" altLang="zh-CN" sz="1400"/>
              <a:t>reply, err := client.Hello(ctx, msg)</a:t>
            </a:r>
          </a:p>
        </p:txBody>
      </p:sp>
      <p:pic>
        <p:nvPicPr>
          <p:cNvPr id="40" name="内容占位符 4">
            <a:extLst>
              <a:ext uri="{FF2B5EF4-FFF2-40B4-BE49-F238E27FC236}">
                <a16:creationId xmlns:a16="http://schemas.microsoft.com/office/drawing/2014/main" id="{BF0B722F-EA64-F3DD-6B48-6DB42959D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3251" y="1347900"/>
            <a:ext cx="5754200" cy="34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gRPC</a:t>
            </a:r>
            <a:r>
              <a:rPr lang="zh-CN" altLang="en-US"/>
              <a:t>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gRPC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支持的四种服务方法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lnSpc>
                <a:spcPct val="200000"/>
              </a:lnSpc>
              <a:buNone/>
            </a:pPr>
            <a:r>
              <a:rPr lang="zh-CN" altLang="en-US" sz="1400" b="1"/>
              <a:t>一元 </a:t>
            </a:r>
            <a:r>
              <a:rPr lang="en-US" altLang="zh-CN" sz="1400" b="1"/>
              <a:t>RPC(Unary)</a:t>
            </a:r>
            <a:r>
              <a:rPr lang="zh-CN" altLang="en-US" sz="1400"/>
              <a:t>，客户端向服务器发送单个请求并返回单个响应，就像普通的函数调用一样</a:t>
            </a:r>
            <a:endParaRPr lang="en-US" altLang="zh-CN" sz="1400"/>
          </a:p>
          <a:p>
            <a:pPr lvl="1" indent="0">
              <a:lnSpc>
                <a:spcPct val="200000"/>
              </a:lnSpc>
              <a:buNone/>
            </a:pPr>
            <a:r>
              <a:rPr lang="en-US" altLang="zh-CN" sz="1400" b="1">
                <a:solidFill>
                  <a:srgbClr val="1777FF"/>
                </a:solidFill>
              </a:rPr>
              <a:t>rpc</a:t>
            </a:r>
            <a:r>
              <a:rPr lang="en-US" altLang="zh-CN" sz="1400"/>
              <a:t> SayHello(HelloRequest) </a:t>
            </a:r>
            <a:r>
              <a:rPr lang="en-US" altLang="zh-CN" sz="1400" b="1">
                <a:solidFill>
                  <a:srgbClr val="1777FF"/>
                </a:solidFill>
              </a:rPr>
              <a:t>returns</a:t>
            </a:r>
            <a:r>
              <a:rPr lang="en-US" altLang="zh-CN" sz="1400"/>
              <a:t> (HelloResponse);</a:t>
            </a:r>
          </a:p>
          <a:p>
            <a:pPr lvl="1" indent="0">
              <a:lnSpc>
                <a:spcPct val="200000"/>
              </a:lnSpc>
              <a:buNone/>
            </a:pPr>
            <a:r>
              <a:rPr lang="zh-CN" altLang="en-US" sz="1400" b="1"/>
              <a:t>服务器流式处理</a:t>
            </a:r>
            <a:r>
              <a:rPr lang="en-US" altLang="zh-CN" sz="1400" b="1"/>
              <a:t>(Server streaming)</a:t>
            </a:r>
            <a:r>
              <a:rPr lang="zh-CN" altLang="en-US" sz="1400" b="1"/>
              <a:t> </a:t>
            </a:r>
            <a:r>
              <a:rPr lang="en-US" altLang="zh-CN" sz="1400" b="1"/>
              <a:t>RPC</a:t>
            </a:r>
            <a:r>
              <a:rPr lang="zh-CN" altLang="en-US" sz="1400"/>
              <a:t>，客户端向服务器发送请求并获取流以读回一系列消息</a:t>
            </a:r>
            <a:endParaRPr lang="en-US" altLang="zh-CN" sz="1400"/>
          </a:p>
          <a:p>
            <a:pPr lvl="1" indent="0">
              <a:lnSpc>
                <a:spcPct val="200000"/>
              </a:lnSpc>
              <a:buNone/>
            </a:pPr>
            <a:r>
              <a:rPr lang="en-US" altLang="zh-CN" sz="1400" b="1">
                <a:solidFill>
                  <a:srgbClr val="1777FF"/>
                </a:solidFill>
              </a:rPr>
              <a:t>rpc</a:t>
            </a:r>
            <a:r>
              <a:rPr lang="en-US" altLang="zh-CN" sz="1400"/>
              <a:t> LotsOfReplies(HelloRequest) </a:t>
            </a:r>
            <a:r>
              <a:rPr lang="en-US" altLang="zh-CN" sz="1400" b="1">
                <a:solidFill>
                  <a:srgbClr val="1777FF"/>
                </a:solidFill>
              </a:rPr>
              <a:t>returns</a:t>
            </a:r>
            <a:r>
              <a:rPr lang="en-US" altLang="zh-CN" sz="1400"/>
              <a:t> (stream HelloResponse);</a:t>
            </a:r>
          </a:p>
          <a:p>
            <a:pPr lvl="1" indent="0">
              <a:lnSpc>
                <a:spcPct val="200000"/>
              </a:lnSpc>
              <a:buNone/>
            </a:pPr>
            <a:r>
              <a:rPr lang="zh-CN" altLang="en-US" sz="1400" b="1"/>
              <a:t>客户端流式处理</a:t>
            </a:r>
            <a:r>
              <a:rPr lang="en-US" altLang="zh-CN" sz="1400" b="1"/>
              <a:t>(Client streaming)</a:t>
            </a:r>
            <a:r>
              <a:rPr lang="zh-CN" altLang="en-US" sz="1400" b="1"/>
              <a:t> </a:t>
            </a:r>
            <a:r>
              <a:rPr lang="en-US" altLang="zh-CN" sz="1400" b="1"/>
              <a:t>RPC</a:t>
            </a:r>
            <a:r>
              <a:rPr lang="zh-CN" altLang="en-US" sz="1400"/>
              <a:t>，客户端写入一系列消息并将其发送到服务器，等待服务器读取并应答</a:t>
            </a:r>
            <a:endParaRPr lang="en-US" altLang="zh-CN" sz="1400"/>
          </a:p>
          <a:p>
            <a:pPr lvl="1" indent="0">
              <a:lnSpc>
                <a:spcPct val="200000"/>
              </a:lnSpc>
              <a:buNone/>
            </a:pPr>
            <a:r>
              <a:rPr lang="en-US" altLang="zh-CN" sz="1400" b="1">
                <a:solidFill>
                  <a:srgbClr val="1777FF"/>
                </a:solidFill>
              </a:rPr>
              <a:t>rpc</a:t>
            </a:r>
            <a:r>
              <a:rPr lang="en-US" altLang="zh-CN" sz="1400"/>
              <a:t> LotsOfGreetings(stream HelloRequest) </a:t>
            </a:r>
            <a:r>
              <a:rPr lang="en-US" altLang="zh-CN" sz="1400" b="1">
                <a:solidFill>
                  <a:srgbClr val="1777FF"/>
                </a:solidFill>
              </a:rPr>
              <a:t>returns</a:t>
            </a:r>
            <a:r>
              <a:rPr lang="en-US" altLang="zh-CN" sz="1400"/>
              <a:t> (HelloResponse);</a:t>
            </a:r>
          </a:p>
          <a:p>
            <a:pPr lvl="1" indent="0">
              <a:lnSpc>
                <a:spcPct val="200000"/>
              </a:lnSpc>
              <a:buNone/>
            </a:pPr>
            <a:r>
              <a:rPr lang="zh-CN" altLang="en-US" sz="1400" b="1"/>
              <a:t>双向流式处理</a:t>
            </a:r>
            <a:r>
              <a:rPr lang="en-US" altLang="zh-CN" sz="1400" b="1"/>
              <a:t>(Bidirectional streaming)</a:t>
            </a:r>
            <a:r>
              <a:rPr lang="zh-CN" altLang="en-US" sz="1400" b="1"/>
              <a:t> </a:t>
            </a:r>
            <a:r>
              <a:rPr lang="en-US" altLang="zh-CN" sz="1400" b="1"/>
              <a:t>RPC</a:t>
            </a:r>
            <a:r>
              <a:rPr lang="zh-CN" altLang="en-US" sz="1400"/>
              <a:t>，其中双方都使用读写流发送一系列消息。两个流独立运行</a:t>
            </a:r>
            <a:endParaRPr lang="en-US" altLang="zh-CN" sz="1400"/>
          </a:p>
          <a:p>
            <a:pPr lvl="1" indent="0">
              <a:lnSpc>
                <a:spcPct val="200000"/>
              </a:lnSpc>
              <a:buNone/>
            </a:pPr>
            <a:r>
              <a:rPr lang="en-US" altLang="zh-CN" sz="1400" b="1">
                <a:solidFill>
                  <a:srgbClr val="1777FF"/>
                </a:solidFill>
              </a:rPr>
              <a:t>rpc</a:t>
            </a:r>
            <a:r>
              <a:rPr lang="en-US" altLang="zh-CN" sz="1400"/>
              <a:t> BidiHello(stream HelloRequest) </a:t>
            </a:r>
            <a:r>
              <a:rPr lang="en-US" altLang="zh-CN" sz="1400" b="1">
                <a:solidFill>
                  <a:srgbClr val="1777FF"/>
                </a:solidFill>
              </a:rPr>
              <a:t>returns</a:t>
            </a:r>
            <a:r>
              <a:rPr lang="en-US" altLang="zh-CN" sz="1400"/>
              <a:t> (stream HelloResponse);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B281A4-1A36-C751-9CFE-DB50C6345219}"/>
              </a:ext>
            </a:extLst>
          </p:cNvPr>
          <p:cNvSpPr/>
          <p:nvPr/>
        </p:nvSpPr>
        <p:spPr>
          <a:xfrm>
            <a:off x="1413730" y="1969477"/>
            <a:ext cx="9355016" cy="8704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0039 0.13912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3912 L 0.00039 0.28542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8541 L 0.00039 0.43149 " pathEditMode="relative" rAng="0" ptsTypes="AA">
                                      <p:cBhvr>
                                        <p:cTn id="4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4" grpId="2" animBg="1"/>
      <p:bldP spid="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ReverseProxy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更改内容支持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错误信息回调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600"/>
              <a:t>URL</a:t>
            </a:r>
            <a:r>
              <a:rPr lang="zh-CN" altLang="en-US" sz="1600"/>
              <a:t>重写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连接池</a:t>
            </a:r>
            <a:endParaRPr lang="en-US" altLang="zh-CN" sz="1600"/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/>
              <a:t>支持</a:t>
            </a:r>
            <a:r>
              <a:rPr lang="en-US" altLang="zh-CN" sz="1600"/>
              <a:t>WebSocket</a:t>
            </a:r>
            <a:r>
              <a:rPr lang="zh-CN" altLang="en-US" sz="1600"/>
              <a:t>服务</a:t>
            </a:r>
            <a:endParaRPr lang="en-US" altLang="zh-CN" sz="1600"/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/>
              <a:t>支持</a:t>
            </a:r>
            <a:r>
              <a:rPr lang="en-US" altLang="zh-CN" sz="1600"/>
              <a:t>https</a:t>
            </a:r>
            <a:r>
              <a:rPr lang="zh-CN" altLang="en-US" sz="1600"/>
              <a:t>代理</a:t>
            </a:r>
          </a:p>
          <a:p>
            <a:pPr marL="457223" lvl="2" indent="0">
              <a:spcBef>
                <a:spcPts val="1000"/>
              </a:spcBef>
              <a:buNone/>
            </a:pPr>
            <a:endParaRPr lang="en-US" altLang="zh-CN" sz="16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707E4-7F98-10BF-0DD2-F2182983FB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ea typeface="思源黑体 CN Medium" panose="020B0600000000000000" pitchFamily="34" charset="-122"/>
              </a:rPr>
              <a:t>拓展</a:t>
            </a:r>
            <a:r>
              <a:rPr lang="en-US" altLang="zh-CN" sz="2000">
                <a:ea typeface="思源黑体 CN Medium" panose="020B0600000000000000" pitchFamily="34" charset="-122"/>
              </a:rPr>
              <a:t>ReverseProxy</a:t>
            </a:r>
            <a:r>
              <a:rPr lang="zh-CN" altLang="en-US" sz="2000">
                <a:ea typeface="思源黑体 CN Medium" panose="020B0600000000000000" pitchFamily="34" charset="-122"/>
              </a:rPr>
              <a:t>功能</a:t>
            </a:r>
            <a:endParaRPr lang="en-US" altLang="zh-CN" sz="2000"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负载均衡：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600"/>
              <a:t>	</a:t>
            </a:r>
            <a:r>
              <a:rPr lang="zh-CN" altLang="en-US" sz="1600"/>
              <a:t>随机、轮询、加权、一致性</a:t>
            </a:r>
            <a:r>
              <a:rPr lang="en-US" altLang="zh-CN" sz="1600"/>
              <a:t>hash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中间件支持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限流、熔断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权限认证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数据统计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代理的功能列表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553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BFE57-B7AC-3E8A-5DDB-E29CE41B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8447C-BF8B-7DD8-0D9D-B965E4C2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/>
              <a:t>随机负载均衡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/>
              <a:t>轮询负载均衡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/>
              <a:t>加权负载均衡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/>
              <a:t>一致性</a:t>
            </a:r>
            <a:r>
              <a:rPr lang="en-US" altLang="zh-CN" sz="2400"/>
              <a:t>hash</a:t>
            </a:r>
            <a:r>
              <a:rPr lang="zh-CN" altLang="en-US" sz="2400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193055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代码实现一个正向代理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b="1"/>
              <a:t>正向代理：</a:t>
            </a:r>
            <a:r>
              <a:rPr lang="zh-CN" altLang="en-US" sz="1600"/>
              <a:t>客户端的代理技术，帮助客户端访问无法访问的</a:t>
            </a:r>
            <a:br>
              <a:rPr lang="zh-CN" altLang="en-US" sz="1600"/>
            </a:br>
            <a:r>
              <a:rPr lang="zh-CN" altLang="en-US" sz="1600"/>
              <a:t>服务资源，可以隐藏用户真实</a:t>
            </a:r>
            <a:r>
              <a:rPr lang="en-US" altLang="zh-CN" sz="1600"/>
              <a:t>IP</a:t>
            </a:r>
            <a:r>
              <a:rPr lang="zh-CN" altLang="en-US" sz="1600"/>
              <a:t>。比如：浏览器</a:t>
            </a:r>
            <a:r>
              <a:rPr lang="en-US" altLang="zh-CN" sz="1600"/>
              <a:t>web</a:t>
            </a:r>
            <a:r>
              <a:rPr lang="zh-CN" altLang="en-US" sz="1600"/>
              <a:t>代</a:t>
            </a:r>
            <a:br>
              <a:rPr lang="zh-CN" altLang="en-US" sz="1600"/>
            </a:br>
            <a:r>
              <a:rPr lang="zh-CN" altLang="en-US" sz="1600"/>
              <a:t>理、</a:t>
            </a:r>
            <a:r>
              <a:rPr lang="en-US" altLang="zh-CN" sz="1600"/>
              <a:t>VPN</a:t>
            </a:r>
            <a:r>
              <a:rPr lang="zh-CN" altLang="en-US" sz="1600"/>
              <a:t>等 </a:t>
            </a:r>
            <a:endParaRPr lang="en-US" altLang="zh-CN" sz="160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代码实现一个反向代理</a:t>
            </a:r>
            <a:endParaRPr lang="en-US" altLang="zh-CN" sz="2000"/>
          </a:p>
          <a:p>
            <a:pPr lvl="1" indent="0">
              <a:buNone/>
            </a:pPr>
            <a:r>
              <a:rPr lang="zh-CN" altLang="en-US" sz="1600" b="1"/>
              <a:t>反向代理：</a:t>
            </a:r>
            <a:r>
              <a:rPr lang="zh-CN" altLang="en-US" sz="1600"/>
              <a:t>服务端的代理技术，帮助服务器做负载均衡、缓存</a:t>
            </a:r>
            <a:br>
              <a:rPr lang="zh-CN" altLang="en-US" sz="1600"/>
            </a:br>
            <a:r>
              <a:rPr lang="zh-CN" altLang="en-US" sz="1600"/>
              <a:t>、提供安全校验等，可以隐藏服务器真实</a:t>
            </a:r>
            <a:r>
              <a:rPr lang="en-US" altLang="zh-CN" sz="1600"/>
              <a:t>IP</a:t>
            </a:r>
            <a:r>
              <a:rPr lang="zh-CN" altLang="en-US" sz="1600"/>
              <a:t>。比如：</a:t>
            </a:r>
            <a:r>
              <a:rPr lang="en-US" altLang="zh-CN" sz="1600"/>
              <a:t>LVS</a:t>
            </a:r>
            <a:br>
              <a:rPr lang="en-US" altLang="zh-CN" sz="1600"/>
            </a:br>
            <a:r>
              <a:rPr lang="zh-CN" altLang="en-US" sz="1600"/>
              <a:t>技术、</a:t>
            </a:r>
            <a:r>
              <a:rPr lang="en-US" altLang="zh-CN" sz="1600"/>
              <a:t>nginx proxy_pass</a:t>
            </a:r>
            <a:r>
              <a:rPr lang="zh-CN" altLang="en-US" sz="1600"/>
              <a:t>等 </a:t>
            </a:r>
            <a:br>
              <a:rPr lang="zh-CN" altLang="en-US" sz="1600"/>
            </a:br>
            <a:endParaRPr lang="en-US" altLang="zh-CN" sz="160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486CE65-DE7E-C060-7153-CCCE6EA54315}"/>
              </a:ext>
            </a:extLst>
          </p:cNvPr>
          <p:cNvGrpSpPr>
            <a:grpSpLocks noChangeAspect="1"/>
          </p:cNvGrpSpPr>
          <p:nvPr/>
        </p:nvGrpSpPr>
        <p:grpSpPr>
          <a:xfrm>
            <a:off x="8361031" y="1586843"/>
            <a:ext cx="1933111" cy="4044077"/>
            <a:chOff x="1608053" y="1711099"/>
            <a:chExt cx="1933111" cy="454197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512D7FFB-A677-9163-A4C7-5A53B4410E7C}"/>
                </a:ext>
              </a:extLst>
            </p:cNvPr>
            <p:cNvGrpSpPr/>
            <p:nvPr/>
          </p:nvGrpSpPr>
          <p:grpSpPr>
            <a:xfrm>
              <a:off x="1729712" y="1711099"/>
              <a:ext cx="1775534" cy="4027919"/>
              <a:chOff x="3222593" y="1420036"/>
              <a:chExt cx="1775534" cy="4027919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F3661D82-392C-CD63-6650-E0E1157964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666720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471BEFED-CB19-2235-20DC-BA36602BE3A4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08A8DED6-39D7-A190-F158-98B878342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4A1C0139-DA69-A7B7-484E-24DBD2C5B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FB7E6BA6-0DFD-5D8B-7ABE-0F1A976FE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B0E42ED4-C013-8D9A-636F-4A5AEBED9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5FC884C5-A786-02BF-2137-ECEBBF43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0042FDA-CAE9-017D-6108-0D49F3A0B7E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125183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6E33114-52F4-1438-6AAC-2E40CEF7E292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AD7677C0-EC76-6034-E23B-EA3EC70DD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C1C8CAA8-44B2-CD68-E51C-F27B1025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5507AE2A-6F94-733F-7B9D-88B39BC27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813435D-6AEB-822D-1137-3723211E3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7F2D1DE5-8968-EE9A-1245-33645580F3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B7298E9-193A-42D6-CE18-8234CC8419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583646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70C8048-8AB4-B585-E3F2-DCED2E28AC61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39A31979-2D73-08D3-5D93-8A5903519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8558C5B8-F731-C50E-CBBF-2F3406632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39F312A3-400E-2066-D902-D9F9909F5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0B18B7F1-28CC-FCB6-5FCD-05A5FF099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3BFD7A1D-2F86-FE1B-0165-1B7FE1619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D8530380-6013-364B-7BF9-B128FE106B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042109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2C7FC716-36EB-C224-5D4C-C180A0FB8B3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AD87D733-3B3F-A746-8CAF-E47C178CB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376375A1-6A69-5D3A-3A80-4D9EDA252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C92E7079-BCB2-7789-EC6B-8E5BD16B8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72DFEFE9-B77B-88E7-C8A2-0B9BE23A5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6ED87EEC-E653-D708-A43B-A7F1B8C8C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FCC01D8-D533-95B2-A2E4-A85EA0E305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2500572"/>
                <a:ext cx="1775534" cy="781235"/>
                <a:chOff x="5415378" y="2112885"/>
                <a:chExt cx="1775534" cy="78123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ABBC72F9-C892-E460-9BA3-0A4B8C997E18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会话层</a:t>
                  </a: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CEA52E2F-55C9-DAE3-E1AE-63608DA48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0598DD8C-FBA1-766A-37A7-E31E04F99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FA4CADF1-CBD5-52BC-5AEB-E3DA4C448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74628568-3AD4-CBA1-6909-88A03CD06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B65C71EA-E58A-613E-8620-5E6AEA43A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C366B0E-86F3-98F6-C97F-BFB58F2929D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959034"/>
                <a:ext cx="1775534" cy="781235"/>
                <a:chOff x="5415378" y="2112885"/>
                <a:chExt cx="1775534" cy="781235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44B367A-C15E-9055-3A38-34A9014C23F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表示层</a:t>
                  </a:r>
                  <a:endParaRPr lang="en-US" altLang="zh-CN" sz="16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2B8A6CFA-EA45-5DB8-8762-1977251D8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8A86D51C-071D-579B-E341-AED9A97BB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E090ED8E-7345-6C64-D89C-A759AC362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86E0645B-25CE-E90E-6477-69E6B3799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0945944F-25A4-3225-01F5-D3D8E9B91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DBCE2F-78E2-659F-DC40-8E106629C1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420036"/>
                <a:ext cx="1775533" cy="778696"/>
                <a:chOff x="5415378" y="2115424"/>
                <a:chExt cx="1775533" cy="77869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A849AC67-6A0E-D01F-4D73-7A6542086B4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92C36AE2-7D8F-336E-56C0-D71F70888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DBAF9FDA-8BAE-3001-866C-D3819DF2B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64D4C52-C3A7-EEC8-9A2A-C2F29DC89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45E3E4E1-4C33-74F6-EFE8-F18CAE4ED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C0D24FA4-1921-6950-8086-34201A0A0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B088333-82AA-1073-82C7-860019033C77}"/>
                </a:ext>
              </a:extLst>
            </p:cNvPr>
            <p:cNvSpPr txBox="1"/>
            <p:nvPr/>
          </p:nvSpPr>
          <p:spPr>
            <a:xfrm>
              <a:off x="1608053" y="5803699"/>
              <a:ext cx="1933111" cy="449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OSI</a:t>
              </a:r>
              <a:r>
                <a:rPr lang="zh-CN" altLang="en-US" sz="20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的七层协议</a:t>
              </a:r>
              <a:endParaRPr lang="en-US" altLang="zh-CN" sz="20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40" name="对话气泡: 椭圆形 139">
            <a:extLst>
              <a:ext uri="{FF2B5EF4-FFF2-40B4-BE49-F238E27FC236}">
                <a16:creationId xmlns:a16="http://schemas.microsoft.com/office/drawing/2014/main" id="{7B9F59FC-A483-FFF4-4FF1-2BE38BF64AE5}"/>
              </a:ext>
            </a:extLst>
          </p:cNvPr>
          <p:cNvSpPr/>
          <p:nvPr/>
        </p:nvSpPr>
        <p:spPr>
          <a:xfrm>
            <a:off x="7221444" y="1796057"/>
            <a:ext cx="942711" cy="2956786"/>
          </a:xfrm>
          <a:prstGeom prst="wedgeEllipseCallout">
            <a:avLst>
              <a:gd name="adj1" fmla="val 64386"/>
              <a:gd name="adj2" fmla="val 359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﹃</a:t>
            </a: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淑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慧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﹄</a:t>
            </a: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试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</a:t>
            </a:r>
            <a:endParaRPr lang="en-US" altLang="zh-CN" sz="18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A02F12C7-B6B5-853C-2403-23686015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228" y="2607685"/>
            <a:ext cx="1049267" cy="1333531"/>
          </a:xfrm>
          <a:prstGeom prst="rect">
            <a:avLst/>
          </a:prstGeom>
        </p:spPr>
      </p:pic>
      <p:sp>
        <p:nvSpPr>
          <p:cNvPr id="142" name="思想气泡: 云 141">
            <a:extLst>
              <a:ext uri="{FF2B5EF4-FFF2-40B4-BE49-F238E27FC236}">
                <a16:creationId xmlns:a16="http://schemas.microsoft.com/office/drawing/2014/main" id="{7944C127-14CF-10BE-155D-B16E1B341A1D}"/>
              </a:ext>
            </a:extLst>
          </p:cNvPr>
          <p:cNvSpPr/>
          <p:nvPr/>
        </p:nvSpPr>
        <p:spPr>
          <a:xfrm>
            <a:off x="5536944" y="1586843"/>
            <a:ext cx="1318911" cy="798915"/>
          </a:xfrm>
          <a:prstGeom prst="cloudCallout">
            <a:avLst>
              <a:gd name="adj1" fmla="val 6911"/>
              <a:gd name="adj2" fmla="val 77154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accent1"/>
                </a:solidFill>
              </a:rPr>
              <a:t>我就是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ctr"/>
            <a:r>
              <a:rPr lang="zh-CN" altLang="en-US" sz="1400">
                <a:solidFill>
                  <a:schemeClr val="accent1"/>
                </a:solidFill>
              </a:rPr>
              <a:t>淑慧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B8A49EE6-CA0D-447D-D1AD-39F95EE23B71}"/>
              </a:ext>
            </a:extLst>
          </p:cNvPr>
          <p:cNvGrpSpPr/>
          <p:nvPr/>
        </p:nvGrpSpPr>
        <p:grpSpPr>
          <a:xfrm>
            <a:off x="10252178" y="1561302"/>
            <a:ext cx="1541571" cy="3370831"/>
            <a:chOff x="10252178" y="1561302"/>
            <a:chExt cx="1541571" cy="3370831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9C5CE7D-12FC-4796-C8A4-8C9D7073C517}"/>
                </a:ext>
              </a:extLst>
            </p:cNvPr>
            <p:cNvSpPr txBox="1"/>
            <p:nvPr/>
          </p:nvSpPr>
          <p:spPr>
            <a:xfrm>
              <a:off x="10259408" y="1561302"/>
              <a:ext cx="13962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HTTP(S)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TELNET</a:t>
              </a:r>
              <a:r>
                <a:rPr lang="zh-CN" altLang="en-US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DNS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FTP</a:t>
              </a:r>
              <a:r>
                <a:rPr lang="zh-CN" altLang="en-US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SMTP</a:t>
              </a:r>
              <a:r>
                <a:rPr lang="zh-CN" altLang="en-US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IMAP</a:t>
              </a: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D4FCA12-6F04-03D8-28B2-759C3A260821}"/>
                </a:ext>
              </a:extLst>
            </p:cNvPr>
            <p:cNvSpPr txBox="1"/>
            <p:nvPr/>
          </p:nvSpPr>
          <p:spPr>
            <a:xfrm>
              <a:off x="10252178" y="3081773"/>
              <a:ext cx="13130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accent3"/>
                  </a:solidFill>
                  <a:ea typeface="思源黑体 CN Medium" panose="020B0600000000000000" pitchFamily="34" charset="-122"/>
                </a:rPr>
                <a:t>TCP</a:t>
              </a:r>
              <a:r>
                <a:rPr lang="zh-CN" altLang="en-US" sz="1600">
                  <a:solidFill>
                    <a:schemeClr val="accent3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>
                  <a:solidFill>
                    <a:schemeClr val="accent3"/>
                  </a:solidFill>
                  <a:ea typeface="思源黑体 CN Medium" panose="020B0600000000000000" pitchFamily="34" charset="-122"/>
                </a:rPr>
                <a:t>UDP</a:t>
              </a: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C1DDD62-465D-B634-7EFE-35AC4CA40C0A}"/>
                </a:ext>
              </a:extLst>
            </p:cNvPr>
            <p:cNvSpPr txBox="1"/>
            <p:nvPr/>
          </p:nvSpPr>
          <p:spPr>
            <a:xfrm>
              <a:off x="10252178" y="2659911"/>
              <a:ext cx="1248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accent6"/>
                  </a:solidFill>
                  <a:ea typeface="思源黑体 CN Medium" panose="020B0600000000000000" pitchFamily="34" charset="-122"/>
                </a:rPr>
                <a:t>TLS/SSL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FDE0EBE-C5C3-8761-186F-D4605204ADB6}"/>
                </a:ext>
              </a:extLst>
            </p:cNvPr>
            <p:cNvSpPr txBox="1"/>
            <p:nvPr/>
          </p:nvSpPr>
          <p:spPr>
            <a:xfrm>
              <a:off x="10252178" y="3503635"/>
              <a:ext cx="1541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IP</a:t>
              </a:r>
              <a:r>
                <a:rPr lang="zh-CN" altLang="en-US" sz="16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ARP</a:t>
              </a:r>
              <a:r>
                <a:rPr lang="zh-CN" altLang="en-US" sz="16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ICMP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5EC0366B-9132-B560-907B-1111CD1F6B5E}"/>
                </a:ext>
              </a:extLst>
            </p:cNvPr>
            <p:cNvSpPr txBox="1"/>
            <p:nvPr/>
          </p:nvSpPr>
          <p:spPr>
            <a:xfrm>
              <a:off x="10252178" y="3925497"/>
              <a:ext cx="15415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tx2">
                      <a:lumMod val="50000"/>
                    </a:schemeClr>
                  </a:solidFill>
                  <a:ea typeface="思源黑体 CN Medium" panose="020B0600000000000000" pitchFamily="34" charset="-122"/>
                </a:rPr>
                <a:t>CSMA/CD</a:t>
              </a:r>
            </a:p>
            <a:p>
              <a:r>
                <a:rPr lang="en-US" altLang="zh-CN" sz="1600">
                  <a:solidFill>
                    <a:schemeClr val="tx2">
                      <a:lumMod val="50000"/>
                    </a:schemeClr>
                  </a:solidFill>
                  <a:ea typeface="思源黑体 CN Medium" panose="020B0600000000000000" pitchFamily="34" charset="-122"/>
                </a:rPr>
                <a:t>CSMA/CA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C05E56-A271-82E5-71D2-E89C2037E481}"/>
                </a:ext>
              </a:extLst>
            </p:cNvPr>
            <p:cNvSpPr txBox="1"/>
            <p:nvPr/>
          </p:nvSpPr>
          <p:spPr>
            <a:xfrm>
              <a:off x="10252178" y="4593579"/>
              <a:ext cx="1541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bg2">
                      <a:lumMod val="60000"/>
                      <a:lumOff val="40000"/>
                    </a:schemeClr>
                  </a:solidFill>
                  <a:ea typeface="思源黑体 CN Medium" panose="020B0600000000000000" pitchFamily="34" charset="-122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75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0" grpId="0" animBg="1"/>
      <p:bldP spid="1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ReverseProxy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实现一个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en-US" altLang="zh-CN" sz="1600"/>
              <a:t>ReverseProxy</a:t>
            </a:r>
            <a:r>
              <a:rPr lang="zh-CN" altLang="en-US" sz="1600"/>
              <a:t>功能及代码实现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600"/>
              <a:t>ReverseProxy</a:t>
            </a:r>
            <a:r>
              <a:rPr lang="zh-CN" altLang="en-US" sz="1600"/>
              <a:t>源码分析</a:t>
            </a:r>
            <a:endParaRPr lang="en-US" altLang="zh-CN" sz="160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拓展</a:t>
            </a:r>
            <a:r>
              <a:rPr lang="en-US" altLang="zh-CN" sz="2000"/>
              <a:t>ReverseProxy</a:t>
            </a:r>
            <a:r>
              <a:rPr lang="zh-CN" altLang="en-US" sz="2000"/>
              <a:t>功能</a:t>
            </a:r>
            <a:endParaRPr lang="en-US" altLang="zh-CN" sz="2000"/>
          </a:p>
          <a:p>
            <a:pPr lvl="1" indent="0">
              <a:buNone/>
            </a:pPr>
            <a:r>
              <a:rPr lang="en-US" altLang="zh-CN" sz="1600"/>
              <a:t>proxy_pass</a:t>
            </a:r>
            <a:r>
              <a:rPr lang="zh-CN" altLang="en-US" sz="1600"/>
              <a:t>等 </a:t>
            </a:r>
            <a:br>
              <a:rPr lang="zh-CN" altLang="en-US" sz="1600"/>
            </a:br>
            <a:endParaRPr lang="en-US" altLang="zh-CN" sz="160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AD00AF-BDDC-56F6-1B8D-5FE4B9E0165E}"/>
              </a:ext>
            </a:extLst>
          </p:cNvPr>
          <p:cNvCxnSpPr>
            <a:cxnSpLocks/>
          </p:cNvCxnSpPr>
          <p:nvPr/>
        </p:nvCxnSpPr>
        <p:spPr>
          <a:xfrm>
            <a:off x="7816754" y="2257759"/>
            <a:ext cx="67621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CC2B98-D7C6-F1C7-D682-C173A5F2747F}"/>
              </a:ext>
            </a:extLst>
          </p:cNvPr>
          <p:cNvGrpSpPr>
            <a:grpSpLocks noChangeAspect="1"/>
          </p:cNvGrpSpPr>
          <p:nvPr/>
        </p:nvGrpSpPr>
        <p:grpSpPr>
          <a:xfrm>
            <a:off x="6359590" y="1896488"/>
            <a:ext cx="1150163" cy="982352"/>
            <a:chOff x="6359590" y="1594930"/>
            <a:chExt cx="1410698" cy="1204875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4DA5F0E-03D9-2371-0520-80FBA5A8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9590" y="1594930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DFBE0D03-F932-B030-64BF-5373E0F3F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0182" t="11716" r="18701" b="10359"/>
            <a:stretch/>
          </p:blipFill>
          <p:spPr>
            <a:xfrm>
              <a:off x="6847566" y="1755524"/>
              <a:ext cx="434747" cy="554302"/>
            </a:xfrm>
            <a:prstGeom prst="rect">
              <a:avLst/>
            </a:prstGeom>
            <a:ln w="19050">
              <a:noFill/>
            </a:ln>
          </p:spPr>
        </p:pic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91F6500-404D-E2D3-CAED-60C8F262C89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91803" l="9016" r="91148">
                        <a14:foregroundMark x1="39016" y1="9508" x2="47213" y2="8197"/>
                        <a14:foregroundMark x1="47213" y1="8197" x2="55738" y2="9180"/>
                        <a14:foregroundMark x1="49836" y1="8525" x2="53115" y2="8197"/>
                        <a14:foregroundMark x1="91148" y1="43443" x2="91311" y2="55738"/>
                        <a14:foregroundMark x1="41803" y1="12951" x2="36230" y2="19836"/>
                        <a14:foregroundMark x1="36230" y1="19836" x2="43770" y2="15902"/>
                        <a14:foregroundMark x1="43770" y1="15902" x2="40656" y2="14590"/>
                        <a14:foregroundMark x1="43115" y1="90656" x2="51967" y2="91967"/>
                        <a14:foregroundMark x1="9016" y1="44590" x2="9180" y2="53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4394" y="1815790"/>
            <a:ext cx="875196" cy="875196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84447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FC6E6B-EDA4-42C4-9BDA-23959E87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服务器</a:t>
            </a:r>
            <a:endParaRPr lang="en-US" altLang="zh-CN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3D5898E8-0DC7-4C70-9D59-DDDBE3E25245}"/>
              </a:ext>
            </a:extLst>
          </p:cNvPr>
          <p:cNvSpPr/>
          <p:nvPr/>
        </p:nvSpPr>
        <p:spPr>
          <a:xfrm rot="5400000">
            <a:off x="5853305" y="1151151"/>
            <a:ext cx="302794" cy="5024838"/>
          </a:xfrm>
          <a:prstGeom prst="rightBrace">
            <a:avLst>
              <a:gd name="adj1" fmla="val 2591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8C0670-99F4-4EC7-B1E3-99A75B86DE53}"/>
              </a:ext>
            </a:extLst>
          </p:cNvPr>
          <p:cNvCxnSpPr>
            <a:cxnSpLocks/>
          </p:cNvCxnSpPr>
          <p:nvPr/>
        </p:nvCxnSpPr>
        <p:spPr>
          <a:xfrm>
            <a:off x="5531105" y="2775818"/>
            <a:ext cx="958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20FFF4A-528F-4D95-8B28-38E63AFE5B88}"/>
              </a:ext>
            </a:extLst>
          </p:cNvPr>
          <p:cNvGrpSpPr/>
          <p:nvPr/>
        </p:nvGrpSpPr>
        <p:grpSpPr>
          <a:xfrm>
            <a:off x="6802428" y="1993699"/>
            <a:ext cx="4284751" cy="1339317"/>
            <a:chOff x="6825905" y="2195550"/>
            <a:chExt cx="4284751" cy="13393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5F5FE3B-3FBA-4E43-9D51-95AE4191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97659" y="2262773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456656-B177-43D9-8886-3F6261E15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1172" r="97852">
                          <a14:foregroundMark x1="4688" y1="62891" x2="4102" y2="76172"/>
                          <a14:foregroundMark x1="4102" y1="76172" x2="6836" y2="64844"/>
                          <a14:foregroundMark x1="6836" y1="64844" x2="6250" y2="77539"/>
                          <a14:foregroundMark x1="6250" y1="77539" x2="6055" y2="64453"/>
                          <a14:foregroundMark x1="6055" y1="64453" x2="5664" y2="76758"/>
                          <a14:foregroundMark x1="5664" y1="76758" x2="6055" y2="78125"/>
                          <a14:foregroundMark x1="4102" y1="60742" x2="14453" y2="57617"/>
                          <a14:foregroundMark x1="14453" y1="57617" x2="25586" y2="57422"/>
                          <a14:foregroundMark x1="25586" y1="57422" x2="71484" y2="58398"/>
                          <a14:foregroundMark x1="71484" y1="58398" x2="92188" y2="57617"/>
                          <a14:foregroundMark x1="92188" y1="57617" x2="96875" y2="66797"/>
                          <a14:foregroundMark x1="96875" y1="66797" x2="97852" y2="77734"/>
                          <a14:foregroundMark x1="97852" y1="77734" x2="94141" y2="86914"/>
                          <a14:foregroundMark x1="94141" y1="86914" x2="84375" y2="89844"/>
                          <a14:foregroundMark x1="84375" y1="89844" x2="12500" y2="89453"/>
                          <a14:foregroundMark x1="12500" y1="89453" x2="3711" y2="84570"/>
                          <a14:foregroundMark x1="3711" y1="84570" x2="1172" y2="74609"/>
                          <a14:foregroundMark x1="1172" y1="74609" x2="4102" y2="59375"/>
                          <a14:foregroundMark x1="93555" y1="62891" x2="92969" y2="75391"/>
                          <a14:foregroundMark x1="92969" y1="75391" x2="92188" y2="64648"/>
                          <a14:foregroundMark x1="92188" y1="64648" x2="93555" y2="75000"/>
                          <a14:foregroundMark x1="93555" y1="75000" x2="97852" y2="64453"/>
                          <a14:foregroundMark x1="97852" y1="64453" x2="97852" y2="64453"/>
                          <a14:foregroundMark x1="92383" y1="60352" x2="13867" y2="58398"/>
                          <a14:foregroundMark x1="13867" y1="58398" x2="52734" y2="61328"/>
                          <a14:foregroundMark x1="8398" y1="56445" x2="9961" y2="57813"/>
                          <a14:foregroundMark x1="6445" y1="59375" x2="23242" y2="60352"/>
                          <a14:foregroundMark x1="23242" y1="60352" x2="10352" y2="58984"/>
                          <a14:foregroundMark x1="10352" y1="58984" x2="14844" y2="62500"/>
                          <a14:foregroundMark x1="10352" y1="74414" x2="74805" y2="72852"/>
                          <a14:foregroundMark x1="74805" y1="72852" x2="22852" y2="74219"/>
                          <a14:foregroundMark x1="22852" y1="74219" x2="35938" y2="74609"/>
                          <a14:foregroundMark x1="35938" y1="74609" x2="89063" y2="72266"/>
                          <a14:foregroundMark x1="89063" y1="72266" x2="89063" y2="72266"/>
                          <a14:foregroundMark x1="13086" y1="88281" x2="92383" y2="86719"/>
                          <a14:foregroundMark x1="88867" y1="89648" x2="68164" y2="88086"/>
                          <a14:foregroundMark x1="68164" y1="88086" x2="96289" y2="88281"/>
                          <a14:foregroundMark x1="96289" y1="88281" x2="65234" y2="88477"/>
                          <a14:foregroundMark x1="73438" y1="37109" x2="73047" y2="46875"/>
                          <a14:foregroundMark x1="73047" y1="46875" x2="72461" y2="37109"/>
                          <a14:foregroundMark x1="72461" y1="37109" x2="74414" y2="43555"/>
                          <a14:foregroundMark x1="73828" y1="26563" x2="73828" y2="26563"/>
                          <a14:foregroundMark x1="82813" y1="22656" x2="82813" y2="22656"/>
                          <a14:foregroundMark x1="92578" y1="17578" x2="92578" y2="17578"/>
                          <a14:foregroundMark x1="62500" y1="23828" x2="62500" y2="23828"/>
                          <a14:foregroundMark x1="53125" y1="15820" x2="53125" y2="15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81271" y="2426193"/>
              <a:ext cx="878034" cy="878034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2D8C748-19C8-4704-B9DC-3EE1C6794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0182" t="11716" r="18701" b="10359"/>
            <a:stretch/>
          </p:blipFill>
          <p:spPr>
            <a:xfrm>
              <a:off x="9185634" y="2412757"/>
              <a:ext cx="434747" cy="5543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C738FC-EE76-4BA3-8883-D3D3D123F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45120" y="2324906"/>
              <a:ext cx="850258" cy="1080607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39EC227-4BC8-4186-B25C-7F2278CE5DDC}"/>
                </a:ext>
              </a:extLst>
            </p:cNvPr>
            <p:cNvCxnSpPr>
              <a:cxnSpLocks/>
            </p:cNvCxnSpPr>
            <p:nvPr/>
          </p:nvCxnSpPr>
          <p:spPr>
            <a:xfrm>
              <a:off x="7870522" y="2977669"/>
              <a:ext cx="67621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510A693-E486-47F1-93DD-9994FBB9899C}"/>
                </a:ext>
              </a:extLst>
            </p:cNvPr>
            <p:cNvSpPr/>
            <p:nvPr/>
          </p:nvSpPr>
          <p:spPr>
            <a:xfrm>
              <a:off x="6825905" y="2195550"/>
              <a:ext cx="4284751" cy="13393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94E8D36-DBA4-4EB5-98F9-E7EE1C5C0805}"/>
              </a:ext>
            </a:extLst>
          </p:cNvPr>
          <p:cNvGrpSpPr/>
          <p:nvPr/>
        </p:nvGrpSpPr>
        <p:grpSpPr>
          <a:xfrm>
            <a:off x="933872" y="1993699"/>
            <a:ext cx="4284751" cy="1339317"/>
            <a:chOff x="1394559" y="2195550"/>
            <a:chExt cx="4284751" cy="133931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084C25-6261-489B-A200-09D37567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1172" r="97852">
                          <a14:foregroundMark x1="4688" y1="62891" x2="4102" y2="76172"/>
                          <a14:foregroundMark x1="4102" y1="76172" x2="6836" y2="64844"/>
                          <a14:foregroundMark x1="6836" y1="64844" x2="6250" y2="77539"/>
                          <a14:foregroundMark x1="6250" y1="77539" x2="6055" y2="64453"/>
                          <a14:foregroundMark x1="6055" y1="64453" x2="5664" y2="76758"/>
                          <a14:foregroundMark x1="5664" y1="76758" x2="6055" y2="78125"/>
                          <a14:foregroundMark x1="4102" y1="60742" x2="14453" y2="57617"/>
                          <a14:foregroundMark x1="14453" y1="57617" x2="25586" y2="57422"/>
                          <a14:foregroundMark x1="25586" y1="57422" x2="71484" y2="58398"/>
                          <a14:foregroundMark x1="71484" y1="58398" x2="92188" y2="57617"/>
                          <a14:foregroundMark x1="92188" y1="57617" x2="96875" y2="66797"/>
                          <a14:foregroundMark x1="96875" y1="66797" x2="97852" y2="77734"/>
                          <a14:foregroundMark x1="97852" y1="77734" x2="94141" y2="86914"/>
                          <a14:foregroundMark x1="94141" y1="86914" x2="84375" y2="89844"/>
                          <a14:foregroundMark x1="84375" y1="89844" x2="12500" y2="89453"/>
                          <a14:foregroundMark x1="12500" y1="89453" x2="3711" y2="84570"/>
                          <a14:foregroundMark x1="3711" y1="84570" x2="1172" y2="74609"/>
                          <a14:foregroundMark x1="1172" y1="74609" x2="4102" y2="59375"/>
                          <a14:foregroundMark x1="93555" y1="62891" x2="92969" y2="75391"/>
                          <a14:foregroundMark x1="92969" y1="75391" x2="92188" y2="64648"/>
                          <a14:foregroundMark x1="92188" y1="64648" x2="93555" y2="75000"/>
                          <a14:foregroundMark x1="93555" y1="75000" x2="97852" y2="64453"/>
                          <a14:foregroundMark x1="97852" y1="64453" x2="97852" y2="64453"/>
                          <a14:foregroundMark x1="92383" y1="60352" x2="13867" y2="58398"/>
                          <a14:foregroundMark x1="13867" y1="58398" x2="52734" y2="61328"/>
                          <a14:foregroundMark x1="8398" y1="56445" x2="9961" y2="57813"/>
                          <a14:foregroundMark x1="6445" y1="59375" x2="23242" y2="60352"/>
                          <a14:foregroundMark x1="23242" y1="60352" x2="10352" y2="58984"/>
                          <a14:foregroundMark x1="10352" y1="58984" x2="14844" y2="62500"/>
                          <a14:foregroundMark x1="10352" y1="74414" x2="74805" y2="72852"/>
                          <a14:foregroundMark x1="74805" y1="72852" x2="22852" y2="74219"/>
                          <a14:foregroundMark x1="22852" y1="74219" x2="35938" y2="74609"/>
                          <a14:foregroundMark x1="35938" y1="74609" x2="89063" y2="72266"/>
                          <a14:foregroundMark x1="89063" y1="72266" x2="89063" y2="72266"/>
                          <a14:foregroundMark x1="13086" y1="88281" x2="92383" y2="86719"/>
                          <a14:foregroundMark x1="88867" y1="89648" x2="68164" y2="88086"/>
                          <a14:foregroundMark x1="68164" y1="88086" x2="96289" y2="88281"/>
                          <a14:foregroundMark x1="96289" y1="88281" x2="65234" y2="88477"/>
                          <a14:foregroundMark x1="73438" y1="37109" x2="73047" y2="46875"/>
                          <a14:foregroundMark x1="73047" y1="46875" x2="72461" y2="37109"/>
                          <a14:foregroundMark x1="72461" y1="37109" x2="74414" y2="43555"/>
                          <a14:foregroundMark x1="73828" y1="26563" x2="73828" y2="26563"/>
                          <a14:foregroundMark x1="82813" y1="22656" x2="82813" y2="22656"/>
                          <a14:foregroundMark x1="92578" y1="17578" x2="92578" y2="17578"/>
                          <a14:foregroundMark x1="62500" y1="23828" x2="62500" y2="23828"/>
                          <a14:foregroundMark x1="53125" y1="15820" x2="53125" y2="15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2711" y="2426193"/>
              <a:ext cx="878034" cy="878034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A58BD15-6F0F-4D10-A772-71FA40BE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4123" y="2262773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8871A44-AFD5-4A80-99BE-99C74186C9B5}"/>
                </a:ext>
              </a:extLst>
            </p:cNvPr>
            <p:cNvCxnSpPr>
              <a:cxnSpLocks/>
            </p:cNvCxnSpPr>
            <p:nvPr/>
          </p:nvCxnSpPr>
          <p:spPr>
            <a:xfrm>
              <a:off x="3959108" y="2977669"/>
              <a:ext cx="67621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FAD3C1-F18B-4A26-A411-7C1E55AC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0182" t="11716" r="18701" b="10359"/>
            <a:stretch/>
          </p:blipFill>
          <p:spPr>
            <a:xfrm>
              <a:off x="2912099" y="2423367"/>
              <a:ext cx="434747" cy="5543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0E9FBEA-0243-40ED-8AD9-8A508310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197" b="91803" l="9016" r="91148">
                          <a14:foregroundMark x1="39016" y1="9508" x2="47213" y2="8197"/>
                          <a14:foregroundMark x1="47213" y1="8197" x2="55738" y2="9180"/>
                          <a14:foregroundMark x1="49836" y1="8525" x2="53115" y2="8197"/>
                          <a14:foregroundMark x1="91148" y1="43443" x2="91311" y2="55738"/>
                          <a14:foregroundMark x1="41803" y1="12951" x2="36230" y2="19836"/>
                          <a14:foregroundMark x1="36230" y1="19836" x2="43770" y2="15902"/>
                          <a14:foregroundMark x1="43770" y1="15902" x2="40656" y2="14590"/>
                          <a14:foregroundMark x1="43115" y1="90656" x2="51967" y2="91967"/>
                          <a14:foregroundMark x1="9016" y1="44590" x2="9180" y2="53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6926" y="2369930"/>
              <a:ext cx="990560" cy="990560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A086EBA-D4D4-4B73-ADCE-88B5CF987CF5}"/>
                </a:ext>
              </a:extLst>
            </p:cNvPr>
            <p:cNvSpPr/>
            <p:nvPr/>
          </p:nvSpPr>
          <p:spPr>
            <a:xfrm>
              <a:off x="1394559" y="2195550"/>
              <a:ext cx="4284751" cy="13393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BAD365-2B85-471F-B260-C772F7780FA9}"/>
              </a:ext>
            </a:extLst>
          </p:cNvPr>
          <p:cNvGrpSpPr/>
          <p:nvPr/>
        </p:nvGrpSpPr>
        <p:grpSpPr>
          <a:xfrm>
            <a:off x="650800" y="3940262"/>
            <a:ext cx="3585303" cy="1815882"/>
            <a:chOff x="445405" y="3706559"/>
            <a:chExt cx="3585303" cy="181588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16EA6D-1742-4374-840A-72F7862255F6}"/>
                </a:ext>
              </a:extLst>
            </p:cNvPr>
            <p:cNvSpPr txBox="1"/>
            <p:nvPr/>
          </p:nvSpPr>
          <p:spPr>
            <a:xfrm>
              <a:off x="445405" y="3706559"/>
              <a:ext cx="139828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7.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6.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表示层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5.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会话层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4E23D9A-61B5-40A9-A5C9-2C2CB80BDE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4246" y="3791772"/>
              <a:ext cx="2246462" cy="1661649"/>
              <a:chOff x="2243254" y="4086346"/>
              <a:chExt cx="2656162" cy="1661649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CACB26E-EF7A-4165-A98B-9216A6C40EE5}"/>
                  </a:ext>
                </a:extLst>
              </p:cNvPr>
              <p:cNvGrpSpPr/>
              <p:nvPr/>
            </p:nvGrpSpPr>
            <p:grpSpPr>
              <a:xfrm>
                <a:off x="2262223" y="4329638"/>
                <a:ext cx="1196432" cy="185713"/>
                <a:chOff x="2693940" y="4370265"/>
                <a:chExt cx="1398283" cy="153482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D41CD1F-0884-4CF1-92EB-A7043513835B}"/>
                    </a:ext>
                  </a:extLst>
                </p:cNvPr>
                <p:cNvSpPr/>
                <p:nvPr/>
              </p:nvSpPr>
              <p:spPr>
                <a:xfrm>
                  <a:off x="3113425" y="4370265"/>
                  <a:ext cx="978798" cy="1534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7-</a:t>
                  </a:r>
                  <a:r>
                    <a:rPr lang="en-US" altLang="zh-CN" sz="120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A085D7C-1082-4475-BAB3-FCA76634397C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ED2FB8F7-7B54-4850-9532-1AC497BE56B6}"/>
                  </a:ext>
                </a:extLst>
              </p:cNvPr>
              <p:cNvGrpSpPr/>
              <p:nvPr/>
            </p:nvGrpSpPr>
            <p:grpSpPr>
              <a:xfrm>
                <a:off x="2262223" y="4572928"/>
                <a:ext cx="1555362" cy="185713"/>
                <a:chOff x="2693940" y="4370265"/>
                <a:chExt cx="1817769" cy="153482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686AA207-F91E-4615-97DD-8867F72B7259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1398283" cy="153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6-</a:t>
                  </a:r>
                  <a:r>
                    <a:rPr lang="en-US" altLang="zh-CN" sz="120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4420C9A-6454-4319-9CC8-543D0084B1DB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A2FEC6C-5353-4976-BB02-5464D143CD0D}"/>
                  </a:ext>
                </a:extLst>
              </p:cNvPr>
              <p:cNvGrpSpPr/>
              <p:nvPr/>
            </p:nvGrpSpPr>
            <p:grpSpPr>
              <a:xfrm>
                <a:off x="2262222" y="4816218"/>
                <a:ext cx="1914292" cy="185713"/>
                <a:chOff x="2693940" y="4370265"/>
                <a:chExt cx="2237254" cy="153482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E0D37FC-B006-4D25-8932-7DA2AB11B9C3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1817768" cy="15348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5-</a:t>
                  </a:r>
                  <a:r>
                    <a:rPr lang="en-US" altLang="zh-CN" sz="120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79773069-EC4B-4969-BC51-121CCBCB7D5C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1F89A59-E098-4B0D-9C98-4E698667E63D}"/>
                  </a:ext>
                </a:extLst>
              </p:cNvPr>
              <p:cNvGrpSpPr/>
              <p:nvPr/>
            </p:nvGrpSpPr>
            <p:grpSpPr>
              <a:xfrm>
                <a:off x="2262223" y="4086346"/>
                <a:ext cx="2082284" cy="185714"/>
                <a:chOff x="2693940" y="4090319"/>
                <a:chExt cx="2433589" cy="185714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1DDDD9B-CCCE-4CF7-85FB-A0CB39AA9DAD}"/>
                    </a:ext>
                  </a:extLst>
                </p:cNvPr>
                <p:cNvGrpSpPr/>
                <p:nvPr/>
              </p:nvGrpSpPr>
              <p:grpSpPr>
                <a:xfrm>
                  <a:off x="2693940" y="4090319"/>
                  <a:ext cx="978798" cy="185714"/>
                  <a:chOff x="2693940" y="4098479"/>
                  <a:chExt cx="978798" cy="153483"/>
                </a:xfrm>
              </p:grpSpPr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F31BF75-84ED-4514-BD76-E51B5C5E88C8}"/>
                      </a:ext>
                    </a:extLst>
                  </p:cNvPr>
                  <p:cNvSpPr/>
                  <p:nvPr/>
                </p:nvSpPr>
                <p:spPr>
                  <a:xfrm>
                    <a:off x="3113425" y="4098479"/>
                    <a:ext cx="559313" cy="1534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err="1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SDU</a:t>
                    </a:r>
                    <a:endParaRPr lang="zh-CN" altLang="en-US" sz="120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8ECA0347-0246-4EE0-8DB5-E365107543AB}"/>
                      </a:ext>
                    </a:extLst>
                  </p:cNvPr>
                  <p:cNvSpPr/>
                  <p:nvPr/>
                </p:nvSpPr>
                <p:spPr>
                  <a:xfrm>
                    <a:off x="2693940" y="4098480"/>
                    <a:ext cx="404223" cy="1534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94B7989-FF21-41DA-8E51-7825CD694F34}"/>
                    </a:ext>
                  </a:extLst>
                </p:cNvPr>
                <p:cNvSpPr/>
                <p:nvPr/>
              </p:nvSpPr>
              <p:spPr>
                <a:xfrm>
                  <a:off x="4148731" y="4090320"/>
                  <a:ext cx="978798" cy="18571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7-</a:t>
                  </a:r>
                  <a:r>
                    <a:rPr lang="en-US" altLang="zh-CN" sz="120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9" name="箭头: 右 48">
                  <a:extLst>
                    <a:ext uri="{FF2B5EF4-FFF2-40B4-BE49-F238E27FC236}">
                      <a16:creationId xmlns:a16="http://schemas.microsoft.com/office/drawing/2014/main" id="{E2BF3C5A-090E-41E2-BDC3-22B39E1FE817}"/>
                    </a:ext>
                  </a:extLst>
                </p:cNvPr>
                <p:cNvSpPr/>
                <p:nvPr/>
              </p:nvSpPr>
              <p:spPr>
                <a:xfrm>
                  <a:off x="3763941" y="4098004"/>
                  <a:ext cx="293587" cy="170345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C6ACFA0-35A1-4EF4-BABB-B3294DE631FE}"/>
                  </a:ext>
                </a:extLst>
              </p:cNvPr>
              <p:cNvGrpSpPr/>
              <p:nvPr/>
            </p:nvGrpSpPr>
            <p:grpSpPr>
              <a:xfrm>
                <a:off x="2262221" y="5059508"/>
                <a:ext cx="2300788" cy="185713"/>
                <a:chOff x="2693940" y="4370265"/>
                <a:chExt cx="2688958" cy="153482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3AE4BB5B-4EB1-4E5A-8B99-7C03FF6B2A61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2269472" cy="1534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4-</a:t>
                  </a:r>
                  <a:r>
                    <a:rPr lang="en-US" altLang="zh-CN" sz="120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0572D79-22AE-42E8-BF32-9F8442370359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F093027-1BF2-4AFE-9FC7-85A7415894E6}"/>
                  </a:ext>
                </a:extLst>
              </p:cNvPr>
              <p:cNvGrpSpPr/>
              <p:nvPr/>
            </p:nvGrpSpPr>
            <p:grpSpPr>
              <a:xfrm>
                <a:off x="2262222" y="5302775"/>
                <a:ext cx="2630486" cy="185720"/>
                <a:chOff x="2693938" y="4368739"/>
                <a:chExt cx="3074278" cy="153489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6E42B66C-1B28-4483-A647-A3A11E238FBA}"/>
                    </a:ext>
                  </a:extLst>
                </p:cNvPr>
                <p:cNvSpPr/>
                <p:nvPr/>
              </p:nvSpPr>
              <p:spPr>
                <a:xfrm>
                  <a:off x="3113426" y="4368747"/>
                  <a:ext cx="2269468" cy="1534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3-</a:t>
                  </a:r>
                  <a:r>
                    <a:rPr lang="en-US" altLang="zh-CN" sz="120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54F6933-DCC4-48FF-A309-025B96DE0000}"/>
                    </a:ext>
                  </a:extLst>
                </p:cNvPr>
                <p:cNvSpPr/>
                <p:nvPr/>
              </p:nvSpPr>
              <p:spPr>
                <a:xfrm>
                  <a:off x="2693938" y="4368746"/>
                  <a:ext cx="404223" cy="153482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3CBD3349-DDDB-4CB0-A1A9-E63DDD79CC50}"/>
                    </a:ext>
                  </a:extLst>
                </p:cNvPr>
                <p:cNvSpPr/>
                <p:nvPr/>
              </p:nvSpPr>
              <p:spPr>
                <a:xfrm>
                  <a:off x="5390033" y="4368739"/>
                  <a:ext cx="378183" cy="153482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05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CRC</a:t>
                  </a:r>
                  <a:endParaRPr lang="zh-CN" altLang="en-US" sz="105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2F1FDB8-E881-45ED-AD0E-35C59D690FA8}"/>
                  </a:ext>
                </a:extLst>
              </p:cNvPr>
              <p:cNvSpPr/>
              <p:nvPr/>
            </p:nvSpPr>
            <p:spPr>
              <a:xfrm>
                <a:off x="2243254" y="5528718"/>
                <a:ext cx="2656162" cy="219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90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00000001 00000101 00010000 00000111</a:t>
                </a:r>
                <a:endParaRPr lang="zh-CN" altLang="en-US" sz="90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7F8B0-E8FA-469D-930B-4AE48DCF039C}"/>
              </a:ext>
            </a:extLst>
          </p:cNvPr>
          <p:cNvCxnSpPr>
            <a:cxnSpLocks/>
          </p:cNvCxnSpPr>
          <p:nvPr/>
        </p:nvCxnSpPr>
        <p:spPr>
          <a:xfrm>
            <a:off x="4310805" y="4033160"/>
            <a:ext cx="0" cy="163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E9DBDE2-5BE6-4CF5-9892-A452D902436C}"/>
              </a:ext>
            </a:extLst>
          </p:cNvPr>
          <p:cNvCxnSpPr>
            <a:cxnSpLocks/>
          </p:cNvCxnSpPr>
          <p:nvPr/>
        </p:nvCxnSpPr>
        <p:spPr>
          <a:xfrm>
            <a:off x="4635925" y="4998637"/>
            <a:ext cx="0" cy="6722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706719-9CE5-46CC-ADAA-327A8F9848FC}"/>
              </a:ext>
            </a:extLst>
          </p:cNvPr>
          <p:cNvCxnSpPr>
            <a:cxnSpLocks/>
          </p:cNvCxnSpPr>
          <p:nvPr/>
        </p:nvCxnSpPr>
        <p:spPr>
          <a:xfrm>
            <a:off x="7290225" y="4999194"/>
            <a:ext cx="0" cy="67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BF292B4-4A0A-4481-811E-71663AE72AA3}"/>
              </a:ext>
            </a:extLst>
          </p:cNvPr>
          <p:cNvCxnSpPr>
            <a:cxnSpLocks/>
          </p:cNvCxnSpPr>
          <p:nvPr/>
        </p:nvCxnSpPr>
        <p:spPr>
          <a:xfrm>
            <a:off x="7606683" y="4029317"/>
            <a:ext cx="0" cy="163777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D3E10E2-A90B-456A-A27F-5E6D0EEF2CF7}"/>
              </a:ext>
            </a:extLst>
          </p:cNvPr>
          <p:cNvCxnSpPr>
            <a:cxnSpLocks/>
          </p:cNvCxnSpPr>
          <p:nvPr/>
        </p:nvCxnSpPr>
        <p:spPr>
          <a:xfrm>
            <a:off x="4310805" y="5670931"/>
            <a:ext cx="325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3490EE-6C5B-4925-8663-FF26DFF5DCF5}"/>
              </a:ext>
            </a:extLst>
          </p:cNvPr>
          <p:cNvCxnSpPr>
            <a:cxnSpLocks/>
          </p:cNvCxnSpPr>
          <p:nvPr/>
        </p:nvCxnSpPr>
        <p:spPr>
          <a:xfrm>
            <a:off x="7290225" y="5671488"/>
            <a:ext cx="316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6FDD30-747C-4ECA-9C1A-5F6D54E63F05}"/>
              </a:ext>
            </a:extLst>
          </p:cNvPr>
          <p:cNvGrpSpPr/>
          <p:nvPr/>
        </p:nvGrpSpPr>
        <p:grpSpPr>
          <a:xfrm>
            <a:off x="4637055" y="4238946"/>
            <a:ext cx="2593713" cy="1448176"/>
            <a:chOff x="4660532" y="3992901"/>
            <a:chExt cx="2593713" cy="144817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0557A3F-A7AA-4B20-A87B-A82F42DA7EB6}"/>
                </a:ext>
              </a:extLst>
            </p:cNvPr>
            <p:cNvSpPr txBox="1"/>
            <p:nvPr/>
          </p:nvSpPr>
          <p:spPr>
            <a:xfrm>
              <a:off x="4660532" y="3992901"/>
              <a:ext cx="139828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3A0D9F4-FD10-47C3-8A54-6EB0BFAA4D47}"/>
                </a:ext>
              </a:extLst>
            </p:cNvPr>
            <p:cNvGrpSpPr/>
            <p:nvPr/>
          </p:nvGrpSpPr>
          <p:grpSpPr>
            <a:xfrm>
              <a:off x="4708897" y="4752592"/>
              <a:ext cx="2545348" cy="688485"/>
              <a:chOff x="4708897" y="4752592"/>
              <a:chExt cx="2545348" cy="688485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86A6CFB1-6B15-47A3-9CA5-7AA2A1D2651C}"/>
                  </a:ext>
                </a:extLst>
              </p:cNvPr>
              <p:cNvGrpSpPr/>
              <p:nvPr/>
            </p:nvGrpSpPr>
            <p:grpSpPr>
              <a:xfrm>
                <a:off x="4708897" y="4752592"/>
                <a:ext cx="2271025" cy="688485"/>
                <a:chOff x="4762209" y="4755946"/>
                <a:chExt cx="2271025" cy="688485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1B0CBC8B-B3AA-42D8-9526-2B3EB0A472A0}"/>
                    </a:ext>
                  </a:extLst>
                </p:cNvPr>
                <p:cNvGrpSpPr/>
                <p:nvPr/>
              </p:nvGrpSpPr>
              <p:grpSpPr>
                <a:xfrm>
                  <a:off x="4762209" y="4755946"/>
                  <a:ext cx="2255939" cy="185713"/>
                  <a:chOff x="2693940" y="4370265"/>
                  <a:chExt cx="2636542" cy="15348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0647038E-072E-4E4A-A129-C11CE0987EF5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2217056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4-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8CE1D52D-6F4C-4490-81B9-2CFDB9F5C0F7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472885C6-A1A7-4DCD-93F0-191DABC789E9}"/>
                    </a:ext>
                  </a:extLst>
                </p:cNvPr>
                <p:cNvGrpSpPr/>
                <p:nvPr/>
              </p:nvGrpSpPr>
              <p:grpSpPr>
                <a:xfrm>
                  <a:off x="4762210" y="4999229"/>
                  <a:ext cx="2255938" cy="185713"/>
                  <a:chOff x="2693938" y="4368745"/>
                  <a:chExt cx="2636540" cy="153483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9E59DE5-1606-48E9-9FC6-2E2EC2481525}"/>
                      </a:ext>
                    </a:extLst>
                  </p:cNvPr>
                  <p:cNvSpPr/>
                  <p:nvPr/>
                </p:nvSpPr>
                <p:spPr>
                  <a:xfrm>
                    <a:off x="3113427" y="4368745"/>
                    <a:ext cx="2217051" cy="14717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3-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114142A6-A3D9-43EF-929E-81E316EC0493}"/>
                      </a:ext>
                    </a:extLst>
                  </p:cNvPr>
                  <p:cNvSpPr/>
                  <p:nvPr/>
                </p:nvSpPr>
                <p:spPr>
                  <a:xfrm>
                    <a:off x="2693938" y="4368746"/>
                    <a:ext cx="404223" cy="15348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F1C8A72-7BE3-4505-AB14-7C11CA68FDD3}"/>
                    </a:ext>
                  </a:extLst>
                </p:cNvPr>
                <p:cNvSpPr/>
                <p:nvPr/>
              </p:nvSpPr>
              <p:spPr>
                <a:xfrm>
                  <a:off x="4762209" y="5229419"/>
                  <a:ext cx="2271025" cy="2150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90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00000001 00000101 00010000 00000111</a:t>
                  </a:r>
                  <a:endParaRPr lang="zh-CN" altLang="en-US" sz="90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60591F4-DBCA-4A59-816B-BC34EA76BF23}"/>
                  </a:ext>
                </a:extLst>
              </p:cNvPr>
              <p:cNvSpPr/>
              <p:nvPr/>
            </p:nvSpPr>
            <p:spPr>
              <a:xfrm>
                <a:off x="6980567" y="4995881"/>
                <a:ext cx="273678" cy="18571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5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CRC</a:t>
                </a:r>
                <a:endParaRPr lang="zh-CN" altLang="en-US" sz="105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271F2D3-A2DD-42F6-B568-E00A8071C72C}"/>
              </a:ext>
            </a:extLst>
          </p:cNvPr>
          <p:cNvGrpSpPr/>
          <p:nvPr/>
        </p:nvGrpSpPr>
        <p:grpSpPr>
          <a:xfrm>
            <a:off x="7735827" y="3940262"/>
            <a:ext cx="3621147" cy="1815882"/>
            <a:chOff x="7759304" y="3694217"/>
            <a:chExt cx="3621147" cy="181588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1407614-9AC8-4877-9C2B-7CA87B2E06B2}"/>
                </a:ext>
              </a:extLst>
            </p:cNvPr>
            <p:cNvSpPr txBox="1"/>
            <p:nvPr/>
          </p:nvSpPr>
          <p:spPr>
            <a:xfrm>
              <a:off x="9982168" y="3694217"/>
              <a:ext cx="139828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7.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6.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表示层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5.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会话层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D0A100A-AD57-4C4B-A169-B09F42589F20}"/>
                </a:ext>
              </a:extLst>
            </p:cNvPr>
            <p:cNvGrpSpPr/>
            <p:nvPr/>
          </p:nvGrpSpPr>
          <p:grpSpPr>
            <a:xfrm>
              <a:off x="7759304" y="3779430"/>
              <a:ext cx="2275303" cy="1658014"/>
              <a:chOff x="7759304" y="3779430"/>
              <a:chExt cx="2275303" cy="16580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4E52F97B-B44A-4C50-AB21-18555AAB94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59304" y="3779430"/>
                <a:ext cx="2275303" cy="1658014"/>
                <a:chOff x="6291564" y="4421724"/>
                <a:chExt cx="2690263" cy="1658014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C59E0F39-2036-4DE0-BF4A-DAE1DF1DADF8}"/>
                    </a:ext>
                  </a:extLst>
                </p:cNvPr>
                <p:cNvGrpSpPr/>
                <p:nvPr/>
              </p:nvGrpSpPr>
              <p:grpSpPr>
                <a:xfrm>
                  <a:off x="7769056" y="4665016"/>
                  <a:ext cx="1196432" cy="185713"/>
                  <a:chOff x="2693940" y="4370265"/>
                  <a:chExt cx="1398283" cy="153482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B631D388-DA3B-4037-A03B-3D36CF15510A}"/>
                      </a:ext>
                    </a:extLst>
                  </p:cNvPr>
                  <p:cNvSpPr/>
                  <p:nvPr/>
                </p:nvSpPr>
                <p:spPr>
                  <a:xfrm>
                    <a:off x="3113425" y="4370265"/>
                    <a:ext cx="978798" cy="1534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7-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E9303D21-400A-4C7A-9EB5-34366332C237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8D56D8F-F19B-46E2-A976-6F257B296537}"/>
                    </a:ext>
                  </a:extLst>
                </p:cNvPr>
                <p:cNvGrpSpPr/>
                <p:nvPr/>
              </p:nvGrpSpPr>
              <p:grpSpPr>
                <a:xfrm>
                  <a:off x="7410126" y="4908306"/>
                  <a:ext cx="1555362" cy="185713"/>
                  <a:chOff x="2693940" y="4370265"/>
                  <a:chExt cx="1817769" cy="153482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E3B3CC36-DC51-4172-A3BE-0D3359B8928E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1398283" cy="15348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6-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EBEC301D-2C36-4ED4-8D7B-50403B539FD9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836C3B88-7167-4F8A-B246-73D19103C694}"/>
                    </a:ext>
                  </a:extLst>
                </p:cNvPr>
                <p:cNvGrpSpPr/>
                <p:nvPr/>
              </p:nvGrpSpPr>
              <p:grpSpPr>
                <a:xfrm>
                  <a:off x="7051196" y="5151596"/>
                  <a:ext cx="1914292" cy="185713"/>
                  <a:chOff x="2693940" y="4370265"/>
                  <a:chExt cx="2237254" cy="153482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060F24A5-1B31-4A2C-9019-D880F86DA014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1817768" cy="15348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5-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A659D924-DD5E-4371-8EC1-F1216B75ADFE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428FCC00-B0DB-4C11-82B5-6AF3D8EAC3D2}"/>
                    </a:ext>
                  </a:extLst>
                </p:cNvPr>
                <p:cNvGrpSpPr/>
                <p:nvPr/>
              </p:nvGrpSpPr>
              <p:grpSpPr>
                <a:xfrm>
                  <a:off x="8127986" y="4421724"/>
                  <a:ext cx="837502" cy="185714"/>
                  <a:chOff x="2693940" y="4098479"/>
                  <a:chExt cx="978798" cy="153483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239AD9C4-6482-41FA-A2F2-5C62AE2F9DD9}"/>
                      </a:ext>
                    </a:extLst>
                  </p:cNvPr>
                  <p:cNvSpPr/>
                  <p:nvPr/>
                </p:nvSpPr>
                <p:spPr>
                  <a:xfrm>
                    <a:off x="3113425" y="4098479"/>
                    <a:ext cx="559313" cy="1534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err="1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SDU</a:t>
                    </a:r>
                    <a:endParaRPr lang="zh-CN" altLang="en-US" sz="120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F4667A73-FC10-4663-9F83-FC645897FB97}"/>
                      </a:ext>
                    </a:extLst>
                  </p:cNvPr>
                  <p:cNvSpPr/>
                  <p:nvPr/>
                </p:nvSpPr>
                <p:spPr>
                  <a:xfrm>
                    <a:off x="2693940" y="4098480"/>
                    <a:ext cx="404223" cy="1534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21879860-D503-41CB-A6F7-B461C1813C32}"/>
                    </a:ext>
                  </a:extLst>
                </p:cNvPr>
                <p:cNvGrpSpPr/>
                <p:nvPr/>
              </p:nvGrpSpPr>
              <p:grpSpPr>
                <a:xfrm>
                  <a:off x="6692267" y="5394886"/>
                  <a:ext cx="2273221" cy="185713"/>
                  <a:chOff x="2693940" y="4370265"/>
                  <a:chExt cx="2656740" cy="153482"/>
                </a:xfrm>
              </p:grpSpPr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F67F063D-DDC3-4EF9-8C58-85F87BFB3504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2237254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4-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5B3A5AE0-6860-4386-9319-13E333B11CC8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AC279E01-857B-4C11-A54D-E2599A8B1CBD}"/>
                    </a:ext>
                  </a:extLst>
                </p:cNvPr>
                <p:cNvGrpSpPr/>
                <p:nvPr/>
              </p:nvGrpSpPr>
              <p:grpSpPr>
                <a:xfrm>
                  <a:off x="6294506" y="5638175"/>
                  <a:ext cx="2670982" cy="185712"/>
                  <a:chOff x="2648558" y="4368745"/>
                  <a:chExt cx="3121607" cy="153482"/>
                </a:xfrm>
              </p:grpSpPr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6826C77C-EA62-4945-9E68-4E12402A56C6}"/>
                      </a:ext>
                    </a:extLst>
                  </p:cNvPr>
                  <p:cNvSpPr/>
                  <p:nvPr/>
                </p:nvSpPr>
                <p:spPr>
                  <a:xfrm>
                    <a:off x="3077357" y="4368746"/>
                    <a:ext cx="2692808" cy="14717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3-</a:t>
                    </a:r>
                    <a:r>
                      <a:rPr lang="en-US" altLang="zh-CN" sz="120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D2CA71C4-A59F-4CC5-88C7-A730966F8B77}"/>
                      </a:ext>
                    </a:extLst>
                  </p:cNvPr>
                  <p:cNvSpPr/>
                  <p:nvPr/>
                </p:nvSpPr>
                <p:spPr>
                  <a:xfrm>
                    <a:off x="2648558" y="4368745"/>
                    <a:ext cx="404223" cy="15348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BB850D-9D5A-4B7C-84FC-27EB9DA8041A}"/>
                    </a:ext>
                  </a:extLst>
                </p:cNvPr>
                <p:cNvSpPr/>
                <p:nvPr/>
              </p:nvSpPr>
              <p:spPr>
                <a:xfrm>
                  <a:off x="6291564" y="5866419"/>
                  <a:ext cx="2690263" cy="2133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90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00000001 00000101 00010000 00000111</a:t>
                  </a:r>
                  <a:endParaRPr lang="zh-CN" altLang="en-US" sz="90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7729834-BE85-4337-B61C-062E0F492EC5}"/>
                  </a:ext>
                </a:extLst>
              </p:cNvPr>
              <p:cNvSpPr/>
              <p:nvPr/>
            </p:nvSpPr>
            <p:spPr>
              <a:xfrm>
                <a:off x="9747110" y="4995881"/>
                <a:ext cx="273678" cy="18571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5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CRC</a:t>
                </a:r>
                <a:endParaRPr lang="zh-CN" altLang="en-US" sz="105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27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服务器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面向连接（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）：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+mj-lt"/>
              <a:buAutoNum type="arabicPeriod"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建立连接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+mj-lt"/>
              <a:buAutoNum type="arabicPeriod"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传送数据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+mj-lt"/>
              <a:buAutoNum type="arabicPeriod"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释放连接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面向无连接（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UDP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）：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直接进行数据传输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41143A5-7044-DCFF-CC74-1D650368AF17}"/>
              </a:ext>
            </a:extLst>
          </p:cNvPr>
          <p:cNvGrpSpPr>
            <a:grpSpLocks noChangeAspect="1"/>
          </p:cNvGrpSpPr>
          <p:nvPr/>
        </p:nvGrpSpPr>
        <p:grpSpPr>
          <a:xfrm>
            <a:off x="8619169" y="1546550"/>
            <a:ext cx="2075801" cy="4043190"/>
            <a:chOff x="8229782" y="1711099"/>
            <a:chExt cx="2075801" cy="454097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780D011-179C-81BA-D319-FBBDCCF7B125}"/>
                </a:ext>
              </a:extLst>
            </p:cNvPr>
            <p:cNvGrpSpPr/>
            <p:nvPr/>
          </p:nvGrpSpPr>
          <p:grpSpPr>
            <a:xfrm>
              <a:off x="8407111" y="1711099"/>
              <a:ext cx="1775534" cy="4030459"/>
              <a:chOff x="8518587" y="1711099"/>
              <a:chExt cx="1775534" cy="4030459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A475083-03B2-AC6C-39C4-4A4CB2B150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4416246"/>
                <a:ext cx="1775534" cy="1325312"/>
                <a:chOff x="5415378" y="2112885"/>
                <a:chExt cx="1775534" cy="132531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A5CE969-17CF-68C9-0659-06AA67EA88A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083073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网络接口层</a:t>
                  </a:r>
                </a:p>
              </p:txBody>
            </p: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F203D248-DD66-106B-20D7-767175C9B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9B45EF52-E242-18DC-7058-14052B73D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C8A3A21F-736E-FB0A-91A6-CBE9F94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3" y="3198499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5F2B1A33-8065-2752-4465-D4A875872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5"/>
                  <a:ext cx="0" cy="1080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A27F38AF-D17C-E2B0-C36D-198F9D0DA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CB4C45D8-98C5-C20D-AFC6-0EBE5AC4A6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99B2F0F8-E108-1DF6-014C-627AC811284B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网际层</a:t>
                  </a:r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AEB1632C-3C62-8E19-0FA2-72ED525D3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52ACEDFC-6C7D-8EE6-8178-576D1F2EB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F5921FA6-8C45-8CB4-8466-61C06A4A5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9BA89533-9678-40E8-27A0-C5A16F119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A2E52276-4353-67DB-FAAD-14C123787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8631EA0-5FD4-C18C-5455-1E1E44E683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5F5BA54-58C2-A233-772C-D7DC7C81FE9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 </a:t>
                  </a:r>
                  <a:r>
                    <a:rPr lang="zh-CN" altLang="en-US" sz="14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D95C2BB4-F21F-93B4-FC66-57ABBA55E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F8A7356-40ED-1C75-4CD7-11080C514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AD215899-D00E-3045-3A37-FD160CD40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7CE565E-8D98-619E-890B-33E7760FF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B53D805F-E2CF-3869-EEC5-941ADFC57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07A42CF0-3FE5-9389-D42F-EE826DE858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1711099"/>
                <a:ext cx="1772993" cy="1863041"/>
                <a:chOff x="5415378" y="2115424"/>
                <a:chExt cx="1772993" cy="186304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77016CF-140B-0D36-4403-1AC035A1AA8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6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B40E209E-8266-87B0-71F8-AAB91575C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F9215F6D-B086-DAE0-9A7D-66668A639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A0CD275C-9C12-0A97-5D0C-72EA1C71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2" y="373876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BA389526-F94F-3EB1-BF9A-EEB5D09BA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080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826326DC-B66A-81DC-2FEE-C8230C10B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69252B5-F99B-925D-14C3-40169B811491}"/>
                </a:ext>
              </a:extLst>
            </p:cNvPr>
            <p:cNvSpPr txBox="1"/>
            <p:nvPr/>
          </p:nvSpPr>
          <p:spPr>
            <a:xfrm>
              <a:off x="8229782" y="5802703"/>
              <a:ext cx="2075801" cy="44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TCP/IP</a:t>
              </a:r>
              <a:r>
                <a:rPr lang="zh-CN" altLang="en-US" sz="20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四层协议</a:t>
              </a:r>
              <a:endParaRPr lang="en-US" altLang="zh-CN" sz="20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A7347FB-F08A-F852-ECD3-93D36F0B1EDE}"/>
              </a:ext>
            </a:extLst>
          </p:cNvPr>
          <p:cNvGrpSpPr>
            <a:grpSpLocks noChangeAspect="1"/>
          </p:cNvGrpSpPr>
          <p:nvPr/>
        </p:nvGrpSpPr>
        <p:grpSpPr>
          <a:xfrm>
            <a:off x="6207030" y="1542993"/>
            <a:ext cx="1933111" cy="4044077"/>
            <a:chOff x="1608053" y="1711099"/>
            <a:chExt cx="1933111" cy="4541970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FD730AF-AD5A-B487-7232-1C6AC0766BD1}"/>
                </a:ext>
              </a:extLst>
            </p:cNvPr>
            <p:cNvGrpSpPr/>
            <p:nvPr/>
          </p:nvGrpSpPr>
          <p:grpSpPr>
            <a:xfrm>
              <a:off x="1729712" y="1711099"/>
              <a:ext cx="1775534" cy="4027919"/>
              <a:chOff x="3222593" y="1420036"/>
              <a:chExt cx="1775534" cy="4027919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10644D10-86C8-9394-59B9-1075BE1656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666720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BC899CB3-7512-5484-43ED-863A4DF5737D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4D2DC4E9-C076-2BC6-7269-07ABB3C95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316518F3-D8CC-8FCA-0B97-BA4406B08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67DECF19-6DD7-D50E-7EDA-578AC7B78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465058A8-3AC9-AB8B-0749-FFB41B2CE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A4B5FCC4-396A-8F1A-3D3A-0B0991457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9B3CDE79-BB9F-B44E-8DBC-6552187821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125183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BD2634EC-FF08-891D-DB2D-F9DD69EDA32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485718D7-082F-8EA0-DC0F-4A61A655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5781EBB8-C415-0506-2096-EE8750375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4436311D-4794-0E6C-68E6-FE1B05171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F93D7AE6-3044-11F5-6693-D53E7C81F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37A707CB-C35F-5E4B-5DEE-366A04A4B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6349765A-9666-78EB-AA1C-0CBF05AC6C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583646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278C0D79-E716-6D22-F9F4-B7BBA908DBF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1456CEB8-91EA-FEF3-6E9F-F9D74655D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F511D7E2-FB78-5F64-9CEA-77CF1A4F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15C3EF92-D5D2-9E40-133A-805CD85B4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9BB564C4-CA31-678C-B8DF-B0A551EFD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3A1339C6-34F2-4D9F-5476-D6CE539D2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CEAFB464-4845-0D0B-2EBF-23AB85A3CD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042109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2A91B69-F5B8-1C75-7EF0-A257959C407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80C923E4-3717-FE84-DD19-1BD561B03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717D353C-FEE1-6CCB-1418-014AF2851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1B76573-B89E-5B83-1E6C-F57AD049B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C2F50D82-BC5B-158C-0839-E426BB073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B44B3D7F-D863-3AA3-784B-860EACDBC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C75BA6F9-87DF-BADF-082B-3AA7826450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2500572"/>
                <a:ext cx="1775534" cy="781235"/>
                <a:chOff x="5415378" y="2112885"/>
                <a:chExt cx="1775534" cy="78123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78EDBC1-3ACC-D11B-0863-F186372811B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会话层</a:t>
                  </a: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5FCE370B-5D94-404C-AF65-5D9303197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9A1C9088-5239-53DE-EF83-595BB972B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C99E7873-4973-5B08-266C-BD86563C9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11F5D35D-A981-CE0A-0496-5CA445762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2495CE41-E47C-16BF-90C8-64E09A757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73010E19-36C0-0793-7285-B491529056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959034"/>
                <a:ext cx="1775534" cy="781235"/>
                <a:chOff x="5415378" y="2112885"/>
                <a:chExt cx="1775534" cy="781235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E8D85AAD-CD44-DA02-F8EF-B2F35F97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BEBA760D-5D53-CA61-013C-F051C8F9C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D87AEA76-CB8A-6FC9-FF79-37397F157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6FAC6704-B67E-1273-5D74-09BBAED0A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9C4E4545-1AEB-A3FD-A036-15984F5AA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EC53E9C-36C5-BDF8-F82F-E86F311E51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420036"/>
                <a:ext cx="1775533" cy="778696"/>
                <a:chOff x="5415378" y="2115424"/>
                <a:chExt cx="1775533" cy="77869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939252C7-3F8C-0AD4-04B6-79E82220B686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7.    </a:t>
                  </a:r>
                  <a:r>
                    <a:rPr lang="zh-CN" altLang="en-US" sz="16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6D018F3D-E429-07DB-4B09-CA6D119AB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87C3B7B9-1DC5-1A95-935A-56FB51F21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5D43BBF-81E0-638C-8F4B-51FAA1D83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B402F40-EF7C-541D-B8CF-31DD08ABD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549FBEA9-0737-2050-C4AC-40C362322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08C0F28-9A0E-EC07-ABA5-BC1D654FDC61}"/>
                </a:ext>
              </a:extLst>
            </p:cNvPr>
            <p:cNvSpPr txBox="1"/>
            <p:nvPr/>
          </p:nvSpPr>
          <p:spPr>
            <a:xfrm>
              <a:off x="1608053" y="5803699"/>
              <a:ext cx="1933111" cy="449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OSI</a:t>
              </a:r>
              <a:r>
                <a:rPr lang="zh-CN" altLang="en-US" sz="20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的七层协议</a:t>
              </a:r>
              <a:endParaRPr lang="en-US" altLang="zh-CN" sz="20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71" name="思想气泡: 云 170">
            <a:extLst>
              <a:ext uri="{FF2B5EF4-FFF2-40B4-BE49-F238E27FC236}">
                <a16:creationId xmlns:a16="http://schemas.microsoft.com/office/drawing/2014/main" id="{1A6555AC-E813-4ADC-A9E2-184AA31253E1}"/>
              </a:ext>
            </a:extLst>
          </p:cNvPr>
          <p:cNvSpPr/>
          <p:nvPr/>
        </p:nvSpPr>
        <p:spPr>
          <a:xfrm>
            <a:off x="3735464" y="2248113"/>
            <a:ext cx="1627090" cy="798915"/>
          </a:xfrm>
          <a:prstGeom prst="cloudCallout">
            <a:avLst>
              <a:gd name="adj1" fmla="val 23538"/>
              <a:gd name="adj2" fmla="val 71373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accent1"/>
                </a:solidFill>
              </a:rPr>
              <a:t>用哪一个好呢？</a:t>
            </a: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774D2F74-14D9-3D99-1851-3725D230C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5283" y="3319763"/>
            <a:ext cx="1049267" cy="13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1" y="1333100"/>
            <a:ext cx="4873959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网络层次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3200">
                <a:solidFill>
                  <a:schemeClr val="accent1"/>
                </a:solidFill>
              </a:rPr>
              <a:t>HTTP</a:t>
            </a:r>
            <a:r>
              <a:rPr lang="zh-CN" altLang="en-US" sz="3200">
                <a:solidFill>
                  <a:schemeClr val="accent1"/>
                </a:solidFill>
              </a:rPr>
              <a:t>协议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UDP</a:t>
            </a:r>
            <a:r>
              <a:rPr lang="zh-CN" altLang="en-US"/>
              <a:t>协议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TCP</a:t>
            </a:r>
            <a:r>
              <a:rPr lang="zh-CN" altLang="en-US"/>
              <a:t>协议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05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75" y="1333100"/>
            <a:ext cx="4947850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HTTP</a:t>
            </a:r>
            <a:r>
              <a:rPr lang="zh-CN" altLang="en-US"/>
              <a:t>代理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WebSocket</a:t>
            </a:r>
            <a:r>
              <a:rPr lang="zh-CN" altLang="en-US"/>
              <a:t>代理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TCP</a:t>
            </a:r>
            <a:r>
              <a:rPr lang="zh-CN" altLang="en-US"/>
              <a:t>代理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gRPC</a:t>
            </a:r>
            <a:r>
              <a:rPr lang="zh-CN" altLang="en-US"/>
              <a:t>代理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30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 altLang="zh-CN"/>
              <a:t>HTTP</a:t>
            </a:r>
            <a:r>
              <a:rPr lang="zh-CN" altLang="en-US"/>
              <a:t>协议再认识</a:t>
            </a:r>
          </a:p>
        </p:txBody>
      </p:sp>
    </p:spTree>
    <p:extLst>
      <p:ext uri="{BB962C8B-B14F-4D97-AF65-F5344CB8AC3E}">
        <p14:creationId xmlns:p14="http://schemas.microsoft.com/office/powerpoint/2010/main" val="32155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世界宽带网</a:t>
            </a:r>
            <a:r>
              <a:rPr lang="en-US" altLang="zh-CN"/>
              <a:t>WWW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World Wide Web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，大规模联机式资料空间，无数网站和网页的集合，客户端为浏览器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URL</a:t>
            </a:r>
            <a:r>
              <a:rPr lang="zh-CN" altLang="en-US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统一资源定位符，这些资源的唯一标识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&lt;</a:t>
            </a:r>
            <a:r>
              <a:rPr lang="zh-CN" alt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协议</a:t>
            </a: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&gt;://&lt;</a:t>
            </a:r>
            <a:r>
              <a:rPr lang="zh-CN" alt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主机</a:t>
            </a: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&gt;:&lt;</a:t>
            </a:r>
            <a:r>
              <a:rPr lang="zh-CN" alt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端口</a:t>
            </a: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&gt;/&lt;</a:t>
            </a:r>
            <a:r>
              <a:rPr lang="zh-CN" alt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路径</a:t>
            </a: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URI</a:t>
            </a:r>
            <a:r>
              <a:rPr lang="zh-CN" altLang="en-US" i="1">
                <a:solidFill>
                  <a:schemeClr val="bg1">
                    <a:lumMod val="50000"/>
                    <a:lumOff val="50000"/>
                  </a:schemeClr>
                </a:solidFill>
              </a:rPr>
              <a:t>：统一资源标识符。协议</a:t>
            </a:r>
            <a:r>
              <a:rPr lang="en-US" altLang="zh-CN" i="1">
                <a:solidFill>
                  <a:schemeClr val="bg1">
                    <a:lumMod val="50000"/>
                    <a:lumOff val="50000"/>
                  </a:schemeClr>
                </a:solidFill>
              </a:rPr>
              <a:t>+URI=URL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>
                <a:solidFill>
                  <a:schemeClr val="accent1"/>
                </a:solidFill>
              </a:rPr>
              <a:t>HTTP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zh-CN" altLang="en-US"/>
              <a:t>超文本传输协议，超链接传送数据的方式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	HTML</a:t>
            </a:r>
            <a:r>
              <a:rPr lang="zh-CN" altLang="en-US"/>
              <a:t>、</a:t>
            </a:r>
            <a:r>
              <a:rPr lang="en-US" altLang="zh-CN">
                <a:solidFill>
                  <a:srgbClr val="3F434C"/>
                </a:solidFill>
              </a:rPr>
              <a:t>CSS</a:t>
            </a:r>
            <a:r>
              <a:rPr lang="zh-CN" altLang="en-US">
                <a:solidFill>
                  <a:srgbClr val="3F434C"/>
                </a:solidFill>
              </a:rPr>
              <a:t>、</a:t>
            </a:r>
            <a:r>
              <a:rPr lang="en-US" altLang="zh-CN">
                <a:solidFill>
                  <a:srgbClr val="3F434C"/>
                </a:solidFill>
              </a:rPr>
              <a:t>JavaScript</a:t>
            </a:r>
          </a:p>
        </p:txBody>
      </p:sp>
      <p:sp>
        <p:nvSpPr>
          <p:cNvPr id="48" name="标题 2">
            <a:extLst>
              <a:ext uri="{FF2B5EF4-FFF2-40B4-BE49-F238E27FC236}">
                <a16:creationId xmlns:a16="http://schemas.microsoft.com/office/drawing/2014/main" id="{D28EFC95-7384-4737-BD53-72DC1DE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zh-CN" altLang="en-US"/>
              <a:t>简单概念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641C00-5712-49F7-BE80-056E9E8A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80" y="2567710"/>
            <a:ext cx="4702673" cy="36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超文本传输协议</a:t>
            </a:r>
            <a:r>
              <a:rPr lang="en-US" altLang="zh-CN"/>
              <a:t>HTTP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Hypertext Transfer Protocol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定义了浏览器向万维网服务器请求资源的方式：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输入</a:t>
            </a:r>
            <a:r>
              <a:rPr lang="en-US" altLang="zh-CN">
                <a:solidFill>
                  <a:srgbClr val="3F434C"/>
                </a:solidFill>
              </a:rPr>
              <a:t>URL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点击超链接</a:t>
            </a:r>
            <a:endParaRPr lang="en-US" altLang="zh-CN">
              <a:solidFill>
                <a:srgbClr val="3F434C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特点：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b="1">
                <a:solidFill>
                  <a:srgbClr val="3F434C"/>
                </a:solidFill>
              </a:rPr>
              <a:t>无状态：</a:t>
            </a:r>
            <a:r>
              <a:rPr lang="en-US" altLang="zh-CN" b="1">
                <a:solidFill>
                  <a:srgbClr val="3F434C"/>
                </a:solidFill>
              </a:rPr>
              <a:t>Cookie/Session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持久连接：</a:t>
            </a:r>
            <a:r>
              <a:rPr lang="en-US" altLang="zh-CN">
                <a:solidFill>
                  <a:srgbClr val="3F434C"/>
                </a:solidFill>
              </a:rPr>
              <a:t>keep-alive</a:t>
            </a:r>
            <a:r>
              <a:rPr lang="zh-CN" altLang="en-US">
                <a:solidFill>
                  <a:srgbClr val="3F434C"/>
                </a:solidFill>
              </a:rPr>
              <a:t>，流水线</a:t>
            </a:r>
            <a:r>
              <a:rPr lang="en-US" altLang="zh-CN">
                <a:solidFill>
                  <a:srgbClr val="3F434C"/>
                </a:solidFill>
              </a:rPr>
              <a:t>/</a:t>
            </a:r>
            <a:r>
              <a:rPr lang="zh-CN" altLang="en-US">
                <a:solidFill>
                  <a:srgbClr val="3F434C"/>
                </a:solidFill>
              </a:rPr>
              <a:t>非流水线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非持久连接</a:t>
            </a:r>
            <a:endParaRPr lang="en-US" altLang="zh-CN">
              <a:solidFill>
                <a:srgbClr val="3F434C"/>
              </a:solidFill>
            </a:endParaRPr>
          </a:p>
        </p:txBody>
      </p:sp>
      <p:sp>
        <p:nvSpPr>
          <p:cNvPr id="48" name="标题 2">
            <a:extLst>
              <a:ext uri="{FF2B5EF4-FFF2-40B4-BE49-F238E27FC236}">
                <a16:creationId xmlns:a16="http://schemas.microsoft.com/office/drawing/2014/main" id="{D28EFC95-7384-4737-BD53-72DC1DE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请求流程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44F08A-E224-4B46-BBD2-54113A4DF0A9}"/>
              </a:ext>
            </a:extLst>
          </p:cNvPr>
          <p:cNvGrpSpPr>
            <a:grpSpLocks noChangeAspect="1"/>
          </p:cNvGrpSpPr>
          <p:nvPr/>
        </p:nvGrpSpPr>
        <p:grpSpPr>
          <a:xfrm>
            <a:off x="4969404" y="1139849"/>
            <a:ext cx="1145749" cy="997592"/>
            <a:chOff x="6470751" y="3524012"/>
            <a:chExt cx="1222114" cy="17550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D0F437D-CCC5-4BC2-810A-C1C56B076320}"/>
                </a:ext>
              </a:extLst>
            </p:cNvPr>
            <p:cNvGrpSpPr/>
            <p:nvPr/>
          </p:nvGrpSpPr>
          <p:grpSpPr>
            <a:xfrm>
              <a:off x="6470751" y="3524012"/>
              <a:ext cx="1222114" cy="1755039"/>
              <a:chOff x="6665755" y="3283476"/>
              <a:chExt cx="1222114" cy="175503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1B04AB-CD45-4E00-A8E6-FE8D26F979DA}"/>
                  </a:ext>
                </a:extLst>
              </p:cNvPr>
              <p:cNvSpPr/>
              <p:nvPr/>
            </p:nvSpPr>
            <p:spPr>
              <a:xfrm>
                <a:off x="6825087" y="3627873"/>
                <a:ext cx="1016417" cy="1055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24D2F2A-BB89-4C34-BEDC-74398AB75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65755" y="3283476"/>
                <a:ext cx="1222114" cy="175503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EE6C981-D63E-432B-9B4D-D9C1858E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98547" y="4117770"/>
                <a:ext cx="242109" cy="32953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36BC89-31BB-4676-9C7C-AFE67273655B}"/>
                </a:ext>
              </a:extLst>
            </p:cNvPr>
            <p:cNvSpPr txBox="1"/>
            <p:nvPr/>
          </p:nvSpPr>
          <p:spPr>
            <a:xfrm>
              <a:off x="6664865" y="3909638"/>
              <a:ext cx="849981" cy="2165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80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www.baidu.com</a:t>
              </a:r>
              <a:endParaRPr lang="zh-CN" altLang="en-US" sz="8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6E4916-8DD6-4B86-B7DE-851F68910FCD}"/>
              </a:ext>
            </a:extLst>
          </p:cNvPr>
          <p:cNvGrpSpPr/>
          <p:nvPr/>
        </p:nvGrpSpPr>
        <p:grpSpPr>
          <a:xfrm>
            <a:off x="9526467" y="1443041"/>
            <a:ext cx="1308804" cy="1192497"/>
            <a:chOff x="9526467" y="1443041"/>
            <a:chExt cx="1308804" cy="119249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9061624-4817-455E-B67E-85D0BAE7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4141" y="1802282"/>
              <a:ext cx="1053143" cy="83325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B3FA2-CF3E-4220-8157-747E21D43A26}"/>
                </a:ext>
              </a:extLst>
            </p:cNvPr>
            <p:cNvSpPr txBox="1"/>
            <p:nvPr/>
          </p:nvSpPr>
          <p:spPr>
            <a:xfrm>
              <a:off x="9526467" y="1443041"/>
              <a:ext cx="13088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万维网站点</a:t>
              </a: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E4B22C-6804-4C67-95A9-5028D95D958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115153" y="1638645"/>
            <a:ext cx="813025" cy="2997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1FFBF8-8304-4ECA-B95D-13FBD9CDA5E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400042" y="2218910"/>
            <a:ext cx="224409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3A11AB-FDF6-4AEA-9D1E-436D65A7B3CE}"/>
              </a:ext>
            </a:extLst>
          </p:cNvPr>
          <p:cNvSpPr txBox="1"/>
          <p:nvPr/>
        </p:nvSpPr>
        <p:spPr>
          <a:xfrm>
            <a:off x="7949001" y="1893391"/>
            <a:ext cx="1044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rPr>
              <a:t>HTTP</a:t>
            </a:r>
            <a:endParaRPr lang="zh-CN" altLang="en-US" sz="16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D27201-3C19-40D1-9CCC-10DE19995D9E}"/>
              </a:ext>
            </a:extLst>
          </p:cNvPr>
          <p:cNvGrpSpPr/>
          <p:nvPr/>
        </p:nvGrpSpPr>
        <p:grpSpPr>
          <a:xfrm>
            <a:off x="9274440" y="2406274"/>
            <a:ext cx="519630" cy="255316"/>
            <a:chOff x="9274440" y="2406274"/>
            <a:chExt cx="519630" cy="25531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E087FF6-607A-4766-B643-0B4DDB2DF24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9559042" y="2417466"/>
              <a:ext cx="246220" cy="223836"/>
              <a:chOff x="7557432" y="3072177"/>
              <a:chExt cx="2095500" cy="1905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851F2D-09D8-4AF4-8F39-6F97659C9024}"/>
                  </a:ext>
                </a:extLst>
              </p:cNvPr>
              <p:cNvSpPr/>
              <p:nvPr/>
            </p:nvSpPr>
            <p:spPr>
              <a:xfrm>
                <a:off x="7721600" y="3572692"/>
                <a:ext cx="1790700" cy="12977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A61B56A-2DBB-440E-8B93-ADE28744D7FE}"/>
                  </a:ext>
                </a:extLst>
              </p:cNvPr>
              <p:cNvSpPr/>
              <p:nvPr/>
            </p:nvSpPr>
            <p:spPr>
              <a:xfrm>
                <a:off x="8117584" y="3191991"/>
                <a:ext cx="994666" cy="48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EC131A37-E53C-40E9-8196-22351BF47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557432" y="3072177"/>
                <a:ext cx="2095500" cy="1905000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D3A0E2-22A3-48E8-A2F9-744EE4B53882}"/>
                </a:ext>
              </a:extLst>
            </p:cNvPr>
            <p:cNvSpPr txBox="1"/>
            <p:nvPr/>
          </p:nvSpPr>
          <p:spPr>
            <a:xfrm>
              <a:off x="9274440" y="2415369"/>
              <a:ext cx="3810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0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D4FE765-332B-4A1F-8C0C-E7C579935D55}"/>
              </a:ext>
            </a:extLst>
          </p:cNvPr>
          <p:cNvGrpSpPr/>
          <p:nvPr/>
        </p:nvGrpSpPr>
        <p:grpSpPr>
          <a:xfrm>
            <a:off x="6091238" y="1564508"/>
            <a:ext cx="1308804" cy="1308804"/>
            <a:chOff x="6091238" y="1564508"/>
            <a:chExt cx="1308804" cy="130880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70A8AFB-21B7-4C00-8EF7-B25ABE056E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91238" y="1564508"/>
              <a:ext cx="1308804" cy="1308804"/>
              <a:chOff x="6091237" y="1828667"/>
              <a:chExt cx="1905000" cy="190500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3EF44FA-66FC-44A7-99B8-11866C867C4A}"/>
                  </a:ext>
                </a:extLst>
              </p:cNvPr>
              <p:cNvSpPr/>
              <p:nvPr/>
            </p:nvSpPr>
            <p:spPr>
              <a:xfrm>
                <a:off x="6431787" y="2193746"/>
                <a:ext cx="1222778" cy="95480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A0DBD38-3337-4890-A17E-223284AE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1237" y="1828667"/>
                <a:ext cx="1905000" cy="1905000"/>
              </a:xfrm>
              <a:prstGeom prst="rect">
                <a:avLst/>
              </a:prstGeom>
            </p:spPr>
          </p:pic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ACC80B4-95B9-4980-9D1A-33B29E15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66360" y="2085703"/>
              <a:ext cx="682683" cy="133207"/>
            </a:xfrm>
            <a:prstGeom prst="rect">
              <a:avLst/>
            </a:prstGeom>
          </p:spPr>
        </p:pic>
      </p:grpSp>
      <p:sp>
        <p:nvSpPr>
          <p:cNvPr id="45" name="弧形 44">
            <a:extLst>
              <a:ext uri="{FF2B5EF4-FFF2-40B4-BE49-F238E27FC236}">
                <a16:creationId xmlns:a16="http://schemas.microsoft.com/office/drawing/2014/main" id="{BA07D789-1AA1-4396-A268-D07D0BDB4891}"/>
              </a:ext>
            </a:extLst>
          </p:cNvPr>
          <p:cNvSpPr/>
          <p:nvPr/>
        </p:nvSpPr>
        <p:spPr>
          <a:xfrm>
            <a:off x="6938309" y="1779630"/>
            <a:ext cx="2742221" cy="715622"/>
          </a:xfrm>
          <a:prstGeom prst="arc">
            <a:avLst>
              <a:gd name="adj1" fmla="val 11027765"/>
              <a:gd name="adj2" fmla="val 2135070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BE95DB-F407-4585-9B01-76CFD56B1707}"/>
              </a:ext>
            </a:extLst>
          </p:cNvPr>
          <p:cNvSpPr txBox="1"/>
          <p:nvPr/>
        </p:nvSpPr>
        <p:spPr>
          <a:xfrm>
            <a:off x="7349503" y="1478008"/>
            <a:ext cx="198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rPr>
              <a:t>链接到</a:t>
            </a:r>
            <a:r>
              <a:rPr lang="en-US" altLang="zh-CN" sz="1600">
                <a:solidFill>
                  <a:srgbClr val="3F434C"/>
                </a:solidFill>
                <a:ea typeface="思源黑体 CN Medium" panose="020B0600000000000000" pitchFamily="34" charset="-122"/>
              </a:rPr>
              <a:t>URL</a:t>
            </a:r>
            <a:r>
              <a: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rPr>
              <a:t>的超链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7BDFC6-A878-7A43-E59A-F898498E2997}"/>
              </a:ext>
            </a:extLst>
          </p:cNvPr>
          <p:cNvGrpSpPr/>
          <p:nvPr/>
        </p:nvGrpSpPr>
        <p:grpSpPr>
          <a:xfrm>
            <a:off x="6806723" y="2843484"/>
            <a:ext cx="3238305" cy="307777"/>
            <a:chOff x="6806723" y="2843484"/>
            <a:chExt cx="3238305" cy="30777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60F86DB-696F-4391-9016-E59A06A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9146181" y="2997372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AEBAEF1-4350-45DF-91AE-FBD1F98F928C}"/>
                </a:ext>
              </a:extLst>
            </p:cNvPr>
            <p:cNvSpPr txBox="1"/>
            <p:nvPr/>
          </p:nvSpPr>
          <p:spPr>
            <a:xfrm>
              <a:off x="7774304" y="2843484"/>
              <a:ext cx="13031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建立</a:t>
              </a:r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连接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BC2013A-9629-4B78-AB53-945CE47D0289}"/>
                </a:ext>
              </a:extLst>
            </p:cNvPr>
            <p:cNvCxnSpPr>
              <a:cxnSpLocks/>
            </p:cNvCxnSpPr>
            <p:nvPr/>
          </p:nvCxnSpPr>
          <p:spPr>
            <a:xfrm>
              <a:off x="6806723" y="2997372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CA446AD-1428-46EA-B9B7-3DEF0CB9E1A5}"/>
              </a:ext>
            </a:extLst>
          </p:cNvPr>
          <p:cNvCxnSpPr>
            <a:cxnSpLocks/>
          </p:cNvCxnSpPr>
          <p:nvPr/>
        </p:nvCxnSpPr>
        <p:spPr>
          <a:xfrm>
            <a:off x="6737990" y="2721993"/>
            <a:ext cx="0" cy="30805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E2AF980-3D3A-42AC-B2A5-8A1070C9B570}"/>
              </a:ext>
            </a:extLst>
          </p:cNvPr>
          <p:cNvCxnSpPr>
            <a:cxnSpLocks/>
          </p:cNvCxnSpPr>
          <p:nvPr/>
        </p:nvCxnSpPr>
        <p:spPr>
          <a:xfrm>
            <a:off x="10113761" y="2721993"/>
            <a:ext cx="0" cy="30805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A2A2CC1-DDD1-42F0-91B3-7A0A811416E8}"/>
              </a:ext>
            </a:extLst>
          </p:cNvPr>
          <p:cNvSpPr txBox="1"/>
          <p:nvPr/>
        </p:nvSpPr>
        <p:spPr>
          <a:xfrm>
            <a:off x="7773065" y="3118689"/>
            <a:ext cx="21006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1.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浏览器分析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URL</a:t>
            </a:r>
          </a:p>
          <a:p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2.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发送给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DNS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请求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IP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地址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 err="1">
                <a:solidFill>
                  <a:srgbClr val="3F434C"/>
                </a:solidFill>
                <a:ea typeface="思源黑体 CN Medium" panose="020B0600000000000000" pitchFamily="34" charset="-122"/>
              </a:rPr>
              <a:t>3.DNS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解析出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IP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地址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4.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浏览器与服务器建立连接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C46448-9807-80C2-B62A-E792307EBFFF}"/>
              </a:ext>
            </a:extLst>
          </p:cNvPr>
          <p:cNvGrpSpPr/>
          <p:nvPr/>
        </p:nvGrpSpPr>
        <p:grpSpPr>
          <a:xfrm>
            <a:off x="6806723" y="3988190"/>
            <a:ext cx="3238305" cy="307777"/>
            <a:chOff x="6806723" y="3988190"/>
            <a:chExt cx="3238305" cy="307777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0D09E6E-D9B1-4B1A-B7EC-71BFF0E1FF26}"/>
                </a:ext>
              </a:extLst>
            </p:cNvPr>
            <p:cNvSpPr txBox="1"/>
            <p:nvPr/>
          </p:nvSpPr>
          <p:spPr>
            <a:xfrm>
              <a:off x="7705570" y="3988190"/>
              <a:ext cx="14948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HTTP</a:t>
              </a:r>
              <a:r>
                <a:rPr lang="zh-CN" altLang="en-US" sz="14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请求报文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CC98849-70C9-4840-B491-7E60306DDFA0}"/>
                </a:ext>
              </a:extLst>
            </p:cNvPr>
            <p:cNvCxnSpPr>
              <a:cxnSpLocks/>
            </p:cNvCxnSpPr>
            <p:nvPr/>
          </p:nvCxnSpPr>
          <p:spPr>
            <a:xfrm>
              <a:off x="9146181" y="4127756"/>
              <a:ext cx="89884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B117DA7-ED06-4462-AE05-B0E6BAE8A3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6723" y="4127756"/>
              <a:ext cx="89884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68B9447E-3F16-4FD1-A6A3-081D5E76F7C8}"/>
              </a:ext>
            </a:extLst>
          </p:cNvPr>
          <p:cNvSpPr txBox="1"/>
          <p:nvPr/>
        </p:nvSpPr>
        <p:spPr>
          <a:xfrm>
            <a:off x="7780133" y="4282539"/>
            <a:ext cx="1925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5.</a:t>
            </a:r>
            <a:r>
              <a:rPr lang="zh-CN" altLang="en-US" sz="120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浏览器发出取文件命令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7EFA3B0-A075-4E9B-9EEA-EC709C9DD51C}"/>
              </a:ext>
            </a:extLst>
          </p:cNvPr>
          <p:cNvGrpSpPr/>
          <p:nvPr/>
        </p:nvGrpSpPr>
        <p:grpSpPr>
          <a:xfrm>
            <a:off x="6814776" y="4620396"/>
            <a:ext cx="3212868" cy="307777"/>
            <a:chOff x="6814776" y="4491092"/>
            <a:chExt cx="3212868" cy="307777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695271E-1AEB-48E1-99CD-0D1F144D5F81}"/>
                </a:ext>
              </a:extLst>
            </p:cNvPr>
            <p:cNvSpPr txBox="1"/>
            <p:nvPr/>
          </p:nvSpPr>
          <p:spPr>
            <a:xfrm>
              <a:off x="7678437" y="4491092"/>
              <a:ext cx="14948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HTTP</a:t>
              </a:r>
              <a:r>
                <a:rPr lang="zh-CN" altLang="en-US" sz="140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响应报文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F469F93-185B-4805-B988-D8A2DC6F8DC1}"/>
                </a:ext>
              </a:extLst>
            </p:cNvPr>
            <p:cNvCxnSpPr>
              <a:cxnSpLocks/>
            </p:cNvCxnSpPr>
            <p:nvPr/>
          </p:nvCxnSpPr>
          <p:spPr>
            <a:xfrm>
              <a:off x="9128797" y="4644980"/>
              <a:ext cx="89884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53E680C-E5F6-4C23-B8D3-BC22DB1D012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76" y="4644980"/>
              <a:ext cx="89884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B8EB485-849B-43DC-B110-2F0D14B4358F}"/>
              </a:ext>
            </a:extLst>
          </p:cNvPr>
          <p:cNvGrpSpPr/>
          <p:nvPr/>
        </p:nvGrpSpPr>
        <p:grpSpPr>
          <a:xfrm>
            <a:off x="6802161" y="5341686"/>
            <a:ext cx="3238305" cy="307777"/>
            <a:chOff x="6806724" y="4845720"/>
            <a:chExt cx="3238305" cy="307777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239140D-7556-4EDB-A119-3EC32395ECC1}"/>
                </a:ext>
              </a:extLst>
            </p:cNvPr>
            <p:cNvSpPr txBox="1"/>
            <p:nvPr/>
          </p:nvSpPr>
          <p:spPr>
            <a:xfrm>
              <a:off x="7774305" y="4845720"/>
              <a:ext cx="13031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释放</a:t>
              </a:r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连接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D72469D-D0D8-48AF-BC2A-F390394A6626}"/>
                </a:ext>
              </a:extLst>
            </p:cNvPr>
            <p:cNvCxnSpPr>
              <a:cxnSpLocks/>
            </p:cNvCxnSpPr>
            <p:nvPr/>
          </p:nvCxnSpPr>
          <p:spPr>
            <a:xfrm>
              <a:off x="9146182" y="4999608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9601F1F-3261-45EF-A2A2-565C0D5201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6724" y="4999608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3CEFB760-C078-4444-B42A-67997E851DF2}"/>
              </a:ext>
            </a:extLst>
          </p:cNvPr>
          <p:cNvSpPr txBox="1"/>
          <p:nvPr/>
        </p:nvSpPr>
        <p:spPr>
          <a:xfrm>
            <a:off x="7780133" y="4935300"/>
            <a:ext cx="1925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6.</a:t>
            </a:r>
            <a:r>
              <a:rPr lang="zh-CN" altLang="en-US" sz="12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服务器响应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CEFF123-204C-4F76-AED5-C12240B2A04A}"/>
              </a:ext>
            </a:extLst>
          </p:cNvPr>
          <p:cNvSpPr txBox="1"/>
          <p:nvPr/>
        </p:nvSpPr>
        <p:spPr>
          <a:xfrm>
            <a:off x="7768502" y="5641965"/>
            <a:ext cx="1925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7.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释放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TCP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连接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8.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浏览器显示</a:t>
            </a:r>
          </a:p>
        </p:txBody>
      </p:sp>
      <p:sp>
        <p:nvSpPr>
          <p:cNvPr id="81" name="对话气泡: 圆角矩形 80">
            <a:extLst>
              <a:ext uri="{FF2B5EF4-FFF2-40B4-BE49-F238E27FC236}">
                <a16:creationId xmlns:a16="http://schemas.microsoft.com/office/drawing/2014/main" id="{3088BE1B-9DAC-4F74-85BE-6CAD747A6D4B}"/>
              </a:ext>
            </a:extLst>
          </p:cNvPr>
          <p:cNvSpPr/>
          <p:nvPr/>
        </p:nvSpPr>
        <p:spPr>
          <a:xfrm>
            <a:off x="10200205" y="4883630"/>
            <a:ext cx="1233185" cy="875964"/>
          </a:xfrm>
          <a:prstGeom prst="wedgeRoundRectCallout">
            <a:avLst>
              <a:gd name="adj1" fmla="val -63667"/>
              <a:gd name="adj2" fmla="val -15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000" tIns="72000" rIns="108000" bIns="72000" rtlCol="0" anchor="ctr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无状态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协议：</a:t>
            </a:r>
            <a:endParaRPr lang="en-US" altLang="zh-CN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服务器不记得谁访问过</a:t>
            </a:r>
            <a:endParaRPr lang="en-US" altLang="zh-CN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5702EFBF-E8F4-EE25-7711-A61A9AF1FDB1}"/>
              </a:ext>
            </a:extLst>
          </p:cNvPr>
          <p:cNvSpPr/>
          <p:nvPr/>
        </p:nvSpPr>
        <p:spPr>
          <a:xfrm>
            <a:off x="10200206" y="2734633"/>
            <a:ext cx="1233185" cy="654572"/>
          </a:xfrm>
          <a:prstGeom prst="wedgeRoundRectCallout">
            <a:avLst>
              <a:gd name="adj1" fmla="val -63667"/>
              <a:gd name="adj2" fmla="val -15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000" tIns="72000" rIns="108000" bIns="72000" rtlCol="0" anchor="ctr">
            <a:spAutoFit/>
          </a:bodyPr>
          <a:lstStyle/>
          <a:p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</a:t>
            </a:r>
            <a:r>
              <a:rPr lang="en-US" altLang="zh-CN" sz="14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TCP/IP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实现通信</a:t>
            </a:r>
            <a:endParaRPr lang="en-US" altLang="zh-CN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B1429-FDBF-9FC3-5B45-BB8A2E868F95}"/>
              </a:ext>
            </a:extLst>
          </p:cNvPr>
          <p:cNvSpPr txBox="1"/>
          <p:nvPr/>
        </p:nvSpPr>
        <p:spPr>
          <a:xfrm>
            <a:off x="7046645" y="2662052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BA6C30-151A-710B-54B6-C3E0466F01BB}"/>
              </a:ext>
            </a:extLst>
          </p:cNvPr>
          <p:cNvSpPr txBox="1"/>
          <p:nvPr/>
        </p:nvSpPr>
        <p:spPr>
          <a:xfrm>
            <a:off x="7046645" y="3784834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accent4"/>
                </a:solidFill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E89902-C86E-B811-F546-CB1B2211FF7C}"/>
              </a:ext>
            </a:extLst>
          </p:cNvPr>
          <p:cNvSpPr txBox="1"/>
          <p:nvPr/>
        </p:nvSpPr>
        <p:spPr>
          <a:xfrm>
            <a:off x="7046645" y="4431046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accent1"/>
                </a:solidFill>
                <a:ea typeface="思源黑体 CN Medium" panose="020B0600000000000000" pitchFamily="34" charset="-122"/>
              </a:rPr>
              <a:t>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3C2C98-4A4F-F5A4-67ED-102040282C31}"/>
              </a:ext>
            </a:extLst>
          </p:cNvPr>
          <p:cNvSpPr txBox="1"/>
          <p:nvPr/>
        </p:nvSpPr>
        <p:spPr>
          <a:xfrm>
            <a:off x="7046645" y="5152335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④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0430FB-6648-98C6-BBF8-3D0FCCD86D6B}"/>
              </a:ext>
            </a:extLst>
          </p:cNvPr>
          <p:cNvSpPr txBox="1"/>
          <p:nvPr/>
        </p:nvSpPr>
        <p:spPr>
          <a:xfrm>
            <a:off x="9919689" y="5843431"/>
            <a:ext cx="388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</a:t>
            </a:r>
            <a:endParaRPr lang="zh-CN" altLang="en-US" sz="1400">
              <a:solidFill>
                <a:schemeClr val="accent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20A92E-CC17-7A41-3C45-B18157D3C9FF}"/>
              </a:ext>
            </a:extLst>
          </p:cNvPr>
          <p:cNvSpPr txBox="1"/>
          <p:nvPr/>
        </p:nvSpPr>
        <p:spPr>
          <a:xfrm>
            <a:off x="6543918" y="5865310"/>
            <a:ext cx="388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</a:t>
            </a:r>
            <a:endParaRPr lang="zh-CN" altLang="en-US" sz="1400">
              <a:solidFill>
                <a:schemeClr val="accent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3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45" grpId="0" animBg="1"/>
      <p:bldP spid="52" grpId="0"/>
      <p:bldP spid="65" grpId="0"/>
      <p:bldP spid="69" grpId="0"/>
      <p:bldP spid="79" grpId="0"/>
      <p:bldP spid="80" grpId="0"/>
      <p:bldP spid="81" grpId="0" animBg="1"/>
      <p:bldP spid="50" grpId="0" animBg="1"/>
      <p:bldP spid="51" grpId="0"/>
      <p:bldP spid="57" grpId="0"/>
      <p:bldP spid="60" grpId="0"/>
      <p:bldP spid="63" grpId="0"/>
      <p:bldP spid="64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报文结构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000"/>
              <a:t>HTTP</a:t>
            </a:r>
            <a:r>
              <a:rPr lang="zh-CN" altLang="en-US" sz="2000"/>
              <a:t>报文结构</a:t>
            </a:r>
            <a:endParaRPr lang="en-US" altLang="zh-CN" sz="20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面向文本</a:t>
            </a:r>
            <a:r>
              <a:rPr lang="en-US" altLang="zh-CN" sz="1600"/>
              <a:t>(Text-Oriented)</a:t>
            </a:r>
            <a:r>
              <a:rPr lang="zh-CN" altLang="en-US" sz="1600"/>
              <a:t>，传输</a:t>
            </a:r>
            <a:r>
              <a:rPr lang="en-US" altLang="zh-CN" sz="1600"/>
              <a:t>ASCII</a:t>
            </a:r>
            <a:r>
              <a:rPr lang="zh-CN" altLang="en-US" sz="1600"/>
              <a:t>码串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请求报文（</a:t>
            </a:r>
            <a:r>
              <a:rPr lang="en-US" altLang="zh-CN" sz="1400"/>
              <a:t>Client-&gt;Server</a:t>
            </a:r>
            <a:r>
              <a:rPr lang="zh-CN" altLang="en-US" sz="1400"/>
              <a:t>）</a:t>
            </a:r>
            <a:endParaRPr lang="en-US" altLang="zh-CN" sz="14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响应报文（</a:t>
            </a:r>
            <a:r>
              <a:rPr lang="en-US" altLang="zh-CN" sz="1400"/>
              <a:t>Server-&gt;Client</a:t>
            </a:r>
            <a:r>
              <a:rPr lang="zh-CN" altLang="en-US" sz="1400"/>
              <a:t>）</a:t>
            </a:r>
            <a:endParaRPr lang="en-US" altLang="zh-CN" sz="14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报文格式：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开始行：请求行</a:t>
            </a:r>
            <a:r>
              <a:rPr lang="en-US" altLang="zh-CN" sz="1600"/>
              <a:t>/</a:t>
            </a:r>
            <a:r>
              <a:rPr lang="zh-CN" altLang="en-US" sz="1600"/>
              <a:t>状态行（响应行）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首部行：请求头</a:t>
            </a:r>
            <a:r>
              <a:rPr lang="en-US" altLang="zh-CN" sz="1600"/>
              <a:t>/</a:t>
            </a:r>
            <a:r>
              <a:rPr lang="zh-CN" altLang="en-US" sz="1600"/>
              <a:t>响应头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实体主体：请求体</a:t>
            </a:r>
            <a:r>
              <a:rPr lang="en-US" altLang="zh-CN" sz="1600"/>
              <a:t>/</a:t>
            </a:r>
            <a:r>
              <a:rPr lang="zh-CN" altLang="en-US" sz="1600"/>
              <a:t>响应体</a:t>
            </a:r>
            <a:endParaRPr lang="en-US" altLang="zh-CN" sz="20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EEE17AF-E8F0-8615-798D-ABEBE709B3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97" b="91803" l="9016" r="91148">
                        <a14:foregroundMark x1="39016" y1="9508" x2="47213" y2="8197"/>
                        <a14:foregroundMark x1="47213" y1="8197" x2="55738" y2="9180"/>
                        <a14:foregroundMark x1="49836" y1="8525" x2="53115" y2="8197"/>
                        <a14:foregroundMark x1="91148" y1="43443" x2="91311" y2="55738"/>
                        <a14:foregroundMark x1="41803" y1="12951" x2="36230" y2="19836"/>
                        <a14:foregroundMark x1="36230" y1="19836" x2="43770" y2="15902"/>
                        <a14:foregroundMark x1="43770" y1="15902" x2="40656" y2="14590"/>
                        <a14:foregroundMark x1="43115" y1="90656" x2="51967" y2="91967"/>
                        <a14:foregroundMark x1="9016" y1="44590" x2="9180" y2="53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6530" y="1458359"/>
            <a:ext cx="795640" cy="795640"/>
          </a:xfrm>
          <a:prstGeom prst="rect">
            <a:avLst/>
          </a:prstGeom>
          <a:ln w="19050">
            <a:noFill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E3AC17C-70CC-12C7-1ABF-FD39495EDF7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31" y="1422196"/>
            <a:ext cx="682946" cy="867967"/>
          </a:xfrm>
          <a:prstGeom prst="rect">
            <a:avLst/>
          </a:prstGeom>
          <a:ln w="19050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D2F822-A3A3-A84F-C496-EB409CFE093B}"/>
              </a:ext>
            </a:extLst>
          </p:cNvPr>
          <p:cNvGrpSpPr>
            <a:grpSpLocks noChangeAspect="1"/>
          </p:cNvGrpSpPr>
          <p:nvPr/>
        </p:nvGrpSpPr>
        <p:grpSpPr>
          <a:xfrm>
            <a:off x="5483222" y="2288439"/>
            <a:ext cx="1182256" cy="926349"/>
            <a:chOff x="4998872" y="4149546"/>
            <a:chExt cx="1410698" cy="120487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3466293-0160-8E3E-7513-12914062A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8872" y="4149546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7640623-D30F-9661-56FB-DE4375885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0182" t="11716" r="18701" b="10359"/>
            <a:stretch/>
          </p:blipFill>
          <p:spPr>
            <a:xfrm>
              <a:off x="5486848" y="4310140"/>
              <a:ext cx="434747" cy="554302"/>
            </a:xfrm>
            <a:prstGeom prst="rect">
              <a:avLst/>
            </a:prstGeom>
            <a:ln w="19050">
              <a:noFill/>
            </a:ln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8B0BEB-F1E7-9418-DAC3-90A165FAEC39}"/>
              </a:ext>
            </a:extLst>
          </p:cNvPr>
          <p:cNvGrpSpPr>
            <a:grpSpLocks noChangeAspect="1"/>
          </p:cNvGrpSpPr>
          <p:nvPr/>
        </p:nvGrpSpPr>
        <p:grpSpPr>
          <a:xfrm>
            <a:off x="9488476" y="2288439"/>
            <a:ext cx="1182256" cy="926349"/>
            <a:chOff x="4998872" y="4149546"/>
            <a:chExt cx="1410698" cy="120487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6C3B7D7-6A9B-E039-527F-44AEEB7EE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8872" y="4149546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DDA491E-E2EB-D681-8429-4D8D5A0B4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0182" t="11716" r="18701" b="10359"/>
            <a:stretch/>
          </p:blipFill>
          <p:spPr>
            <a:xfrm>
              <a:off x="5486848" y="4310140"/>
              <a:ext cx="434747" cy="554302"/>
            </a:xfrm>
            <a:prstGeom prst="rect">
              <a:avLst/>
            </a:prstGeom>
            <a:ln w="19050">
              <a:noFill/>
            </a:ln>
          </p:spPr>
        </p:pic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4A81A83-7A14-D529-23C5-DD0F498252F5}"/>
              </a:ext>
            </a:extLst>
          </p:cNvPr>
          <p:cNvCxnSpPr/>
          <p:nvPr/>
        </p:nvCxnSpPr>
        <p:spPr>
          <a:xfrm>
            <a:off x="7442890" y="2524354"/>
            <a:ext cx="1560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A3873D0-82DF-B045-FE2F-6CBBBC560B16}"/>
              </a:ext>
            </a:extLst>
          </p:cNvPr>
          <p:cNvCxnSpPr/>
          <p:nvPr/>
        </p:nvCxnSpPr>
        <p:spPr>
          <a:xfrm>
            <a:off x="7442890" y="2956839"/>
            <a:ext cx="156094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141F7B8-2712-63A5-CB92-3C05AEF5319E}"/>
              </a:ext>
            </a:extLst>
          </p:cNvPr>
          <p:cNvSpPr txBox="1"/>
          <p:nvPr/>
        </p:nvSpPr>
        <p:spPr>
          <a:xfrm>
            <a:off x="7628181" y="2077291"/>
            <a:ext cx="1182255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 defTabSz="914446">
              <a:lnSpc>
                <a:spcPct val="150000"/>
              </a:lnSpc>
              <a:spcBef>
                <a:spcPts val="500"/>
              </a:spcBef>
            </a:pPr>
            <a:r>
              <a: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rPr>
              <a:t>请求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D7919B-59AF-4535-AA54-045F840B3FE5}"/>
              </a:ext>
            </a:extLst>
          </p:cNvPr>
          <p:cNvSpPr txBox="1"/>
          <p:nvPr/>
        </p:nvSpPr>
        <p:spPr>
          <a:xfrm>
            <a:off x="7628181" y="2959344"/>
            <a:ext cx="1182255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 defTabSz="914446">
              <a:lnSpc>
                <a:spcPct val="150000"/>
              </a:lnSpc>
              <a:spcBef>
                <a:spcPts val="500"/>
              </a:spcBef>
            </a:pPr>
            <a:r>
              <a: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rPr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F51D63F-C409-97ED-0D0C-BB23EB605876}"/>
              </a:ext>
            </a:extLst>
          </p:cNvPr>
          <p:cNvSpPr txBox="1"/>
          <p:nvPr/>
        </p:nvSpPr>
        <p:spPr>
          <a:xfrm>
            <a:off x="5711366" y="321981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rgbClr val="3F434C"/>
                </a:solidFill>
                <a:ea typeface="思源黑体 CN Medium" panose="020B0600000000000000" pitchFamily="34" charset="-122"/>
              </a:rPr>
              <a:t>Client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EE8589A-9A11-4B24-7B78-C1F22B1B77A4}"/>
              </a:ext>
            </a:extLst>
          </p:cNvPr>
          <p:cNvSpPr txBox="1"/>
          <p:nvPr/>
        </p:nvSpPr>
        <p:spPr>
          <a:xfrm>
            <a:off x="9686772" y="321981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rgbClr val="3F434C"/>
                </a:solidFill>
                <a:ea typeface="思源黑体 CN Medium" panose="020B0600000000000000" pitchFamily="34" charset="-122"/>
              </a:rPr>
              <a:t>Server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AFB5E6-1A72-4584-79D6-EADFC54658BA}"/>
              </a:ext>
            </a:extLst>
          </p:cNvPr>
          <p:cNvGrpSpPr/>
          <p:nvPr/>
        </p:nvGrpSpPr>
        <p:grpSpPr>
          <a:xfrm>
            <a:off x="5029200" y="3903794"/>
            <a:ext cx="6440775" cy="2062844"/>
            <a:chOff x="4610383" y="3995886"/>
            <a:chExt cx="6991478" cy="1970752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C64FC7C-4B4D-35C6-FED9-EF31DEAF9C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10383" y="3995886"/>
              <a:ext cx="2998434" cy="1964551"/>
              <a:chOff x="5867390" y="1591610"/>
              <a:chExt cx="3054313" cy="2888785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2B96612-0310-08FD-2759-3D37BA3D6744}"/>
                  </a:ext>
                </a:extLst>
              </p:cNvPr>
              <p:cNvSpPr/>
              <p:nvPr/>
            </p:nvSpPr>
            <p:spPr>
              <a:xfrm>
                <a:off x="5871752" y="1591612"/>
                <a:ext cx="740076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方法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B69939F6-0086-9BB0-7C46-B8AA2DA7C336}"/>
                  </a:ext>
                </a:extLst>
              </p:cNvPr>
              <p:cNvSpPr/>
              <p:nvPr/>
            </p:nvSpPr>
            <p:spPr>
              <a:xfrm>
                <a:off x="6648806" y="1591611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URL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5F09DFD-B3E1-E66A-AB4E-8A3E773C764C}"/>
                  </a:ext>
                </a:extLst>
              </p:cNvPr>
              <p:cNvSpPr/>
              <p:nvPr/>
            </p:nvSpPr>
            <p:spPr>
              <a:xfrm>
                <a:off x="7460924" y="1591610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版本</a:t>
                </a: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CE7C260-0075-18A2-8DB9-21F027AA940F}"/>
                  </a:ext>
                </a:extLst>
              </p:cNvPr>
              <p:cNvSpPr/>
              <p:nvPr/>
            </p:nvSpPr>
            <p:spPr>
              <a:xfrm>
                <a:off x="8238911" y="1591612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23D94FA-067C-B2A8-7385-C948844D2D18}"/>
                  </a:ext>
                </a:extLst>
              </p:cNvPr>
              <p:cNvSpPr/>
              <p:nvPr/>
            </p:nvSpPr>
            <p:spPr>
              <a:xfrm>
                <a:off x="5867390" y="2129494"/>
                <a:ext cx="1432397" cy="5378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AB046D4-FB55-6F49-2D42-75C12BE8B49A}"/>
                  </a:ext>
                </a:extLst>
              </p:cNvPr>
              <p:cNvSpPr/>
              <p:nvPr/>
            </p:nvSpPr>
            <p:spPr>
              <a:xfrm>
                <a:off x="7299786" y="2129491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E9F30E0-C99F-3923-51D3-03DF91DBA110}"/>
                  </a:ext>
                </a:extLst>
              </p:cNvPr>
              <p:cNvSpPr/>
              <p:nvPr/>
            </p:nvSpPr>
            <p:spPr>
              <a:xfrm>
                <a:off x="7553863" y="2129490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797700-BF13-5866-8897-9CE28A1BFD17}"/>
                  </a:ext>
                </a:extLst>
              </p:cNvPr>
              <p:cNvSpPr/>
              <p:nvPr/>
            </p:nvSpPr>
            <p:spPr>
              <a:xfrm>
                <a:off x="5871752" y="2667367"/>
                <a:ext cx="3047696" cy="2676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...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E1A1025-9822-A7A2-1F6F-5B7221C422A1}"/>
                  </a:ext>
                </a:extLst>
              </p:cNvPr>
              <p:cNvSpPr/>
              <p:nvPr/>
            </p:nvSpPr>
            <p:spPr>
              <a:xfrm>
                <a:off x="5871752" y="3471528"/>
                <a:ext cx="711411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91410A29-595B-AAEF-D403-5CF349A861F4}"/>
                  </a:ext>
                </a:extLst>
              </p:cNvPr>
              <p:cNvSpPr/>
              <p:nvPr/>
            </p:nvSpPr>
            <p:spPr>
              <a:xfrm>
                <a:off x="5871751" y="4010535"/>
                <a:ext cx="3047695" cy="4698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实体主体</a:t>
                </a: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6775DC77-028E-A827-DA39-AD5B69AC0613}"/>
                  </a:ext>
                </a:extLst>
              </p:cNvPr>
              <p:cNvSpPr/>
              <p:nvPr/>
            </p:nvSpPr>
            <p:spPr>
              <a:xfrm>
                <a:off x="8236655" y="2130819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B08A993-3079-7685-26B9-3C1544677FE8}"/>
                  </a:ext>
                </a:extLst>
              </p:cNvPr>
              <p:cNvSpPr/>
              <p:nvPr/>
            </p:nvSpPr>
            <p:spPr>
              <a:xfrm>
                <a:off x="5871751" y="2936312"/>
                <a:ext cx="1428035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8074ED9-E3FC-54DB-4E42-21B483831418}"/>
                  </a:ext>
                </a:extLst>
              </p:cNvPr>
              <p:cNvSpPr/>
              <p:nvPr/>
            </p:nvSpPr>
            <p:spPr>
              <a:xfrm>
                <a:off x="7299786" y="2936310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9680B61-481F-E663-B8F5-BFD1F2AE2A12}"/>
                  </a:ext>
                </a:extLst>
              </p:cNvPr>
              <p:cNvSpPr/>
              <p:nvPr/>
            </p:nvSpPr>
            <p:spPr>
              <a:xfrm>
                <a:off x="7553863" y="2936309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DB7BC8A-95DC-249E-A375-C2339A43044A}"/>
                  </a:ext>
                </a:extLst>
              </p:cNvPr>
              <p:cNvSpPr/>
              <p:nvPr/>
            </p:nvSpPr>
            <p:spPr>
              <a:xfrm>
                <a:off x="8236655" y="2937638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9A2E8D4-68CA-1EC9-5422-852BE22AD5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05642" y="4002087"/>
              <a:ext cx="2996219" cy="1964551"/>
              <a:chOff x="5869647" y="1591610"/>
              <a:chExt cx="3052056" cy="288878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5E4E635-8FE6-99BE-1226-611902825573}"/>
                  </a:ext>
                </a:extLst>
              </p:cNvPr>
              <p:cNvSpPr/>
              <p:nvPr/>
            </p:nvSpPr>
            <p:spPr>
              <a:xfrm>
                <a:off x="5871752" y="1591612"/>
                <a:ext cx="740076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方法</a:t>
                </a: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680A997-9ADC-3D00-3F48-85BEE07BCE7D}"/>
                  </a:ext>
                </a:extLst>
              </p:cNvPr>
              <p:cNvSpPr/>
              <p:nvPr/>
            </p:nvSpPr>
            <p:spPr>
              <a:xfrm>
                <a:off x="6648806" y="1591611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状态码</a:t>
                </a: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0476CC6-B6FA-B176-8097-3F81157A6BE0}"/>
                  </a:ext>
                </a:extLst>
              </p:cNvPr>
              <p:cNvSpPr/>
              <p:nvPr/>
            </p:nvSpPr>
            <p:spPr>
              <a:xfrm>
                <a:off x="7460924" y="1591610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短语</a:t>
                </a: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E2B8585-6006-F235-0457-184F70CE1F08}"/>
                  </a:ext>
                </a:extLst>
              </p:cNvPr>
              <p:cNvSpPr/>
              <p:nvPr/>
            </p:nvSpPr>
            <p:spPr>
              <a:xfrm>
                <a:off x="8238911" y="1591612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9AE9374F-8E84-81A7-E7AC-056CA75BDA6A}"/>
                  </a:ext>
                </a:extLst>
              </p:cNvPr>
              <p:cNvSpPr/>
              <p:nvPr/>
            </p:nvSpPr>
            <p:spPr>
              <a:xfrm>
                <a:off x="5869647" y="2129493"/>
                <a:ext cx="1430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AB8B599-C458-AE0E-4236-0F6A58357DC2}"/>
                  </a:ext>
                </a:extLst>
              </p:cNvPr>
              <p:cNvSpPr/>
              <p:nvPr/>
            </p:nvSpPr>
            <p:spPr>
              <a:xfrm>
                <a:off x="7299786" y="2129491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C5D64DC-CD25-E283-BFFF-B4E233934A51}"/>
                  </a:ext>
                </a:extLst>
              </p:cNvPr>
              <p:cNvSpPr/>
              <p:nvPr/>
            </p:nvSpPr>
            <p:spPr>
              <a:xfrm>
                <a:off x="7553863" y="2129490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4C71F1D-B224-70F3-27C0-4A4BCAA838F7}"/>
                  </a:ext>
                </a:extLst>
              </p:cNvPr>
              <p:cNvSpPr/>
              <p:nvPr/>
            </p:nvSpPr>
            <p:spPr>
              <a:xfrm>
                <a:off x="5871752" y="2667367"/>
                <a:ext cx="3047696" cy="2676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...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52AE54E-A615-4ED1-EADF-BA06DE867A24}"/>
                  </a:ext>
                </a:extLst>
              </p:cNvPr>
              <p:cNvSpPr/>
              <p:nvPr/>
            </p:nvSpPr>
            <p:spPr>
              <a:xfrm>
                <a:off x="5871752" y="3471528"/>
                <a:ext cx="711411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894D847-6292-7F8E-65DD-6E3EC684FE6F}"/>
                  </a:ext>
                </a:extLst>
              </p:cNvPr>
              <p:cNvSpPr/>
              <p:nvPr/>
            </p:nvSpPr>
            <p:spPr>
              <a:xfrm>
                <a:off x="5871751" y="4010535"/>
                <a:ext cx="3047695" cy="4698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实体主体（多媒体不用）</a:t>
                </a: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B25112A-089C-7FA5-FB70-38317B66738D}"/>
                  </a:ext>
                </a:extLst>
              </p:cNvPr>
              <p:cNvSpPr/>
              <p:nvPr/>
            </p:nvSpPr>
            <p:spPr>
              <a:xfrm>
                <a:off x="8236655" y="2130819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EEE5A70-B8FB-33A5-295C-559A4DCF8DD7}"/>
                  </a:ext>
                </a:extLst>
              </p:cNvPr>
              <p:cNvSpPr/>
              <p:nvPr/>
            </p:nvSpPr>
            <p:spPr>
              <a:xfrm>
                <a:off x="5871751" y="2936312"/>
                <a:ext cx="1428035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FE6CE36-8C14-C267-7FFF-81666FBF5344}"/>
                  </a:ext>
                </a:extLst>
              </p:cNvPr>
              <p:cNvSpPr/>
              <p:nvPr/>
            </p:nvSpPr>
            <p:spPr>
              <a:xfrm>
                <a:off x="7299786" y="2936310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19893F6A-7DF3-A841-0966-2BD61F2736D1}"/>
                  </a:ext>
                </a:extLst>
              </p:cNvPr>
              <p:cNvSpPr/>
              <p:nvPr/>
            </p:nvSpPr>
            <p:spPr>
              <a:xfrm>
                <a:off x="7553863" y="2936309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AEE02A3-E0CE-EA0C-9DC8-2606467051F7}"/>
                  </a:ext>
                </a:extLst>
              </p:cNvPr>
              <p:cNvSpPr/>
              <p:nvPr/>
            </p:nvSpPr>
            <p:spPr>
              <a:xfrm>
                <a:off x="8236655" y="2937638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20A069F7-D4BB-E61B-E52C-7B3F6C112643}"/>
                </a:ext>
              </a:extLst>
            </p:cNvPr>
            <p:cNvGrpSpPr/>
            <p:nvPr/>
          </p:nvGrpSpPr>
          <p:grpSpPr>
            <a:xfrm>
              <a:off x="7676337" y="4016061"/>
              <a:ext cx="848877" cy="925512"/>
              <a:chOff x="8646993" y="1789931"/>
              <a:chExt cx="848877" cy="925512"/>
            </a:xfrm>
          </p:grpSpPr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DF86B08-A26C-64C6-08AB-221A4F885A7B}"/>
                  </a:ext>
                </a:extLst>
              </p:cNvPr>
              <p:cNvSpPr txBox="1"/>
              <p:nvPr/>
            </p:nvSpPr>
            <p:spPr>
              <a:xfrm>
                <a:off x="8659753" y="1789931"/>
                <a:ext cx="83611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开始行</a:t>
                </a: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F41690-0712-201C-B235-1F689AC9408D}"/>
                  </a:ext>
                </a:extLst>
              </p:cNvPr>
              <p:cNvSpPr txBox="1"/>
              <p:nvPr/>
            </p:nvSpPr>
            <p:spPr>
              <a:xfrm>
                <a:off x="8646993" y="2438444"/>
                <a:ext cx="83611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首部行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53" name="左大括号 152">
              <a:extLst>
                <a:ext uri="{FF2B5EF4-FFF2-40B4-BE49-F238E27FC236}">
                  <a16:creationId xmlns:a16="http://schemas.microsoft.com/office/drawing/2014/main" id="{FF8CF982-53FA-B6DB-C5E6-28424E3FE468}"/>
                </a:ext>
              </a:extLst>
            </p:cNvPr>
            <p:cNvSpPr/>
            <p:nvPr/>
          </p:nvSpPr>
          <p:spPr>
            <a:xfrm>
              <a:off x="8436168" y="4371861"/>
              <a:ext cx="157298" cy="902485"/>
            </a:xfrm>
            <a:prstGeom prst="leftBrace">
              <a:avLst>
                <a:gd name="adj1" fmla="val 15727"/>
                <a:gd name="adj2" fmla="val 50000"/>
              </a:avLst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4" name="左大括号 153">
              <a:extLst>
                <a:ext uri="{FF2B5EF4-FFF2-40B4-BE49-F238E27FC236}">
                  <a16:creationId xmlns:a16="http://schemas.microsoft.com/office/drawing/2014/main" id="{7F8F06FE-F269-33B5-93B8-2346919B8898}"/>
                </a:ext>
              </a:extLst>
            </p:cNvPr>
            <p:cNvSpPr/>
            <p:nvPr/>
          </p:nvSpPr>
          <p:spPr>
            <a:xfrm rot="10800000">
              <a:off x="7614500" y="4371860"/>
              <a:ext cx="157298" cy="902485"/>
            </a:xfrm>
            <a:prstGeom prst="leftBrace">
              <a:avLst>
                <a:gd name="adj1" fmla="val 15727"/>
                <a:gd name="adj2" fmla="val 50000"/>
              </a:avLst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2762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4" grpId="0"/>
      <p:bldP spid="85" grpId="0"/>
      <p:bldP spid="116" grpId="0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报文结构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CC9920-6C6F-5F7B-F0EF-069D9C9C6DD7}"/>
              </a:ext>
            </a:extLst>
          </p:cNvPr>
          <p:cNvGrpSpPr/>
          <p:nvPr/>
        </p:nvGrpSpPr>
        <p:grpSpPr>
          <a:xfrm>
            <a:off x="1395456" y="1793435"/>
            <a:ext cx="2561234" cy="1546089"/>
            <a:chOff x="1395456" y="1793435"/>
            <a:chExt cx="2561234" cy="154608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EEE17AF-E8F0-8615-798D-ABEBE709B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97" b="91803" l="9016" r="91148">
                          <a14:foregroundMark x1="39016" y1="9508" x2="47213" y2="8197"/>
                          <a14:foregroundMark x1="47213" y1="8197" x2="55738" y2="9180"/>
                          <a14:foregroundMark x1="49836" y1="8525" x2="53115" y2="8197"/>
                          <a14:foregroundMark x1="91148" y1="43443" x2="91311" y2="55738"/>
                          <a14:foregroundMark x1="41803" y1="12951" x2="36230" y2="19836"/>
                          <a14:foregroundMark x1="36230" y1="19836" x2="43770" y2="15902"/>
                          <a14:foregroundMark x1="43770" y1="15902" x2="40656" y2="14590"/>
                          <a14:foregroundMark x1="43115" y1="90656" x2="51967" y2="91967"/>
                          <a14:foregroundMark x1="9016" y1="44590" x2="9180" y2="53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5456" y="1874800"/>
              <a:ext cx="990560" cy="990560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BD2F822-A3A3-A84F-C496-EB409CFE09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4799" y="1793435"/>
              <a:ext cx="1471891" cy="1153291"/>
              <a:chOff x="4998872" y="4149546"/>
              <a:chExt cx="1410698" cy="1204875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A3466293-0160-8E3E-7513-12914062A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98872" y="4149546"/>
                <a:ext cx="1410698" cy="1204875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E7640623-D30F-9661-56FB-DE4375885F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0182" t="11716" r="18701" b="10359"/>
              <a:stretch/>
            </p:blipFill>
            <p:spPr>
              <a:xfrm>
                <a:off x="5486848" y="4310140"/>
                <a:ext cx="434747" cy="554302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44A79D4-149B-8534-94DD-EB70A3010C44}"/>
                </a:ext>
              </a:extLst>
            </p:cNvPr>
            <p:cNvSpPr txBox="1"/>
            <p:nvPr/>
          </p:nvSpPr>
          <p:spPr>
            <a:xfrm>
              <a:off x="2857760" y="2970192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Client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FC4F2D-9F37-02EA-C72E-D7995B24399E}"/>
              </a:ext>
            </a:extLst>
          </p:cNvPr>
          <p:cNvGrpSpPr/>
          <p:nvPr/>
        </p:nvGrpSpPr>
        <p:grpSpPr>
          <a:xfrm>
            <a:off x="1470152" y="4327837"/>
            <a:ext cx="2486538" cy="1522623"/>
            <a:chOff x="1470152" y="4327837"/>
            <a:chExt cx="2486538" cy="152262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3AC17C-70CC-12C7-1ABF-FD39495ED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70152" y="4364179"/>
              <a:ext cx="850258" cy="1080607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8B0BEB-F1E7-9418-DAC3-90A165FAEC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4799" y="4327837"/>
              <a:ext cx="1471891" cy="1153291"/>
              <a:chOff x="4998872" y="4149546"/>
              <a:chExt cx="1410698" cy="1204875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6C3B7D7-6A9B-E039-527F-44AEEB7EE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98872" y="4149546"/>
                <a:ext cx="1410698" cy="1204875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DDDA491E-E2EB-D681-8429-4D8D5A0B4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0182" t="11716" r="18701" b="10359"/>
              <a:stretch/>
            </p:blipFill>
            <p:spPr>
              <a:xfrm>
                <a:off x="5486848" y="4310140"/>
                <a:ext cx="434747" cy="554302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4FE6C7D-741C-7BAF-EA1D-210FFDAB5311}"/>
                </a:ext>
              </a:extLst>
            </p:cNvPr>
            <p:cNvSpPr txBox="1"/>
            <p:nvPr/>
          </p:nvSpPr>
          <p:spPr>
            <a:xfrm>
              <a:off x="2827912" y="5481128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Server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2FC95A-634C-7A26-16C2-D2610D547FFD}"/>
              </a:ext>
            </a:extLst>
          </p:cNvPr>
          <p:cNvGrpSpPr/>
          <p:nvPr/>
        </p:nvGrpSpPr>
        <p:grpSpPr>
          <a:xfrm>
            <a:off x="4488566" y="1347900"/>
            <a:ext cx="3778821" cy="2362498"/>
            <a:chOff x="4488566" y="1347900"/>
            <a:chExt cx="3778821" cy="236249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1C5FC10-E607-70B8-479D-284F259DEB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88566" y="1347900"/>
              <a:ext cx="3778821" cy="2362498"/>
              <a:chOff x="4839855" y="4793673"/>
              <a:chExt cx="3520554" cy="2201031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EB656850-FD85-9A46-73DE-5B5BEBB43E3E}"/>
                  </a:ext>
                </a:extLst>
              </p:cNvPr>
              <p:cNvSpPr/>
              <p:nvPr/>
            </p:nvSpPr>
            <p:spPr>
              <a:xfrm>
                <a:off x="4839855" y="4793673"/>
                <a:ext cx="3520554" cy="2201031"/>
              </a:xfrm>
              <a:prstGeom prst="roundRect">
                <a:avLst>
                  <a:gd name="adj" fmla="val 3058"/>
                </a:avLst>
              </a:prstGeom>
              <a:solidFill>
                <a:srgbClr val="002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34FB0D1F-B363-FBE1-FE8E-361EE2F5139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37941" y="4890303"/>
                <a:ext cx="118577" cy="118577"/>
              </a:xfrm>
              <a:prstGeom prst="ellipse">
                <a:avLst/>
              </a:prstGeom>
              <a:solidFill>
                <a:srgbClr val="FF6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49EDE970-446D-2759-58D2-2096CF04FFE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95817" y="4890303"/>
                <a:ext cx="118577" cy="118577"/>
              </a:xfrm>
              <a:prstGeom prst="ellipse">
                <a:avLst/>
              </a:prstGeom>
              <a:solidFill>
                <a:srgbClr val="FDBC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6716EED3-545A-C7FF-4DFF-6B20F6E0713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453693" y="4890303"/>
                <a:ext cx="118577" cy="118577"/>
              </a:xfrm>
              <a:prstGeom prst="ellipse">
                <a:avLst/>
              </a:prstGeom>
              <a:solidFill>
                <a:srgbClr val="28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E97CE69-2C27-5369-C0F7-D563737D4D3A}"/>
                </a:ext>
              </a:extLst>
            </p:cNvPr>
            <p:cNvSpPr txBox="1"/>
            <p:nvPr/>
          </p:nvSpPr>
          <p:spPr>
            <a:xfrm>
              <a:off x="4559201" y="1628733"/>
              <a:ext cx="3653724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  /sis  HTTP/1.1</a:t>
              </a:r>
              <a:endParaRPr lang="en-US" altLang="zh-CN" sz="1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Content-Type:  text/plain;  charset=utf-8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Host:  localhost:8888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Connection:  keep-alive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Content-Length:  40</a:t>
              </a:r>
            </a:p>
            <a:p>
              <a:pPr marL="34" defTabSz="914446">
                <a:spcBef>
                  <a:spcPts val="500"/>
                </a:spcBef>
              </a:pPr>
              <a:endParaRPr lang="en-US" altLang="zh-CN" sz="120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" defTabSz="914446">
                <a:spcBef>
                  <a:spcPts val="500"/>
                </a:spcBef>
              </a:pPr>
              <a:r>
                <a:rPr lang="zh-CN" altLang="en-US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一起出去玩？</a:t>
              </a:r>
              <a:endParaRPr lang="en-US" altLang="zh-CN" sz="120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9A776E-B4A5-7BF1-76B3-DE6D6DCEE3B4}"/>
              </a:ext>
            </a:extLst>
          </p:cNvPr>
          <p:cNvGrpSpPr/>
          <p:nvPr/>
        </p:nvGrpSpPr>
        <p:grpSpPr>
          <a:xfrm>
            <a:off x="4488568" y="3832817"/>
            <a:ext cx="3778820" cy="2365760"/>
            <a:chOff x="4488568" y="3832817"/>
            <a:chExt cx="3778820" cy="236576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68BAE3DD-3F06-8DEA-D2E6-8BC0A2578B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88568" y="3832817"/>
              <a:ext cx="3778820" cy="2365760"/>
              <a:chOff x="4839856" y="4793674"/>
              <a:chExt cx="3520553" cy="2204070"/>
            </a:xfrm>
          </p:grpSpPr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186888B7-A6B2-FA9A-CF75-46BFD3851578}"/>
                  </a:ext>
                </a:extLst>
              </p:cNvPr>
              <p:cNvSpPr/>
              <p:nvPr/>
            </p:nvSpPr>
            <p:spPr>
              <a:xfrm>
                <a:off x="4839856" y="4793674"/>
                <a:ext cx="3520553" cy="2204070"/>
              </a:xfrm>
              <a:prstGeom prst="roundRect">
                <a:avLst>
                  <a:gd name="adj" fmla="val 3058"/>
                </a:avLst>
              </a:prstGeom>
              <a:solidFill>
                <a:srgbClr val="002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D16B1690-53BE-DBC2-8AE0-916DD6F8D48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37941" y="4890303"/>
                <a:ext cx="118577" cy="118577"/>
              </a:xfrm>
              <a:prstGeom prst="ellipse">
                <a:avLst/>
              </a:prstGeom>
              <a:solidFill>
                <a:srgbClr val="FF6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5829F16-AFBD-E36E-C533-6C01531E00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95817" y="4890303"/>
                <a:ext cx="118577" cy="118577"/>
              </a:xfrm>
              <a:prstGeom prst="ellipse">
                <a:avLst/>
              </a:prstGeom>
              <a:solidFill>
                <a:srgbClr val="FDBC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84F68510-7469-43EE-52B5-F41058F470B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453693" y="4890303"/>
                <a:ext cx="118577" cy="118577"/>
              </a:xfrm>
              <a:prstGeom prst="ellipse">
                <a:avLst/>
              </a:prstGeom>
              <a:solidFill>
                <a:srgbClr val="28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B4E0CEE-7DE1-121D-A20A-901804A9738B}"/>
                </a:ext>
              </a:extLst>
            </p:cNvPr>
            <p:cNvSpPr txBox="1"/>
            <p:nvPr/>
          </p:nvSpPr>
          <p:spPr>
            <a:xfrm>
              <a:off x="4580682" y="4133004"/>
              <a:ext cx="3640126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HTTP/1.1  200  </a:t>
              </a:r>
              <a:r>
                <a:rPr lang="en-US" altLang="zh-CN" sz="120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OK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Server:</a:t>
              </a:r>
              <a:r>
                <a:rPr lang="zh-CN" altLang="en-US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hertz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Date:  Thu, 28 Jul 2022 10:05:15 GMT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Content-Type:  text/plain;  charset=utf-8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Content-Length:  21</a:t>
              </a:r>
            </a:p>
            <a:p>
              <a:pPr marL="34" defTabSz="914446">
                <a:spcBef>
                  <a:spcPts val="500"/>
                </a:spcBef>
              </a:pPr>
              <a:endParaRPr lang="en-US" altLang="zh-CN" sz="120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" defTabSz="914446">
                <a:spcBef>
                  <a:spcPts val="500"/>
                </a:spcBef>
              </a:pPr>
              <a:r>
                <a:rPr lang="zh-CN" altLang="zh-CN" sz="12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haha, I'm coming now!</a:t>
              </a: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A312666-347E-DB2C-A921-735CFEEEA6CB}"/>
              </a:ext>
            </a:extLst>
          </p:cNvPr>
          <p:cNvSpPr/>
          <p:nvPr/>
        </p:nvSpPr>
        <p:spPr>
          <a:xfrm>
            <a:off x="4580681" y="1655748"/>
            <a:ext cx="1581234" cy="2361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25EDE9-A548-4717-FEF7-4C6E30A75BAB}"/>
              </a:ext>
            </a:extLst>
          </p:cNvPr>
          <p:cNvSpPr/>
          <p:nvPr/>
        </p:nvSpPr>
        <p:spPr>
          <a:xfrm>
            <a:off x="4580682" y="4143519"/>
            <a:ext cx="1581234" cy="2361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F570E14-96AB-D592-9B3C-7EA08275424F}"/>
              </a:ext>
            </a:extLst>
          </p:cNvPr>
          <p:cNvSpPr/>
          <p:nvPr/>
        </p:nvSpPr>
        <p:spPr>
          <a:xfrm>
            <a:off x="4580681" y="1941705"/>
            <a:ext cx="3039363" cy="948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AE8F64B-88D4-2A85-4622-7C2B2B2E78F4}"/>
              </a:ext>
            </a:extLst>
          </p:cNvPr>
          <p:cNvSpPr/>
          <p:nvPr/>
        </p:nvSpPr>
        <p:spPr>
          <a:xfrm>
            <a:off x="4580681" y="4443951"/>
            <a:ext cx="3039363" cy="96637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9DE54AE-A3F9-73B0-34F5-62FE1B288EC8}"/>
              </a:ext>
            </a:extLst>
          </p:cNvPr>
          <p:cNvSpPr/>
          <p:nvPr/>
        </p:nvSpPr>
        <p:spPr>
          <a:xfrm>
            <a:off x="4574839" y="3130191"/>
            <a:ext cx="1581234" cy="2361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B87D044-4098-4770-0DC6-E96ED50F4C93}"/>
              </a:ext>
            </a:extLst>
          </p:cNvPr>
          <p:cNvSpPr/>
          <p:nvPr/>
        </p:nvSpPr>
        <p:spPr>
          <a:xfrm>
            <a:off x="4596176" y="5625429"/>
            <a:ext cx="1980470" cy="2772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5ACEB2E-8037-FFF5-6432-FF1D9F3F9488}"/>
              </a:ext>
            </a:extLst>
          </p:cNvPr>
          <p:cNvSpPr/>
          <p:nvPr/>
        </p:nvSpPr>
        <p:spPr>
          <a:xfrm>
            <a:off x="8338022" y="1287254"/>
            <a:ext cx="1280158" cy="1059294"/>
          </a:xfrm>
          <a:prstGeom prst="wedgeRoundRectCallout">
            <a:avLst>
              <a:gd name="adj1" fmla="val -66769"/>
              <a:gd name="adj2" fmla="val -1946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请求行：</a:t>
            </a:r>
            <a:endParaRPr lang="en-US" altLang="zh-CN" sz="1400" b="1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方法名</a:t>
            </a:r>
            <a:endParaRPr lang="en-US" altLang="zh-CN" sz="140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URI</a:t>
            </a: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协议版本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6286A99D-9364-9EA2-3979-D82A0C89ABDB}"/>
              </a:ext>
            </a:extLst>
          </p:cNvPr>
          <p:cNvSpPr/>
          <p:nvPr/>
        </p:nvSpPr>
        <p:spPr>
          <a:xfrm>
            <a:off x="8338022" y="2408523"/>
            <a:ext cx="1280158" cy="817245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请求头：</a:t>
            </a:r>
            <a:endParaRPr lang="en-US" altLang="zh-CN" sz="1400" b="1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协议约定</a:t>
            </a:r>
            <a:endParaRPr lang="en-US" altLang="zh-CN" sz="140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业务相关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4CD1CB-44B3-C6F5-35F7-08A30F157C05}"/>
              </a:ext>
            </a:extLst>
          </p:cNvPr>
          <p:cNvSpPr/>
          <p:nvPr/>
        </p:nvSpPr>
        <p:spPr>
          <a:xfrm>
            <a:off x="9988642" y="1287254"/>
            <a:ext cx="1658414" cy="23988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/>
              <a:t>常见方法名：</a:t>
            </a:r>
            <a:endParaRPr lang="en-US" altLang="zh-CN" sz="1400"/>
          </a:p>
          <a:p>
            <a:r>
              <a:rPr lang="en-US" altLang="zh-CN" sz="1400"/>
              <a:t>GET</a:t>
            </a:r>
          </a:p>
          <a:p>
            <a:r>
              <a:rPr lang="en-US" altLang="zh-CN" sz="1400"/>
              <a:t>POST</a:t>
            </a:r>
          </a:p>
          <a:p>
            <a:r>
              <a:rPr lang="en-US" altLang="zh-CN" sz="1400"/>
              <a:t>PUT</a:t>
            </a:r>
          </a:p>
          <a:p>
            <a:r>
              <a:rPr lang="en-US" altLang="zh-CN" sz="1400"/>
              <a:t>DELETE</a:t>
            </a:r>
          </a:p>
          <a:p>
            <a:r>
              <a:rPr lang="en-US" altLang="zh-CN" sz="1400"/>
              <a:t>HEAD</a:t>
            </a:r>
          </a:p>
          <a:p>
            <a:r>
              <a:rPr lang="en-US" altLang="zh-CN" sz="1400"/>
              <a:t>CONNECT</a:t>
            </a:r>
          </a:p>
          <a:p>
            <a:r>
              <a:rPr lang="en-US" altLang="zh-CN" sz="1400"/>
              <a:t>OPTIONS</a:t>
            </a:r>
          </a:p>
          <a:p>
            <a:r>
              <a:rPr lang="en-US" altLang="zh-CN" sz="1400"/>
              <a:t>TRACE</a:t>
            </a:r>
          </a:p>
          <a:p>
            <a:r>
              <a:rPr lang="en-US" altLang="zh-CN" sz="1400"/>
              <a:t>PATCH</a:t>
            </a: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5E860D8D-BF45-EFEA-5DE3-FD1F61D944D9}"/>
              </a:ext>
            </a:extLst>
          </p:cNvPr>
          <p:cNvSpPr/>
          <p:nvPr/>
        </p:nvSpPr>
        <p:spPr>
          <a:xfrm>
            <a:off x="8338022" y="3819302"/>
            <a:ext cx="1280158" cy="1055608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响应</a:t>
            </a:r>
            <a:r>
              <a:rPr lang="en-US" altLang="zh-CN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状态行：</a:t>
            </a:r>
            <a:endParaRPr lang="en-US" altLang="zh-CN" sz="1400" b="1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协议版本</a:t>
            </a:r>
            <a:endParaRPr lang="en-US" altLang="zh-CN" sz="140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状态码</a:t>
            </a:r>
            <a:endParaRPr lang="en-US" altLang="zh-CN" sz="140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状态描述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91386E3D-37E0-9030-7008-676BC40622AE}"/>
              </a:ext>
            </a:extLst>
          </p:cNvPr>
          <p:cNvSpPr/>
          <p:nvPr/>
        </p:nvSpPr>
        <p:spPr>
          <a:xfrm>
            <a:off x="8338022" y="4921741"/>
            <a:ext cx="1280158" cy="817245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响应头：</a:t>
            </a:r>
            <a:endParaRPr lang="en-US" altLang="zh-CN" sz="1400" b="1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协议约定</a:t>
            </a:r>
            <a:endParaRPr lang="en-US" altLang="zh-CN" sz="140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业务相关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E53F201-F614-EA66-9AD7-55A2FBBFAEBB}"/>
              </a:ext>
            </a:extLst>
          </p:cNvPr>
          <p:cNvSpPr/>
          <p:nvPr/>
        </p:nvSpPr>
        <p:spPr>
          <a:xfrm>
            <a:off x="9988642" y="3823510"/>
            <a:ext cx="1658414" cy="1532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/>
              <a:t>常见状态码：</a:t>
            </a:r>
            <a:endParaRPr lang="en-US" altLang="zh-CN" sz="1400"/>
          </a:p>
          <a:p>
            <a:r>
              <a:rPr lang="en-US" altLang="zh-CN" sz="1400"/>
              <a:t>1xx</a:t>
            </a:r>
            <a:r>
              <a:rPr lang="zh-CN" altLang="en-US" sz="1400"/>
              <a:t>：信息类</a:t>
            </a:r>
            <a:endParaRPr lang="en-US" altLang="zh-CN" sz="1400"/>
          </a:p>
          <a:p>
            <a:r>
              <a:rPr lang="en-US" altLang="zh-CN" sz="1400"/>
              <a:t>2xx</a:t>
            </a:r>
            <a:r>
              <a:rPr lang="zh-CN" altLang="en-US" sz="1400"/>
              <a:t>：成功</a:t>
            </a:r>
            <a:endParaRPr lang="en-US" altLang="zh-CN" sz="1400"/>
          </a:p>
          <a:p>
            <a:r>
              <a:rPr lang="en-US" altLang="zh-CN" sz="1400"/>
              <a:t>3xx</a:t>
            </a:r>
            <a:r>
              <a:rPr lang="zh-CN" altLang="en-US" sz="1400"/>
              <a:t>：重定向</a:t>
            </a:r>
            <a:endParaRPr lang="en-US" altLang="zh-CN" sz="1400"/>
          </a:p>
          <a:p>
            <a:r>
              <a:rPr lang="en-US" altLang="zh-CN" sz="1400"/>
              <a:t>4xx</a:t>
            </a:r>
            <a:r>
              <a:rPr lang="zh-CN" altLang="en-US" sz="1400"/>
              <a:t>：客户端错误</a:t>
            </a:r>
            <a:endParaRPr lang="en-US" altLang="zh-CN" sz="1400"/>
          </a:p>
          <a:p>
            <a:r>
              <a:rPr lang="en-US" altLang="zh-CN" sz="1400"/>
              <a:t>5xx</a:t>
            </a:r>
            <a:r>
              <a:rPr lang="zh-CN" altLang="en-US" sz="1400"/>
              <a:t>：服务端错误</a:t>
            </a:r>
            <a:endParaRPr lang="en-US" altLang="zh-CN" sz="1400"/>
          </a:p>
        </p:txBody>
      </p: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AB5BD215-CCC4-D934-BBFB-F4BCF37529AD}"/>
              </a:ext>
            </a:extLst>
          </p:cNvPr>
          <p:cNvSpPr/>
          <p:nvPr/>
        </p:nvSpPr>
        <p:spPr>
          <a:xfrm>
            <a:off x="8338022" y="3287743"/>
            <a:ext cx="1280158" cy="340519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请求体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9A5DB9DA-0BCE-2AA6-EDF1-167B2151BF9C}"/>
              </a:ext>
            </a:extLst>
          </p:cNvPr>
          <p:cNvSpPr/>
          <p:nvPr/>
        </p:nvSpPr>
        <p:spPr>
          <a:xfrm>
            <a:off x="8338022" y="5809005"/>
            <a:ext cx="1280158" cy="340519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响应体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B2DDD12-076C-6041-AD21-D34781CA1458}"/>
              </a:ext>
            </a:extLst>
          </p:cNvPr>
          <p:cNvSpPr/>
          <p:nvPr/>
        </p:nvSpPr>
        <p:spPr>
          <a:xfrm>
            <a:off x="3252309" y="3570337"/>
            <a:ext cx="250420" cy="42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88A49E1-B61E-A23C-D6D9-EC22523F6CAB}"/>
              </a:ext>
            </a:extLst>
          </p:cNvPr>
          <p:cNvSpPr/>
          <p:nvPr/>
        </p:nvSpPr>
        <p:spPr>
          <a:xfrm rot="10800000">
            <a:off x="2931254" y="3570337"/>
            <a:ext cx="250420" cy="42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1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4" grpId="0" animBg="1"/>
      <p:bldP spid="115" grpId="0" animBg="1"/>
      <p:bldP spid="6" grpId="0" animBg="1"/>
      <p:bldP spid="44" grpId="0" animBg="1"/>
      <p:bldP spid="7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10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HTTPS</a:t>
            </a:r>
            <a:r>
              <a:rPr lang="zh-CN" altLang="en-US"/>
              <a:t>：安全的</a:t>
            </a:r>
            <a:r>
              <a:rPr lang="en-US" altLang="zh-CN"/>
              <a:t>HTTP</a:t>
            </a:r>
            <a:r>
              <a:rPr lang="zh-CN" altLang="en-US"/>
              <a:t>通道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7E890CC-0670-AE7C-E9AA-47EDEE4ABEA0}"/>
              </a:ext>
            </a:extLst>
          </p:cNvPr>
          <p:cNvSpPr/>
          <p:nvPr/>
        </p:nvSpPr>
        <p:spPr>
          <a:xfrm>
            <a:off x="8014985" y="1916984"/>
            <a:ext cx="2930137" cy="30487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000" b="1"/>
              <a:t>HTTP</a:t>
            </a:r>
            <a:r>
              <a:rPr lang="zh-CN" altLang="en-US" sz="2000" b="1"/>
              <a:t>：</a:t>
            </a:r>
            <a:r>
              <a:rPr lang="en-US" altLang="zh-CN" sz="2000" b="1"/>
              <a:t>80</a:t>
            </a:r>
          </a:p>
          <a:p>
            <a:pPr>
              <a:lnSpc>
                <a:spcPct val="160000"/>
              </a:lnSpc>
            </a:pPr>
            <a:r>
              <a:rPr lang="en-US" altLang="zh-CN" sz="1600"/>
              <a:t>Hyper Text Transfer Protocol</a:t>
            </a: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accent4"/>
                </a:solidFill>
              </a:rPr>
              <a:t>HTTP over TCP/IP</a:t>
            </a:r>
          </a:p>
          <a:p>
            <a:pPr marL="0" lvl="2">
              <a:lnSpc>
                <a:spcPct val="160000"/>
              </a:lnSpc>
            </a:pPr>
            <a:r>
              <a:rPr lang="zh-CN" altLang="en-US" sz="1600"/>
              <a:t>明文传输</a:t>
            </a:r>
            <a:endParaRPr lang="en-US" altLang="zh-CN" sz="1600"/>
          </a:p>
          <a:p>
            <a:pPr marL="0" lvl="2">
              <a:lnSpc>
                <a:spcPct val="160000"/>
              </a:lnSpc>
            </a:pPr>
            <a:r>
              <a:rPr lang="zh-CN" altLang="en-US" sz="1600"/>
              <a:t>身份冒充</a:t>
            </a:r>
            <a:endParaRPr lang="en-US" altLang="zh-CN" sz="1600"/>
          </a:p>
          <a:p>
            <a:pPr marL="0" lvl="2">
              <a:lnSpc>
                <a:spcPct val="160000"/>
              </a:lnSpc>
            </a:pPr>
            <a:r>
              <a:rPr lang="zh-CN" altLang="en-US" sz="1600"/>
              <a:t>传输过程可能被篡改</a:t>
            </a:r>
            <a:endParaRPr lang="en-US" altLang="zh-CN" sz="1600"/>
          </a:p>
          <a:p>
            <a:pPr marL="0" lvl="2">
              <a:lnSpc>
                <a:spcPct val="160000"/>
              </a:lnSpc>
            </a:pPr>
            <a:r>
              <a:rPr lang="zh-CN" altLang="en-US" sz="1600"/>
              <a:t>无法保证事务真实性</a:t>
            </a:r>
            <a:endParaRPr lang="en-US" altLang="zh-CN" sz="160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0366169D-BB7B-CF90-0E24-EAF57058420B}"/>
              </a:ext>
            </a:extLst>
          </p:cNvPr>
          <p:cNvSpPr/>
          <p:nvPr/>
        </p:nvSpPr>
        <p:spPr>
          <a:xfrm>
            <a:off x="4715880" y="1916984"/>
            <a:ext cx="3059090" cy="30755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HTTPS</a:t>
            </a:r>
            <a:r>
              <a:rPr lang="zh-CN" altLang="en-US" sz="2000" b="1">
                <a:solidFill>
                  <a:schemeClr val="accent1"/>
                </a:solidFill>
              </a:rPr>
              <a:t>：</a:t>
            </a:r>
            <a:r>
              <a:rPr lang="en-US" altLang="zh-CN" sz="2000" b="1">
                <a:solidFill>
                  <a:schemeClr val="accent1"/>
                </a:solidFill>
              </a:rPr>
              <a:t>443</a:t>
            </a:r>
          </a:p>
          <a:p>
            <a:pPr>
              <a:lnSpc>
                <a:spcPct val="160000"/>
              </a:lnSpc>
            </a:pPr>
            <a:r>
              <a:rPr lang="en-US" altLang="zh-CN" sz="1600"/>
              <a:t>HTTP over Secure Socket Layer</a:t>
            </a: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accent4"/>
                </a:solidFill>
              </a:rPr>
              <a:t>HTTP + SSL/TLS = HTTPS</a:t>
            </a:r>
          </a:p>
          <a:p>
            <a:pPr>
              <a:lnSpc>
                <a:spcPct val="160000"/>
              </a:lnSpc>
            </a:pPr>
            <a:r>
              <a:rPr lang="zh-CN" altLang="en-US" sz="1600"/>
              <a:t>加密传输（</a:t>
            </a:r>
            <a:r>
              <a:rPr lang="en-US" altLang="zh-CN" sz="1600"/>
              <a:t>SSL/TSL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lnSpc>
                <a:spcPct val="160000"/>
              </a:lnSpc>
            </a:pPr>
            <a:r>
              <a:rPr lang="zh-CN" altLang="en-US" sz="1600"/>
              <a:t>身份认证</a:t>
            </a:r>
            <a:endParaRPr lang="en-US" altLang="zh-CN" sz="1600"/>
          </a:p>
          <a:p>
            <a:pPr>
              <a:lnSpc>
                <a:spcPct val="160000"/>
              </a:lnSpc>
            </a:pPr>
            <a:r>
              <a:rPr lang="zh-CN" altLang="en-US" sz="1600"/>
              <a:t>保证完整性</a:t>
            </a:r>
            <a:endParaRPr lang="en-US" altLang="zh-CN" sz="1600"/>
          </a:p>
          <a:p>
            <a:pPr>
              <a:lnSpc>
                <a:spcPct val="160000"/>
              </a:lnSpc>
            </a:pPr>
            <a:r>
              <a:rPr lang="zh-CN" altLang="en-US" sz="1600"/>
              <a:t>不可否认</a:t>
            </a:r>
            <a:r>
              <a:rPr lang="en-US" altLang="zh-CN" sz="1600"/>
              <a:t>/</a:t>
            </a:r>
            <a:r>
              <a:rPr lang="zh-CN" altLang="en-US" sz="1600"/>
              <a:t>抵赖</a:t>
            </a:r>
            <a:endParaRPr lang="en-US" altLang="zh-CN" sz="1600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C756721-6DA7-CAD1-BCFE-6E553A7DE8C3}"/>
              </a:ext>
            </a:extLst>
          </p:cNvPr>
          <p:cNvGrpSpPr/>
          <p:nvPr/>
        </p:nvGrpSpPr>
        <p:grpSpPr>
          <a:xfrm>
            <a:off x="708823" y="2075861"/>
            <a:ext cx="2249883" cy="2776615"/>
            <a:chOff x="3502087" y="3722222"/>
            <a:chExt cx="2249883" cy="2776615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0C52DAF9-941B-F314-C039-44FA819F800F}"/>
                </a:ext>
              </a:extLst>
            </p:cNvPr>
            <p:cNvSpPr txBox="1"/>
            <p:nvPr/>
          </p:nvSpPr>
          <p:spPr>
            <a:xfrm>
              <a:off x="4850295" y="3722222"/>
              <a:ext cx="901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FF0000"/>
                  </a:solidFill>
                  <a:ea typeface="思源黑体 CN Medium" panose="020B0600000000000000"/>
                </a:rPr>
                <a:t>HTTP</a:t>
              </a:r>
              <a:endParaRPr lang="zh-CN" altLang="en-US" sz="1800">
                <a:ea typeface="思源黑体 CN Medium" panose="020B060000000000000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BCE8A2D-5FC6-4E87-BE77-E96B5CE63B5F}"/>
                </a:ext>
              </a:extLst>
            </p:cNvPr>
            <p:cNvSpPr txBox="1"/>
            <p:nvPr/>
          </p:nvSpPr>
          <p:spPr>
            <a:xfrm>
              <a:off x="4529227" y="4934883"/>
              <a:ext cx="1222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solidFill>
                    <a:schemeClr val="accent3"/>
                  </a:solidFill>
                  <a:ea typeface="思源黑体 CN Medium" panose="020B0600000000000000"/>
                </a:rPr>
                <a:t>TCP</a:t>
              </a:r>
              <a:r>
                <a:rPr lang="zh-CN" altLang="en-US" sz="1800">
                  <a:solidFill>
                    <a:schemeClr val="accent3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>
                  <a:solidFill>
                    <a:schemeClr val="accent3"/>
                  </a:solidFill>
                  <a:ea typeface="思源黑体 CN Medium" panose="020B0600000000000000"/>
                </a:rPr>
                <a:t>UDP</a:t>
              </a:r>
              <a:endParaRPr lang="zh-CN" altLang="en-US" sz="1800">
                <a:solidFill>
                  <a:schemeClr val="accent3"/>
                </a:solidFill>
                <a:ea typeface="思源黑体 CN Medium" panose="020B060000000000000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5F21419-CF8A-C615-17C9-4176FAEADA61}"/>
                </a:ext>
              </a:extLst>
            </p:cNvPr>
            <p:cNvSpPr txBox="1"/>
            <p:nvPr/>
          </p:nvSpPr>
          <p:spPr>
            <a:xfrm>
              <a:off x="4040139" y="5333091"/>
              <a:ext cx="17118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solidFill>
                    <a:schemeClr val="accent2"/>
                  </a:solidFill>
                  <a:ea typeface="思源黑体 CN Medium" panose="020B0600000000000000"/>
                </a:rPr>
                <a:t>IP</a:t>
              </a:r>
              <a:r>
                <a:rPr lang="zh-CN" altLang="en-US" sz="1800">
                  <a:solidFill>
                    <a:schemeClr val="accent2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ea typeface="思源黑体 CN Medium" panose="020B0600000000000000"/>
                </a:rPr>
                <a:t>ARP</a:t>
              </a:r>
              <a:r>
                <a:rPr lang="zh-CN" altLang="en-US" sz="1800">
                  <a:solidFill>
                    <a:schemeClr val="accent2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ea typeface="思源黑体 CN Medium" panose="020B0600000000000000"/>
                </a:rPr>
                <a:t>ICMP</a:t>
              </a:r>
              <a:endParaRPr lang="zh-CN" altLang="en-US" sz="1800">
                <a:solidFill>
                  <a:schemeClr val="accent2"/>
                </a:solidFill>
                <a:ea typeface="思源黑体 CN Medium" panose="020B060000000000000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0274698-D536-CBF0-C4F5-251787ABA126}"/>
                </a:ext>
              </a:extLst>
            </p:cNvPr>
            <p:cNvSpPr txBox="1"/>
            <p:nvPr/>
          </p:nvSpPr>
          <p:spPr>
            <a:xfrm>
              <a:off x="3502087" y="5731299"/>
              <a:ext cx="2249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5B719F"/>
                  </a:solidFill>
                  <a:ea typeface="思源黑体 CN Medium" panose="020B0600000000000000"/>
                </a:rPr>
                <a:t>CSMA/CA</a:t>
              </a:r>
              <a:r>
                <a:rPr lang="zh-CN" altLang="en-US" sz="1800">
                  <a:solidFill>
                    <a:srgbClr val="5B719F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>
                  <a:solidFill>
                    <a:srgbClr val="5B719F"/>
                  </a:solidFill>
                  <a:ea typeface="思源黑体 CN Medium" panose="020B0600000000000000"/>
                </a:rPr>
                <a:t>CSMA/CD</a:t>
              </a:r>
              <a:endParaRPr lang="zh-CN" altLang="en-US" sz="1800">
                <a:solidFill>
                  <a:srgbClr val="5B719F"/>
                </a:solidFill>
                <a:ea typeface="思源黑体 CN Medium" panose="020B060000000000000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4F81157-64A9-37F7-5E69-EC47040BBD76}"/>
                </a:ext>
              </a:extLst>
            </p:cNvPr>
            <p:cNvSpPr txBox="1"/>
            <p:nvPr/>
          </p:nvSpPr>
          <p:spPr>
            <a:xfrm>
              <a:off x="4280414" y="6129505"/>
              <a:ext cx="14715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A6A6A6"/>
                  </a:solidFill>
                  <a:ea typeface="思源黑体 CN Medium" panose="020B0600000000000000"/>
                </a:rPr>
                <a:t>MAC</a:t>
              </a:r>
              <a:endParaRPr lang="zh-CN" altLang="en-US" sz="1800">
                <a:solidFill>
                  <a:srgbClr val="A6A6A6"/>
                </a:solidFill>
                <a:ea typeface="思源黑体 CN Medium" panose="020B0600000000000000"/>
              </a:endParaRPr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14C1789-9298-D778-54F8-B1E92B45CB77}"/>
              </a:ext>
            </a:extLst>
          </p:cNvPr>
          <p:cNvSpPr txBox="1"/>
          <p:nvPr/>
        </p:nvSpPr>
        <p:spPr>
          <a:xfrm>
            <a:off x="2057031" y="2890314"/>
            <a:ext cx="90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>
                <a:solidFill>
                  <a:schemeClr val="accent6"/>
                </a:solidFill>
                <a:ea typeface="思源黑体 CN Medium" panose="020B0600000000000000"/>
              </a:rPr>
              <a:t>SSL/TLS</a:t>
            </a:r>
            <a:endParaRPr lang="zh-CN" altLang="en-US" sz="1800">
              <a:solidFill>
                <a:schemeClr val="accent6"/>
              </a:solidFill>
              <a:ea typeface="思源黑体 CN Medium" panose="020B0600000000000000"/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9AB3408-8B70-79C5-3090-130F156C1BB7}"/>
              </a:ext>
            </a:extLst>
          </p:cNvPr>
          <p:cNvGrpSpPr>
            <a:grpSpLocks noChangeAspect="1"/>
          </p:cNvGrpSpPr>
          <p:nvPr/>
        </p:nvGrpSpPr>
        <p:grpSpPr>
          <a:xfrm>
            <a:off x="3039834" y="1916985"/>
            <a:ext cx="1436031" cy="3223832"/>
            <a:chOff x="4575472" y="1711099"/>
            <a:chExt cx="1775534" cy="4476744"/>
          </a:xfrm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4A1F8DC3-B6EB-AD65-E8DD-A3F0559B4B39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F5B4D306-AC4F-8A49-04B5-A47B49B6E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99FA021D-37C3-B266-24F0-4BAEED4F2275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433BE2B9-D526-8375-CD7A-75BDCBD6E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A246236C-CA4C-1408-F6F1-A7FD9F5E5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2352643B-4391-351E-F5A5-3A74D078E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1CC420AA-9CFC-2FA5-BF4C-439E326CE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6808B4F-438E-20CD-9F96-D48900641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3DFCC8BC-0E1D-9D5F-09B4-395BEF7BE3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7FF4D45A-FB95-0ECB-FAEA-FB25B7C0155D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05D06388-71BF-3FAF-C7E8-0BE7BAC6A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6245CC7B-5392-8E04-CA34-0306DC602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DE5CC47E-19E5-A682-C50C-F8FD91D84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8D5A1A23-C8B7-1969-DCE5-42B6C0366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DD0F414F-E3AC-EBBD-6D7D-BDF7AD71B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90A9387F-E9DE-A87F-4031-7EECF26879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B8BB4A90-EFE0-A0D6-1431-87BBEFA7652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84DC6067-0AA2-DB51-5EF5-B78CEF346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724C061F-C8FE-33B2-159E-05194E65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CC0857FD-3907-7CFE-DA94-C3DB643AF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F47C965B-AF45-C711-37F0-E1DE2521C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A3A54CA4-6FDB-8A6C-79A7-ECB587F12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B24AA324-83C3-7B6D-EC94-9E7661CC68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3636590-4648-DABE-F97E-CF11CB6C27D2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7F15C2B-7061-0359-FEB9-F8B839C41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69D79B59-66C6-C0F9-E927-981A94B09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7237C049-D75F-E99A-FA7C-42CD5CCD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8688AA12-B395-C00C-062B-01DCC900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117BCDC6-9F19-D209-2E13-937592D73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DB25086-B14B-243F-9222-7A935D9ABF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9F6F444B-DCF2-46E4-DBBB-902B005D5C61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DC70053E-25CD-CFB7-B587-60EE50822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C9E7A449-164E-2053-93BF-39F024D1D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C1E3F5B5-004C-D0A4-0E9A-690538A5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BBCD1513-0A0A-40C0-366F-7651AFE84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D5AEAE76-EBB5-CFB4-A910-87FFE482F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03876A6-86CB-966F-4A42-55ED518B629F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95CE7CF4-D56B-131A-FC60-7D2997ED195D}"/>
              </a:ext>
            </a:extLst>
          </p:cNvPr>
          <p:cNvSpPr/>
          <p:nvPr/>
        </p:nvSpPr>
        <p:spPr>
          <a:xfrm>
            <a:off x="3090890" y="2914302"/>
            <a:ext cx="1048737" cy="31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SSL/TLS</a:t>
            </a:r>
            <a:endParaRPr lang="zh-CN" altLang="en-US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38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7" grpId="0"/>
      <p:bldP spid="2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1" y="1333100"/>
            <a:ext cx="4873959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网络层次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HTTP</a:t>
            </a:r>
            <a:r>
              <a:rPr lang="zh-CN" altLang="en-US"/>
              <a:t>协议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3200">
                <a:solidFill>
                  <a:schemeClr val="accent1"/>
                </a:solidFill>
              </a:rPr>
              <a:t>UDP</a:t>
            </a:r>
            <a:r>
              <a:rPr lang="zh-CN" altLang="en-US" sz="3200">
                <a:solidFill>
                  <a:schemeClr val="accent1"/>
                </a:solidFill>
              </a:rPr>
              <a:t>协议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TCP</a:t>
            </a:r>
            <a:r>
              <a:rPr lang="zh-CN" altLang="en-US"/>
              <a:t>协议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68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 altLang="zh-CN"/>
              <a:t>UDP</a:t>
            </a:r>
            <a:r>
              <a:rPr lang="zh-CN" altLang="en-US"/>
              <a:t>协议二三事</a:t>
            </a:r>
          </a:p>
        </p:txBody>
      </p:sp>
    </p:spTree>
    <p:extLst>
      <p:ext uri="{BB962C8B-B14F-4D97-AF65-F5344CB8AC3E}">
        <p14:creationId xmlns:p14="http://schemas.microsoft.com/office/powerpoint/2010/main" val="409420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UDP</a:t>
            </a:r>
            <a:r>
              <a:rPr lang="zh-CN" altLang="en-US"/>
              <a:t>数据报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在</a:t>
            </a:r>
            <a:r>
              <a:rPr lang="en-US" altLang="zh-CN"/>
              <a:t>IP</a:t>
            </a:r>
            <a:r>
              <a:rPr lang="zh-CN" altLang="en-US"/>
              <a:t>数据报基础上增加了复用、分用和差错检测功能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UDP</a:t>
            </a:r>
            <a:r>
              <a:rPr lang="zh-CN" altLang="en-US"/>
              <a:t>主要特点：</a:t>
            </a:r>
            <a:endParaRPr lang="en-US" altLang="zh-CN"/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无连接，减少开销和发送前的时延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尽最大努力交付，即不保证可靠交付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面向报文，一次传输一个报文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无拥塞控制，适合实时应用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>
                <a:solidFill>
                  <a:srgbClr val="3F434C"/>
                </a:solidFill>
              </a:rPr>
              <a:t>首部开销小，</a:t>
            </a:r>
            <a:r>
              <a:rPr lang="en-US" altLang="zh-CN">
                <a:solidFill>
                  <a:srgbClr val="3F434C"/>
                </a:solidFill>
              </a:rPr>
              <a:t>8B</a:t>
            </a:r>
            <a:r>
              <a:rPr lang="zh-CN" altLang="en-US">
                <a:solidFill>
                  <a:srgbClr val="3F434C"/>
                </a:solidFill>
              </a:rPr>
              <a:t>；</a:t>
            </a:r>
            <a:r>
              <a:rPr lang="en-US" altLang="zh-CN">
                <a:solidFill>
                  <a:srgbClr val="3F434C"/>
                </a:solidFill>
              </a:rPr>
              <a:t>TCP</a:t>
            </a:r>
            <a:r>
              <a:rPr lang="zh-CN" altLang="en-US">
                <a:solidFill>
                  <a:srgbClr val="3F434C"/>
                </a:solidFill>
              </a:rPr>
              <a:t>首部</a:t>
            </a:r>
            <a:r>
              <a:rPr lang="en-US" altLang="zh-CN">
                <a:solidFill>
                  <a:srgbClr val="3F434C"/>
                </a:solidFill>
              </a:rPr>
              <a:t>20B</a:t>
            </a: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UDP</a:t>
            </a:r>
            <a:r>
              <a:rPr lang="zh-CN" altLang="en-US"/>
              <a:t>协议</a:t>
            </a:r>
            <a:endParaRPr lang="en-US" altLang="zh-CN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178793-ACFE-4841-AFA9-0CB73BBC80B0}"/>
              </a:ext>
            </a:extLst>
          </p:cNvPr>
          <p:cNvGrpSpPr/>
          <p:nvPr/>
        </p:nvGrpSpPr>
        <p:grpSpPr>
          <a:xfrm>
            <a:off x="8210215" y="1997045"/>
            <a:ext cx="3368241" cy="338554"/>
            <a:chOff x="8166253" y="2322360"/>
            <a:chExt cx="3368241" cy="33855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30CE678-5328-4692-AFFA-828020F12371}"/>
                </a:ext>
              </a:extLst>
            </p:cNvPr>
            <p:cNvSpPr txBox="1"/>
            <p:nvPr/>
          </p:nvSpPr>
          <p:spPr>
            <a:xfrm>
              <a:off x="10525356" y="2322360"/>
              <a:ext cx="100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95736BF-E5B4-49AC-BAF5-F8EF35A24EF2}"/>
                </a:ext>
              </a:extLst>
            </p:cNvPr>
            <p:cNvSpPr/>
            <p:nvPr/>
          </p:nvSpPr>
          <p:spPr>
            <a:xfrm>
              <a:off x="8166253" y="2322360"/>
              <a:ext cx="2347325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应用层报文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6BB61C-13A3-4188-8F6C-8D88BBD3ECE6}"/>
              </a:ext>
            </a:extLst>
          </p:cNvPr>
          <p:cNvGrpSpPr/>
          <p:nvPr/>
        </p:nvGrpSpPr>
        <p:grpSpPr>
          <a:xfrm>
            <a:off x="7201077" y="2734809"/>
            <a:ext cx="4377379" cy="338554"/>
            <a:chOff x="7157115" y="3078831"/>
            <a:chExt cx="4377379" cy="33855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1C005E-F10D-4D5B-B8EE-729A040B3673}"/>
                </a:ext>
              </a:extLst>
            </p:cNvPr>
            <p:cNvGrpSpPr/>
            <p:nvPr/>
          </p:nvGrpSpPr>
          <p:grpSpPr>
            <a:xfrm>
              <a:off x="7157115" y="3078831"/>
              <a:ext cx="3356463" cy="338554"/>
              <a:chOff x="7931464" y="3667552"/>
              <a:chExt cx="3356463" cy="33855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2242A0F-0408-4D38-A455-A1C5978EBBC1}"/>
                  </a:ext>
                </a:extLst>
              </p:cNvPr>
              <p:cNvSpPr/>
              <p:nvPr/>
            </p:nvSpPr>
            <p:spPr>
              <a:xfrm>
                <a:off x="8940602" y="3667552"/>
                <a:ext cx="234732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用户数据报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6EE98B0-4105-4715-B4D4-6351511BA35D}"/>
                  </a:ext>
                </a:extLst>
              </p:cNvPr>
              <p:cNvSpPr/>
              <p:nvPr/>
            </p:nvSpPr>
            <p:spPr>
              <a:xfrm>
                <a:off x="7931464" y="3667552"/>
                <a:ext cx="1009137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5095899-C179-4356-86D3-E7806168DF8C}"/>
                </a:ext>
              </a:extLst>
            </p:cNvPr>
            <p:cNvSpPr txBox="1"/>
            <p:nvPr/>
          </p:nvSpPr>
          <p:spPr>
            <a:xfrm>
              <a:off x="10525356" y="3078831"/>
              <a:ext cx="100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28BD19-0BD1-4DF2-8DC0-E5FA1EA8867B}"/>
              </a:ext>
            </a:extLst>
          </p:cNvPr>
          <p:cNvGrpSpPr/>
          <p:nvPr/>
        </p:nvGrpSpPr>
        <p:grpSpPr>
          <a:xfrm>
            <a:off x="6176332" y="3472574"/>
            <a:ext cx="5402124" cy="338554"/>
            <a:chOff x="6132370" y="3797889"/>
            <a:chExt cx="5402124" cy="33855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97AEC2D-74B5-4905-AA73-CDA7B25F2248}"/>
                </a:ext>
              </a:extLst>
            </p:cNvPr>
            <p:cNvGrpSpPr/>
            <p:nvPr/>
          </p:nvGrpSpPr>
          <p:grpSpPr>
            <a:xfrm>
              <a:off x="6132370" y="3797889"/>
              <a:ext cx="4381208" cy="338554"/>
              <a:chOff x="6922327" y="4357623"/>
              <a:chExt cx="4381208" cy="33855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4D2AD0-56AA-4939-8093-F15067259D9A}"/>
                  </a:ext>
                </a:extLst>
              </p:cNvPr>
              <p:cNvSpPr/>
              <p:nvPr/>
            </p:nvSpPr>
            <p:spPr>
              <a:xfrm>
                <a:off x="7931464" y="4357623"/>
                <a:ext cx="3372071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数据报部分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3AD007A-8D61-49FE-88E5-7D613ABD3D22}"/>
                  </a:ext>
                </a:extLst>
              </p:cNvPr>
              <p:cNvSpPr/>
              <p:nvPr/>
            </p:nvSpPr>
            <p:spPr>
              <a:xfrm>
                <a:off x="6922327" y="4357623"/>
                <a:ext cx="1009137" cy="338554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8DCFAA7-2343-4BBB-B07A-C5EB2B585D06}"/>
                </a:ext>
              </a:extLst>
            </p:cNvPr>
            <p:cNvSpPr txBox="1"/>
            <p:nvPr/>
          </p:nvSpPr>
          <p:spPr>
            <a:xfrm>
              <a:off x="10525356" y="3797889"/>
              <a:ext cx="100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61BE7D6-E505-4559-87FF-551276E37D1E}"/>
              </a:ext>
            </a:extLst>
          </p:cNvPr>
          <p:cNvCxnSpPr/>
          <p:nvPr/>
        </p:nvCxnSpPr>
        <p:spPr>
          <a:xfrm>
            <a:off x="8219006" y="2356739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36EA6C3-3CBF-4458-BB95-12B8652C1247}"/>
              </a:ext>
            </a:extLst>
          </p:cNvPr>
          <p:cNvCxnSpPr/>
          <p:nvPr/>
        </p:nvCxnSpPr>
        <p:spPr>
          <a:xfrm>
            <a:off x="7209869" y="3094504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621932-69BD-4D74-A6CB-FC2C93D71217}"/>
              </a:ext>
            </a:extLst>
          </p:cNvPr>
          <p:cNvCxnSpPr/>
          <p:nvPr/>
        </p:nvCxnSpPr>
        <p:spPr>
          <a:xfrm>
            <a:off x="10548748" y="2335599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64742AE-31D0-4FD9-B8C3-E92834A918BF}"/>
              </a:ext>
            </a:extLst>
          </p:cNvPr>
          <p:cNvCxnSpPr/>
          <p:nvPr/>
        </p:nvCxnSpPr>
        <p:spPr>
          <a:xfrm>
            <a:off x="10548748" y="3103685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9C3EDC-0B35-C2C6-5CD9-1EFA12A0D9B5}"/>
              </a:ext>
            </a:extLst>
          </p:cNvPr>
          <p:cNvGrpSpPr/>
          <p:nvPr/>
        </p:nvGrpSpPr>
        <p:grpSpPr>
          <a:xfrm>
            <a:off x="6364185" y="4411897"/>
            <a:ext cx="5251352" cy="1272497"/>
            <a:chOff x="6364185" y="4411897"/>
            <a:chExt cx="5251352" cy="127249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A9BD702-18D3-582E-3695-BB1D54E755C5}"/>
                </a:ext>
              </a:extLst>
            </p:cNvPr>
            <p:cNvGrpSpPr/>
            <p:nvPr/>
          </p:nvGrpSpPr>
          <p:grpSpPr>
            <a:xfrm>
              <a:off x="6364185" y="4440272"/>
              <a:ext cx="4184563" cy="1244122"/>
              <a:chOff x="6364185" y="4440272"/>
              <a:chExt cx="4184563" cy="124412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631AB2C-CCA4-4B50-88D8-13EDFA2AA1E8}"/>
                  </a:ext>
                </a:extLst>
              </p:cNvPr>
              <p:cNvSpPr/>
              <p:nvPr/>
            </p:nvSpPr>
            <p:spPr>
              <a:xfrm>
                <a:off x="6991948" y="4440272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源端口号，</a:t>
                </a:r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16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BE29A9C-994B-4061-8435-425DC7AFCB0B}"/>
                  </a:ext>
                </a:extLst>
              </p:cNvPr>
              <p:cNvSpPr/>
              <p:nvPr/>
            </p:nvSpPr>
            <p:spPr>
              <a:xfrm>
                <a:off x="8770348" y="4440272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目的端口号，</a:t>
                </a:r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16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611DB73-A822-41CA-94F7-E068371A41DF}"/>
                  </a:ext>
                </a:extLst>
              </p:cNvPr>
              <p:cNvSpPr/>
              <p:nvPr/>
            </p:nvSpPr>
            <p:spPr>
              <a:xfrm>
                <a:off x="6991948" y="4778826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数据报长度，</a:t>
                </a:r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21703DE-0EE9-4269-BA41-86E467B6DA98}"/>
                  </a:ext>
                </a:extLst>
              </p:cNvPr>
              <p:cNvSpPr/>
              <p:nvPr/>
            </p:nvSpPr>
            <p:spPr>
              <a:xfrm>
                <a:off x="8770348" y="4778826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校验和，</a:t>
                </a:r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5A892F-F241-4A09-8D8B-A7423100AD39}"/>
                  </a:ext>
                </a:extLst>
              </p:cNvPr>
              <p:cNvSpPr/>
              <p:nvPr/>
            </p:nvSpPr>
            <p:spPr>
              <a:xfrm>
                <a:off x="6991948" y="5117380"/>
                <a:ext cx="3556800" cy="56701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952B5E1-FC3C-495A-8D72-547F6AF5EB41}"/>
                  </a:ext>
                </a:extLst>
              </p:cNvPr>
              <p:cNvSpPr/>
              <p:nvPr/>
            </p:nvSpPr>
            <p:spPr>
              <a:xfrm>
                <a:off x="6364187" y="4440272"/>
                <a:ext cx="544637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2F87ADA-7A08-4934-8143-7B65F1B1FD27}"/>
                  </a:ext>
                </a:extLst>
              </p:cNvPr>
              <p:cNvSpPr/>
              <p:nvPr/>
            </p:nvSpPr>
            <p:spPr>
              <a:xfrm>
                <a:off x="6364186" y="4778826"/>
                <a:ext cx="544637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126FFC1-EA2E-4ABA-AB97-CC910CAC1149}"/>
                  </a:ext>
                </a:extLst>
              </p:cNvPr>
              <p:cNvSpPr/>
              <p:nvPr/>
            </p:nvSpPr>
            <p:spPr>
              <a:xfrm>
                <a:off x="6364185" y="5117379"/>
                <a:ext cx="544637" cy="5670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数据字段</a:t>
                </a: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09A54CA-5B1A-4766-920F-C302C2CDF938}"/>
                </a:ext>
              </a:extLst>
            </p:cNvPr>
            <p:cNvSpPr txBox="1"/>
            <p:nvPr/>
          </p:nvSpPr>
          <p:spPr>
            <a:xfrm>
              <a:off x="10585829" y="4411897"/>
              <a:ext cx="1029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UDP</a:t>
              </a:r>
              <a:r>
                <a:rPr lang="zh-CN" altLang="en-US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首部格式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94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UDP</a:t>
            </a:r>
            <a:r>
              <a:rPr lang="zh-CN" altLang="en-US"/>
              <a:t>校验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伪首部：不向下传递，不向上递交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UDP</a:t>
            </a:r>
            <a:r>
              <a:rPr lang="zh-CN" altLang="en-US"/>
              <a:t>长度：</a:t>
            </a:r>
            <a:r>
              <a:rPr lang="en-US" altLang="zh-CN"/>
              <a:t>UDP</a:t>
            </a:r>
            <a:r>
              <a:rPr lang="zh-CN" altLang="en-US"/>
              <a:t>首部</a:t>
            </a:r>
            <a:r>
              <a:rPr lang="en-US" altLang="zh-CN" err="1"/>
              <a:t>8B</a:t>
            </a:r>
            <a:r>
              <a:rPr lang="en-US" altLang="zh-CN"/>
              <a:t> + </a:t>
            </a:r>
            <a:r>
              <a:rPr lang="zh-CN" altLang="en-US"/>
              <a:t>数据部分长度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17</a:t>
            </a:r>
            <a:r>
              <a:rPr lang="zh-CN" altLang="en-US"/>
              <a:t>：封装</a:t>
            </a:r>
            <a:r>
              <a:rPr lang="en-US" altLang="zh-CN"/>
              <a:t>UDP</a:t>
            </a:r>
            <a:r>
              <a:rPr lang="zh-CN" altLang="en-US"/>
              <a:t>报文的</a:t>
            </a:r>
            <a:r>
              <a:rPr lang="en-US" altLang="zh-CN"/>
              <a:t>IP</a:t>
            </a:r>
            <a:r>
              <a:rPr lang="zh-CN" altLang="en-US"/>
              <a:t>数据报首部协议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endParaRPr lang="en-US" altLang="zh-CN"/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UDP</a:t>
            </a:r>
            <a:r>
              <a:rPr lang="zh-CN" altLang="en-US"/>
              <a:t>协议</a:t>
            </a:r>
            <a:endParaRPr lang="en-US" altLang="zh-CN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6BB61C-13A3-4188-8F6C-8D88BBD3ECE6}"/>
              </a:ext>
            </a:extLst>
          </p:cNvPr>
          <p:cNvGrpSpPr/>
          <p:nvPr/>
        </p:nvGrpSpPr>
        <p:grpSpPr>
          <a:xfrm>
            <a:off x="7179601" y="3025833"/>
            <a:ext cx="4492691" cy="338554"/>
            <a:chOff x="7157115" y="3078831"/>
            <a:chExt cx="4492691" cy="33855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1C005E-F10D-4D5B-B8EE-729A040B3673}"/>
                </a:ext>
              </a:extLst>
            </p:cNvPr>
            <p:cNvGrpSpPr/>
            <p:nvPr/>
          </p:nvGrpSpPr>
          <p:grpSpPr>
            <a:xfrm>
              <a:off x="7157115" y="3078831"/>
              <a:ext cx="3356463" cy="338554"/>
              <a:chOff x="7931464" y="3667552"/>
              <a:chExt cx="3356463" cy="33855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2242A0F-0408-4D38-A455-A1C5978EBBC1}"/>
                  </a:ext>
                </a:extLst>
              </p:cNvPr>
              <p:cNvSpPr/>
              <p:nvPr/>
            </p:nvSpPr>
            <p:spPr>
              <a:xfrm>
                <a:off x="8940602" y="3667552"/>
                <a:ext cx="234732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用户数据报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6EE98B0-4105-4715-B4D4-6351511BA35D}"/>
                  </a:ext>
                </a:extLst>
              </p:cNvPr>
              <p:cNvSpPr/>
              <p:nvPr/>
            </p:nvSpPr>
            <p:spPr>
              <a:xfrm>
                <a:off x="7931464" y="3667552"/>
                <a:ext cx="1009137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5095899-C179-4356-86D3-E7806168DF8C}"/>
                </a:ext>
              </a:extLst>
            </p:cNvPr>
            <p:cNvSpPr txBox="1"/>
            <p:nvPr/>
          </p:nvSpPr>
          <p:spPr>
            <a:xfrm>
              <a:off x="10525355" y="3078831"/>
              <a:ext cx="11244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UDP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数据报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AAA9A2-75BA-E20E-AFB8-83D4878AC7FE}"/>
              </a:ext>
            </a:extLst>
          </p:cNvPr>
          <p:cNvGrpSpPr/>
          <p:nvPr/>
        </p:nvGrpSpPr>
        <p:grpSpPr>
          <a:xfrm>
            <a:off x="5461651" y="1269801"/>
            <a:ext cx="3675137" cy="910031"/>
            <a:chOff x="5461651" y="1269801"/>
            <a:chExt cx="3675137" cy="91003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1F5ABDB-2C6C-4606-BF48-027B6637C74F}"/>
                </a:ext>
              </a:extLst>
            </p:cNvPr>
            <p:cNvSpPr/>
            <p:nvPr/>
          </p:nvSpPr>
          <p:spPr>
            <a:xfrm>
              <a:off x="5461651" y="1617585"/>
              <a:ext cx="107268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源</a:t>
              </a:r>
              <a:r>
                <a:rPr lang="en-US" altLang="zh-CN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IP</a:t>
              </a:r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地址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DBCE71-BA72-4F38-B0A1-1739B06E154B}"/>
                </a:ext>
              </a:extLst>
            </p:cNvPr>
            <p:cNvSpPr/>
            <p:nvPr/>
          </p:nvSpPr>
          <p:spPr>
            <a:xfrm>
              <a:off x="6530691" y="1617585"/>
              <a:ext cx="107268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目的</a:t>
              </a:r>
              <a:r>
                <a:rPr lang="en-US" altLang="zh-CN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IP</a:t>
              </a:r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地址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E2259C5-FF07-4BC9-A2C5-CE5CBFD8C965}"/>
                </a:ext>
              </a:extLst>
            </p:cNvPr>
            <p:cNvSpPr/>
            <p:nvPr/>
          </p:nvSpPr>
          <p:spPr>
            <a:xfrm>
              <a:off x="7596084" y="1617585"/>
              <a:ext cx="388499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0C62D9-2CD0-4CE4-839F-710D6A0B1A9A}"/>
                </a:ext>
              </a:extLst>
            </p:cNvPr>
            <p:cNvSpPr/>
            <p:nvPr/>
          </p:nvSpPr>
          <p:spPr>
            <a:xfrm>
              <a:off x="7984583" y="1617585"/>
              <a:ext cx="388499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A71DA9-E9A6-416B-8E9A-47F94A10A313}"/>
                </a:ext>
              </a:extLst>
            </p:cNvPr>
            <p:cNvSpPr/>
            <p:nvPr/>
          </p:nvSpPr>
          <p:spPr>
            <a:xfrm>
              <a:off x="8373081" y="1617585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UDP</a:t>
              </a:r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长度</a:t>
              </a:r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6E90A0E1-D216-44B0-BEA0-8667028A12D7}"/>
                </a:ext>
              </a:extLst>
            </p:cNvPr>
            <p:cNvSpPr/>
            <p:nvPr/>
          </p:nvSpPr>
          <p:spPr>
            <a:xfrm rot="5400000">
              <a:off x="7199106" y="242150"/>
              <a:ext cx="200228" cy="3675136"/>
            </a:xfrm>
            <a:prstGeom prst="rightBrace">
              <a:avLst>
                <a:gd name="adj1" fmla="val 45697"/>
                <a:gd name="adj2" fmla="val 75660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3A71B9-568B-40B6-AEA9-506AB2648715}"/>
                </a:ext>
              </a:extLst>
            </p:cNvPr>
            <p:cNvSpPr txBox="1"/>
            <p:nvPr/>
          </p:nvSpPr>
          <p:spPr>
            <a:xfrm>
              <a:off x="5911307" y="1269801"/>
              <a:ext cx="30983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	        4	         1	  1            2</a:t>
              </a:r>
              <a:endPara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C58CB154-0771-4740-851E-9467E60EAB72}"/>
              </a:ext>
            </a:extLst>
          </p:cNvPr>
          <p:cNvSpPr/>
          <p:nvPr/>
        </p:nvSpPr>
        <p:spPr>
          <a:xfrm rot="5400000">
            <a:off x="8310161" y="1232282"/>
            <a:ext cx="200228" cy="3096686"/>
          </a:xfrm>
          <a:prstGeom prst="rightBrace">
            <a:avLst>
              <a:gd name="adj1" fmla="val 45697"/>
              <a:gd name="adj2" fmla="val 7566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6DF1EA5-FCB3-4749-BBCE-0CDDF1DAC7F7}"/>
              </a:ext>
            </a:extLst>
          </p:cNvPr>
          <p:cNvGrpSpPr/>
          <p:nvPr/>
        </p:nvGrpSpPr>
        <p:grpSpPr>
          <a:xfrm>
            <a:off x="6175425" y="3733893"/>
            <a:ext cx="5402124" cy="338554"/>
            <a:chOff x="6132370" y="3797889"/>
            <a:chExt cx="5402124" cy="338554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2432B0D-9B45-485C-941C-6599C9CAD9CA}"/>
                </a:ext>
              </a:extLst>
            </p:cNvPr>
            <p:cNvGrpSpPr/>
            <p:nvPr/>
          </p:nvGrpSpPr>
          <p:grpSpPr>
            <a:xfrm>
              <a:off x="6132370" y="3797889"/>
              <a:ext cx="4381208" cy="338554"/>
              <a:chOff x="6922327" y="4357623"/>
              <a:chExt cx="4381208" cy="33855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805DEFA-9C4F-40C6-95ED-82A9A0F8D94B}"/>
                  </a:ext>
                </a:extLst>
              </p:cNvPr>
              <p:cNvSpPr/>
              <p:nvPr/>
            </p:nvSpPr>
            <p:spPr>
              <a:xfrm>
                <a:off x="7931464" y="4357623"/>
                <a:ext cx="3372071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数据报部分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23AC9E5-DCBB-44C3-8BC0-28C9DD2F96C6}"/>
                  </a:ext>
                </a:extLst>
              </p:cNvPr>
              <p:cNvSpPr/>
              <p:nvPr/>
            </p:nvSpPr>
            <p:spPr>
              <a:xfrm>
                <a:off x="6922327" y="4357623"/>
                <a:ext cx="1009137" cy="338554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BE4F5B4-6050-4FB8-B158-DE87BE21D778}"/>
                </a:ext>
              </a:extLst>
            </p:cNvPr>
            <p:cNvSpPr txBox="1"/>
            <p:nvPr/>
          </p:nvSpPr>
          <p:spPr>
            <a:xfrm>
              <a:off x="10525356" y="3797889"/>
              <a:ext cx="10091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IP</a:t>
              </a:r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数据报</a:t>
              </a:r>
            </a:p>
          </p:txBody>
        </p:sp>
      </p:grp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39953F2B-FEA5-460C-B762-74D7F63E16D4}"/>
              </a:ext>
            </a:extLst>
          </p:cNvPr>
          <p:cNvSpPr/>
          <p:nvPr/>
        </p:nvSpPr>
        <p:spPr>
          <a:xfrm rot="5400000">
            <a:off x="8759926" y="1845921"/>
            <a:ext cx="200228" cy="3352047"/>
          </a:xfrm>
          <a:prstGeom prst="rightBrace">
            <a:avLst>
              <a:gd name="adj1" fmla="val 45697"/>
              <a:gd name="adj2" fmla="val 4986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08562E-FB68-63B4-77FC-1DD693D4FE5F}"/>
              </a:ext>
            </a:extLst>
          </p:cNvPr>
          <p:cNvGrpSpPr/>
          <p:nvPr/>
        </p:nvGrpSpPr>
        <p:grpSpPr>
          <a:xfrm>
            <a:off x="5852795" y="2317917"/>
            <a:ext cx="1009137" cy="710320"/>
            <a:chOff x="5852795" y="2317917"/>
            <a:chExt cx="1009137" cy="71032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78BDCF-99DF-4898-B4EA-F5A8DB3E2D3C}"/>
                </a:ext>
              </a:extLst>
            </p:cNvPr>
            <p:cNvSpPr/>
            <p:nvPr/>
          </p:nvSpPr>
          <p:spPr>
            <a:xfrm>
              <a:off x="5852795" y="2317917"/>
              <a:ext cx="100913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伪首部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3EA0B48-421A-464F-B0E7-A7D3336FD517}"/>
                </a:ext>
              </a:extLst>
            </p:cNvPr>
            <p:cNvSpPr txBox="1"/>
            <p:nvPr/>
          </p:nvSpPr>
          <p:spPr>
            <a:xfrm>
              <a:off x="5953972" y="2689683"/>
              <a:ext cx="8067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12B</a:t>
              </a:r>
              <a:endPara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4C13EA-126D-5B71-C00D-ECA19EADAC6F}"/>
              </a:ext>
            </a:extLst>
          </p:cNvPr>
          <p:cNvGrpSpPr/>
          <p:nvPr/>
        </p:nvGrpSpPr>
        <p:grpSpPr>
          <a:xfrm>
            <a:off x="6862137" y="2052590"/>
            <a:ext cx="3096481" cy="603881"/>
            <a:chOff x="6862137" y="2052590"/>
            <a:chExt cx="3096481" cy="60388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1016B-AA18-440E-8F52-1E4C59203013}"/>
                </a:ext>
              </a:extLst>
            </p:cNvPr>
            <p:cNvSpPr/>
            <p:nvPr/>
          </p:nvSpPr>
          <p:spPr>
            <a:xfrm>
              <a:off x="6862137" y="2317917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源端口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E2E2691-6F16-4F2A-86F3-33BF6DCFDE62}"/>
                </a:ext>
              </a:extLst>
            </p:cNvPr>
            <p:cNvSpPr/>
            <p:nvPr/>
          </p:nvSpPr>
          <p:spPr>
            <a:xfrm>
              <a:off x="7626048" y="2317917"/>
              <a:ext cx="80474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目的端口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915EB50-CE36-4E89-B1F5-562544E9F5F2}"/>
                </a:ext>
              </a:extLst>
            </p:cNvPr>
            <p:cNvSpPr/>
            <p:nvPr/>
          </p:nvSpPr>
          <p:spPr>
            <a:xfrm>
              <a:off x="8430999" y="2317917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长度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1EBAECB-6E04-405E-99C4-385597A317C9}"/>
                </a:ext>
              </a:extLst>
            </p:cNvPr>
            <p:cNvSpPr/>
            <p:nvPr/>
          </p:nvSpPr>
          <p:spPr>
            <a:xfrm>
              <a:off x="9194911" y="2317917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检验和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52EC1FA-D613-4A09-A6EA-04D5A27BC02C}"/>
                </a:ext>
              </a:extLst>
            </p:cNvPr>
            <p:cNvSpPr txBox="1"/>
            <p:nvPr/>
          </p:nvSpPr>
          <p:spPr>
            <a:xfrm>
              <a:off x="7075348" y="2052590"/>
              <a:ext cx="26623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2222</a:t>
              </a:r>
              <a:endParaRPr lang="zh-CN" altLang="en-US" sz="16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6E4E41-2A73-404B-80E6-DE1B9EA4D467}"/>
              </a:ext>
            </a:extLst>
          </p:cNvPr>
          <p:cNvGrpSpPr>
            <a:grpSpLocks noChangeAspect="1"/>
          </p:cNvGrpSpPr>
          <p:nvPr/>
        </p:nvGrpSpPr>
        <p:grpSpPr>
          <a:xfrm>
            <a:off x="1356923" y="4460463"/>
            <a:ext cx="3644102" cy="1972764"/>
            <a:chOff x="1075535" y="4202657"/>
            <a:chExt cx="4186319" cy="226629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BD94FA-F2CE-4950-977E-F77B1F7CC926}"/>
                </a:ext>
              </a:extLst>
            </p:cNvPr>
            <p:cNvSpPr/>
            <p:nvPr/>
          </p:nvSpPr>
          <p:spPr>
            <a:xfrm>
              <a:off x="1705054" y="5224836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8F2A46B-8AE1-4637-8BD1-A25922B19747}"/>
                </a:ext>
              </a:extLst>
            </p:cNvPr>
            <p:cNvSpPr/>
            <p:nvPr/>
          </p:nvSpPr>
          <p:spPr>
            <a:xfrm>
              <a:off x="3483454" y="5224836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F1CF76D-0654-4D4D-A243-97B415CBC482}"/>
                </a:ext>
              </a:extLst>
            </p:cNvPr>
            <p:cNvSpPr/>
            <p:nvPr/>
          </p:nvSpPr>
          <p:spPr>
            <a:xfrm>
              <a:off x="1705054" y="5563390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3F59CA-A4D7-4246-B772-E333BC038F8B}"/>
                </a:ext>
              </a:extLst>
            </p:cNvPr>
            <p:cNvSpPr/>
            <p:nvPr/>
          </p:nvSpPr>
          <p:spPr>
            <a:xfrm>
              <a:off x="3483454" y="5563390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全</a:t>
              </a:r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CB58046-59B3-4C68-9F55-882ABFE234F8}"/>
                </a:ext>
              </a:extLst>
            </p:cNvPr>
            <p:cNvSpPr/>
            <p:nvPr/>
          </p:nvSpPr>
          <p:spPr>
            <a:xfrm>
              <a:off x="1705055" y="5901944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18A4849-C450-48FF-BCC0-7A1FC8B18C8B}"/>
                </a:ext>
              </a:extLst>
            </p:cNvPr>
            <p:cNvSpPr/>
            <p:nvPr/>
          </p:nvSpPr>
          <p:spPr>
            <a:xfrm>
              <a:off x="1075537" y="5224836"/>
              <a:ext cx="54463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9ED6B06-05E0-4558-AD25-68A28799AF6A}"/>
                </a:ext>
              </a:extLst>
            </p:cNvPr>
            <p:cNvSpPr/>
            <p:nvPr/>
          </p:nvSpPr>
          <p:spPr>
            <a:xfrm>
              <a:off x="1075536" y="5563389"/>
              <a:ext cx="54463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56F024D-B56D-4139-B8EF-F4682116FA5E}"/>
                </a:ext>
              </a:extLst>
            </p:cNvPr>
            <p:cNvSpPr/>
            <p:nvPr/>
          </p:nvSpPr>
          <p:spPr>
            <a:xfrm>
              <a:off x="1075535" y="5901944"/>
              <a:ext cx="544637" cy="567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7B</a:t>
              </a:r>
              <a:endParaRPr lang="en-US" altLang="zh-CN" sz="11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1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43AB034-D2E5-46F6-A309-249135FF120E}"/>
                </a:ext>
              </a:extLst>
            </p:cNvPr>
            <p:cNvSpPr/>
            <p:nvPr/>
          </p:nvSpPr>
          <p:spPr>
            <a:xfrm>
              <a:off x="2595305" y="5901942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E948613-7F44-4587-ADBF-7AE9EA1D1116}"/>
                </a:ext>
              </a:extLst>
            </p:cNvPr>
            <p:cNvSpPr/>
            <p:nvPr/>
          </p:nvSpPr>
          <p:spPr>
            <a:xfrm>
              <a:off x="3483454" y="5901944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9F4EA0B-C527-4B64-B7EF-83CCF4A08FF8}"/>
                </a:ext>
              </a:extLst>
            </p:cNvPr>
            <p:cNvSpPr/>
            <p:nvPr/>
          </p:nvSpPr>
          <p:spPr>
            <a:xfrm>
              <a:off x="4373704" y="5901942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18899EB-8E70-4A31-9594-89A71F9C6EF4}"/>
                </a:ext>
              </a:extLst>
            </p:cNvPr>
            <p:cNvSpPr/>
            <p:nvPr/>
          </p:nvSpPr>
          <p:spPr>
            <a:xfrm>
              <a:off x="1705055" y="6185449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6E7FACC-35E6-4C3D-A197-A6FE86306182}"/>
                </a:ext>
              </a:extLst>
            </p:cNvPr>
            <p:cNvSpPr/>
            <p:nvPr/>
          </p:nvSpPr>
          <p:spPr>
            <a:xfrm>
              <a:off x="2595305" y="6185447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516FAE4-D457-49F9-A60E-EFCBBCD15CCE}"/>
                </a:ext>
              </a:extLst>
            </p:cNvPr>
            <p:cNvSpPr/>
            <p:nvPr/>
          </p:nvSpPr>
          <p:spPr>
            <a:xfrm>
              <a:off x="3483454" y="6185449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52693F0-E66C-4919-80B0-023E1ECC1F3B}"/>
                </a:ext>
              </a:extLst>
            </p:cNvPr>
            <p:cNvSpPr/>
            <p:nvPr/>
          </p:nvSpPr>
          <p:spPr>
            <a:xfrm>
              <a:off x="4373704" y="6185447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全</a:t>
              </a:r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22BF524-1FD4-40F4-9D7A-6DD81B7057D4}"/>
                </a:ext>
              </a:extLst>
            </p:cNvPr>
            <p:cNvSpPr/>
            <p:nvPr/>
          </p:nvSpPr>
          <p:spPr>
            <a:xfrm>
              <a:off x="1705054" y="4884110"/>
              <a:ext cx="889201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全</a:t>
              </a:r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D681E2B-2EA5-4422-82FF-A4FFF438150B}"/>
                </a:ext>
              </a:extLst>
            </p:cNvPr>
            <p:cNvSpPr/>
            <p:nvPr/>
          </p:nvSpPr>
          <p:spPr>
            <a:xfrm>
              <a:off x="3483454" y="4884110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BF04D54-0E5F-44D7-BA35-FF16E95B5A18}"/>
                </a:ext>
              </a:extLst>
            </p:cNvPr>
            <p:cNvSpPr/>
            <p:nvPr/>
          </p:nvSpPr>
          <p:spPr>
            <a:xfrm>
              <a:off x="1075537" y="4884110"/>
              <a:ext cx="544637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6AD3161-FBE6-4362-80BE-8127E991F659}"/>
                </a:ext>
              </a:extLst>
            </p:cNvPr>
            <p:cNvSpPr/>
            <p:nvPr/>
          </p:nvSpPr>
          <p:spPr>
            <a:xfrm>
              <a:off x="1705054" y="4544107"/>
              <a:ext cx="355679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171.3.14.11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70B5A37-7EAD-4A58-BFFD-0EDA49542547}"/>
                </a:ext>
              </a:extLst>
            </p:cNvPr>
            <p:cNvSpPr/>
            <p:nvPr/>
          </p:nvSpPr>
          <p:spPr>
            <a:xfrm>
              <a:off x="1075537" y="4544107"/>
              <a:ext cx="544637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DDECCFD-840F-49A2-BD0D-06C83B6FF372}"/>
                </a:ext>
              </a:extLst>
            </p:cNvPr>
            <p:cNvSpPr/>
            <p:nvPr/>
          </p:nvSpPr>
          <p:spPr>
            <a:xfrm>
              <a:off x="1705055" y="4202657"/>
              <a:ext cx="355679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153.19.8.104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0A26C5D-4C42-4D1A-BD10-20E34BBAB460}"/>
                </a:ext>
              </a:extLst>
            </p:cNvPr>
            <p:cNvSpPr/>
            <p:nvPr/>
          </p:nvSpPr>
          <p:spPr>
            <a:xfrm>
              <a:off x="1075538" y="4202657"/>
              <a:ext cx="544637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03BBEF3-E650-4EDE-9D0A-6BA9121BEEBC}"/>
                </a:ext>
              </a:extLst>
            </p:cNvPr>
            <p:cNvSpPr/>
            <p:nvPr/>
          </p:nvSpPr>
          <p:spPr>
            <a:xfrm>
              <a:off x="2594253" y="4884110"/>
              <a:ext cx="889201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3FB7B4C-A495-4E4F-9A35-27F05B9E48DF}"/>
              </a:ext>
            </a:extLst>
          </p:cNvPr>
          <p:cNvSpPr txBox="1"/>
          <p:nvPr/>
        </p:nvSpPr>
        <p:spPr>
          <a:xfrm>
            <a:off x="5296877" y="4460463"/>
            <a:ext cx="2862871" cy="18158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  <a:ea typeface="思源黑体 CN Medium" panose="020B0600000000000000" pitchFamily="34" charset="-122"/>
              </a:rPr>
              <a:t>发送端：</a:t>
            </a:r>
            <a:endParaRPr lang="en-US" altLang="zh-CN" sz="1400">
              <a:solidFill>
                <a:schemeClr val="accent1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填上伪首部</a:t>
            </a:r>
            <a:endParaRPr lang="en-US" altLang="zh-CN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全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0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填充检验和字段</a:t>
            </a:r>
            <a:endParaRPr lang="en-US" altLang="zh-CN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全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0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填充数据部分</a:t>
            </a:r>
            <a:endParaRPr lang="en-US" altLang="zh-CN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伪首部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首部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数据部分采用二进制求和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(16bit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一组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把和求反码，填入检验和字段</a:t>
            </a:r>
            <a:endParaRPr lang="en-US" altLang="zh-CN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去掉伪首部，发送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4E1023B-AE88-4334-A53E-F578B57397BD}"/>
              </a:ext>
            </a:extLst>
          </p:cNvPr>
          <p:cNvSpPr txBox="1"/>
          <p:nvPr/>
        </p:nvSpPr>
        <p:spPr>
          <a:xfrm>
            <a:off x="8336658" y="4460463"/>
            <a:ext cx="2862871" cy="1600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  <a:ea typeface="思源黑体 CN Medium" panose="020B0600000000000000" pitchFamily="34" charset="-122"/>
              </a:rPr>
              <a:t>接收端：</a:t>
            </a:r>
            <a:endParaRPr lang="en-US" altLang="zh-CN" sz="1400">
              <a:solidFill>
                <a:schemeClr val="accent1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填上伪首部</a:t>
            </a:r>
            <a:endParaRPr lang="en-US" altLang="zh-CN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伪首部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首部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数据部分采用二进制求和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(16bit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一组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结果全为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1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则无差错，否则丢弃数据报，或交给应用层（附上差错警告）</a:t>
            </a:r>
          </a:p>
        </p:txBody>
      </p:sp>
    </p:spTree>
    <p:extLst>
      <p:ext uri="{BB962C8B-B14F-4D97-AF65-F5344CB8AC3E}">
        <p14:creationId xmlns:p14="http://schemas.microsoft.com/office/powerpoint/2010/main" val="251795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 animBg="1"/>
      <p:bldP spid="77" grpId="0" animBg="1"/>
      <p:bldP spid="106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30679AF-0F38-E423-4D5B-3DFCCB2EDD6F}"/>
              </a:ext>
            </a:extLst>
          </p:cNvPr>
          <p:cNvGrpSpPr>
            <a:grpSpLocks noChangeAspect="1"/>
          </p:cNvGrpSpPr>
          <p:nvPr/>
        </p:nvGrpSpPr>
        <p:grpSpPr>
          <a:xfrm>
            <a:off x="3287384" y="1435641"/>
            <a:ext cx="5826206" cy="2086680"/>
            <a:chOff x="1130820" y="3191101"/>
            <a:chExt cx="9063224" cy="324603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A7B9CD2-40C9-570B-7336-81361A3BD25F}"/>
                </a:ext>
              </a:extLst>
            </p:cNvPr>
            <p:cNvSpPr/>
            <p:nvPr/>
          </p:nvSpPr>
          <p:spPr>
            <a:xfrm>
              <a:off x="1130820" y="3191101"/>
              <a:ext cx="9063224" cy="324603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B7B070-FD59-80FB-E9E0-511B1E18F08E}"/>
                </a:ext>
              </a:extLst>
            </p:cNvPr>
            <p:cNvGrpSpPr/>
            <p:nvPr/>
          </p:nvGrpSpPr>
          <p:grpSpPr>
            <a:xfrm>
              <a:off x="1295961" y="3258675"/>
              <a:ext cx="8732943" cy="3110884"/>
              <a:chOff x="1418934" y="3213313"/>
              <a:chExt cx="8732943" cy="3110884"/>
            </a:xfrm>
          </p:grpSpPr>
          <p:sp>
            <p:nvSpPr>
              <p:cNvPr id="7" name="云形 6">
                <a:extLst>
                  <a:ext uri="{FF2B5EF4-FFF2-40B4-BE49-F238E27FC236}">
                    <a16:creationId xmlns:a16="http://schemas.microsoft.com/office/drawing/2014/main" id="{688F5DC2-7DA0-CDD3-ECE3-BA18E426A6C3}"/>
                  </a:ext>
                </a:extLst>
              </p:cNvPr>
              <p:cNvSpPr/>
              <p:nvPr/>
            </p:nvSpPr>
            <p:spPr>
              <a:xfrm>
                <a:off x="3722705" y="3576445"/>
                <a:ext cx="3862481" cy="2475345"/>
              </a:xfrm>
              <a:prstGeom prst="cloud">
                <a:avLst/>
              </a:prstGeom>
              <a:solidFill>
                <a:schemeClr val="tx2"/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8359ACF-F41E-A36A-B1D6-9DD327E11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5565" y="3506380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E31D81E-5456-B8AF-CBE3-243A60B7B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90902">
                <a:off x="4127499" y="4239138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E0E19E4-BDB1-B8A2-380C-247BDD0EA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2132" y="4042041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AE8BED5B-4100-12E9-2633-B6015A8A5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19656">
                <a:off x="4127499" y="5091861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5E06547-0949-AA07-B7CF-E3ED91B60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544232">
                <a:off x="6482771" y="4969221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EA024BA-426F-5752-5EF0-1DD0F5983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23596">
                <a:off x="6482771" y="4076682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E42D8662-3635-853A-7AC5-1CEBCC4A1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693" y="3827534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D8C96BE-15C1-6439-7BE5-7EF5AC9FC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64" y="5223083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B60E159-5AAD-F9A2-F7DD-0875D9B05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095" y="5297752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9B6FD97-8E12-54A0-3780-4A647170D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900" y="3974779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E578BB0E-5CE4-EA9E-B89D-C0E505C74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9008" y="3344068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6366D4C9-F1E4-100C-E704-A4C4A0A02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4133" y="3213313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0DCB2F94-D412-85AA-F878-3A8A212B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2156" y="5892823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7397193-BA25-D84B-655F-4E85CD6DC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3471" y="5670488"/>
                <a:ext cx="431374" cy="431374"/>
              </a:xfrm>
              <a:prstGeom prst="rect">
                <a:avLst/>
              </a:prstGeom>
            </p:spPr>
          </p:pic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52DA92F-D21C-C5B1-ED5E-929FB570DC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88801" y="4474679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72" name="图片 71">
                  <a:extLst>
                    <a:ext uri="{FF2B5EF4-FFF2-40B4-BE49-F238E27FC236}">
                      <a16:creationId xmlns:a16="http://schemas.microsoft.com/office/drawing/2014/main" id="{DAC24E98-B0A9-F715-E9F0-3D71B9434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73" name="图片 72">
                  <a:extLst>
                    <a:ext uri="{FF2B5EF4-FFF2-40B4-BE49-F238E27FC236}">
                      <a16:creationId xmlns:a16="http://schemas.microsoft.com/office/drawing/2014/main" id="{9D110E30-9F5F-679B-89AF-408E360232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71C9E86-763C-9763-ABE2-EA1F299DF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6C114655-5026-B618-A524-57BC380BBE3F}"/>
                  </a:ext>
                </a:extLst>
              </p:cNvPr>
              <p:cNvCxnSpPr>
                <a:stCxn id="17" idx="1"/>
                <a:endCxn id="73" idx="0"/>
              </p:cNvCxnSpPr>
              <p:nvPr/>
            </p:nvCxnSpPr>
            <p:spPr>
              <a:xfrm rot="10800000" flipV="1">
                <a:off x="2121804" y="4282905"/>
                <a:ext cx="783097" cy="191773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FEB6DF66-A8E9-94D4-8365-A80C3988EC9C}"/>
                  </a:ext>
                </a:extLst>
              </p:cNvPr>
              <p:cNvCxnSpPr>
                <a:cxnSpLocks/>
                <a:stCxn id="17" idx="1"/>
                <a:endCxn id="72" idx="0"/>
              </p:cNvCxnSpPr>
              <p:nvPr/>
            </p:nvCxnSpPr>
            <p:spPr>
              <a:xfrm rot="10800000" flipV="1">
                <a:off x="1704490" y="4282905"/>
                <a:ext cx="1200410" cy="191773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EE1DE8FA-6CCF-6223-29A3-6B71ACFA51D1}"/>
                  </a:ext>
                </a:extLst>
              </p:cNvPr>
              <p:cNvCxnSpPr>
                <a:cxnSpLocks/>
                <a:stCxn id="17" idx="1"/>
                <a:endCxn id="74" idx="0"/>
              </p:cNvCxnSpPr>
              <p:nvPr/>
            </p:nvCxnSpPr>
            <p:spPr>
              <a:xfrm rot="10800000" flipV="1">
                <a:off x="2539116" y="4282905"/>
                <a:ext cx="365785" cy="191773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B7B96DF-4926-B7CA-0CA9-2618B24D2FFA}"/>
                  </a:ext>
                </a:extLst>
              </p:cNvPr>
              <p:cNvCxnSpPr>
                <a:cxnSpLocks/>
                <a:stCxn id="9" idx="0"/>
                <a:endCxn id="18" idx="2"/>
              </p:cNvCxnSpPr>
              <p:nvPr/>
            </p:nvCxnSpPr>
            <p:spPr>
              <a:xfrm flipH="1" flipV="1">
                <a:off x="3794695" y="3775442"/>
                <a:ext cx="398726" cy="581352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B5DB8E6-27A3-1927-B7FB-786197443544}"/>
                  </a:ext>
                </a:extLst>
              </p:cNvPr>
              <p:cNvCxnSpPr>
                <a:cxnSpLocks/>
                <a:stCxn id="9" idx="0"/>
                <a:endCxn id="17" idx="3"/>
              </p:cNvCxnSpPr>
              <p:nvPr/>
            </p:nvCxnSpPr>
            <p:spPr>
              <a:xfrm flipH="1" flipV="1">
                <a:off x="3521154" y="4282906"/>
                <a:ext cx="672267" cy="7388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CBAEE2E-9529-B549-ED66-EFCC534187A9}"/>
                  </a:ext>
                </a:extLst>
              </p:cNvPr>
              <p:cNvCxnSpPr>
                <a:cxnSpLocks/>
                <a:stCxn id="14" idx="2"/>
                <a:endCxn id="9" idx="2"/>
              </p:cNvCxnSpPr>
              <p:nvPr/>
            </p:nvCxnSpPr>
            <p:spPr>
              <a:xfrm flipH="1">
                <a:off x="4677831" y="4443788"/>
                <a:ext cx="741989" cy="29394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677BDEA-7DC6-AF25-712E-61257609AF3B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4660955" y="4737736"/>
                <a:ext cx="16876" cy="45208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A39B463-5E53-A3FF-EEC8-DD41A3AB0380}"/>
                  </a:ext>
                </a:extLst>
              </p:cNvPr>
              <p:cNvCxnSpPr>
                <a:cxnSpLocks/>
                <a:stCxn id="13" idx="2"/>
                <a:endCxn id="14" idx="2"/>
              </p:cNvCxnSpPr>
              <p:nvPr/>
            </p:nvCxnSpPr>
            <p:spPr>
              <a:xfrm flipH="1" flipV="1">
                <a:off x="5419820" y="4443788"/>
                <a:ext cx="1133685" cy="13745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FC28BBE-82B9-07C8-0252-FD6A87AE8FCE}"/>
                  </a:ext>
                </a:extLst>
              </p:cNvPr>
              <p:cNvCxnSpPr>
                <a:cxnSpLocks/>
                <a:stCxn id="13" idx="2"/>
                <a:endCxn id="12" idx="0"/>
              </p:cNvCxnSpPr>
              <p:nvPr/>
            </p:nvCxnSpPr>
            <p:spPr>
              <a:xfrm flipH="1">
                <a:off x="6506028" y="4581244"/>
                <a:ext cx="47477" cy="57866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98B6EC2-88A3-12BC-5A4D-D0DF2EA7B21B}"/>
                  </a:ext>
                </a:extLst>
              </p:cNvPr>
              <p:cNvCxnSpPr>
                <a:cxnSpLocks/>
                <a:stCxn id="12" idx="0"/>
                <a:endCxn id="11" idx="0"/>
              </p:cNvCxnSpPr>
              <p:nvPr/>
            </p:nvCxnSpPr>
            <p:spPr>
              <a:xfrm flipH="1">
                <a:off x="4660955" y="5159911"/>
                <a:ext cx="1845073" cy="29912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B87A8F-24FE-532A-E46D-31D9F19B3CF0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 flipH="1">
                <a:off x="4660955" y="4581244"/>
                <a:ext cx="1892550" cy="608579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7EFDD7A-9201-DE8C-6DF5-A7FA73BF1F7B}"/>
                  </a:ext>
                </a:extLst>
              </p:cNvPr>
              <p:cNvCxnSpPr>
                <a:cxnSpLocks/>
                <a:stCxn id="14" idx="2"/>
                <a:endCxn id="11" idx="0"/>
              </p:cNvCxnSpPr>
              <p:nvPr/>
            </p:nvCxnSpPr>
            <p:spPr>
              <a:xfrm flipH="1">
                <a:off x="4660955" y="4443788"/>
                <a:ext cx="758865" cy="74603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CD145F-D1F3-11A6-09DD-AE67458B620A}"/>
                  </a:ext>
                </a:extLst>
              </p:cNvPr>
              <p:cNvCxnSpPr>
                <a:cxnSpLocks/>
                <a:stCxn id="12" idx="0"/>
                <a:endCxn id="9" idx="2"/>
              </p:cNvCxnSpPr>
              <p:nvPr/>
            </p:nvCxnSpPr>
            <p:spPr>
              <a:xfrm flipH="1" flipV="1">
                <a:off x="4677831" y="4737736"/>
                <a:ext cx="1828197" cy="42217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58BC93E-5A63-11B7-C985-E83584F92B20}"/>
                  </a:ext>
                </a:extLst>
              </p:cNvPr>
              <p:cNvCxnSpPr>
                <a:cxnSpLocks/>
                <a:stCxn id="14" idx="0"/>
                <a:endCxn id="19" idx="2"/>
              </p:cNvCxnSpPr>
              <p:nvPr/>
            </p:nvCxnSpPr>
            <p:spPr>
              <a:xfrm flipV="1">
                <a:off x="5419820" y="3644687"/>
                <a:ext cx="0" cy="18284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B134B47-0B77-2F66-32ED-BAD897022516}"/>
                  </a:ext>
                </a:extLst>
              </p:cNvPr>
              <p:cNvCxnSpPr>
                <a:cxnSpLocks/>
                <a:stCxn id="8" idx="2"/>
                <a:endCxn id="13" idx="0"/>
              </p:cNvCxnSpPr>
              <p:nvPr/>
            </p:nvCxnSpPr>
            <p:spPr>
              <a:xfrm flipH="1">
                <a:off x="7028291" y="3937754"/>
                <a:ext cx="462961" cy="25062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F647903-5F35-E62B-AB64-C1FA7C729572}"/>
                  </a:ext>
                </a:extLst>
              </p:cNvPr>
              <p:cNvCxnSpPr>
                <a:cxnSpLocks/>
                <a:stCxn id="10" idx="1"/>
                <a:endCxn id="13" idx="0"/>
              </p:cNvCxnSpPr>
              <p:nvPr/>
            </p:nvCxnSpPr>
            <p:spPr>
              <a:xfrm flipH="1" flipV="1">
                <a:off x="7028291" y="4188374"/>
                <a:ext cx="1043841" cy="16179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04C943E-D91C-31A8-17D6-27A6FA3A8616}"/>
                  </a:ext>
                </a:extLst>
              </p:cNvPr>
              <p:cNvCxnSpPr>
                <a:cxnSpLocks/>
                <a:stCxn id="15" idx="1"/>
                <a:endCxn id="12" idx="2"/>
              </p:cNvCxnSpPr>
              <p:nvPr/>
            </p:nvCxnSpPr>
            <p:spPr>
              <a:xfrm flipH="1" flipV="1">
                <a:off x="7075768" y="5394785"/>
                <a:ext cx="941396" cy="13642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2C6F5B7-2884-DC08-1E96-61FA7D98266A}"/>
                  </a:ext>
                </a:extLst>
              </p:cNvPr>
              <p:cNvCxnSpPr>
                <a:cxnSpLocks/>
                <a:stCxn id="21" idx="0"/>
                <a:endCxn id="12" idx="2"/>
              </p:cNvCxnSpPr>
              <p:nvPr/>
            </p:nvCxnSpPr>
            <p:spPr>
              <a:xfrm flipH="1" flipV="1">
                <a:off x="7075768" y="5394785"/>
                <a:ext cx="173390" cy="275703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B1F1989-9BAE-437B-0D47-3F9DB53D6D5F}"/>
                  </a:ext>
                </a:extLst>
              </p:cNvPr>
              <p:cNvCxnSpPr>
                <a:cxnSpLocks/>
                <a:stCxn id="20" idx="0"/>
                <a:endCxn id="11" idx="2"/>
              </p:cNvCxnSpPr>
              <p:nvPr/>
            </p:nvCxnSpPr>
            <p:spPr>
              <a:xfrm flipV="1">
                <a:off x="3947843" y="5610153"/>
                <a:ext cx="262454" cy="28267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00ADF92D-9CDD-BF32-18F4-D0A152F90683}"/>
                  </a:ext>
                </a:extLst>
              </p:cNvPr>
              <p:cNvCxnSpPr>
                <a:cxnSpLocks/>
                <a:stCxn id="16" idx="3"/>
                <a:endCxn id="11" idx="2"/>
              </p:cNvCxnSpPr>
              <p:nvPr/>
            </p:nvCxnSpPr>
            <p:spPr>
              <a:xfrm>
                <a:off x="3483349" y="5605879"/>
                <a:ext cx="726948" cy="427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2D36B39-6EEA-4608-8BD0-0B8BE0DA7B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874" y="4516874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69" name="图片 68">
                  <a:extLst>
                    <a:ext uri="{FF2B5EF4-FFF2-40B4-BE49-F238E27FC236}">
                      <a16:creationId xmlns:a16="http://schemas.microsoft.com/office/drawing/2014/main" id="{0C1549D2-768B-73B1-56BD-42C9EB3417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CE161D0D-CE62-62F7-6562-4612CE6B5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71" name="图片 70">
                  <a:extLst>
                    <a:ext uri="{FF2B5EF4-FFF2-40B4-BE49-F238E27FC236}">
                      <a16:creationId xmlns:a16="http://schemas.microsoft.com/office/drawing/2014/main" id="{2E3F81D6-BD1C-7E89-4706-49BEE5A41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44" name="连接符: 肘形 43">
                <a:extLst>
                  <a:ext uri="{FF2B5EF4-FFF2-40B4-BE49-F238E27FC236}">
                    <a16:creationId xmlns:a16="http://schemas.microsoft.com/office/drawing/2014/main" id="{12D22D3E-5B40-7027-F69B-EADD2E1FBD71}"/>
                  </a:ext>
                </a:extLst>
              </p:cNvPr>
              <p:cNvCxnSpPr>
                <a:cxnSpLocks/>
                <a:stCxn id="10" idx="3"/>
                <a:endCxn id="69" idx="0"/>
              </p:cNvCxnSpPr>
              <p:nvPr/>
            </p:nvCxnSpPr>
            <p:spPr>
              <a:xfrm>
                <a:off x="8688386" y="4350168"/>
                <a:ext cx="413177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连接符: 肘形 44">
                <a:extLst>
                  <a:ext uri="{FF2B5EF4-FFF2-40B4-BE49-F238E27FC236}">
                    <a16:creationId xmlns:a16="http://schemas.microsoft.com/office/drawing/2014/main" id="{232F6AD9-FE2C-0289-21A1-D10EE0C7BDE2}"/>
                  </a:ext>
                </a:extLst>
              </p:cNvPr>
              <p:cNvCxnSpPr>
                <a:cxnSpLocks/>
                <a:stCxn id="10" idx="3"/>
                <a:endCxn id="71" idx="0"/>
              </p:cNvCxnSpPr>
              <p:nvPr/>
            </p:nvCxnSpPr>
            <p:spPr>
              <a:xfrm>
                <a:off x="8688386" y="4350168"/>
                <a:ext cx="1247802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51B21C0F-4EAF-2145-1592-D6C7BD77819C}"/>
                  </a:ext>
                </a:extLst>
              </p:cNvPr>
              <p:cNvCxnSpPr>
                <a:cxnSpLocks/>
                <a:stCxn id="10" idx="3"/>
                <a:endCxn id="70" idx="0"/>
              </p:cNvCxnSpPr>
              <p:nvPr/>
            </p:nvCxnSpPr>
            <p:spPr>
              <a:xfrm>
                <a:off x="8688386" y="4350168"/>
                <a:ext cx="830490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D9F5ED4E-E3DB-D5DB-55A1-134E646CEEC3}"/>
                  </a:ext>
                </a:extLst>
              </p:cNvPr>
              <p:cNvCxnSpPr>
                <a:cxnSpLocks/>
                <a:stCxn id="10" idx="3"/>
                <a:endCxn id="70" idx="0"/>
              </p:cNvCxnSpPr>
              <p:nvPr/>
            </p:nvCxnSpPr>
            <p:spPr>
              <a:xfrm>
                <a:off x="8688386" y="4350168"/>
                <a:ext cx="830490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38232F92-6286-D360-B39F-49638B3FED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68422" y="5761594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E176A3A1-FC05-C21B-0EC5-A66CAC14F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DEBCEFA2-8910-C22B-08D6-108E1BA19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CB75BCD0-1633-4330-8F1D-E0805BE39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49" name="连接符: 肘形 48">
                <a:extLst>
                  <a:ext uri="{FF2B5EF4-FFF2-40B4-BE49-F238E27FC236}">
                    <a16:creationId xmlns:a16="http://schemas.microsoft.com/office/drawing/2014/main" id="{AC0EB8A0-62F8-E574-42CB-5D6645FBA0D8}"/>
                  </a:ext>
                </a:extLst>
              </p:cNvPr>
              <p:cNvCxnSpPr>
                <a:cxnSpLocks/>
                <a:stCxn id="15" idx="3"/>
                <a:endCxn id="66" idx="0"/>
              </p:cNvCxnSpPr>
              <p:nvPr/>
            </p:nvCxnSpPr>
            <p:spPr>
              <a:xfrm>
                <a:off x="8633418" y="5531210"/>
                <a:ext cx="350693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连接符: 肘形 49">
                <a:extLst>
                  <a:ext uri="{FF2B5EF4-FFF2-40B4-BE49-F238E27FC236}">
                    <a16:creationId xmlns:a16="http://schemas.microsoft.com/office/drawing/2014/main" id="{C0A81FF9-FE3E-9BA0-70FE-07AFA96F0893}"/>
                  </a:ext>
                </a:extLst>
              </p:cNvPr>
              <p:cNvCxnSpPr>
                <a:cxnSpLocks/>
                <a:stCxn id="15" idx="3"/>
                <a:endCxn id="68" idx="0"/>
              </p:cNvCxnSpPr>
              <p:nvPr/>
            </p:nvCxnSpPr>
            <p:spPr>
              <a:xfrm>
                <a:off x="8633418" y="5531210"/>
                <a:ext cx="1185318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连接符: 肘形 50">
                <a:extLst>
                  <a:ext uri="{FF2B5EF4-FFF2-40B4-BE49-F238E27FC236}">
                    <a16:creationId xmlns:a16="http://schemas.microsoft.com/office/drawing/2014/main" id="{44E23BAA-6DB2-2F37-4C86-A89ECF14B40F}"/>
                  </a:ext>
                </a:extLst>
              </p:cNvPr>
              <p:cNvCxnSpPr>
                <a:cxnSpLocks/>
                <a:stCxn id="15" idx="3"/>
                <a:endCxn id="67" idx="0"/>
              </p:cNvCxnSpPr>
              <p:nvPr/>
            </p:nvCxnSpPr>
            <p:spPr>
              <a:xfrm>
                <a:off x="8633418" y="5531210"/>
                <a:ext cx="768006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连接符: 肘形 51">
                <a:extLst>
                  <a:ext uri="{FF2B5EF4-FFF2-40B4-BE49-F238E27FC236}">
                    <a16:creationId xmlns:a16="http://schemas.microsoft.com/office/drawing/2014/main" id="{4077A2DF-690B-1104-84EB-EF4787F6BBC0}"/>
                  </a:ext>
                </a:extLst>
              </p:cNvPr>
              <p:cNvCxnSpPr>
                <a:cxnSpLocks/>
                <a:stCxn id="15" idx="3"/>
                <a:endCxn id="67" idx="0"/>
              </p:cNvCxnSpPr>
              <p:nvPr/>
            </p:nvCxnSpPr>
            <p:spPr>
              <a:xfrm>
                <a:off x="8633418" y="5531210"/>
                <a:ext cx="768006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A6DD18BA-A72E-2177-0B44-200669826EE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18934" y="5801504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7061A04E-969E-6939-8C35-2DCC69633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B9560BD8-CDAD-67F0-BBDB-931D8CF52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9FE539CE-750C-BD28-814D-D72689F44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4F5467E2-D8A4-75A7-0017-A91E71D0C235}"/>
                  </a:ext>
                </a:extLst>
              </p:cNvPr>
              <p:cNvCxnSpPr>
                <a:cxnSpLocks/>
                <a:stCxn id="16" idx="1"/>
                <a:endCxn id="64" idx="0"/>
              </p:cNvCxnSpPr>
              <p:nvPr/>
            </p:nvCxnSpPr>
            <p:spPr>
              <a:xfrm rot="10800000" flipV="1">
                <a:off x="2051937" y="5605878"/>
                <a:ext cx="815159" cy="195625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4171BE37-DD87-5C6C-ED48-E806C6BC90FB}"/>
                  </a:ext>
                </a:extLst>
              </p:cNvPr>
              <p:cNvCxnSpPr>
                <a:cxnSpLocks/>
                <a:stCxn id="16" idx="1"/>
                <a:endCxn id="63" idx="0"/>
              </p:cNvCxnSpPr>
              <p:nvPr/>
            </p:nvCxnSpPr>
            <p:spPr>
              <a:xfrm rot="10800000" flipV="1">
                <a:off x="1634623" y="5605878"/>
                <a:ext cx="1232472" cy="195625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C803F3-6378-2C1C-5027-1F1669DE3962}"/>
                  </a:ext>
                </a:extLst>
              </p:cNvPr>
              <p:cNvCxnSpPr>
                <a:cxnSpLocks/>
                <a:stCxn id="16" idx="1"/>
                <a:endCxn id="65" idx="0"/>
              </p:cNvCxnSpPr>
              <p:nvPr/>
            </p:nvCxnSpPr>
            <p:spPr>
              <a:xfrm rot="10800000" flipV="1">
                <a:off x="2469249" y="5605878"/>
                <a:ext cx="397847" cy="195625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4047109-5085-D47D-B239-6D88360D9FCE}"/>
                  </a:ext>
                </a:extLst>
              </p:cNvPr>
              <p:cNvSpPr txBox="1"/>
              <p:nvPr/>
            </p:nvSpPr>
            <p:spPr>
              <a:xfrm>
                <a:off x="1739107" y="3937754"/>
                <a:ext cx="975333" cy="28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局域网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C0ABC6F-8E8A-5DE3-E880-1E5562052E08}"/>
                  </a:ext>
                </a:extLst>
              </p:cNvPr>
              <p:cNvSpPr txBox="1"/>
              <p:nvPr/>
            </p:nvSpPr>
            <p:spPr>
              <a:xfrm>
                <a:off x="8852288" y="3965193"/>
                <a:ext cx="975333" cy="28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局域网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04F630D-2D49-0875-9B35-E69D150F9949}"/>
                  </a:ext>
                </a:extLst>
              </p:cNvPr>
              <p:cNvSpPr txBox="1"/>
              <p:nvPr/>
            </p:nvSpPr>
            <p:spPr>
              <a:xfrm>
                <a:off x="5727946" y="3263814"/>
                <a:ext cx="1586781" cy="406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节点交换机</a:t>
                </a: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148EED53-BD23-E042-ED1A-638441791CE0}"/>
                  </a:ext>
                </a:extLst>
              </p:cNvPr>
              <p:cNvCxnSpPr>
                <a:cxnSpLocks/>
                <a:stCxn id="59" idx="2"/>
                <a:endCxn id="13" idx="1"/>
              </p:cNvCxnSpPr>
              <p:nvPr/>
            </p:nvCxnSpPr>
            <p:spPr>
              <a:xfrm>
                <a:off x="6521338" y="3670774"/>
                <a:ext cx="73124" cy="476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2F8305A-B6E3-596C-6F4D-FFF0DCA50245}"/>
                  </a:ext>
                </a:extLst>
              </p:cNvPr>
              <p:cNvSpPr txBox="1"/>
              <p:nvPr/>
            </p:nvSpPr>
            <p:spPr>
              <a:xfrm>
                <a:off x="5283002" y="5458109"/>
                <a:ext cx="1125619" cy="28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2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广域网</a:t>
                </a: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002AE9BA-C294-8B8A-847C-F0560E157812}"/>
              </a:ext>
            </a:extLst>
          </p:cNvPr>
          <p:cNvGrpSpPr/>
          <p:nvPr/>
        </p:nvGrpSpPr>
        <p:grpSpPr>
          <a:xfrm>
            <a:off x="1413142" y="4261697"/>
            <a:ext cx="7989117" cy="2282771"/>
            <a:chOff x="1413142" y="4261697"/>
            <a:chExt cx="7989117" cy="2282771"/>
          </a:xfrm>
        </p:grpSpPr>
        <p:sp>
          <p:nvSpPr>
            <p:cNvPr id="78" name="云形 77">
              <a:extLst>
                <a:ext uri="{FF2B5EF4-FFF2-40B4-BE49-F238E27FC236}">
                  <a16:creationId xmlns:a16="http://schemas.microsoft.com/office/drawing/2014/main" id="{0AB5A935-499E-8670-80FE-6051CC410B25}"/>
                </a:ext>
              </a:extLst>
            </p:cNvPr>
            <p:cNvSpPr/>
            <p:nvPr/>
          </p:nvSpPr>
          <p:spPr>
            <a:xfrm>
              <a:off x="3473255" y="4261697"/>
              <a:ext cx="3561993" cy="2282771"/>
            </a:xfrm>
            <a:prstGeom prst="cloud">
              <a:avLst/>
            </a:prstGeom>
            <a:solidFill>
              <a:schemeClr val="tx2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A4CB9A07-B2B3-ECE2-2F41-44E56D905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90902">
              <a:off x="3846558" y="4872835"/>
              <a:ext cx="568311" cy="568311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E3C84AF-9541-3D4A-87F7-F832D2618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311" y="4691072"/>
              <a:ext cx="568311" cy="568311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E61ABAAD-075E-6104-B923-D4B29BC0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19656">
              <a:off x="3846558" y="5659219"/>
              <a:ext cx="568311" cy="568311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D6F5E862-F408-E7B2-D86F-9BCAF610F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44232">
              <a:off x="6018597" y="5546120"/>
              <a:ext cx="568311" cy="568311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578F396A-513B-E2AE-18EC-954C5D89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3596">
              <a:off x="6018597" y="4723018"/>
              <a:ext cx="568311" cy="568311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B3570BB7-6563-1C23-9F7E-85FA4753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185" y="4493253"/>
              <a:ext cx="568311" cy="568311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DF35CB2-DD26-7B33-A0FA-48F1C3F01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073" y="4629042"/>
              <a:ext cx="568311" cy="568311"/>
            </a:xfrm>
            <a:prstGeom prst="rect">
              <a:avLst/>
            </a:prstGeom>
          </p:spPr>
        </p:pic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9770C33A-489A-5F2E-56CE-AF1B9C1FF0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13142" y="5090052"/>
              <a:ext cx="1167512" cy="397814"/>
              <a:chOff x="970289" y="4303794"/>
              <a:chExt cx="1808576" cy="616254"/>
            </a:xfrm>
          </p:grpSpPr>
          <p:pic>
            <p:nvPicPr>
              <p:cNvPr id="143" name="图片 142">
                <a:extLst>
                  <a:ext uri="{FF2B5EF4-FFF2-40B4-BE49-F238E27FC236}">
                    <a16:creationId xmlns:a16="http://schemas.microsoft.com/office/drawing/2014/main" id="{ABD61DD5-5DB7-0AD3-AAB0-C172B9101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289" y="4303794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44" name="图片 143">
                <a:extLst>
                  <a:ext uri="{FF2B5EF4-FFF2-40B4-BE49-F238E27FC236}">
                    <a16:creationId xmlns:a16="http://schemas.microsoft.com/office/drawing/2014/main" id="{30B42A04-EB65-6312-861A-E260B5850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450" y="4303794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EB321FA6-50D6-36A5-892A-CCE413D76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611" y="4303794"/>
                <a:ext cx="616254" cy="616254"/>
              </a:xfrm>
              <a:prstGeom prst="rect">
                <a:avLst/>
              </a:prstGeom>
            </p:spPr>
          </p:pic>
        </p:grp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5E98BC96-996B-4880-B6A5-A602F2319BFE}"/>
                </a:ext>
              </a:extLst>
            </p:cNvPr>
            <p:cNvCxnSpPr>
              <a:stCxn id="88" idx="1"/>
              <a:endCxn id="144" idx="0"/>
            </p:cNvCxnSpPr>
            <p:nvPr/>
          </p:nvCxnSpPr>
          <p:spPr>
            <a:xfrm rot="10800000" flipV="1">
              <a:off x="1996899" y="4913197"/>
              <a:ext cx="722175" cy="176854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2D96BE50-9D51-1DA4-9CE1-81CA014760AA}"/>
                </a:ext>
              </a:extLst>
            </p:cNvPr>
            <p:cNvCxnSpPr>
              <a:cxnSpLocks/>
              <a:stCxn id="88" idx="1"/>
              <a:endCxn id="143" idx="0"/>
            </p:cNvCxnSpPr>
            <p:nvPr/>
          </p:nvCxnSpPr>
          <p:spPr>
            <a:xfrm rot="10800000" flipV="1">
              <a:off x="1612051" y="4913197"/>
              <a:ext cx="1107022" cy="176854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5EE38BF0-8B89-CE5C-94B3-38B025C6CF76}"/>
                </a:ext>
              </a:extLst>
            </p:cNvPr>
            <p:cNvCxnSpPr>
              <a:cxnSpLocks/>
              <a:stCxn id="88" idx="1"/>
              <a:endCxn id="145" idx="0"/>
            </p:cNvCxnSpPr>
            <p:nvPr/>
          </p:nvCxnSpPr>
          <p:spPr>
            <a:xfrm rot="10800000" flipV="1">
              <a:off x="2381746" y="4913197"/>
              <a:ext cx="337328" cy="176854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4F0B86C-07DA-FB46-4841-C6C3DE1CCD2E}"/>
                </a:ext>
              </a:extLst>
            </p:cNvPr>
            <p:cNvCxnSpPr>
              <a:cxnSpLocks/>
              <a:stCxn id="80" idx="0"/>
              <a:endCxn id="88" idx="3"/>
            </p:cNvCxnSpPr>
            <p:nvPr/>
          </p:nvCxnSpPr>
          <p:spPr>
            <a:xfrm flipH="1" flipV="1">
              <a:off x="3287384" y="4913198"/>
              <a:ext cx="619967" cy="6814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4E7C5AD-417D-44F3-6EF0-844B68C87E33}"/>
                </a:ext>
              </a:extLst>
            </p:cNvPr>
            <p:cNvCxnSpPr>
              <a:cxnSpLocks/>
              <a:stCxn id="85" idx="2"/>
              <a:endCxn id="80" idx="2"/>
            </p:cNvCxnSpPr>
            <p:nvPr/>
          </p:nvCxnSpPr>
          <p:spPr>
            <a:xfrm flipH="1">
              <a:off x="4354076" y="5061564"/>
              <a:ext cx="684265" cy="27108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C2C96DE-2312-B819-6C22-787CF0494097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flipH="1">
              <a:off x="4338513" y="5332644"/>
              <a:ext cx="15563" cy="4169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CA9AFA2-3B2F-389B-F7E2-816EBA2397B2}"/>
                </a:ext>
              </a:extLst>
            </p:cNvPr>
            <p:cNvCxnSpPr>
              <a:cxnSpLocks/>
              <a:stCxn id="84" idx="2"/>
              <a:endCxn id="85" idx="2"/>
            </p:cNvCxnSpPr>
            <p:nvPr/>
          </p:nvCxnSpPr>
          <p:spPr>
            <a:xfrm flipH="1" flipV="1">
              <a:off x="5038340" y="5061564"/>
              <a:ext cx="1045488" cy="12676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D28A634-570C-8CF0-3812-1D4CC45CADF2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 flipH="1">
              <a:off x="6040045" y="5188326"/>
              <a:ext cx="43783" cy="53364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FC1E743-9B68-C8BF-9BE3-F8F4FF0A1F3E}"/>
                </a:ext>
              </a:extLst>
            </p:cNvPr>
            <p:cNvCxnSpPr>
              <a:cxnSpLocks/>
              <a:stCxn id="83" idx="0"/>
              <a:endCxn id="82" idx="0"/>
            </p:cNvCxnSpPr>
            <p:nvPr/>
          </p:nvCxnSpPr>
          <p:spPr>
            <a:xfrm flipH="1">
              <a:off x="4338513" y="5721975"/>
              <a:ext cx="1701532" cy="2758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E5F791E-E8E9-D024-428C-A0C189370221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 flipH="1">
              <a:off x="4338513" y="5188326"/>
              <a:ext cx="1745316" cy="56123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7CE3630-8EF5-969F-117C-EDD03C2EB301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H="1">
              <a:off x="4338513" y="5061564"/>
              <a:ext cx="699828" cy="68799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836965B9-EE23-F362-55D2-A73E69D07F45}"/>
                </a:ext>
              </a:extLst>
            </p:cNvPr>
            <p:cNvCxnSpPr>
              <a:cxnSpLocks/>
              <a:stCxn id="83" idx="0"/>
              <a:endCxn id="80" idx="2"/>
            </p:cNvCxnSpPr>
            <p:nvPr/>
          </p:nvCxnSpPr>
          <p:spPr>
            <a:xfrm flipH="1" flipV="1">
              <a:off x="4354076" y="5332644"/>
              <a:ext cx="1685969" cy="3893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4F752EB-75B4-34AB-2160-2528813D44B0}"/>
                </a:ext>
              </a:extLst>
            </p:cNvPr>
            <p:cNvCxnSpPr>
              <a:cxnSpLocks/>
              <a:stCxn id="81" idx="1"/>
              <a:endCxn id="84" idx="0"/>
            </p:cNvCxnSpPr>
            <p:nvPr/>
          </p:nvCxnSpPr>
          <p:spPr>
            <a:xfrm flipH="1" flipV="1">
              <a:off x="6521678" y="4826020"/>
              <a:ext cx="962634" cy="14920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E713D658-280E-7B3B-E6AA-9E96B6AC32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34747" y="5128964"/>
              <a:ext cx="1167512" cy="397814"/>
              <a:chOff x="970289" y="4303794"/>
              <a:chExt cx="1808576" cy="616254"/>
            </a:xfrm>
          </p:grpSpPr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7E409405-3F51-D7EF-92E7-EF02454B3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289" y="4303794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E69C7271-E787-BF4B-C856-093B6B0F3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450" y="4303794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42" name="图片 141">
                <a:extLst>
                  <a:ext uri="{FF2B5EF4-FFF2-40B4-BE49-F238E27FC236}">
                    <a16:creationId xmlns:a16="http://schemas.microsoft.com/office/drawing/2014/main" id="{589DCBCD-BFBC-8E52-7CAB-3B3846F7D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611" y="4303794"/>
                <a:ext cx="616254" cy="616254"/>
              </a:xfrm>
              <a:prstGeom prst="rect">
                <a:avLst/>
              </a:prstGeom>
            </p:spPr>
          </p:pic>
        </p:grp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4D6A74CB-DBF0-1DDC-F3B0-84D9466B82AE}"/>
                </a:ext>
              </a:extLst>
            </p:cNvPr>
            <p:cNvCxnSpPr>
              <a:cxnSpLocks/>
              <a:stCxn id="81" idx="3"/>
              <a:endCxn id="140" idx="0"/>
            </p:cNvCxnSpPr>
            <p:nvPr/>
          </p:nvCxnSpPr>
          <p:spPr>
            <a:xfrm>
              <a:off x="8052623" y="4975227"/>
              <a:ext cx="381033" cy="153737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FA4C1C99-AB4A-674D-6FC5-D83032FE6295}"/>
                </a:ext>
              </a:extLst>
            </p:cNvPr>
            <p:cNvCxnSpPr>
              <a:cxnSpLocks/>
              <a:stCxn id="81" idx="3"/>
              <a:endCxn id="142" idx="0"/>
            </p:cNvCxnSpPr>
            <p:nvPr/>
          </p:nvCxnSpPr>
          <p:spPr>
            <a:xfrm>
              <a:off x="8052623" y="4975227"/>
              <a:ext cx="1150727" cy="153737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507AF74C-A7E2-7374-44A7-40F7DB3EB30E}"/>
                </a:ext>
              </a:extLst>
            </p:cNvPr>
            <p:cNvCxnSpPr>
              <a:cxnSpLocks/>
              <a:stCxn id="81" idx="3"/>
              <a:endCxn id="141" idx="0"/>
            </p:cNvCxnSpPr>
            <p:nvPr/>
          </p:nvCxnSpPr>
          <p:spPr>
            <a:xfrm>
              <a:off x="8052623" y="4975227"/>
              <a:ext cx="765881" cy="153737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FCE20723-033E-3C2D-4E36-5506DA773530}"/>
                </a:ext>
              </a:extLst>
            </p:cNvPr>
            <p:cNvCxnSpPr>
              <a:cxnSpLocks/>
              <a:stCxn id="81" idx="3"/>
              <a:endCxn id="141" idx="0"/>
            </p:cNvCxnSpPr>
            <p:nvPr/>
          </p:nvCxnSpPr>
          <p:spPr>
            <a:xfrm>
              <a:off x="8052623" y="4975227"/>
              <a:ext cx="765881" cy="153737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4EA1E40-2181-1559-5B8B-FB521BF4B3CF}"/>
                </a:ext>
              </a:extLst>
            </p:cNvPr>
            <p:cNvSpPr txBox="1"/>
            <p:nvPr/>
          </p:nvSpPr>
          <p:spPr>
            <a:xfrm>
              <a:off x="1643975" y="4594898"/>
              <a:ext cx="899455" cy="283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局域网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FFA5679-D92C-C3CB-B146-984294CE7B46}"/>
                </a:ext>
              </a:extLst>
            </p:cNvPr>
            <p:cNvSpPr txBox="1"/>
            <p:nvPr/>
          </p:nvSpPr>
          <p:spPr>
            <a:xfrm>
              <a:off x="8203774" y="4620202"/>
              <a:ext cx="899455" cy="283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局域网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C6FA3F3C-5A82-CD04-F43C-45768B510197}"/>
                </a:ext>
              </a:extLst>
            </p:cNvPr>
            <p:cNvSpPr txBox="1"/>
            <p:nvPr/>
          </p:nvSpPr>
          <p:spPr>
            <a:xfrm>
              <a:off x="5308838" y="4341472"/>
              <a:ext cx="1141855" cy="283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节点交换机</a:t>
              </a: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29F6275E-D7B7-60E1-D842-3867DD4994C4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6011161" y="4620202"/>
              <a:ext cx="110438" cy="16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6A398DD2-23F0-D62C-01FB-570564702608}"/>
                </a:ext>
              </a:extLst>
            </p:cNvPr>
            <p:cNvSpPr txBox="1"/>
            <p:nvPr/>
          </p:nvSpPr>
          <p:spPr>
            <a:xfrm>
              <a:off x="4912166" y="5996974"/>
              <a:ext cx="1038050" cy="283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广域网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02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1" y="1333100"/>
            <a:ext cx="4873959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网络层次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HTTP</a:t>
            </a:r>
            <a:r>
              <a:rPr lang="zh-CN" altLang="en-US"/>
              <a:t>协议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UDP</a:t>
            </a:r>
            <a:r>
              <a:rPr lang="zh-CN" altLang="en-US"/>
              <a:t>协议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3200">
                <a:solidFill>
                  <a:schemeClr val="accent1"/>
                </a:solidFill>
              </a:rPr>
              <a:t>TCP</a:t>
            </a:r>
            <a:r>
              <a:rPr lang="zh-CN" altLang="en-US" sz="3200">
                <a:solidFill>
                  <a:schemeClr val="accent1"/>
                </a:solidFill>
              </a:rPr>
              <a:t>协议</a:t>
            </a:r>
            <a:endParaRPr lang="en-US" altLang="zh-CN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协议详解</a:t>
            </a:r>
          </a:p>
        </p:txBody>
      </p:sp>
    </p:spTree>
    <p:extLst>
      <p:ext uri="{BB962C8B-B14F-4D97-AF65-F5344CB8AC3E}">
        <p14:creationId xmlns:p14="http://schemas.microsoft.com/office/powerpoint/2010/main" val="183178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传输层提供的服务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传输层的功能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/>
              <a:t>为</a:t>
            </a:r>
            <a:r>
              <a:rPr lang="zh-CN" altLang="en-US" sz="1600" b="1"/>
              <a:t>应用层</a:t>
            </a:r>
            <a:r>
              <a:rPr lang="zh-CN" altLang="en-US" sz="1600"/>
              <a:t>提供服务，使用</a:t>
            </a:r>
            <a:r>
              <a:rPr lang="zh-CN" altLang="en-US" sz="1600" b="1"/>
              <a:t>网络层</a:t>
            </a:r>
            <a:r>
              <a:rPr lang="zh-CN" altLang="en-US" sz="1600"/>
              <a:t>的服务，提供进程与进程之间的</a:t>
            </a:r>
            <a:r>
              <a:rPr lang="zh-CN" altLang="en-US" sz="1600" b="1"/>
              <a:t>逻辑通信</a:t>
            </a:r>
            <a:endParaRPr lang="en-US" altLang="zh-CN" sz="1600" b="1"/>
          </a:p>
          <a:p>
            <a:pPr lvl="1" indent="0">
              <a:buNone/>
            </a:pPr>
            <a:r>
              <a:rPr lang="zh-CN" altLang="en-US" sz="1600"/>
              <a:t>复用和分用；差错检测</a:t>
            </a:r>
            <a:endParaRPr lang="en-US" altLang="zh-CN" sz="160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两种协议：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UDP</a:t>
            </a:r>
          </a:p>
          <a:p>
            <a:pPr lvl="1" indent="0">
              <a:buNone/>
            </a:pPr>
            <a:r>
              <a:rPr lang="en-US" altLang="zh-CN" sz="1600"/>
              <a:t>UDP(User Datagram Protocol)</a:t>
            </a:r>
            <a:r>
              <a:rPr lang="zh-CN" altLang="en-US" sz="1600"/>
              <a:t>：</a:t>
            </a:r>
            <a:endParaRPr lang="en-US" altLang="zh-CN" sz="16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>
                <a:solidFill>
                  <a:schemeClr val="accent4"/>
                </a:solidFill>
              </a:rPr>
              <a:t>无连接</a:t>
            </a:r>
            <a:r>
              <a:rPr lang="zh-CN" altLang="en-US" sz="1600"/>
              <a:t>的用户数据报协议</a:t>
            </a:r>
            <a:endParaRPr lang="en-US" altLang="zh-CN" sz="16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>
                <a:solidFill>
                  <a:schemeClr val="accent4"/>
                </a:solidFill>
              </a:rPr>
              <a:t>不可靠、时延小、适用小文件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600"/>
              <a:t>TCP(Transmission Control Protocol)</a:t>
            </a:r>
            <a:r>
              <a:rPr lang="zh-CN" altLang="en-US" sz="1600"/>
              <a:t>：</a:t>
            </a:r>
            <a:endParaRPr lang="en-US" altLang="zh-CN" sz="16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>
                <a:solidFill>
                  <a:schemeClr val="accent4"/>
                </a:solidFill>
              </a:rPr>
              <a:t>有连接</a:t>
            </a:r>
            <a:r>
              <a:rPr lang="zh-CN" altLang="en-US" sz="1600"/>
              <a:t>的传输控制协议</a:t>
            </a:r>
            <a:endParaRPr lang="en-US" altLang="zh-CN" sz="16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/>
              <a:t>不提供广播和多播服务</a:t>
            </a:r>
            <a:endParaRPr lang="en-US" altLang="zh-CN" sz="16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>
                <a:solidFill>
                  <a:schemeClr val="accent4"/>
                </a:solidFill>
              </a:rPr>
              <a:t>可靠、时延大、适用大文件</a:t>
            </a:r>
            <a:endParaRPr lang="en-US" altLang="zh-CN" sz="1600">
              <a:solidFill>
                <a:schemeClr val="accent4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FEC6F2-38AE-5933-8F1D-C8E27297140C}"/>
              </a:ext>
            </a:extLst>
          </p:cNvPr>
          <p:cNvGrpSpPr/>
          <p:nvPr/>
        </p:nvGrpSpPr>
        <p:grpSpPr>
          <a:xfrm>
            <a:off x="5140175" y="2963884"/>
            <a:ext cx="2249883" cy="2776615"/>
            <a:chOff x="5140175" y="2963884"/>
            <a:chExt cx="2249883" cy="277661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2B66214-ED7B-C9B8-4034-732F163CAB40}"/>
                </a:ext>
              </a:extLst>
            </p:cNvPr>
            <p:cNvGrpSpPr/>
            <p:nvPr/>
          </p:nvGrpSpPr>
          <p:grpSpPr>
            <a:xfrm>
              <a:off x="5140175" y="2963884"/>
              <a:ext cx="2249883" cy="2776615"/>
              <a:chOff x="3502087" y="3722222"/>
              <a:chExt cx="2249883" cy="2776615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FF6348D-606B-F4C1-8F17-55E4DD257F68}"/>
                  </a:ext>
                </a:extLst>
              </p:cNvPr>
              <p:cNvSpPr txBox="1"/>
              <p:nvPr/>
            </p:nvSpPr>
            <p:spPr>
              <a:xfrm>
                <a:off x="4850295" y="3722222"/>
                <a:ext cx="901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>
                    <a:solidFill>
                      <a:srgbClr val="FF0000"/>
                    </a:solidFill>
                    <a:ea typeface="思源黑体 CN Medium" panose="020B0600000000000000"/>
                  </a:rPr>
                  <a:t>HTTP</a:t>
                </a:r>
                <a:endParaRPr lang="zh-CN" altLang="en-US" sz="1800">
                  <a:ea typeface="思源黑体 CN Medium" panose="020B060000000000000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9DC7C8C-CC45-C7C0-4C69-06922BEF5489}"/>
                  </a:ext>
                </a:extLst>
              </p:cNvPr>
              <p:cNvSpPr txBox="1"/>
              <p:nvPr/>
            </p:nvSpPr>
            <p:spPr>
              <a:xfrm>
                <a:off x="4529227" y="4934883"/>
                <a:ext cx="12227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>
                    <a:solidFill>
                      <a:schemeClr val="accent3"/>
                    </a:solidFill>
                    <a:ea typeface="思源黑体 CN Medium" panose="020B0600000000000000"/>
                  </a:rPr>
                  <a:t>TCP</a:t>
                </a:r>
                <a:r>
                  <a:rPr lang="zh-CN" altLang="en-US" sz="1800">
                    <a:solidFill>
                      <a:schemeClr val="accent3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>
                    <a:solidFill>
                      <a:schemeClr val="accent3"/>
                    </a:solidFill>
                    <a:ea typeface="思源黑体 CN Medium" panose="020B0600000000000000"/>
                  </a:rPr>
                  <a:t>UDP</a:t>
                </a:r>
                <a:endParaRPr lang="zh-CN" altLang="en-US" sz="1800">
                  <a:solidFill>
                    <a:schemeClr val="accent3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B843BA7-BCD5-F87B-95CA-F7766293106E}"/>
                  </a:ext>
                </a:extLst>
              </p:cNvPr>
              <p:cNvSpPr txBox="1"/>
              <p:nvPr/>
            </p:nvSpPr>
            <p:spPr>
              <a:xfrm>
                <a:off x="4040139" y="5333091"/>
                <a:ext cx="1711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>
                    <a:solidFill>
                      <a:schemeClr val="accent2"/>
                    </a:solidFill>
                    <a:ea typeface="思源黑体 CN Medium" panose="020B0600000000000000"/>
                  </a:rPr>
                  <a:t>IP</a:t>
                </a:r>
                <a:r>
                  <a:rPr lang="zh-CN" altLang="en-US" sz="1800">
                    <a:solidFill>
                      <a:schemeClr val="accent2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>
                    <a:solidFill>
                      <a:schemeClr val="accent2"/>
                    </a:solidFill>
                    <a:ea typeface="思源黑体 CN Medium" panose="020B0600000000000000"/>
                  </a:rPr>
                  <a:t>ARP</a:t>
                </a:r>
                <a:r>
                  <a:rPr lang="zh-CN" altLang="en-US" sz="1800">
                    <a:solidFill>
                      <a:schemeClr val="accent2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>
                    <a:solidFill>
                      <a:schemeClr val="accent2"/>
                    </a:solidFill>
                    <a:ea typeface="思源黑体 CN Medium" panose="020B0600000000000000"/>
                  </a:rPr>
                  <a:t>ICMP</a:t>
                </a:r>
                <a:endParaRPr lang="zh-CN" altLang="en-US" sz="1800">
                  <a:solidFill>
                    <a:schemeClr val="accent2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BFA9416-8D5E-9752-E9CD-93063569CA24}"/>
                  </a:ext>
                </a:extLst>
              </p:cNvPr>
              <p:cNvSpPr txBox="1"/>
              <p:nvPr/>
            </p:nvSpPr>
            <p:spPr>
              <a:xfrm>
                <a:off x="3502087" y="5731299"/>
                <a:ext cx="2249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>
                    <a:solidFill>
                      <a:srgbClr val="5B719F"/>
                    </a:solidFill>
                    <a:ea typeface="思源黑体 CN Medium" panose="020B0600000000000000"/>
                  </a:rPr>
                  <a:t>CSMA/CA</a:t>
                </a:r>
                <a:r>
                  <a:rPr lang="zh-CN" altLang="en-US" sz="1800">
                    <a:solidFill>
                      <a:srgbClr val="5B719F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>
                    <a:solidFill>
                      <a:srgbClr val="5B719F"/>
                    </a:solidFill>
                    <a:ea typeface="思源黑体 CN Medium" panose="020B0600000000000000"/>
                  </a:rPr>
                  <a:t>CSMA/CD</a:t>
                </a:r>
                <a:endParaRPr lang="zh-CN" altLang="en-US" sz="1800">
                  <a:solidFill>
                    <a:srgbClr val="5B719F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B2C64DD-ED04-E653-DB2A-B5E60D6B09CC}"/>
                  </a:ext>
                </a:extLst>
              </p:cNvPr>
              <p:cNvSpPr txBox="1"/>
              <p:nvPr/>
            </p:nvSpPr>
            <p:spPr>
              <a:xfrm>
                <a:off x="4280414" y="6129505"/>
                <a:ext cx="14715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>
                    <a:solidFill>
                      <a:srgbClr val="A6A6A6"/>
                    </a:solidFill>
                    <a:ea typeface="思源黑体 CN Medium" panose="020B0600000000000000"/>
                  </a:rPr>
                  <a:t>MAC</a:t>
                </a:r>
                <a:endParaRPr lang="zh-CN" altLang="en-US" sz="1800">
                  <a:solidFill>
                    <a:srgbClr val="A6A6A6"/>
                  </a:solidFill>
                  <a:ea typeface="思源黑体 CN Medium" panose="020B0600000000000000"/>
                </a:endParaRPr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25D8F8E-836A-B4E4-4DD6-80F784665EFF}"/>
                </a:ext>
              </a:extLst>
            </p:cNvPr>
            <p:cNvSpPr txBox="1"/>
            <p:nvPr/>
          </p:nvSpPr>
          <p:spPr>
            <a:xfrm>
              <a:off x="6488383" y="3778337"/>
              <a:ext cx="901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>
                  <a:solidFill>
                    <a:schemeClr val="accent6"/>
                  </a:solidFill>
                  <a:ea typeface="思源黑体 CN Medium" panose="020B0600000000000000"/>
                </a:rPr>
                <a:t>SSL/TLS</a:t>
              </a:r>
              <a:endParaRPr lang="zh-CN" altLang="en-US" sz="1800">
                <a:solidFill>
                  <a:schemeClr val="accent6"/>
                </a:solidFill>
                <a:ea typeface="思源黑体 CN Medium" panose="020B060000000000000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9D9A57-24A4-4803-2395-04F7635D9579}"/>
              </a:ext>
            </a:extLst>
          </p:cNvPr>
          <p:cNvGrpSpPr>
            <a:grpSpLocks noChangeAspect="1"/>
          </p:cNvGrpSpPr>
          <p:nvPr/>
        </p:nvGrpSpPr>
        <p:grpSpPr>
          <a:xfrm>
            <a:off x="7471186" y="2805008"/>
            <a:ext cx="1436031" cy="3223832"/>
            <a:chOff x="4575472" y="1711099"/>
            <a:chExt cx="1775534" cy="447674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957E461-39EF-B5D8-1BCC-94E4418D3ED5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B39B4C59-267C-8856-AB63-99FBF80852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2172BDE8-D5C9-CDD4-6FEF-50DF4E7D0AE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4AAE7335-4C5F-7664-716D-6578D7857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D9028AFC-3BE2-F4CC-A462-EF74D883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A81774CF-58C7-8295-6BF9-D2A81A0BF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E496946B-B07D-1C4A-20B8-CAC87F27B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8B8975EC-1EA8-FE91-B0A9-E6BCC1F48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3D9C253A-CE4D-10C4-47BD-4FD0BF22700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2C3272-E506-ACBA-6D87-6C8F8AFC680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C1956037-A96D-3160-BC22-1C37404D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63120BDB-C927-E517-3B7F-3D90026A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3A3C6311-D850-D168-DEFD-35935C7C9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C33D643-8EA4-26AF-8814-6E8737A6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D3EAC6F9-A196-2400-2D44-C92A2C49B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802A551B-5FE7-27CC-9646-A7421CA0ED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88F287A-1F66-5DCE-9032-FF0878FF0B55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77E1B056-6088-560C-7C46-8FC473623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5A7B821F-C260-E6FB-ED87-BF01DDE26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A1125856-06FD-48B2-854C-31FCDAA46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D374240A-8747-8352-B43E-DD821F8F3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644DF5AC-57A6-DB23-5865-155E081EA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66407A1-BC83-12B8-5579-F70123B198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FA59C1BA-2424-5669-B202-E130034DA15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8612E02C-2773-F6AC-B3AD-15EEEBFBE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6FE3C69-AA4E-DED1-7F51-52E42F33A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AD8A00B1-C663-45AA-8490-B490B5D77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16FBB21E-5B08-2915-A284-656B41AD2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5B321B0-FE09-AFAB-C696-8110487E3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8F0628D7-CBFA-34F1-531A-B19C28B088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3811962D-D0B1-F2CD-8F82-C0F611D3E64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7C844930-8A19-2E7A-00C1-66B138B06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A489D98-E7C0-3CD5-6723-71875443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65268112-4FD8-E470-0531-F6C98FF2C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069A237C-B8BB-F586-E968-6BE0EF6A4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CD73905-AF0B-3E11-88A7-8882D6C4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1472B7E-C48B-8BED-F6FD-77F5B05B9D65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3655B16-8BBB-599D-DB2F-350BD33A0AA0}"/>
              </a:ext>
            </a:extLst>
          </p:cNvPr>
          <p:cNvGrpSpPr>
            <a:grpSpLocks noChangeAspect="1"/>
          </p:cNvGrpSpPr>
          <p:nvPr/>
        </p:nvGrpSpPr>
        <p:grpSpPr>
          <a:xfrm>
            <a:off x="9826331" y="2751170"/>
            <a:ext cx="1436031" cy="3223832"/>
            <a:chOff x="4575472" y="1711099"/>
            <a:chExt cx="1775534" cy="447674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F69C2DC-5CA5-6E84-89B7-1762E1ECEAB6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2996454-00AA-3A86-334E-FED8B8FC63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2032AB5-310D-0EBD-B091-85E35F129CC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212B37D9-8D57-86B3-54CA-349F17D52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93846068-6C3D-DC8E-D901-F11DFA0B0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FB14FBC7-32F3-8A96-0E6B-12282A45E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CF29ED94-3723-8269-C07C-D30756C46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B278413B-7FA8-1677-E6C3-10018E10B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1F6AD04-8FF8-F24B-7609-EA6E32E8DA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81BBC24-B39E-CA1F-7EB3-379A1164803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DDB9210-BBE6-C370-3B5A-AA0682968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6312A2FF-F66D-7CA8-4833-5696FA6A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37654A33-3565-824A-4742-6E042FD31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E58F190F-C74C-0C7A-5031-87F7BCFB6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2626BD4D-E0A3-DF78-1019-D0C1B0EF4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3C1DC463-8097-A757-08C9-D89C1D8B9E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868847F2-3943-3237-F41F-7B5C1A5FCDA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271F8D84-C2B4-FFD0-82EF-00F88A4B2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8A16EE7B-2022-0905-F325-225A64AB9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6D02FA96-AA47-261E-3DC0-52E1D97F2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5A2B7122-3C98-12D1-C43D-7E9EC46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334EE241-5B35-2268-9FAE-865EA1106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02611F3-8A5D-EC86-5871-6496A378F9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294A50F3-E906-C697-2D88-2BA07D7CC27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ACA51E6-4A2D-2F2F-9550-C262C4A27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FE2A1502-7C73-5421-43CF-CB839540B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55C06B06-AB7A-A363-1AFB-BE88E26C8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1B52F6CD-A4EE-6826-56EE-6B2C0C5D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AAD1145F-7478-CEE1-5924-0EF0DA492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54F027D-383A-3077-479F-405FFA3A58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E0B1AE3-F8CD-6BE5-5357-8D4AD6736E2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6B1DEDC3-37D7-3D25-806E-8325A2D78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D2C5C68A-7195-CE63-9865-59A472681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70AD9ACD-1B5A-4B92-493F-3ED6ABD10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8076F838-1248-DCBF-3E52-A68C172C4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15BE406-AA32-F54F-3607-95DF5A660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9C4A1E-8BB5-D1CB-F569-04C94DB75698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73EC73-A39A-C3D3-B6B4-6274ED37B8BE}"/>
              </a:ext>
            </a:extLst>
          </p:cNvPr>
          <p:cNvCxnSpPr/>
          <p:nvPr/>
        </p:nvCxnSpPr>
        <p:spPr>
          <a:xfrm>
            <a:off x="9000782" y="4286872"/>
            <a:ext cx="722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对话气泡: 圆角矩形 90">
            <a:extLst>
              <a:ext uri="{FF2B5EF4-FFF2-40B4-BE49-F238E27FC236}">
                <a16:creationId xmlns:a16="http://schemas.microsoft.com/office/drawing/2014/main" id="{B8F9EDF9-BAC5-DB4B-F51F-4BBFAF32B3CF}"/>
              </a:ext>
            </a:extLst>
          </p:cNvPr>
          <p:cNvSpPr/>
          <p:nvPr/>
        </p:nvSpPr>
        <p:spPr>
          <a:xfrm>
            <a:off x="920420" y="5175506"/>
            <a:ext cx="901675" cy="399238"/>
          </a:xfrm>
          <a:prstGeom prst="wedgeRoundRectCallout">
            <a:avLst>
              <a:gd name="adj1" fmla="val 63956"/>
              <a:gd name="adj2" fmla="val -324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虚连接</a:t>
            </a:r>
            <a:endParaRPr lang="en-US" altLang="zh-CN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11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协议的特点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12DF923-76B1-C991-835B-C3EB88F8E0BD}"/>
              </a:ext>
            </a:extLst>
          </p:cNvPr>
          <p:cNvSpPr/>
          <p:nvPr/>
        </p:nvSpPr>
        <p:spPr>
          <a:xfrm>
            <a:off x="3943538" y="3740955"/>
            <a:ext cx="4441301" cy="2352973"/>
          </a:xfrm>
          <a:prstGeom prst="roundRect">
            <a:avLst>
              <a:gd name="adj" fmla="val 39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面向连接（虚连接）的传输协议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每一条</a:t>
            </a:r>
            <a:r>
              <a:rPr lang="en-US" altLang="zh-CN" sz="1600"/>
              <a:t>TCP</a:t>
            </a:r>
            <a:r>
              <a:rPr lang="zh-CN" altLang="en-US" sz="1600"/>
              <a:t>连接只能有两个端点：点对点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提供可靠交付服务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无差错、不丢失、不重复、按序到达（可靠有序，不丢不重）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提供全双工通信</a:t>
            </a:r>
            <a:endParaRPr lang="en-US" altLang="zh-CN" sz="1600"/>
          </a:p>
          <a:p>
            <a:pPr lvl="1"/>
            <a:r>
              <a:rPr lang="zh-CN" altLang="en-US" sz="1600"/>
              <a:t>发送缓存</a:t>
            </a:r>
            <a:endParaRPr lang="en-US" altLang="zh-CN" sz="1600"/>
          </a:p>
          <a:p>
            <a:pPr lvl="1"/>
            <a:r>
              <a:rPr lang="zh-CN" altLang="en-US" sz="1600"/>
              <a:t>接收缓存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面向字节流</a:t>
            </a:r>
            <a:endParaRPr lang="en-US" altLang="zh-CN" sz="1600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4C92BD0-5F84-30FB-40EE-B67603FEC7F7}"/>
              </a:ext>
            </a:extLst>
          </p:cNvPr>
          <p:cNvGrpSpPr>
            <a:grpSpLocks noChangeAspect="1"/>
          </p:cNvGrpSpPr>
          <p:nvPr/>
        </p:nvGrpSpPr>
        <p:grpSpPr>
          <a:xfrm>
            <a:off x="3184379" y="1394791"/>
            <a:ext cx="5959619" cy="2034209"/>
            <a:chOff x="6025662" y="2213244"/>
            <a:chExt cx="5118768" cy="1747199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CC3A9778-BE81-AD99-B562-1AD187E68CF0}"/>
                </a:ext>
              </a:extLst>
            </p:cNvPr>
            <p:cNvGrpSpPr/>
            <p:nvPr/>
          </p:nvGrpSpPr>
          <p:grpSpPr>
            <a:xfrm>
              <a:off x="6025662" y="2213244"/>
              <a:ext cx="1481431" cy="1747199"/>
              <a:chOff x="6228683" y="1957607"/>
              <a:chExt cx="1481431" cy="1747199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62CDE8B0-EA44-94EC-1E75-376626B2C146}"/>
                  </a:ext>
                </a:extLst>
              </p:cNvPr>
              <p:cNvGrpSpPr/>
              <p:nvPr/>
            </p:nvGrpSpPr>
            <p:grpSpPr>
              <a:xfrm>
                <a:off x="6228683" y="1957607"/>
                <a:ext cx="1481431" cy="1258442"/>
                <a:chOff x="6091238" y="1957607"/>
                <a:chExt cx="1481431" cy="1258442"/>
              </a:xfrm>
            </p:grpSpPr>
            <p:pic>
              <p:nvPicPr>
                <p:cNvPr id="166" name="图片 165">
                  <a:extLst>
                    <a:ext uri="{FF2B5EF4-FFF2-40B4-BE49-F238E27FC236}">
                      <a16:creationId xmlns:a16="http://schemas.microsoft.com/office/drawing/2014/main" id="{9796D03A-8340-8538-9CF5-8E7332045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1238" y="1957607"/>
                  <a:ext cx="1258442" cy="1258442"/>
                </a:xfrm>
                <a:prstGeom prst="rect">
                  <a:avLst/>
                </a:prstGeom>
              </p:spPr>
            </p:pic>
            <p:pic>
              <p:nvPicPr>
                <p:cNvPr id="167" name="图片 166">
                  <a:extLst>
                    <a:ext uri="{FF2B5EF4-FFF2-40B4-BE49-F238E27FC236}">
                      <a16:creationId xmlns:a16="http://schemas.microsoft.com/office/drawing/2014/main" id="{CB2F634D-7658-004E-C3CC-13D80F9F8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309" y="2756689"/>
                  <a:ext cx="459360" cy="459360"/>
                </a:xfrm>
                <a:prstGeom prst="rect">
                  <a:avLst/>
                </a:prstGeom>
              </p:spPr>
            </p:pic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E42442D-8520-481E-5467-73C37FBC5851}"/>
                  </a:ext>
                </a:extLst>
              </p:cNvPr>
              <p:cNvSpPr txBox="1"/>
              <p:nvPr/>
            </p:nvSpPr>
            <p:spPr>
              <a:xfrm>
                <a:off x="6464829" y="3350081"/>
                <a:ext cx="1009138" cy="354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TCP</a:t>
                </a:r>
                <a:r>
                  <a:rPr lang="zh-CN" altLang="en-US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发送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69E1E59-3A1A-DB1C-A455-44E1351591FB}"/>
                </a:ext>
              </a:extLst>
            </p:cNvPr>
            <p:cNvGrpSpPr/>
            <p:nvPr/>
          </p:nvGrpSpPr>
          <p:grpSpPr>
            <a:xfrm>
              <a:off x="9656308" y="2213244"/>
              <a:ext cx="1488122" cy="1747199"/>
              <a:chOff x="9859329" y="1957607"/>
              <a:chExt cx="1488122" cy="1747199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D8EBF79-E979-ACF9-0A4E-0CCF9A537C68}"/>
                  </a:ext>
                </a:extLst>
              </p:cNvPr>
              <p:cNvGrpSpPr/>
              <p:nvPr/>
            </p:nvGrpSpPr>
            <p:grpSpPr>
              <a:xfrm>
                <a:off x="9859329" y="1957607"/>
                <a:ext cx="1488122" cy="1258442"/>
                <a:chOff x="9859329" y="1957607"/>
                <a:chExt cx="1488122" cy="1258442"/>
              </a:xfrm>
            </p:grpSpPr>
            <p:pic>
              <p:nvPicPr>
                <p:cNvPr id="162" name="图片 161">
                  <a:extLst>
                    <a:ext uri="{FF2B5EF4-FFF2-40B4-BE49-F238E27FC236}">
                      <a16:creationId xmlns:a16="http://schemas.microsoft.com/office/drawing/2014/main" id="{4E83252E-19BA-E30D-4C58-9DD1DE9CA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9009" y="1957607"/>
                  <a:ext cx="1258442" cy="1258442"/>
                </a:xfrm>
                <a:prstGeom prst="rect">
                  <a:avLst/>
                </a:prstGeom>
              </p:spPr>
            </p:pic>
            <p:pic>
              <p:nvPicPr>
                <p:cNvPr id="163" name="图片 162">
                  <a:extLst>
                    <a:ext uri="{FF2B5EF4-FFF2-40B4-BE49-F238E27FC236}">
                      <a16:creationId xmlns:a16="http://schemas.microsoft.com/office/drawing/2014/main" id="{18DB0ECF-D005-2FEA-A551-91D2EB2DE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9329" y="2756689"/>
                  <a:ext cx="459360" cy="459360"/>
                </a:xfrm>
                <a:prstGeom prst="rect">
                  <a:avLst/>
                </a:prstGeom>
              </p:spPr>
            </p:pic>
          </p:grp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C4463D1-3164-6FE4-CF0B-DE7170F462E5}"/>
                  </a:ext>
                </a:extLst>
              </p:cNvPr>
              <p:cNvSpPr txBox="1"/>
              <p:nvPr/>
            </p:nvSpPr>
            <p:spPr>
              <a:xfrm>
                <a:off x="10098821" y="3350081"/>
                <a:ext cx="1009139" cy="354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TCP</a:t>
                </a:r>
                <a:r>
                  <a:rPr lang="zh-CN" altLang="en-US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接收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37616B1-B5FF-786E-F365-26B3C45C679F}"/>
                </a:ext>
              </a:extLst>
            </p:cNvPr>
            <p:cNvGrpSpPr/>
            <p:nvPr/>
          </p:nvGrpSpPr>
          <p:grpSpPr>
            <a:xfrm>
              <a:off x="7602633" y="3012326"/>
              <a:ext cx="1958136" cy="484632"/>
              <a:chOff x="7805653" y="2756689"/>
              <a:chExt cx="1958136" cy="484632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B13D7454-C1E7-DF7C-6D1D-37EA4C6B01CD}"/>
                  </a:ext>
                </a:extLst>
              </p:cNvPr>
              <p:cNvGrpSpPr/>
              <p:nvPr/>
            </p:nvGrpSpPr>
            <p:grpSpPr>
              <a:xfrm>
                <a:off x="7805653" y="2756689"/>
                <a:ext cx="1958136" cy="484632"/>
                <a:chOff x="7805653" y="2756689"/>
                <a:chExt cx="1958136" cy="484632"/>
              </a:xfrm>
            </p:grpSpPr>
            <p:sp>
              <p:nvSpPr>
                <p:cNvPr id="158" name="箭头: 右 157">
                  <a:extLst>
                    <a:ext uri="{FF2B5EF4-FFF2-40B4-BE49-F238E27FC236}">
                      <a16:creationId xmlns:a16="http://schemas.microsoft.com/office/drawing/2014/main" id="{49481B2F-334F-D1DF-7A11-412D2F73A436}"/>
                    </a:ext>
                  </a:extLst>
                </p:cNvPr>
                <p:cNvSpPr/>
                <p:nvPr/>
              </p:nvSpPr>
              <p:spPr>
                <a:xfrm>
                  <a:off x="8534349" y="2756689"/>
                  <a:ext cx="1229440" cy="484632"/>
                </a:xfrm>
                <a:prstGeom prst="right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59" name="箭头: 右 158">
                  <a:extLst>
                    <a:ext uri="{FF2B5EF4-FFF2-40B4-BE49-F238E27FC236}">
                      <a16:creationId xmlns:a16="http://schemas.microsoft.com/office/drawing/2014/main" id="{535D235C-64DF-C27C-C0B3-0D7D76F54A4D}"/>
                    </a:ext>
                  </a:extLst>
                </p:cNvPr>
                <p:cNvSpPr/>
                <p:nvPr/>
              </p:nvSpPr>
              <p:spPr>
                <a:xfrm rot="10800000">
                  <a:off x="7805653" y="2756689"/>
                  <a:ext cx="1229440" cy="484632"/>
                </a:xfrm>
                <a:prstGeom prst="right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D337B4BE-A549-6F8E-2F03-978DC0E44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70002" y="2845117"/>
                <a:ext cx="1229439" cy="3077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544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报文段首部格式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12DF923-76B1-C991-835B-C3EB88F8E0BD}"/>
              </a:ext>
            </a:extLst>
          </p:cNvPr>
          <p:cNvSpPr/>
          <p:nvPr/>
        </p:nvSpPr>
        <p:spPr>
          <a:xfrm>
            <a:off x="6194342" y="1592954"/>
            <a:ext cx="5334675" cy="10143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1.</a:t>
            </a:r>
            <a:r>
              <a:rPr lang="zh-CN" altLang="en-US" sz="1400">
                <a:solidFill>
                  <a:schemeClr val="accent4"/>
                </a:solidFill>
              </a:rPr>
              <a:t>源端口和目的端口</a:t>
            </a:r>
            <a:endParaRPr lang="en-US" altLang="zh-CN" sz="1400">
              <a:solidFill>
                <a:schemeClr val="accent4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2.</a:t>
            </a:r>
            <a:r>
              <a:rPr lang="zh-CN" altLang="en-US" sz="1400">
                <a:solidFill>
                  <a:schemeClr val="accent4"/>
                </a:solidFill>
              </a:rPr>
              <a:t>序号：</a:t>
            </a:r>
            <a:r>
              <a:rPr lang="zh-CN" altLang="en-US" sz="1400"/>
              <a:t>本报文段所发送数据的第一个字节的序号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3.</a:t>
            </a:r>
            <a:r>
              <a:rPr lang="zh-CN" altLang="en-US" sz="1400">
                <a:solidFill>
                  <a:schemeClr val="accent4"/>
                </a:solidFill>
              </a:rPr>
              <a:t>确认号：</a:t>
            </a:r>
            <a:r>
              <a:rPr lang="zh-CN" altLang="en-US" sz="1400"/>
              <a:t>期望收到下个报文段第一个字节的序号</a:t>
            </a:r>
            <a:endParaRPr lang="en-US" altLang="zh-CN" sz="140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E4823C5-4CC1-5023-B80E-E00738A5B0F9}"/>
              </a:ext>
            </a:extLst>
          </p:cNvPr>
          <p:cNvGrpSpPr>
            <a:grpSpLocks noChangeAspect="1"/>
          </p:cNvGrpSpPr>
          <p:nvPr/>
        </p:nvGrpSpPr>
        <p:grpSpPr>
          <a:xfrm>
            <a:off x="888133" y="1347901"/>
            <a:ext cx="5306210" cy="3000405"/>
            <a:chOff x="7140301" y="1790417"/>
            <a:chExt cx="4647592" cy="3000405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8D46A90-0062-FD47-ADB3-4E07B2E8AFAD}"/>
                </a:ext>
              </a:extLst>
            </p:cNvPr>
            <p:cNvSpPr txBox="1"/>
            <p:nvPr/>
          </p:nvSpPr>
          <p:spPr>
            <a:xfrm>
              <a:off x="7713714" y="1790417"/>
              <a:ext cx="40741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	         8	                 16                 24	                   31</a:t>
              </a:r>
              <a:endParaRPr lang="zh-CN" altLang="en-US" sz="120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35A3D944-A28E-0D61-2849-FA469E6A38F2}"/>
                </a:ext>
              </a:extLst>
            </p:cNvPr>
            <p:cNvGrpSpPr/>
            <p:nvPr/>
          </p:nvGrpSpPr>
          <p:grpSpPr>
            <a:xfrm>
              <a:off x="7140302" y="3471170"/>
              <a:ext cx="4458758" cy="359324"/>
              <a:chOff x="7140302" y="3472767"/>
              <a:chExt cx="4458758" cy="359324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FC3EB9A-8835-EBE4-05F7-EF6BA3DB65A4}"/>
                  </a:ext>
                </a:extLst>
              </p:cNvPr>
              <p:cNvSpPr/>
              <p:nvPr/>
            </p:nvSpPr>
            <p:spPr>
              <a:xfrm>
                <a:off x="7824062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检验和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44690F48-9BEC-8E8A-BE18-BA5C9BF7B32C}"/>
                  </a:ext>
                </a:extLst>
              </p:cNvPr>
              <p:cNvSpPr/>
              <p:nvPr/>
            </p:nvSpPr>
            <p:spPr>
              <a:xfrm>
                <a:off x="9711561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紧急指针</a:t>
                </a: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23F3E390-3F58-0306-0CE5-68EEAB04CFD9}"/>
                  </a:ext>
                </a:extLst>
              </p:cNvPr>
              <p:cNvSpPr/>
              <p:nvPr/>
            </p:nvSpPr>
            <p:spPr>
              <a:xfrm>
                <a:off x="7140302" y="3472768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A9B492B-27B0-085F-35A9-C0F05CC35A42}"/>
                </a:ext>
              </a:extLst>
            </p:cNvPr>
            <p:cNvGrpSpPr/>
            <p:nvPr/>
          </p:nvGrpSpPr>
          <p:grpSpPr>
            <a:xfrm>
              <a:off x="7140301" y="4189024"/>
              <a:ext cx="4458759" cy="601798"/>
              <a:chOff x="7140301" y="4189024"/>
              <a:chExt cx="4458759" cy="601798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651B8E1-00F8-A640-C19D-CE787ECCD89C}"/>
                  </a:ext>
                </a:extLst>
              </p:cNvPr>
              <p:cNvSpPr/>
              <p:nvPr/>
            </p:nvSpPr>
            <p:spPr>
              <a:xfrm>
                <a:off x="7824063" y="4189024"/>
                <a:ext cx="3774997" cy="60179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F2EC885-9364-28D7-40EE-8B10188E95CE}"/>
                  </a:ext>
                </a:extLst>
              </p:cNvPr>
              <p:cNvSpPr/>
              <p:nvPr/>
            </p:nvSpPr>
            <p:spPr>
              <a:xfrm>
                <a:off x="7140301" y="4189024"/>
                <a:ext cx="506465" cy="6017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数据字段</a:t>
                </a: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C8BA45F-DAE7-5CE2-3D42-67D93DA74D9C}"/>
                </a:ext>
              </a:extLst>
            </p:cNvPr>
            <p:cNvGrpSpPr/>
            <p:nvPr/>
          </p:nvGrpSpPr>
          <p:grpSpPr>
            <a:xfrm>
              <a:off x="7140303" y="2394395"/>
              <a:ext cx="4458757" cy="359324"/>
              <a:chOff x="7140303" y="2394795"/>
              <a:chExt cx="4458757" cy="359324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12CDA6-5E3A-906D-BC2C-13E95C88E806}"/>
                  </a:ext>
                </a:extLst>
              </p:cNvPr>
              <p:cNvSpPr/>
              <p:nvPr/>
            </p:nvSpPr>
            <p:spPr>
              <a:xfrm>
                <a:off x="7824063" y="2394795"/>
                <a:ext cx="3774997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序号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3DF2653-43F9-A2F6-9285-83B5207E49FB}"/>
                  </a:ext>
                </a:extLst>
              </p:cNvPr>
              <p:cNvSpPr/>
              <p:nvPr/>
            </p:nvSpPr>
            <p:spPr>
              <a:xfrm>
                <a:off x="7140303" y="2394796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ED7EB3D5-BB34-F1FC-4B1F-9A94054880FA}"/>
                </a:ext>
              </a:extLst>
            </p:cNvPr>
            <p:cNvGrpSpPr/>
            <p:nvPr/>
          </p:nvGrpSpPr>
          <p:grpSpPr>
            <a:xfrm>
              <a:off x="7140302" y="2753320"/>
              <a:ext cx="4458758" cy="359324"/>
              <a:chOff x="7140302" y="2754118"/>
              <a:chExt cx="4458758" cy="359324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661FCF4-91FA-BFE5-E942-D19E909DBB1C}"/>
                  </a:ext>
                </a:extLst>
              </p:cNvPr>
              <p:cNvSpPr/>
              <p:nvPr/>
            </p:nvSpPr>
            <p:spPr>
              <a:xfrm>
                <a:off x="7824061" y="2754118"/>
                <a:ext cx="37749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确认号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935CCA5-F74B-55EA-6789-25A51BEA6D8F}"/>
                  </a:ext>
                </a:extLst>
              </p:cNvPr>
              <p:cNvSpPr/>
              <p:nvPr/>
            </p:nvSpPr>
            <p:spPr>
              <a:xfrm>
                <a:off x="7140302" y="2754119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93C4BE7-CAEF-7B2B-FE13-62487EFA51DF}"/>
                </a:ext>
              </a:extLst>
            </p:cNvPr>
            <p:cNvGrpSpPr/>
            <p:nvPr/>
          </p:nvGrpSpPr>
          <p:grpSpPr>
            <a:xfrm>
              <a:off x="7140303" y="2035470"/>
              <a:ext cx="4458757" cy="359324"/>
              <a:chOff x="7140303" y="2035470"/>
              <a:chExt cx="4458757" cy="359324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9BAFCAF-2189-CAA8-C624-B969C0F2081C}"/>
                  </a:ext>
                </a:extLst>
              </p:cNvPr>
              <p:cNvSpPr/>
              <p:nvPr/>
            </p:nvSpPr>
            <p:spPr>
              <a:xfrm>
                <a:off x="7824063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源端口</a:t>
                </a: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F99CDEC-A3C7-1766-0594-8BDED7D112F2}"/>
                  </a:ext>
                </a:extLst>
              </p:cNvPr>
              <p:cNvSpPr/>
              <p:nvPr/>
            </p:nvSpPr>
            <p:spPr>
              <a:xfrm>
                <a:off x="9711561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目的端口</a:t>
                </a: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AC13AD9-9128-5134-553B-DA97D4AE7071}"/>
                  </a:ext>
                </a:extLst>
              </p:cNvPr>
              <p:cNvSpPr/>
              <p:nvPr/>
            </p:nvSpPr>
            <p:spPr>
              <a:xfrm>
                <a:off x="7140303" y="203547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D98211B-2D37-DF76-0DAD-4F3C0AA15CD4}"/>
                </a:ext>
              </a:extLst>
            </p:cNvPr>
            <p:cNvGrpSpPr/>
            <p:nvPr/>
          </p:nvGrpSpPr>
          <p:grpSpPr>
            <a:xfrm>
              <a:off x="7140303" y="3112245"/>
              <a:ext cx="4458757" cy="359324"/>
              <a:chOff x="7140303" y="3115833"/>
              <a:chExt cx="4458757" cy="359324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B232BEC-CDB4-B847-3C1C-507FDC7E5ED0}"/>
                  </a:ext>
                </a:extLst>
              </p:cNvPr>
              <p:cNvSpPr/>
              <p:nvPr/>
            </p:nvSpPr>
            <p:spPr>
              <a:xfrm>
                <a:off x="7140303" y="3115834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88383493-5EC5-1715-42F0-ED7C3181F3FE}"/>
                  </a:ext>
                </a:extLst>
              </p:cNvPr>
              <p:cNvSpPr/>
              <p:nvPr/>
            </p:nvSpPr>
            <p:spPr>
              <a:xfrm>
                <a:off x="8287603" y="3115833"/>
                <a:ext cx="701326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保留</a:t>
                </a: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076EE18-5CED-2A3E-3953-6AD799591926}"/>
                  </a:ext>
                </a:extLst>
              </p:cNvPr>
              <p:cNvSpPr/>
              <p:nvPr/>
            </p:nvSpPr>
            <p:spPr>
              <a:xfrm>
                <a:off x="9590628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F</a:t>
                </a:r>
              </a:p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IN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1B8DC648-D941-D9FA-3C4A-6EFD46FC731D}"/>
                  </a:ext>
                </a:extLst>
              </p:cNvPr>
              <p:cNvSpPr/>
              <p:nvPr/>
            </p:nvSpPr>
            <p:spPr>
              <a:xfrm>
                <a:off x="9469699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SYN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030ED42-41E6-FE34-DC30-2D7ACA52C169}"/>
                  </a:ext>
                </a:extLst>
              </p:cNvPr>
              <p:cNvSpPr/>
              <p:nvPr/>
            </p:nvSpPr>
            <p:spPr>
              <a:xfrm>
                <a:off x="9711561" y="3115833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窗口</a:t>
                </a: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32E95340-2208-0DF6-1D3A-20B9A835FE29}"/>
                  </a:ext>
                </a:extLst>
              </p:cNvPr>
              <p:cNvSpPr/>
              <p:nvPr/>
            </p:nvSpPr>
            <p:spPr>
              <a:xfrm>
                <a:off x="9348770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RST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80E8FCCB-F0EF-AAE7-B3DA-B70541095103}"/>
                  </a:ext>
                </a:extLst>
              </p:cNvPr>
              <p:cNvSpPr/>
              <p:nvPr/>
            </p:nvSpPr>
            <p:spPr>
              <a:xfrm>
                <a:off x="9227841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PSH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A3530AB-5593-8C86-53EF-4675183D41B3}"/>
                  </a:ext>
                </a:extLst>
              </p:cNvPr>
              <p:cNvSpPr/>
              <p:nvPr/>
            </p:nvSpPr>
            <p:spPr>
              <a:xfrm>
                <a:off x="9106912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ACK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6EF3F1D-C4E4-450A-BB9F-0FBE7A48489B}"/>
                  </a:ext>
                </a:extLst>
              </p:cNvPr>
              <p:cNvSpPr/>
              <p:nvPr/>
            </p:nvSpPr>
            <p:spPr>
              <a:xfrm>
                <a:off x="8987458" y="3115833"/>
                <a:ext cx="120925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URG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09D2AF6-7A96-8CDE-1A2F-556FEB5D2D3C}"/>
                  </a:ext>
                </a:extLst>
              </p:cNvPr>
              <p:cNvSpPr/>
              <p:nvPr/>
            </p:nvSpPr>
            <p:spPr>
              <a:xfrm>
                <a:off x="7822592" y="3115833"/>
                <a:ext cx="466482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  <a:endParaRPr lang="en-US" altLang="zh-CN" sz="105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05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偏移</a:t>
                </a: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2E11E22-FFAC-BC5B-94E2-76CC9917E0EB}"/>
                </a:ext>
              </a:extLst>
            </p:cNvPr>
            <p:cNvGrpSpPr/>
            <p:nvPr/>
          </p:nvGrpSpPr>
          <p:grpSpPr>
            <a:xfrm>
              <a:off x="7140302" y="3830095"/>
              <a:ext cx="4458758" cy="359324"/>
              <a:chOff x="7140302" y="3832090"/>
              <a:chExt cx="4458758" cy="35932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AC299E8-2FA4-D631-7E40-41F259ACC157}"/>
                  </a:ext>
                </a:extLst>
              </p:cNvPr>
              <p:cNvSpPr/>
              <p:nvPr/>
            </p:nvSpPr>
            <p:spPr>
              <a:xfrm>
                <a:off x="7824062" y="3832090"/>
                <a:ext cx="2837586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选项（长度可变）</a:t>
                </a: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5EA11B8-F40E-7CE3-6B03-1DEFB3C5196B}"/>
                  </a:ext>
                </a:extLst>
              </p:cNvPr>
              <p:cNvSpPr/>
              <p:nvPr/>
            </p:nvSpPr>
            <p:spPr>
              <a:xfrm>
                <a:off x="10661650" y="3832090"/>
                <a:ext cx="937410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填充</a:t>
                </a: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DAF2AAA-C5F2-96C2-273F-6710521A8223}"/>
                  </a:ext>
                </a:extLst>
              </p:cNvPr>
              <p:cNvSpPr/>
              <p:nvPr/>
            </p:nvSpPr>
            <p:spPr>
              <a:xfrm>
                <a:off x="7140302" y="383209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6F00F0D-BB54-E7E3-DC66-B51763239B87}"/>
              </a:ext>
            </a:extLst>
          </p:cNvPr>
          <p:cNvSpPr/>
          <p:nvPr/>
        </p:nvSpPr>
        <p:spPr>
          <a:xfrm>
            <a:off x="891078" y="4464357"/>
            <a:ext cx="5087672" cy="995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5.</a:t>
            </a:r>
            <a:r>
              <a:rPr lang="zh-CN" altLang="en-US" sz="1400">
                <a:solidFill>
                  <a:schemeClr val="accent4"/>
                </a:solidFill>
              </a:rPr>
              <a:t>检验和：</a:t>
            </a:r>
            <a:r>
              <a:rPr lang="zh-CN" altLang="en-US" sz="1400"/>
              <a:t>检验首部</a:t>
            </a:r>
            <a:r>
              <a:rPr lang="en-US" altLang="zh-CN" sz="1400"/>
              <a:t>+</a:t>
            </a:r>
            <a:r>
              <a:rPr lang="zh-CN" altLang="en-US" sz="1400"/>
              <a:t>数据，要加上</a:t>
            </a:r>
            <a:r>
              <a:rPr lang="en-US" altLang="zh-CN" sz="1400"/>
              <a:t>12B</a:t>
            </a:r>
            <a:r>
              <a:rPr lang="zh-CN" altLang="en-US" sz="1400"/>
              <a:t>伪首部，第</a:t>
            </a:r>
            <a:r>
              <a:rPr lang="en-US" altLang="zh-CN" sz="1400"/>
              <a:t>4</a:t>
            </a:r>
            <a:r>
              <a:rPr lang="zh-CN" altLang="en-US" sz="1400"/>
              <a:t>个字段为</a:t>
            </a:r>
            <a:r>
              <a:rPr lang="en-US" altLang="zh-CN" sz="1400"/>
              <a:t>6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紧急指针：</a:t>
            </a:r>
            <a:r>
              <a:rPr lang="en-US" altLang="zh-CN" sz="1400">
                <a:solidFill>
                  <a:schemeClr val="accent4"/>
                </a:solidFill>
              </a:rPr>
              <a:t> </a:t>
            </a:r>
            <a:r>
              <a:rPr lang="en-US" altLang="zh-CN" sz="1400"/>
              <a:t>URG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时有意义，本报文段紧急数据字节数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6.</a:t>
            </a:r>
            <a:r>
              <a:rPr lang="zh-CN" altLang="en-US" sz="1400">
                <a:solidFill>
                  <a:schemeClr val="accent4"/>
                </a:solidFill>
              </a:rPr>
              <a:t>选项：</a:t>
            </a:r>
            <a:r>
              <a:rPr lang="zh-CN" altLang="en-US" sz="1400"/>
              <a:t>最大报文段长度</a:t>
            </a:r>
            <a:r>
              <a:rPr lang="en-US" altLang="zh-CN" sz="1400"/>
              <a:t>MSS</a:t>
            </a:r>
            <a:r>
              <a:rPr lang="zh-CN" altLang="en-US" sz="1400"/>
              <a:t>、窗口扩大、时间戳、选择确认等</a:t>
            </a:r>
            <a:endParaRPr lang="en-US" altLang="zh-CN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3D3777-33B5-4F60-D48B-A5112B6AF89C}"/>
              </a:ext>
            </a:extLst>
          </p:cNvPr>
          <p:cNvSpPr/>
          <p:nvPr/>
        </p:nvSpPr>
        <p:spPr>
          <a:xfrm>
            <a:off x="6194342" y="2675084"/>
            <a:ext cx="5334675" cy="2766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4.</a:t>
            </a:r>
            <a:r>
              <a:rPr lang="zh-CN" altLang="en-US" sz="1400">
                <a:solidFill>
                  <a:schemeClr val="accent4"/>
                </a:solidFill>
              </a:rPr>
              <a:t>数据偏移：</a:t>
            </a:r>
            <a:r>
              <a:rPr lang="zh-CN" altLang="en-US" sz="1400"/>
              <a:t>即首部长度，报文段数据与报文段起始的距离</a:t>
            </a:r>
            <a:endParaRPr lang="en-US" altLang="zh-CN" sz="140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紧急位</a:t>
            </a:r>
            <a:r>
              <a:rPr lang="en-US" altLang="zh-CN" sz="1400">
                <a:solidFill>
                  <a:schemeClr val="accent4"/>
                </a:solidFill>
              </a:rPr>
              <a:t>URG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时有紧急数据，优先级高，配合紧急指针使用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确认位</a:t>
            </a:r>
            <a:r>
              <a:rPr lang="en-US" altLang="zh-CN" sz="1400">
                <a:solidFill>
                  <a:schemeClr val="accent4"/>
                </a:solidFill>
              </a:rPr>
              <a:t>ACK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时确认号有效，连接后报文段须把</a:t>
            </a:r>
            <a:r>
              <a:rPr lang="en-US" altLang="zh-CN" sz="1400"/>
              <a:t>ACK</a:t>
            </a:r>
            <a:r>
              <a:rPr lang="zh-CN" altLang="en-US" sz="1400"/>
              <a:t>置为</a:t>
            </a:r>
            <a:r>
              <a:rPr lang="en-US" altLang="zh-CN" sz="1400"/>
              <a:t>1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推送位</a:t>
            </a:r>
            <a:r>
              <a:rPr lang="en-US" altLang="zh-CN" sz="1400">
                <a:solidFill>
                  <a:schemeClr val="accent4"/>
                </a:solidFill>
              </a:rPr>
              <a:t>PSH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时接收方尽快交付，不需等缓存满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复位</a:t>
            </a:r>
            <a:r>
              <a:rPr lang="en-US" altLang="zh-CN" sz="1400">
                <a:solidFill>
                  <a:schemeClr val="accent4"/>
                </a:solidFill>
              </a:rPr>
              <a:t>RST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</a:t>
            </a:r>
            <a:r>
              <a:rPr lang="en-US" altLang="zh-CN" sz="1400"/>
              <a:t>TCP</a:t>
            </a:r>
            <a:r>
              <a:rPr lang="zh-CN" altLang="en-US" sz="1400"/>
              <a:t>连接出错，须释放后重连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同步位</a:t>
            </a:r>
            <a:r>
              <a:rPr lang="en-US" altLang="zh-CN" sz="1400">
                <a:solidFill>
                  <a:schemeClr val="accent4"/>
                </a:solidFill>
              </a:rPr>
              <a:t>SYN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时表明连接请求</a:t>
            </a:r>
            <a:r>
              <a:rPr lang="en-US" altLang="zh-CN" sz="1400"/>
              <a:t>/</a:t>
            </a:r>
            <a:r>
              <a:rPr lang="zh-CN" altLang="en-US" sz="1400"/>
              <a:t>连接接受报文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终止位</a:t>
            </a:r>
            <a:r>
              <a:rPr lang="en-US" altLang="zh-CN" sz="1400">
                <a:solidFill>
                  <a:schemeClr val="accent4"/>
                </a:solidFill>
              </a:rPr>
              <a:t>FIN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时此报文段已发完，要求释放连接</a:t>
            </a:r>
            <a:endParaRPr lang="en-US" altLang="zh-CN" sz="140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窗口：</a:t>
            </a:r>
            <a:r>
              <a:rPr lang="zh-CN" altLang="en-US" sz="1400"/>
              <a:t>发送方的接收窗口，允许对方发送的数据量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4110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4" grpId="0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连接管理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TCP</a:t>
            </a:r>
            <a:r>
              <a:rPr lang="zh-CN" altLang="en-US"/>
              <a:t>连接的三个阶段：</a:t>
            </a:r>
            <a:r>
              <a:rPr lang="zh-CN" altLang="en-US">
                <a:solidFill>
                  <a:schemeClr val="accent4"/>
                </a:solidFill>
              </a:rPr>
              <a:t>建立 </a:t>
            </a:r>
            <a:r>
              <a:rPr lang="en-US" altLang="zh-CN">
                <a:solidFill>
                  <a:schemeClr val="accent4"/>
                </a:solidFill>
              </a:rPr>
              <a:t>-&gt; </a:t>
            </a:r>
            <a:r>
              <a:rPr lang="zh-CN" altLang="en-US">
                <a:solidFill>
                  <a:schemeClr val="accent4"/>
                </a:solidFill>
              </a:rPr>
              <a:t>传送 </a:t>
            </a:r>
            <a:r>
              <a:rPr lang="en-US" altLang="zh-CN">
                <a:solidFill>
                  <a:schemeClr val="accent4"/>
                </a:solidFill>
              </a:rPr>
              <a:t>-&gt; </a:t>
            </a:r>
            <a:r>
              <a:rPr lang="zh-CN" altLang="en-US">
                <a:solidFill>
                  <a:schemeClr val="accent4"/>
                </a:solidFill>
              </a:rPr>
              <a:t>释放</a:t>
            </a:r>
            <a:endParaRPr lang="en-US" altLang="zh-CN">
              <a:solidFill>
                <a:schemeClr val="accent4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三次握手</a:t>
            </a:r>
            <a:r>
              <a:rPr lang="zh-CN" altLang="en-US"/>
              <a:t>建立连接：</a:t>
            </a:r>
            <a:endParaRPr lang="en-US" altLang="zh-CN" sz="140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客户机向服务器发送一个连接请求报文段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服务器同意连接，分配缓存和变量，向客户机发回确认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客户机收到确认报文段，分配缓存和变量，向服务器给出确认</a:t>
            </a:r>
            <a:endParaRPr lang="en-US" altLang="zh-CN" sz="140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协议：三次握手建立连接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6889482-5F2C-4764-8364-59A827C92CD8}"/>
              </a:ext>
            </a:extLst>
          </p:cNvPr>
          <p:cNvGrpSpPr>
            <a:grpSpLocks noChangeAspect="1"/>
          </p:cNvGrpSpPr>
          <p:nvPr/>
        </p:nvGrpSpPr>
        <p:grpSpPr>
          <a:xfrm>
            <a:off x="6728303" y="1072227"/>
            <a:ext cx="1300507" cy="1530192"/>
            <a:chOff x="6228683" y="1957607"/>
            <a:chExt cx="1481431" cy="17430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8DCA99A-277F-4F7B-A9BE-24BC6F1AFBFE}"/>
                </a:ext>
              </a:extLst>
            </p:cNvPr>
            <p:cNvGrpSpPr/>
            <p:nvPr/>
          </p:nvGrpSpPr>
          <p:grpSpPr>
            <a:xfrm>
              <a:off x="6228683" y="1957607"/>
              <a:ext cx="1481431" cy="1258442"/>
              <a:chOff x="6091238" y="1957607"/>
              <a:chExt cx="1481431" cy="1258442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7B7793F3-1BBC-4910-B637-EAA8F780D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1238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EAA3DCC-600B-440C-B791-D7E9A34D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1330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C6164B-CDA2-44EA-9B25-3AF3F313004A}"/>
                </a:ext>
              </a:extLst>
            </p:cNvPr>
            <p:cNvSpPr txBox="1"/>
            <p:nvPr/>
          </p:nvSpPr>
          <p:spPr>
            <a:xfrm>
              <a:off x="6464829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客户机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BF3C8D1-7055-4CF1-BC47-AF682B4E3E77}"/>
              </a:ext>
            </a:extLst>
          </p:cNvPr>
          <p:cNvGrpSpPr>
            <a:grpSpLocks noChangeAspect="1"/>
          </p:cNvGrpSpPr>
          <p:nvPr/>
        </p:nvGrpSpPr>
        <p:grpSpPr>
          <a:xfrm>
            <a:off x="9407768" y="1072227"/>
            <a:ext cx="1306381" cy="1530192"/>
            <a:chOff x="9859329" y="1957607"/>
            <a:chExt cx="1488122" cy="174306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DC52246-E3F3-4F82-971C-02127554A1B2}"/>
                </a:ext>
              </a:extLst>
            </p:cNvPr>
            <p:cNvGrpSpPr/>
            <p:nvPr/>
          </p:nvGrpSpPr>
          <p:grpSpPr>
            <a:xfrm>
              <a:off x="9859329" y="1957607"/>
              <a:ext cx="1488122" cy="1258442"/>
              <a:chOff x="9859329" y="1957607"/>
              <a:chExt cx="1488122" cy="125844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B6D5DA3B-DF79-452F-85C5-951A6E3E5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89009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7A4EDCE2-4555-476D-BDDA-A659F2864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85932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FF89A35-24DF-417F-BF0D-5DA371F81B63}"/>
                </a:ext>
              </a:extLst>
            </p:cNvPr>
            <p:cNvSpPr txBox="1"/>
            <p:nvPr/>
          </p:nvSpPr>
          <p:spPr>
            <a:xfrm>
              <a:off x="10098821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F4E09B0-2ADA-4663-91FC-0F497B8A41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4382" y="2299790"/>
            <a:ext cx="307778" cy="3077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E002E11-7DC3-4595-B820-E26EC1BE9B5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016" y="2292202"/>
            <a:ext cx="307778" cy="307778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950B23D9-47CA-4BBF-8C0C-92F9BE282FA4}"/>
              </a:ext>
            </a:extLst>
          </p:cNvPr>
          <p:cNvSpPr/>
          <p:nvPr/>
        </p:nvSpPr>
        <p:spPr>
          <a:xfrm>
            <a:off x="6837731" y="2715204"/>
            <a:ext cx="885894" cy="4032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0FEDB6-E9D8-4C9E-A18E-0E209E6CB7AC}"/>
              </a:ext>
            </a:extLst>
          </p:cNvPr>
          <p:cNvSpPr/>
          <p:nvPr/>
        </p:nvSpPr>
        <p:spPr>
          <a:xfrm>
            <a:off x="9718826" y="2715204"/>
            <a:ext cx="885894" cy="4032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4C5103-A7BB-4BBA-84D4-2DE1E73472C5}"/>
              </a:ext>
            </a:extLst>
          </p:cNvPr>
          <p:cNvSpPr/>
          <p:nvPr/>
        </p:nvSpPr>
        <p:spPr>
          <a:xfrm>
            <a:off x="6837731" y="3171786"/>
            <a:ext cx="885894" cy="12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SYN-</a:t>
            </a:r>
          </a:p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SENT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59B02E0-5B84-46D0-BB67-E69CA0C7D40F}"/>
              </a:ext>
            </a:extLst>
          </p:cNvPr>
          <p:cNvSpPr/>
          <p:nvPr/>
        </p:nvSpPr>
        <p:spPr>
          <a:xfrm>
            <a:off x="6837731" y="4434710"/>
            <a:ext cx="885894" cy="80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A887ADF-A451-48C9-A5B8-01955F763B23}"/>
              </a:ext>
            </a:extLst>
          </p:cNvPr>
          <p:cNvSpPr/>
          <p:nvPr/>
        </p:nvSpPr>
        <p:spPr>
          <a:xfrm>
            <a:off x="9718826" y="3153953"/>
            <a:ext cx="885894" cy="4032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LISTEN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A73F902-F965-4070-9A6C-F0396F162E20}"/>
              </a:ext>
            </a:extLst>
          </p:cNvPr>
          <p:cNvSpPr/>
          <p:nvPr/>
        </p:nvSpPr>
        <p:spPr>
          <a:xfrm>
            <a:off x="9718826" y="3592702"/>
            <a:ext cx="885894" cy="80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SYN-</a:t>
            </a:r>
          </a:p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RCVD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C828BEA-A68D-4C9C-A96E-70AAE661DF9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28303" y="1701395"/>
            <a:ext cx="109428" cy="1421454"/>
          </a:xfrm>
          <a:prstGeom prst="bentConnector3">
            <a:avLst>
              <a:gd name="adj1" fmla="val -2089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C3B41FC-0D3A-4DCD-AC6B-3DC655A15C25}"/>
              </a:ext>
            </a:extLst>
          </p:cNvPr>
          <p:cNvCxnSpPr>
            <a:cxnSpLocks/>
          </p:cNvCxnSpPr>
          <p:nvPr/>
        </p:nvCxnSpPr>
        <p:spPr>
          <a:xfrm flipH="1">
            <a:off x="10604720" y="1701396"/>
            <a:ext cx="109429" cy="1421454"/>
          </a:xfrm>
          <a:prstGeom prst="bentConnector3">
            <a:avLst>
              <a:gd name="adj1" fmla="val -2089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4EDEAAF-2FCE-46EB-88C6-BDF8232CDA12}"/>
              </a:ext>
            </a:extLst>
          </p:cNvPr>
          <p:cNvSpPr txBox="1"/>
          <p:nvPr/>
        </p:nvSpPr>
        <p:spPr>
          <a:xfrm>
            <a:off x="6059434" y="1956553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主动打开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383713-B4D1-4B0D-B0D7-218E68BDAA3C}"/>
              </a:ext>
            </a:extLst>
          </p:cNvPr>
          <p:cNvSpPr txBox="1"/>
          <p:nvPr/>
        </p:nvSpPr>
        <p:spPr>
          <a:xfrm>
            <a:off x="10933366" y="1956553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被动打开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B8905B-AB0F-4CBD-9A7B-3AC845E25670}"/>
              </a:ext>
            </a:extLst>
          </p:cNvPr>
          <p:cNvSpPr/>
          <p:nvPr/>
        </p:nvSpPr>
        <p:spPr>
          <a:xfrm>
            <a:off x="9718826" y="4434710"/>
            <a:ext cx="885894" cy="80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1851C-39E4-4640-BBC2-E566768495D1}"/>
              </a:ext>
            </a:extLst>
          </p:cNvPr>
          <p:cNvCxnSpPr>
            <a:cxnSpLocks/>
          </p:cNvCxnSpPr>
          <p:nvPr/>
        </p:nvCxnSpPr>
        <p:spPr>
          <a:xfrm>
            <a:off x="7723625" y="3118463"/>
            <a:ext cx="1995201" cy="4387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3FFE9E2-0DF7-444E-97F6-715A35970CFD}"/>
              </a:ext>
            </a:extLst>
          </p:cNvPr>
          <p:cNvCxnSpPr>
            <a:cxnSpLocks/>
          </p:cNvCxnSpPr>
          <p:nvPr/>
        </p:nvCxnSpPr>
        <p:spPr>
          <a:xfrm flipH="1">
            <a:off x="7723625" y="3601618"/>
            <a:ext cx="1995202" cy="77976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818F81E-A6E0-4972-A335-2E6B102CA6BE}"/>
              </a:ext>
            </a:extLst>
          </p:cNvPr>
          <p:cNvCxnSpPr>
            <a:cxnSpLocks/>
          </p:cNvCxnSpPr>
          <p:nvPr/>
        </p:nvCxnSpPr>
        <p:spPr>
          <a:xfrm flipV="1">
            <a:off x="7727950" y="4399220"/>
            <a:ext cx="1990876" cy="768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764E5DE-2E8F-49ED-A644-1CDFA4916A0D}"/>
              </a:ext>
            </a:extLst>
          </p:cNvPr>
          <p:cNvGrpSpPr/>
          <p:nvPr/>
        </p:nvGrpSpPr>
        <p:grpSpPr>
          <a:xfrm>
            <a:off x="7831163" y="4708595"/>
            <a:ext cx="1780124" cy="484632"/>
            <a:chOff x="7805653" y="2756689"/>
            <a:chExt cx="1958136" cy="48463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27511E9-6D44-468F-8B9F-50CF9B1A0D7D}"/>
                </a:ext>
              </a:extLst>
            </p:cNvPr>
            <p:cNvGrpSpPr/>
            <p:nvPr/>
          </p:nvGrpSpPr>
          <p:grpSpPr>
            <a:xfrm>
              <a:off x="7805653" y="2756689"/>
              <a:ext cx="1958136" cy="484632"/>
              <a:chOff x="7805653" y="2756689"/>
              <a:chExt cx="1958136" cy="484632"/>
            </a:xfrm>
          </p:grpSpPr>
          <p:sp>
            <p:nvSpPr>
              <p:cNvPr id="86" name="箭头: 右 85">
                <a:extLst>
                  <a:ext uri="{FF2B5EF4-FFF2-40B4-BE49-F238E27FC236}">
                    <a16:creationId xmlns:a16="http://schemas.microsoft.com/office/drawing/2014/main" id="{E1C59BB0-2BC2-4535-84F9-3011C7977177}"/>
                  </a:ext>
                </a:extLst>
              </p:cNvPr>
              <p:cNvSpPr/>
              <p:nvPr/>
            </p:nvSpPr>
            <p:spPr>
              <a:xfrm>
                <a:off x="8534349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48CDE29C-E1CD-4A93-B80E-E1C371F89A77}"/>
                  </a:ext>
                </a:extLst>
              </p:cNvPr>
              <p:cNvSpPr/>
              <p:nvPr/>
            </p:nvSpPr>
            <p:spPr>
              <a:xfrm rot="10800000">
                <a:off x="7805653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E47FB89-3D07-4B34-B04D-323EAE2E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002" y="2845117"/>
              <a:ext cx="1229439" cy="307777"/>
            </a:xfrm>
            <a:prstGeom prst="rect">
              <a:avLst/>
            </a:prstGeom>
          </p:spPr>
        </p:pic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2E395B09-9095-40BE-9BC4-C4C3E1F65171}"/>
              </a:ext>
            </a:extLst>
          </p:cNvPr>
          <p:cNvSpPr txBox="1"/>
          <p:nvPr/>
        </p:nvSpPr>
        <p:spPr>
          <a:xfrm rot="771579">
            <a:off x="8069095" y="3026283"/>
            <a:ext cx="1285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SYN=1, seq=x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05801F4-DD9D-4DE9-81FE-D6D600EE6200}"/>
              </a:ext>
            </a:extLst>
          </p:cNvPr>
          <p:cNvSpPr txBox="1"/>
          <p:nvPr/>
        </p:nvSpPr>
        <p:spPr>
          <a:xfrm rot="20322737">
            <a:off x="7637451" y="3607916"/>
            <a:ext cx="171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SYN=1, ACK=1,</a:t>
            </a:r>
          </a:p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seq=y, ack=x+1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1A20A6E-E618-4932-90A7-D4B1D962D87A}"/>
              </a:ext>
            </a:extLst>
          </p:cNvPr>
          <p:cNvSpPr txBox="1"/>
          <p:nvPr/>
        </p:nvSpPr>
        <p:spPr>
          <a:xfrm>
            <a:off x="7942970" y="4162509"/>
            <a:ext cx="171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seq=x+1, ack=y+1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1" name="对话气泡: 椭圆形 90">
            <a:extLst>
              <a:ext uri="{FF2B5EF4-FFF2-40B4-BE49-F238E27FC236}">
                <a16:creationId xmlns:a16="http://schemas.microsoft.com/office/drawing/2014/main" id="{31D42C29-C5F8-4880-A744-E5F6F3D08FDF}"/>
              </a:ext>
            </a:extLst>
          </p:cNvPr>
          <p:cNvSpPr/>
          <p:nvPr/>
        </p:nvSpPr>
        <p:spPr>
          <a:xfrm>
            <a:off x="8162389" y="5586785"/>
            <a:ext cx="1882211" cy="806518"/>
          </a:xfrm>
          <a:prstGeom prst="wedgeEllipseCallout">
            <a:avLst>
              <a:gd name="adj1" fmla="val -35266"/>
              <a:gd name="adj2" fmla="val -621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第三次握手的必要性与</a:t>
            </a:r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洪泛攻击</a:t>
            </a:r>
          </a:p>
        </p:txBody>
      </p:sp>
    </p:spTree>
    <p:extLst>
      <p:ext uri="{BB962C8B-B14F-4D97-AF65-F5344CB8AC3E}">
        <p14:creationId xmlns:p14="http://schemas.microsoft.com/office/powerpoint/2010/main" val="28763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69" grpId="0" animBg="1"/>
      <p:bldP spid="88" grpId="0"/>
      <p:bldP spid="89" grpId="0"/>
      <p:bldP spid="90" grpId="0"/>
      <p:bldP spid="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连接管理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四次挥手</a:t>
            </a:r>
            <a:r>
              <a:rPr lang="zh-CN" altLang="en-US"/>
              <a:t>释放连接：</a:t>
            </a:r>
            <a:endParaRPr lang="en-US" altLang="zh-CN" sz="140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客户机发送连接释放报文段，停发数据，主动关闭连接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服务器回复确认报文段，客户到服务器方向已释放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服务器发送释放连接报文段，主动关闭连接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客户端回复确认报文段，等待超时</a:t>
            </a:r>
            <a:r>
              <a:rPr lang="en-US" altLang="zh-CN" sz="1400">
                <a:solidFill>
                  <a:srgbClr val="3F434C"/>
                </a:solidFill>
              </a:rPr>
              <a:t>(2MSL)</a:t>
            </a:r>
            <a:r>
              <a:rPr lang="zh-CN" altLang="en-US" sz="1400">
                <a:solidFill>
                  <a:srgbClr val="3F434C"/>
                </a:solidFill>
              </a:rPr>
              <a:t>后彻底关闭</a:t>
            </a:r>
            <a:endParaRPr lang="en-US" altLang="zh-CN" sz="140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协议：四次挥手释放连接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6889482-5F2C-4764-8364-59A827C92CD8}"/>
              </a:ext>
            </a:extLst>
          </p:cNvPr>
          <p:cNvGrpSpPr>
            <a:grpSpLocks noChangeAspect="1"/>
          </p:cNvGrpSpPr>
          <p:nvPr/>
        </p:nvGrpSpPr>
        <p:grpSpPr>
          <a:xfrm>
            <a:off x="6728303" y="1072227"/>
            <a:ext cx="1300507" cy="1530192"/>
            <a:chOff x="6228683" y="1957607"/>
            <a:chExt cx="1481431" cy="17430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8DCA99A-277F-4F7B-A9BE-24BC6F1AFBFE}"/>
                </a:ext>
              </a:extLst>
            </p:cNvPr>
            <p:cNvGrpSpPr/>
            <p:nvPr/>
          </p:nvGrpSpPr>
          <p:grpSpPr>
            <a:xfrm>
              <a:off x="6228683" y="1957607"/>
              <a:ext cx="1481431" cy="1258442"/>
              <a:chOff x="6091238" y="1957607"/>
              <a:chExt cx="1481431" cy="1258442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7B7793F3-1BBC-4910-B637-EAA8F780D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1238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EAA3DCC-600B-440C-B791-D7E9A34D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1330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C6164B-CDA2-44EA-9B25-3AF3F313004A}"/>
                </a:ext>
              </a:extLst>
            </p:cNvPr>
            <p:cNvSpPr txBox="1"/>
            <p:nvPr/>
          </p:nvSpPr>
          <p:spPr>
            <a:xfrm>
              <a:off x="6464829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客户机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BF3C8D1-7055-4CF1-BC47-AF682B4E3E77}"/>
              </a:ext>
            </a:extLst>
          </p:cNvPr>
          <p:cNvGrpSpPr>
            <a:grpSpLocks noChangeAspect="1"/>
          </p:cNvGrpSpPr>
          <p:nvPr/>
        </p:nvGrpSpPr>
        <p:grpSpPr>
          <a:xfrm>
            <a:off x="9407768" y="1072227"/>
            <a:ext cx="1306381" cy="1530192"/>
            <a:chOff x="9859329" y="1957607"/>
            <a:chExt cx="1488122" cy="174306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DC52246-E3F3-4F82-971C-02127554A1B2}"/>
                </a:ext>
              </a:extLst>
            </p:cNvPr>
            <p:cNvGrpSpPr/>
            <p:nvPr/>
          </p:nvGrpSpPr>
          <p:grpSpPr>
            <a:xfrm>
              <a:off x="9859329" y="1957607"/>
              <a:ext cx="1488122" cy="1258442"/>
              <a:chOff x="9859329" y="1957607"/>
              <a:chExt cx="1488122" cy="125844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B6D5DA3B-DF79-452F-85C5-951A6E3E5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89009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7A4EDCE2-4555-476D-BDDA-A659F2864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85932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FF89A35-24DF-417F-BF0D-5DA371F81B63}"/>
                </a:ext>
              </a:extLst>
            </p:cNvPr>
            <p:cNvSpPr txBox="1"/>
            <p:nvPr/>
          </p:nvSpPr>
          <p:spPr>
            <a:xfrm>
              <a:off x="10098821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F4E09B0-2ADA-4663-91FC-0F497B8A41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4382" y="2299790"/>
            <a:ext cx="307778" cy="3077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E002E11-7DC3-4595-B820-E26EC1BE9B5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016" y="2292202"/>
            <a:ext cx="307778" cy="307778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950B23D9-47CA-4BBF-8C0C-92F9BE282FA4}"/>
              </a:ext>
            </a:extLst>
          </p:cNvPr>
          <p:cNvSpPr/>
          <p:nvPr/>
        </p:nvSpPr>
        <p:spPr>
          <a:xfrm>
            <a:off x="6837731" y="2715203"/>
            <a:ext cx="885894" cy="61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0FEDB6-E9D8-4C9E-A18E-0E209E6CB7AC}"/>
              </a:ext>
            </a:extLst>
          </p:cNvPr>
          <p:cNvSpPr/>
          <p:nvPr/>
        </p:nvSpPr>
        <p:spPr>
          <a:xfrm>
            <a:off x="9718826" y="2715203"/>
            <a:ext cx="885894" cy="92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4C5103-A7BB-4BBA-84D4-2DE1E73472C5}"/>
              </a:ext>
            </a:extLst>
          </p:cNvPr>
          <p:cNvSpPr/>
          <p:nvPr/>
        </p:nvSpPr>
        <p:spPr>
          <a:xfrm>
            <a:off x="6837731" y="3398150"/>
            <a:ext cx="885894" cy="70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FIN-</a:t>
            </a:r>
          </a:p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WAIT-1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59B02E0-5B84-46D0-BB67-E69CA0C7D40F}"/>
              </a:ext>
            </a:extLst>
          </p:cNvPr>
          <p:cNvSpPr/>
          <p:nvPr/>
        </p:nvSpPr>
        <p:spPr>
          <a:xfrm>
            <a:off x="6837731" y="4166487"/>
            <a:ext cx="885894" cy="6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FIN-</a:t>
            </a:r>
          </a:p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WAIT-2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A887ADF-A451-48C9-A5B8-01955F763B23}"/>
              </a:ext>
            </a:extLst>
          </p:cNvPr>
          <p:cNvSpPr/>
          <p:nvPr/>
        </p:nvSpPr>
        <p:spPr>
          <a:xfrm>
            <a:off x="9718826" y="3734951"/>
            <a:ext cx="885894" cy="615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CLOSE-WAIT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A73F902-F965-4070-9A6C-F0396F162E20}"/>
              </a:ext>
            </a:extLst>
          </p:cNvPr>
          <p:cNvSpPr/>
          <p:nvPr/>
        </p:nvSpPr>
        <p:spPr>
          <a:xfrm>
            <a:off x="9718826" y="4446967"/>
            <a:ext cx="885894" cy="92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LAST-</a:t>
            </a:r>
          </a:p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ACK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C828BEA-A68D-4C9C-A96E-70AAE661DF9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28303" y="1780931"/>
            <a:ext cx="109428" cy="1538165"/>
          </a:xfrm>
          <a:prstGeom prst="bentConnector3">
            <a:avLst>
              <a:gd name="adj1" fmla="val -2089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C3B41FC-0D3A-4DCD-AC6B-3DC655A15C25}"/>
              </a:ext>
            </a:extLst>
          </p:cNvPr>
          <p:cNvCxnSpPr>
            <a:cxnSpLocks/>
          </p:cNvCxnSpPr>
          <p:nvPr/>
        </p:nvCxnSpPr>
        <p:spPr>
          <a:xfrm flipH="1">
            <a:off x="10604720" y="1682812"/>
            <a:ext cx="109429" cy="2659888"/>
          </a:xfrm>
          <a:prstGeom prst="bentConnector3">
            <a:avLst>
              <a:gd name="adj1" fmla="val -2089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4EDEAAF-2FCE-46EB-88C6-BDF8232CDA12}"/>
              </a:ext>
            </a:extLst>
          </p:cNvPr>
          <p:cNvSpPr txBox="1"/>
          <p:nvPr/>
        </p:nvSpPr>
        <p:spPr>
          <a:xfrm>
            <a:off x="6059868" y="2122926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主动关闭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383713-B4D1-4B0D-B0D7-218E68BDAA3C}"/>
              </a:ext>
            </a:extLst>
          </p:cNvPr>
          <p:cNvSpPr txBox="1"/>
          <p:nvPr/>
        </p:nvSpPr>
        <p:spPr>
          <a:xfrm>
            <a:off x="10932774" y="2608418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被动关闭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1851C-39E4-4640-BBC2-E566768495D1}"/>
              </a:ext>
            </a:extLst>
          </p:cNvPr>
          <p:cNvCxnSpPr>
            <a:cxnSpLocks/>
          </p:cNvCxnSpPr>
          <p:nvPr/>
        </p:nvCxnSpPr>
        <p:spPr>
          <a:xfrm>
            <a:off x="7723625" y="3326733"/>
            <a:ext cx="1993103" cy="30844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3FFE9E2-0DF7-444E-97F6-715A35970CFD}"/>
              </a:ext>
            </a:extLst>
          </p:cNvPr>
          <p:cNvCxnSpPr>
            <a:cxnSpLocks/>
          </p:cNvCxnSpPr>
          <p:nvPr/>
        </p:nvCxnSpPr>
        <p:spPr>
          <a:xfrm flipH="1">
            <a:off x="7723625" y="3751183"/>
            <a:ext cx="2003697" cy="36741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818F81E-A6E0-4972-A335-2E6B102CA6BE}"/>
              </a:ext>
            </a:extLst>
          </p:cNvPr>
          <p:cNvCxnSpPr>
            <a:cxnSpLocks/>
          </p:cNvCxnSpPr>
          <p:nvPr/>
        </p:nvCxnSpPr>
        <p:spPr>
          <a:xfrm flipH="1">
            <a:off x="7722551" y="4353260"/>
            <a:ext cx="1994177" cy="5202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764E5DE-2E8F-49ED-A644-1CDFA4916A0D}"/>
              </a:ext>
            </a:extLst>
          </p:cNvPr>
          <p:cNvGrpSpPr/>
          <p:nvPr/>
        </p:nvGrpSpPr>
        <p:grpSpPr>
          <a:xfrm>
            <a:off x="7873228" y="2605809"/>
            <a:ext cx="1780124" cy="484632"/>
            <a:chOff x="7805653" y="2756689"/>
            <a:chExt cx="1958136" cy="48463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27511E9-6D44-468F-8B9F-50CF9B1A0D7D}"/>
                </a:ext>
              </a:extLst>
            </p:cNvPr>
            <p:cNvGrpSpPr/>
            <p:nvPr/>
          </p:nvGrpSpPr>
          <p:grpSpPr>
            <a:xfrm>
              <a:off x="7805653" y="2756689"/>
              <a:ext cx="1958136" cy="484632"/>
              <a:chOff x="7805653" y="2756689"/>
              <a:chExt cx="1958136" cy="484632"/>
            </a:xfrm>
          </p:grpSpPr>
          <p:sp>
            <p:nvSpPr>
              <p:cNvPr id="86" name="箭头: 右 85">
                <a:extLst>
                  <a:ext uri="{FF2B5EF4-FFF2-40B4-BE49-F238E27FC236}">
                    <a16:creationId xmlns:a16="http://schemas.microsoft.com/office/drawing/2014/main" id="{E1C59BB0-2BC2-4535-84F9-3011C7977177}"/>
                  </a:ext>
                </a:extLst>
              </p:cNvPr>
              <p:cNvSpPr/>
              <p:nvPr/>
            </p:nvSpPr>
            <p:spPr>
              <a:xfrm>
                <a:off x="8534349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48CDE29C-E1CD-4A93-B80E-E1C371F89A77}"/>
                  </a:ext>
                </a:extLst>
              </p:cNvPr>
              <p:cNvSpPr/>
              <p:nvPr/>
            </p:nvSpPr>
            <p:spPr>
              <a:xfrm rot="10800000">
                <a:off x="7805653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E47FB89-3D07-4B34-B04D-323EAE2E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002" y="2845117"/>
              <a:ext cx="1229439" cy="307777"/>
            </a:xfrm>
            <a:prstGeom prst="rect">
              <a:avLst/>
            </a:prstGeom>
          </p:spPr>
        </p:pic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2E395B09-9095-40BE-9BC4-C4C3E1F65171}"/>
              </a:ext>
            </a:extLst>
          </p:cNvPr>
          <p:cNvSpPr txBox="1"/>
          <p:nvPr/>
        </p:nvSpPr>
        <p:spPr>
          <a:xfrm rot="591072">
            <a:off x="8056269" y="3199772"/>
            <a:ext cx="1285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FIN=1, seq=u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05801F4-DD9D-4DE9-81FE-D6D600EE6200}"/>
              </a:ext>
            </a:extLst>
          </p:cNvPr>
          <p:cNvSpPr txBox="1"/>
          <p:nvPr/>
        </p:nvSpPr>
        <p:spPr>
          <a:xfrm rot="20956022">
            <a:off x="7488282" y="3510482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seq=v, ack=u+1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1A20A6E-E618-4932-90A7-D4B1D962D87A}"/>
              </a:ext>
            </a:extLst>
          </p:cNvPr>
          <p:cNvSpPr txBox="1"/>
          <p:nvPr/>
        </p:nvSpPr>
        <p:spPr>
          <a:xfrm rot="725672">
            <a:off x="8024096" y="4720592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seq=u+1, ack=w+1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495442-C375-43D7-B26A-2893D0C21817}"/>
              </a:ext>
            </a:extLst>
          </p:cNvPr>
          <p:cNvSpPr/>
          <p:nvPr/>
        </p:nvSpPr>
        <p:spPr>
          <a:xfrm>
            <a:off x="6837731" y="5699622"/>
            <a:ext cx="885894" cy="30777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CA8D8F-3BC4-42A3-9554-E8E2E8BB9892}"/>
              </a:ext>
            </a:extLst>
          </p:cNvPr>
          <p:cNvSpPr/>
          <p:nvPr/>
        </p:nvSpPr>
        <p:spPr>
          <a:xfrm>
            <a:off x="9718826" y="5465118"/>
            <a:ext cx="885894" cy="30777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5B65EC-337A-4669-A1E5-42E31B4E2A14}"/>
              </a:ext>
            </a:extLst>
          </p:cNvPr>
          <p:cNvSpPr/>
          <p:nvPr/>
        </p:nvSpPr>
        <p:spPr>
          <a:xfrm>
            <a:off x="6837731" y="4933055"/>
            <a:ext cx="885894" cy="6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TIME-</a:t>
            </a:r>
          </a:p>
          <a:p>
            <a:pPr algn="ctr"/>
            <a:r>
              <a:rPr lang="en-US" altLang="zh-CN" sz="1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</a:t>
            </a:r>
            <a:endParaRPr lang="zh-CN" altLang="en-US" sz="1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C93347-F966-4EE5-A4F6-09CCC62BE98C}"/>
              </a:ext>
            </a:extLst>
          </p:cNvPr>
          <p:cNvCxnSpPr>
            <a:cxnSpLocks/>
          </p:cNvCxnSpPr>
          <p:nvPr/>
        </p:nvCxnSpPr>
        <p:spPr>
          <a:xfrm>
            <a:off x="7722551" y="4933055"/>
            <a:ext cx="2003282" cy="44120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6990082-6C9C-4A8A-9DED-FE9DD2F618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0332" y="4939847"/>
            <a:ext cx="12700" cy="6908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64246D5-8099-4695-BBB2-6DDB1DB80CC9}"/>
              </a:ext>
            </a:extLst>
          </p:cNvPr>
          <p:cNvSpPr txBox="1"/>
          <p:nvPr/>
        </p:nvSpPr>
        <p:spPr>
          <a:xfrm>
            <a:off x="5999242" y="5069083"/>
            <a:ext cx="604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等待</a:t>
            </a:r>
            <a:endParaRPr lang="en-US" altLang="zh-CN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err="1">
                <a:solidFill>
                  <a:srgbClr val="3F434C"/>
                </a:solidFill>
                <a:ea typeface="思源黑体 CN Medium" panose="020B0600000000000000" pitchFamily="34" charset="-122"/>
              </a:rPr>
              <a:t>2MSL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35AC30E-A7BC-482D-8B84-FB257F8CE64C}"/>
              </a:ext>
            </a:extLst>
          </p:cNvPr>
          <p:cNvSpPr txBox="1"/>
          <p:nvPr/>
        </p:nvSpPr>
        <p:spPr>
          <a:xfrm rot="20703931">
            <a:off x="7682825" y="4206360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ea typeface="思源黑体 CN Medium" panose="020B0600000000000000" pitchFamily="34" charset="-122"/>
              </a:rPr>
              <a:t>FIN=1,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seq=w, ack=u+1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29B69481-5274-4F39-B4A5-5ADBA9187551}"/>
              </a:ext>
            </a:extLst>
          </p:cNvPr>
          <p:cNvCxnSpPr>
            <a:cxnSpLocks/>
          </p:cNvCxnSpPr>
          <p:nvPr/>
        </p:nvCxnSpPr>
        <p:spPr>
          <a:xfrm flipV="1">
            <a:off x="10585866" y="1740166"/>
            <a:ext cx="109429" cy="1998414"/>
          </a:xfrm>
          <a:prstGeom prst="curvedConnector3">
            <a:avLst>
              <a:gd name="adj1" fmla="val 222757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27DE03F-F5FD-4AF5-8FB2-E3981553504D}"/>
              </a:ext>
            </a:extLst>
          </p:cNvPr>
          <p:cNvGrpSpPr/>
          <p:nvPr/>
        </p:nvGrpSpPr>
        <p:grpSpPr>
          <a:xfrm rot="20957722">
            <a:off x="7887538" y="4075886"/>
            <a:ext cx="414904" cy="203656"/>
            <a:chOff x="7805653" y="2756689"/>
            <a:chExt cx="1229440" cy="484632"/>
          </a:xfrm>
        </p:grpSpPr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C8D2B5E2-E641-41E7-8CD4-E3C8799ADC11}"/>
                </a:ext>
              </a:extLst>
            </p:cNvPr>
            <p:cNvSpPr/>
            <p:nvPr/>
          </p:nvSpPr>
          <p:spPr>
            <a:xfrm rot="10800000">
              <a:off x="7805653" y="2756689"/>
              <a:ext cx="1229440" cy="4846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3C6B850-D4BE-44ED-827C-274C86308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8452"/>
            <a:stretch/>
          </p:blipFill>
          <p:spPr>
            <a:xfrm>
              <a:off x="8119676" y="2948138"/>
              <a:ext cx="830620" cy="127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32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88" grpId="0"/>
      <p:bldP spid="89" grpId="0"/>
      <p:bldP spid="90" grpId="0"/>
      <p:bldP spid="40" grpId="0" animBg="1"/>
      <p:bldP spid="41" grpId="0" animBg="1"/>
      <p:bldP spid="42" grpId="0" animBg="1"/>
      <p:bldP spid="70" grpId="0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报文段首部格式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12DF923-76B1-C991-835B-C3EB88F8E0BD}"/>
              </a:ext>
            </a:extLst>
          </p:cNvPr>
          <p:cNvSpPr/>
          <p:nvPr/>
        </p:nvSpPr>
        <p:spPr>
          <a:xfrm>
            <a:off x="6194342" y="1592954"/>
            <a:ext cx="5334675" cy="10143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1.</a:t>
            </a:r>
            <a:r>
              <a:rPr lang="zh-CN" altLang="en-US" sz="1400">
                <a:solidFill>
                  <a:schemeClr val="accent4"/>
                </a:solidFill>
              </a:rPr>
              <a:t>源端口和目的端口</a:t>
            </a:r>
            <a:endParaRPr lang="en-US" altLang="zh-CN" sz="1400">
              <a:solidFill>
                <a:schemeClr val="accent4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2.</a:t>
            </a:r>
            <a:r>
              <a:rPr lang="zh-CN" altLang="en-US" sz="1400">
                <a:solidFill>
                  <a:schemeClr val="accent4"/>
                </a:solidFill>
              </a:rPr>
              <a:t>序号：</a:t>
            </a:r>
            <a:r>
              <a:rPr lang="zh-CN" altLang="en-US" sz="1400"/>
              <a:t>本报文段所发送数据的第一个字节的序号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3.</a:t>
            </a:r>
            <a:r>
              <a:rPr lang="zh-CN" altLang="en-US" sz="1400">
                <a:solidFill>
                  <a:schemeClr val="accent4"/>
                </a:solidFill>
              </a:rPr>
              <a:t>确认号：</a:t>
            </a:r>
            <a:r>
              <a:rPr lang="zh-CN" altLang="en-US" sz="1400"/>
              <a:t>期望收到下个报文段第一个字节的序号</a:t>
            </a:r>
            <a:endParaRPr lang="en-US" altLang="zh-CN" sz="140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E4823C5-4CC1-5023-B80E-E00738A5B0F9}"/>
              </a:ext>
            </a:extLst>
          </p:cNvPr>
          <p:cNvGrpSpPr>
            <a:grpSpLocks noChangeAspect="1"/>
          </p:cNvGrpSpPr>
          <p:nvPr/>
        </p:nvGrpSpPr>
        <p:grpSpPr>
          <a:xfrm>
            <a:off x="888133" y="1347901"/>
            <a:ext cx="5306210" cy="3000405"/>
            <a:chOff x="7140301" y="1790417"/>
            <a:chExt cx="4647592" cy="3000405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8D46A90-0062-FD47-ADB3-4E07B2E8AFAD}"/>
                </a:ext>
              </a:extLst>
            </p:cNvPr>
            <p:cNvSpPr txBox="1"/>
            <p:nvPr/>
          </p:nvSpPr>
          <p:spPr>
            <a:xfrm>
              <a:off x="7713714" y="1790417"/>
              <a:ext cx="40741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	         8	                 16                 24	                   31</a:t>
              </a:r>
              <a:endParaRPr lang="zh-CN" altLang="en-US" sz="120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35A3D944-A28E-0D61-2849-FA469E6A38F2}"/>
                </a:ext>
              </a:extLst>
            </p:cNvPr>
            <p:cNvGrpSpPr/>
            <p:nvPr/>
          </p:nvGrpSpPr>
          <p:grpSpPr>
            <a:xfrm>
              <a:off x="7140302" y="3471170"/>
              <a:ext cx="4458758" cy="359324"/>
              <a:chOff x="7140302" y="3472767"/>
              <a:chExt cx="4458758" cy="359324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FC3EB9A-8835-EBE4-05F7-EF6BA3DB65A4}"/>
                  </a:ext>
                </a:extLst>
              </p:cNvPr>
              <p:cNvSpPr/>
              <p:nvPr/>
            </p:nvSpPr>
            <p:spPr>
              <a:xfrm>
                <a:off x="7824062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检验和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44690F48-9BEC-8E8A-BE18-BA5C9BF7B32C}"/>
                  </a:ext>
                </a:extLst>
              </p:cNvPr>
              <p:cNvSpPr/>
              <p:nvPr/>
            </p:nvSpPr>
            <p:spPr>
              <a:xfrm>
                <a:off x="9711561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紧急指针</a:t>
                </a: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23F3E390-3F58-0306-0CE5-68EEAB04CFD9}"/>
                  </a:ext>
                </a:extLst>
              </p:cNvPr>
              <p:cNvSpPr/>
              <p:nvPr/>
            </p:nvSpPr>
            <p:spPr>
              <a:xfrm>
                <a:off x="7140302" y="3472768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A9B492B-27B0-085F-35A9-C0F05CC35A42}"/>
                </a:ext>
              </a:extLst>
            </p:cNvPr>
            <p:cNvGrpSpPr/>
            <p:nvPr/>
          </p:nvGrpSpPr>
          <p:grpSpPr>
            <a:xfrm>
              <a:off x="7140301" y="4189024"/>
              <a:ext cx="4458759" cy="601798"/>
              <a:chOff x="7140301" y="4189024"/>
              <a:chExt cx="4458759" cy="601798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651B8E1-00F8-A640-C19D-CE787ECCD89C}"/>
                  </a:ext>
                </a:extLst>
              </p:cNvPr>
              <p:cNvSpPr/>
              <p:nvPr/>
            </p:nvSpPr>
            <p:spPr>
              <a:xfrm>
                <a:off x="7824063" y="4189024"/>
                <a:ext cx="3774997" cy="60179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F2EC885-9364-28D7-40EE-8B10188E95CE}"/>
                  </a:ext>
                </a:extLst>
              </p:cNvPr>
              <p:cNvSpPr/>
              <p:nvPr/>
            </p:nvSpPr>
            <p:spPr>
              <a:xfrm>
                <a:off x="7140301" y="4189024"/>
                <a:ext cx="506465" cy="6017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数据字段</a:t>
                </a: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C8BA45F-DAE7-5CE2-3D42-67D93DA74D9C}"/>
                </a:ext>
              </a:extLst>
            </p:cNvPr>
            <p:cNvGrpSpPr/>
            <p:nvPr/>
          </p:nvGrpSpPr>
          <p:grpSpPr>
            <a:xfrm>
              <a:off x="7140303" y="2394395"/>
              <a:ext cx="4458757" cy="359324"/>
              <a:chOff x="7140303" y="2394795"/>
              <a:chExt cx="4458757" cy="359324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12CDA6-5E3A-906D-BC2C-13E95C88E806}"/>
                  </a:ext>
                </a:extLst>
              </p:cNvPr>
              <p:cNvSpPr/>
              <p:nvPr/>
            </p:nvSpPr>
            <p:spPr>
              <a:xfrm>
                <a:off x="7824063" y="2394795"/>
                <a:ext cx="3774997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序号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3DF2653-43F9-A2F6-9285-83B5207E49FB}"/>
                  </a:ext>
                </a:extLst>
              </p:cNvPr>
              <p:cNvSpPr/>
              <p:nvPr/>
            </p:nvSpPr>
            <p:spPr>
              <a:xfrm>
                <a:off x="7140303" y="2394796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ED7EB3D5-BB34-F1FC-4B1F-9A94054880FA}"/>
                </a:ext>
              </a:extLst>
            </p:cNvPr>
            <p:cNvGrpSpPr/>
            <p:nvPr/>
          </p:nvGrpSpPr>
          <p:grpSpPr>
            <a:xfrm>
              <a:off x="7140302" y="2753320"/>
              <a:ext cx="4458758" cy="359324"/>
              <a:chOff x="7140302" y="2754118"/>
              <a:chExt cx="4458758" cy="359324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661FCF4-91FA-BFE5-E942-D19E909DBB1C}"/>
                  </a:ext>
                </a:extLst>
              </p:cNvPr>
              <p:cNvSpPr/>
              <p:nvPr/>
            </p:nvSpPr>
            <p:spPr>
              <a:xfrm>
                <a:off x="7824061" y="2754118"/>
                <a:ext cx="37749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确认号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935CCA5-F74B-55EA-6789-25A51BEA6D8F}"/>
                  </a:ext>
                </a:extLst>
              </p:cNvPr>
              <p:cNvSpPr/>
              <p:nvPr/>
            </p:nvSpPr>
            <p:spPr>
              <a:xfrm>
                <a:off x="7140302" y="2754119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93C4BE7-CAEF-7B2B-FE13-62487EFA51DF}"/>
                </a:ext>
              </a:extLst>
            </p:cNvPr>
            <p:cNvGrpSpPr/>
            <p:nvPr/>
          </p:nvGrpSpPr>
          <p:grpSpPr>
            <a:xfrm>
              <a:off x="7140303" y="2035470"/>
              <a:ext cx="4458757" cy="359324"/>
              <a:chOff x="7140303" y="2035470"/>
              <a:chExt cx="4458757" cy="359324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9BAFCAF-2189-CAA8-C624-B969C0F2081C}"/>
                  </a:ext>
                </a:extLst>
              </p:cNvPr>
              <p:cNvSpPr/>
              <p:nvPr/>
            </p:nvSpPr>
            <p:spPr>
              <a:xfrm>
                <a:off x="7824063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源端口</a:t>
                </a: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F99CDEC-A3C7-1766-0594-8BDED7D112F2}"/>
                  </a:ext>
                </a:extLst>
              </p:cNvPr>
              <p:cNvSpPr/>
              <p:nvPr/>
            </p:nvSpPr>
            <p:spPr>
              <a:xfrm>
                <a:off x="9711561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目的端口</a:t>
                </a: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AC13AD9-9128-5134-553B-DA97D4AE7071}"/>
                  </a:ext>
                </a:extLst>
              </p:cNvPr>
              <p:cNvSpPr/>
              <p:nvPr/>
            </p:nvSpPr>
            <p:spPr>
              <a:xfrm>
                <a:off x="7140303" y="203547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D98211B-2D37-DF76-0DAD-4F3C0AA15CD4}"/>
                </a:ext>
              </a:extLst>
            </p:cNvPr>
            <p:cNvGrpSpPr/>
            <p:nvPr/>
          </p:nvGrpSpPr>
          <p:grpSpPr>
            <a:xfrm>
              <a:off x="7140303" y="3112245"/>
              <a:ext cx="4458757" cy="359324"/>
              <a:chOff x="7140303" y="3115833"/>
              <a:chExt cx="4458757" cy="359324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B232BEC-CDB4-B847-3C1C-507FDC7E5ED0}"/>
                  </a:ext>
                </a:extLst>
              </p:cNvPr>
              <p:cNvSpPr/>
              <p:nvPr/>
            </p:nvSpPr>
            <p:spPr>
              <a:xfrm>
                <a:off x="7140303" y="3115834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88383493-5EC5-1715-42F0-ED7C3181F3FE}"/>
                  </a:ext>
                </a:extLst>
              </p:cNvPr>
              <p:cNvSpPr/>
              <p:nvPr/>
            </p:nvSpPr>
            <p:spPr>
              <a:xfrm>
                <a:off x="8287603" y="3115833"/>
                <a:ext cx="701326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保留</a:t>
                </a: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076EE18-5CED-2A3E-3953-6AD799591926}"/>
                  </a:ext>
                </a:extLst>
              </p:cNvPr>
              <p:cNvSpPr/>
              <p:nvPr/>
            </p:nvSpPr>
            <p:spPr>
              <a:xfrm>
                <a:off x="9590628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F</a:t>
                </a:r>
              </a:p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IN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1B8DC648-D941-D9FA-3C4A-6EFD46FC731D}"/>
                  </a:ext>
                </a:extLst>
              </p:cNvPr>
              <p:cNvSpPr/>
              <p:nvPr/>
            </p:nvSpPr>
            <p:spPr>
              <a:xfrm>
                <a:off x="9469699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SYN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030ED42-41E6-FE34-DC30-2D7ACA52C169}"/>
                  </a:ext>
                </a:extLst>
              </p:cNvPr>
              <p:cNvSpPr/>
              <p:nvPr/>
            </p:nvSpPr>
            <p:spPr>
              <a:xfrm>
                <a:off x="9711561" y="3115833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窗口</a:t>
                </a: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32E95340-2208-0DF6-1D3A-20B9A835FE29}"/>
                  </a:ext>
                </a:extLst>
              </p:cNvPr>
              <p:cNvSpPr/>
              <p:nvPr/>
            </p:nvSpPr>
            <p:spPr>
              <a:xfrm>
                <a:off x="9348770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RST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80E8FCCB-F0EF-AAE7-B3DA-B70541095103}"/>
                  </a:ext>
                </a:extLst>
              </p:cNvPr>
              <p:cNvSpPr/>
              <p:nvPr/>
            </p:nvSpPr>
            <p:spPr>
              <a:xfrm>
                <a:off x="9227841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PSH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A3530AB-5593-8C86-53EF-4675183D41B3}"/>
                  </a:ext>
                </a:extLst>
              </p:cNvPr>
              <p:cNvSpPr/>
              <p:nvPr/>
            </p:nvSpPr>
            <p:spPr>
              <a:xfrm>
                <a:off x="9106912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ACK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6EF3F1D-C4E4-450A-BB9F-0FBE7A48489B}"/>
                  </a:ext>
                </a:extLst>
              </p:cNvPr>
              <p:cNvSpPr/>
              <p:nvPr/>
            </p:nvSpPr>
            <p:spPr>
              <a:xfrm>
                <a:off x="8987458" y="3115833"/>
                <a:ext cx="120925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URG</a:t>
                </a:r>
                <a:endParaRPr lang="zh-CN" altLang="en-US" sz="8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09D2AF6-7A96-8CDE-1A2F-556FEB5D2D3C}"/>
                  </a:ext>
                </a:extLst>
              </p:cNvPr>
              <p:cNvSpPr/>
              <p:nvPr/>
            </p:nvSpPr>
            <p:spPr>
              <a:xfrm>
                <a:off x="7822592" y="3115833"/>
                <a:ext cx="466482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  <a:endParaRPr lang="en-US" altLang="zh-CN" sz="105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05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偏移</a:t>
                </a: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2E11E22-FFAC-BC5B-94E2-76CC9917E0EB}"/>
                </a:ext>
              </a:extLst>
            </p:cNvPr>
            <p:cNvGrpSpPr/>
            <p:nvPr/>
          </p:nvGrpSpPr>
          <p:grpSpPr>
            <a:xfrm>
              <a:off x="7140302" y="3830095"/>
              <a:ext cx="4458758" cy="359324"/>
              <a:chOff x="7140302" y="3832090"/>
              <a:chExt cx="4458758" cy="35932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AC299E8-2FA4-D631-7E40-41F259ACC157}"/>
                  </a:ext>
                </a:extLst>
              </p:cNvPr>
              <p:cNvSpPr/>
              <p:nvPr/>
            </p:nvSpPr>
            <p:spPr>
              <a:xfrm>
                <a:off x="7824062" y="3832090"/>
                <a:ext cx="2837586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选项（长度可变）</a:t>
                </a: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5EA11B8-F40E-7CE3-6B03-1DEFB3C5196B}"/>
                  </a:ext>
                </a:extLst>
              </p:cNvPr>
              <p:cNvSpPr/>
              <p:nvPr/>
            </p:nvSpPr>
            <p:spPr>
              <a:xfrm>
                <a:off x="10661650" y="3832090"/>
                <a:ext cx="937410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填充</a:t>
                </a: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DAF2AAA-C5F2-96C2-273F-6710521A8223}"/>
                  </a:ext>
                </a:extLst>
              </p:cNvPr>
              <p:cNvSpPr/>
              <p:nvPr/>
            </p:nvSpPr>
            <p:spPr>
              <a:xfrm>
                <a:off x="7140302" y="383209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6F00F0D-BB54-E7E3-DC66-B51763239B87}"/>
              </a:ext>
            </a:extLst>
          </p:cNvPr>
          <p:cNvSpPr/>
          <p:nvPr/>
        </p:nvSpPr>
        <p:spPr>
          <a:xfrm>
            <a:off x="891078" y="4464357"/>
            <a:ext cx="5087672" cy="995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5.</a:t>
            </a:r>
            <a:r>
              <a:rPr lang="zh-CN" altLang="en-US" sz="1400">
                <a:solidFill>
                  <a:schemeClr val="accent4"/>
                </a:solidFill>
              </a:rPr>
              <a:t>检验和：</a:t>
            </a:r>
            <a:r>
              <a:rPr lang="zh-CN" altLang="en-US" sz="1400"/>
              <a:t>检验首部</a:t>
            </a:r>
            <a:r>
              <a:rPr lang="en-US" altLang="zh-CN" sz="1400"/>
              <a:t>+</a:t>
            </a:r>
            <a:r>
              <a:rPr lang="zh-CN" altLang="en-US" sz="1400"/>
              <a:t>数据，要加上</a:t>
            </a:r>
            <a:r>
              <a:rPr lang="en-US" altLang="zh-CN" sz="1400"/>
              <a:t>12B</a:t>
            </a:r>
            <a:r>
              <a:rPr lang="zh-CN" altLang="en-US" sz="1400"/>
              <a:t>伪首部，第</a:t>
            </a:r>
            <a:r>
              <a:rPr lang="en-US" altLang="zh-CN" sz="1400"/>
              <a:t>4</a:t>
            </a:r>
            <a:r>
              <a:rPr lang="zh-CN" altLang="en-US" sz="1400"/>
              <a:t>个字段为</a:t>
            </a:r>
            <a:r>
              <a:rPr lang="en-US" altLang="zh-CN" sz="1400"/>
              <a:t>6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紧急指针：</a:t>
            </a:r>
            <a:r>
              <a:rPr lang="en-US" altLang="zh-CN" sz="1400">
                <a:solidFill>
                  <a:schemeClr val="accent4"/>
                </a:solidFill>
              </a:rPr>
              <a:t> </a:t>
            </a:r>
            <a:r>
              <a:rPr lang="en-US" altLang="zh-CN" sz="1400"/>
              <a:t>URG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时有意义，本报文段紧急数据字节数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6.</a:t>
            </a:r>
            <a:r>
              <a:rPr lang="zh-CN" altLang="en-US" sz="1400">
                <a:solidFill>
                  <a:schemeClr val="accent4"/>
                </a:solidFill>
              </a:rPr>
              <a:t>选项：</a:t>
            </a:r>
            <a:r>
              <a:rPr lang="zh-CN" altLang="en-US" sz="1400"/>
              <a:t>最大报文段长度</a:t>
            </a:r>
            <a:r>
              <a:rPr lang="en-US" altLang="zh-CN" sz="1400"/>
              <a:t>MSS</a:t>
            </a:r>
            <a:r>
              <a:rPr lang="zh-CN" altLang="en-US" sz="1400"/>
              <a:t>、窗口扩大、时间戳、选择确认等</a:t>
            </a:r>
            <a:endParaRPr lang="en-US" altLang="zh-CN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3D3777-33B5-4F60-D48B-A5112B6AF89C}"/>
              </a:ext>
            </a:extLst>
          </p:cNvPr>
          <p:cNvSpPr/>
          <p:nvPr/>
        </p:nvSpPr>
        <p:spPr>
          <a:xfrm>
            <a:off x="6194342" y="2675084"/>
            <a:ext cx="5334675" cy="2766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>
                <a:solidFill>
                  <a:schemeClr val="accent4"/>
                </a:solidFill>
              </a:rPr>
              <a:t>4.</a:t>
            </a:r>
            <a:r>
              <a:rPr lang="zh-CN" altLang="en-US" sz="1400">
                <a:solidFill>
                  <a:schemeClr val="accent4"/>
                </a:solidFill>
              </a:rPr>
              <a:t>数据偏移：</a:t>
            </a:r>
            <a:r>
              <a:rPr lang="zh-CN" altLang="en-US" sz="1400"/>
              <a:t>即首部长度，报文段数据与报文段起始的距离</a:t>
            </a:r>
            <a:endParaRPr lang="en-US" altLang="zh-CN" sz="140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紧急位</a:t>
            </a:r>
            <a:r>
              <a:rPr lang="en-US" altLang="zh-CN" sz="1400">
                <a:solidFill>
                  <a:schemeClr val="accent4"/>
                </a:solidFill>
              </a:rPr>
              <a:t>URG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时有紧急数据，优先级高，配合紧急指针使用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1"/>
                </a:solidFill>
              </a:rPr>
              <a:t>确认位</a:t>
            </a:r>
            <a:r>
              <a:rPr lang="en-US" altLang="zh-CN" sz="1400">
                <a:solidFill>
                  <a:schemeClr val="accent1"/>
                </a:solidFill>
              </a:rPr>
              <a:t>ACK</a:t>
            </a:r>
            <a:r>
              <a:rPr lang="zh-CN" altLang="en-US" sz="1400">
                <a:solidFill>
                  <a:schemeClr val="accent1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时确认号有效，连接后报文段须把</a:t>
            </a:r>
            <a:r>
              <a:rPr lang="en-US" altLang="zh-CN" sz="1400"/>
              <a:t>ACK</a:t>
            </a:r>
            <a:r>
              <a:rPr lang="zh-CN" altLang="en-US" sz="1400"/>
              <a:t>置为</a:t>
            </a:r>
            <a:r>
              <a:rPr lang="en-US" altLang="zh-CN" sz="1400"/>
              <a:t>1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推送位</a:t>
            </a:r>
            <a:r>
              <a:rPr lang="en-US" altLang="zh-CN" sz="1400">
                <a:solidFill>
                  <a:schemeClr val="accent4"/>
                </a:solidFill>
              </a:rPr>
              <a:t>PSH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时接收方尽快交付，不需等缓存满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复位</a:t>
            </a:r>
            <a:r>
              <a:rPr lang="en-US" altLang="zh-CN" sz="1400">
                <a:solidFill>
                  <a:schemeClr val="accent4"/>
                </a:solidFill>
              </a:rPr>
              <a:t>RST</a:t>
            </a:r>
            <a:r>
              <a:rPr lang="zh-CN" altLang="en-US" sz="1400">
                <a:solidFill>
                  <a:schemeClr val="accent4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</a:t>
            </a:r>
            <a:r>
              <a:rPr lang="en-US" altLang="zh-CN" sz="1400"/>
              <a:t>TCP</a:t>
            </a:r>
            <a:r>
              <a:rPr lang="zh-CN" altLang="en-US" sz="1400"/>
              <a:t>连接出错，须释放后重连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1"/>
                </a:solidFill>
              </a:rPr>
              <a:t>同步位</a:t>
            </a:r>
            <a:r>
              <a:rPr lang="en-US" altLang="zh-CN" sz="1400">
                <a:solidFill>
                  <a:schemeClr val="accent1"/>
                </a:solidFill>
              </a:rPr>
              <a:t>SYN</a:t>
            </a:r>
            <a:r>
              <a:rPr lang="zh-CN" altLang="en-US" sz="1400">
                <a:solidFill>
                  <a:schemeClr val="accent1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时表明连接请求</a:t>
            </a:r>
            <a:r>
              <a:rPr lang="en-US" altLang="zh-CN" sz="1400"/>
              <a:t>/</a:t>
            </a:r>
            <a:r>
              <a:rPr lang="zh-CN" altLang="en-US" sz="1400"/>
              <a:t>连接接受报文</a:t>
            </a:r>
            <a:endParaRPr lang="en-US" altLang="zh-CN" sz="140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1"/>
                </a:solidFill>
              </a:rPr>
              <a:t>终止位</a:t>
            </a:r>
            <a:r>
              <a:rPr lang="en-US" altLang="zh-CN" sz="1400">
                <a:solidFill>
                  <a:schemeClr val="accent1"/>
                </a:solidFill>
              </a:rPr>
              <a:t>FIN</a:t>
            </a:r>
            <a:r>
              <a:rPr lang="zh-CN" altLang="en-US" sz="1400">
                <a:solidFill>
                  <a:schemeClr val="accent1"/>
                </a:solidFill>
              </a:rPr>
              <a:t>：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时此报文段已发完，要求释放连接</a:t>
            </a:r>
            <a:endParaRPr lang="en-US" altLang="zh-CN" sz="140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>
                <a:solidFill>
                  <a:schemeClr val="accent4"/>
                </a:solidFill>
              </a:rPr>
              <a:t>窗口：</a:t>
            </a:r>
            <a:r>
              <a:rPr lang="zh-CN" altLang="en-US" sz="1400"/>
              <a:t>发送方的接收窗口，允许对方发送的数据量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83058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4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可靠传输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可靠传输：</a:t>
            </a:r>
            <a:r>
              <a:rPr lang="zh-CN" altLang="en-US"/>
              <a:t>确保接收到与发送的内容及顺序一致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网络层：</a:t>
            </a:r>
            <a:r>
              <a:rPr lang="zh-CN" altLang="en-US"/>
              <a:t>提供尽最大努力交付，不可靠传输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传输层：</a:t>
            </a:r>
            <a:r>
              <a:rPr lang="zh-CN" altLang="en-US"/>
              <a:t>使用</a:t>
            </a:r>
            <a:r>
              <a:rPr lang="en-US" altLang="zh-CN"/>
              <a:t>TCP</a:t>
            </a:r>
            <a:r>
              <a:rPr lang="zh-CN" altLang="en-US"/>
              <a:t>实现可靠传输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校验，与</a:t>
            </a:r>
            <a:r>
              <a:rPr lang="en-US" altLang="zh-CN" sz="1400">
                <a:solidFill>
                  <a:srgbClr val="3F434C"/>
                </a:solidFill>
              </a:rPr>
              <a:t>UDP</a:t>
            </a:r>
            <a:r>
              <a:rPr lang="zh-CN" altLang="en-US" sz="1400">
                <a:solidFill>
                  <a:srgbClr val="3F434C"/>
                </a:solidFill>
              </a:rPr>
              <a:t>一样，增加伪首部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序号：报文段第一个字节的序号，每个字节一个号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确认：期望收到的下个报文段第一个字节的序号，累计确认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重传：超时重传</a:t>
            </a:r>
            <a:r>
              <a:rPr lang="en-US" altLang="zh-CN" sz="1400">
                <a:solidFill>
                  <a:srgbClr val="3F434C"/>
                </a:solidFill>
              </a:rPr>
              <a:t>(</a:t>
            </a:r>
            <a:r>
              <a:rPr lang="zh-CN" altLang="en-US" sz="1400">
                <a:solidFill>
                  <a:srgbClr val="3F434C"/>
                </a:solidFill>
              </a:rPr>
              <a:t>自适应算法，动态改变</a:t>
            </a:r>
            <a:r>
              <a:rPr lang="en-US" altLang="zh-CN" sz="1400">
                <a:solidFill>
                  <a:srgbClr val="3F434C"/>
                </a:solidFill>
              </a:rPr>
              <a:t>RTTs)</a:t>
            </a:r>
            <a:r>
              <a:rPr lang="zh-CN" altLang="en-US" sz="1400">
                <a:solidFill>
                  <a:srgbClr val="3F434C"/>
                </a:solidFill>
              </a:rPr>
              <a:t>；冗余</a:t>
            </a:r>
            <a:r>
              <a:rPr lang="en-US" altLang="zh-CN" sz="1400">
                <a:solidFill>
                  <a:srgbClr val="3F434C"/>
                </a:solidFill>
              </a:rPr>
              <a:t>ACK</a:t>
            </a:r>
            <a:r>
              <a:rPr lang="zh-CN" altLang="en-US" sz="1400">
                <a:solidFill>
                  <a:srgbClr val="3F434C"/>
                </a:solidFill>
              </a:rPr>
              <a:t>重传；</a:t>
            </a:r>
            <a:endParaRPr lang="en-US" altLang="zh-CN" sz="140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可靠传输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008FC90-1C07-482F-9A56-504D6AD234F3}"/>
              </a:ext>
            </a:extLst>
          </p:cNvPr>
          <p:cNvGraphicFramePr>
            <a:graphicFrameLocks noGrp="1"/>
          </p:cNvGraphicFramePr>
          <p:nvPr/>
        </p:nvGraphicFramePr>
        <p:xfrm>
          <a:off x="7386194" y="1615086"/>
          <a:ext cx="3464060" cy="92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406">
                  <a:extLst>
                    <a:ext uri="{9D8B030D-6E8A-4147-A177-3AD203B41FA5}">
                      <a16:colId xmlns:a16="http://schemas.microsoft.com/office/drawing/2014/main" val="199096305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86687251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827355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4111160866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03213190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150872271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941678255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1497578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25344790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896845527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008826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72813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888240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681557"/>
                  </a:ext>
                </a:extLst>
              </a:tr>
            </a:tbl>
          </a:graphicData>
        </a:graphic>
      </p:graphicFrame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704853D5-22AD-4B1B-8B62-D2D2B2E8473C}"/>
              </a:ext>
            </a:extLst>
          </p:cNvPr>
          <p:cNvSpPr/>
          <p:nvPr/>
        </p:nvSpPr>
        <p:spPr>
          <a:xfrm>
            <a:off x="7402337" y="2958590"/>
            <a:ext cx="2443606" cy="63533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C929ED-2A20-478E-88C8-9B13A569F25E}"/>
              </a:ext>
            </a:extLst>
          </p:cNvPr>
          <p:cNvSpPr txBox="1"/>
          <p:nvPr/>
        </p:nvSpPr>
        <p:spPr>
          <a:xfrm>
            <a:off x="6543882" y="2896929"/>
            <a:ext cx="893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TCP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缓存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6FA815-923B-442F-BBC3-1CBADD7AD3B7}"/>
              </a:ext>
            </a:extLst>
          </p:cNvPr>
          <p:cNvSpPr txBox="1"/>
          <p:nvPr/>
        </p:nvSpPr>
        <p:spPr>
          <a:xfrm>
            <a:off x="6700068" y="1553425"/>
            <a:ext cx="702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文件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003279-777F-4745-8EE3-F2557262E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05107"/>
              </p:ext>
            </p:extLst>
          </p:nvPr>
        </p:nvGraphicFramePr>
        <p:xfrm>
          <a:off x="9115973" y="3049947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675A0A-C715-422D-AA45-7EC71BF5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70862"/>
              </p:ext>
            </p:extLst>
          </p:nvPr>
        </p:nvGraphicFramePr>
        <p:xfrm>
          <a:off x="8498325" y="3049947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6ED2CB-CD3A-43D2-9FC4-C12D440C1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3959"/>
              </p:ext>
            </p:extLst>
          </p:nvPr>
        </p:nvGraphicFramePr>
        <p:xfrm>
          <a:off x="8088958" y="3049947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5EECBE2-13D4-4DEF-AE17-6C2B5009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4361"/>
              </p:ext>
            </p:extLst>
          </p:nvPr>
        </p:nvGraphicFramePr>
        <p:xfrm>
          <a:off x="7469520" y="3049947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C4459820-9CD4-4CB6-8029-88219CF559C2}"/>
              </a:ext>
            </a:extLst>
          </p:cNvPr>
          <p:cNvSpPr/>
          <p:nvPr/>
        </p:nvSpPr>
        <p:spPr>
          <a:xfrm>
            <a:off x="7402337" y="4009348"/>
            <a:ext cx="2443606" cy="63533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6A8463A-C64A-4A7D-B136-D1DB92E8BA26}"/>
              </a:ext>
            </a:extLst>
          </p:cNvPr>
          <p:cNvSpPr txBox="1"/>
          <p:nvPr/>
        </p:nvSpPr>
        <p:spPr>
          <a:xfrm>
            <a:off x="6543882" y="3947687"/>
            <a:ext cx="893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TCP</a:t>
            </a:r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缓存</a:t>
            </a: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5A04C6CE-DC22-43F9-AB61-48EE29693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24508"/>
              </p:ext>
            </p:extLst>
          </p:nvPr>
        </p:nvGraphicFramePr>
        <p:xfrm>
          <a:off x="9115973" y="4100705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966E0F72-CCF2-4FA6-8F1A-D19ED11C4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60219"/>
              </p:ext>
            </p:extLst>
          </p:nvPr>
        </p:nvGraphicFramePr>
        <p:xfrm>
          <a:off x="10241557" y="3403424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C93E8278-93AF-4963-B71A-09A5BB11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01125"/>
              </p:ext>
            </p:extLst>
          </p:nvPr>
        </p:nvGraphicFramePr>
        <p:xfrm>
          <a:off x="8088958" y="4100705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228E9CB3-C86C-4F44-B3B0-B6510747E2F2}"/>
              </a:ext>
            </a:extLst>
          </p:cNvPr>
          <p:cNvSpPr/>
          <p:nvPr/>
        </p:nvSpPr>
        <p:spPr>
          <a:xfrm>
            <a:off x="8189951" y="2649387"/>
            <a:ext cx="292231" cy="309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FA2E6EE-742F-4D01-8611-95EAF8E74B00}"/>
              </a:ext>
            </a:extLst>
          </p:cNvPr>
          <p:cNvCxnSpPr>
            <a:cxnSpLocks/>
            <a:stCxn id="5" idx="3"/>
            <a:endCxn id="75" idx="3"/>
          </p:cNvCxnSpPr>
          <p:nvPr/>
        </p:nvCxnSpPr>
        <p:spPr>
          <a:xfrm>
            <a:off x="9845943" y="3276257"/>
            <a:ext cx="12700" cy="105075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B83A8E2-E51B-4036-B9AB-50C9E707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2350"/>
              </p:ext>
            </p:extLst>
          </p:nvPr>
        </p:nvGraphicFramePr>
        <p:xfrm>
          <a:off x="10241557" y="3721626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519C48B2-D1E4-4DED-AD12-6789D6781A34}"/>
              </a:ext>
            </a:extLst>
          </p:cNvPr>
          <p:cNvSpPr/>
          <p:nvPr/>
        </p:nvSpPr>
        <p:spPr>
          <a:xfrm>
            <a:off x="10091228" y="4231786"/>
            <a:ext cx="1463823" cy="635334"/>
          </a:xfrm>
          <a:prstGeom prst="wedgeEllipseCallout">
            <a:avLst>
              <a:gd name="adj1" fmla="val -7431"/>
              <a:gd name="adj2" fmla="val -790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报文段首部确认号字段</a:t>
            </a:r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86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9" grpId="0"/>
      <p:bldP spid="73" grpId="0"/>
      <p:bldP spid="75" grpId="0" animBg="1"/>
      <p:bldP spid="76" grpId="0"/>
      <p:bldP spid="12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流量控制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滑动窗口机制：</a:t>
            </a:r>
            <a:r>
              <a:rPr lang="zh-CN" altLang="en-US"/>
              <a:t>在</a:t>
            </a:r>
            <a:r>
              <a:rPr lang="zh-CN" altLang="en-US">
                <a:solidFill>
                  <a:schemeClr val="accent4"/>
                </a:solidFill>
              </a:rPr>
              <a:t>发送端</a:t>
            </a:r>
            <a:r>
              <a:rPr lang="zh-CN" altLang="en-US"/>
              <a:t>控制流量，以便接收端正常接收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接收方根据自己接收缓存大小</a:t>
            </a:r>
            <a:r>
              <a:rPr lang="zh-CN" altLang="en-US">
                <a:solidFill>
                  <a:schemeClr val="accent4"/>
                </a:solidFill>
              </a:rPr>
              <a:t>动态调整</a:t>
            </a:r>
            <a:r>
              <a:rPr lang="zh-CN" altLang="en-US"/>
              <a:t>发送方窗口大小</a:t>
            </a:r>
            <a:endParaRPr lang="en-US" altLang="zh-CN" sz="140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接收窗口</a:t>
            </a:r>
            <a:r>
              <a:rPr lang="en-US" altLang="zh-CN" sz="1400" err="1">
                <a:solidFill>
                  <a:srgbClr val="3F434C"/>
                </a:solidFill>
              </a:rPr>
              <a:t>rwnd</a:t>
            </a:r>
            <a:r>
              <a:rPr lang="zh-CN" altLang="en-US" sz="1400">
                <a:solidFill>
                  <a:srgbClr val="3F434C"/>
                </a:solidFill>
              </a:rPr>
              <a:t>设置确认报文段的窗口字段，并通知发送方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发送方取接收窗口</a:t>
            </a:r>
            <a:r>
              <a:rPr lang="en-US" altLang="zh-CN" sz="1400" err="1">
                <a:solidFill>
                  <a:srgbClr val="3F434C"/>
                </a:solidFill>
              </a:rPr>
              <a:t>rwnd</a:t>
            </a:r>
            <a:r>
              <a:rPr lang="zh-CN" altLang="en-US" sz="1400">
                <a:solidFill>
                  <a:srgbClr val="3F434C"/>
                </a:solidFill>
              </a:rPr>
              <a:t>和拥塞窗口</a:t>
            </a:r>
            <a:r>
              <a:rPr lang="en-US" altLang="zh-CN" sz="1400" err="1">
                <a:solidFill>
                  <a:srgbClr val="3F434C"/>
                </a:solidFill>
              </a:rPr>
              <a:t>cwnd</a:t>
            </a:r>
            <a:r>
              <a:rPr lang="zh-CN" altLang="en-US" sz="1400">
                <a:solidFill>
                  <a:srgbClr val="3F434C"/>
                </a:solidFill>
              </a:rPr>
              <a:t>的</a:t>
            </a:r>
            <a:r>
              <a:rPr lang="zh-CN" altLang="en-US" sz="1400">
                <a:solidFill>
                  <a:schemeClr val="accent4"/>
                </a:solidFill>
              </a:rPr>
              <a:t>较小值</a:t>
            </a:r>
            <a:endParaRPr lang="en-US" altLang="zh-CN" sz="1400">
              <a:solidFill>
                <a:schemeClr val="accent4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altLang="zh-CN" sz="1400">
                <a:solidFill>
                  <a:srgbClr val="3F434C"/>
                </a:solidFill>
              </a:rPr>
              <a:t>A</a:t>
            </a:r>
            <a:r>
              <a:rPr lang="zh-CN" altLang="en-US" sz="1400">
                <a:solidFill>
                  <a:srgbClr val="3F434C"/>
                </a:solidFill>
              </a:rPr>
              <a:t>向</a:t>
            </a:r>
            <a:r>
              <a:rPr lang="en-US" altLang="zh-CN" sz="1400">
                <a:solidFill>
                  <a:srgbClr val="3F434C"/>
                </a:solidFill>
              </a:rPr>
              <a:t>B</a:t>
            </a:r>
            <a:r>
              <a:rPr lang="zh-CN" altLang="en-US" sz="1400">
                <a:solidFill>
                  <a:srgbClr val="3F434C"/>
                </a:solidFill>
              </a:rPr>
              <a:t>发送数据，连接建立时，</a:t>
            </a:r>
            <a:r>
              <a:rPr lang="en-US" altLang="zh-CN" sz="1400">
                <a:solidFill>
                  <a:srgbClr val="3F434C"/>
                </a:solidFill>
              </a:rPr>
              <a:t>B</a:t>
            </a:r>
            <a:r>
              <a:rPr lang="zh-CN" altLang="en-US" sz="1400">
                <a:solidFill>
                  <a:srgbClr val="3F434C"/>
                </a:solidFill>
              </a:rPr>
              <a:t>告诉</a:t>
            </a:r>
            <a:r>
              <a:rPr lang="en-US" altLang="zh-CN" sz="1400">
                <a:solidFill>
                  <a:srgbClr val="3F434C"/>
                </a:solidFill>
              </a:rPr>
              <a:t>A</a:t>
            </a:r>
            <a:r>
              <a:rPr lang="zh-CN" altLang="en-US" sz="1400">
                <a:solidFill>
                  <a:srgbClr val="3F434C"/>
                </a:solidFill>
              </a:rPr>
              <a:t>自己的</a:t>
            </a:r>
            <a:r>
              <a:rPr lang="en-US" altLang="zh-CN" sz="1400" err="1">
                <a:solidFill>
                  <a:srgbClr val="3F434C"/>
                </a:solidFill>
              </a:rPr>
              <a:t>rwnd</a:t>
            </a:r>
            <a:r>
              <a:rPr lang="zh-CN" altLang="en-US" sz="1400">
                <a:solidFill>
                  <a:srgbClr val="3F434C"/>
                </a:solidFill>
              </a:rPr>
              <a:t>大小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altLang="zh-CN" sz="1400">
                <a:solidFill>
                  <a:srgbClr val="3F434C"/>
                </a:solidFill>
              </a:rPr>
              <a:t>TCP</a:t>
            </a:r>
            <a:r>
              <a:rPr lang="zh-CN" altLang="en-US" sz="1400">
                <a:solidFill>
                  <a:srgbClr val="3F434C"/>
                </a:solidFill>
              </a:rPr>
              <a:t>为连接设置持续计时器，收到</a:t>
            </a:r>
            <a:r>
              <a:rPr lang="zh-CN" altLang="en-US" sz="1400">
                <a:solidFill>
                  <a:schemeClr val="accent4"/>
                </a:solidFill>
              </a:rPr>
              <a:t>零窗口通知</a:t>
            </a:r>
            <a:r>
              <a:rPr lang="zh-CN" altLang="en-US" sz="1400">
                <a:solidFill>
                  <a:srgbClr val="3F434C"/>
                </a:solidFill>
              </a:rPr>
              <a:t>则启动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持续计时器到期则发送零窗口探测报文段，请求目前窗口值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若此时窗口值为</a:t>
            </a:r>
            <a:r>
              <a:rPr lang="en-US" altLang="zh-CN" sz="1400">
                <a:solidFill>
                  <a:srgbClr val="3F434C"/>
                </a:solidFill>
              </a:rPr>
              <a:t>0</a:t>
            </a:r>
            <a:r>
              <a:rPr lang="zh-CN" altLang="en-US" sz="1400">
                <a:solidFill>
                  <a:srgbClr val="3F434C"/>
                </a:solidFill>
              </a:rPr>
              <a:t>，发送方重置持续计时器</a:t>
            </a:r>
            <a:endParaRPr lang="en-US" altLang="zh-CN" sz="140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流量控制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008FC90-1C07-482F-9A56-504D6AD234F3}"/>
              </a:ext>
            </a:extLst>
          </p:cNvPr>
          <p:cNvGraphicFramePr>
            <a:graphicFrameLocks noGrp="1"/>
          </p:cNvGraphicFramePr>
          <p:nvPr/>
        </p:nvGraphicFramePr>
        <p:xfrm>
          <a:off x="7386194" y="1615086"/>
          <a:ext cx="3464060" cy="92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406">
                  <a:extLst>
                    <a:ext uri="{9D8B030D-6E8A-4147-A177-3AD203B41FA5}">
                      <a16:colId xmlns:a16="http://schemas.microsoft.com/office/drawing/2014/main" val="199096305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86687251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827355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4111160866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03213190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150872271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941678255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1497578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25344790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896845527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008826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72813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888240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681557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7D6FA815-923B-442F-BBC3-1CBADD7AD3B7}"/>
              </a:ext>
            </a:extLst>
          </p:cNvPr>
          <p:cNvSpPr txBox="1"/>
          <p:nvPr/>
        </p:nvSpPr>
        <p:spPr>
          <a:xfrm>
            <a:off x="7174863" y="3069463"/>
            <a:ext cx="859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发送端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A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E6396FC-1A20-48B4-842B-D66CB727AA2C}"/>
              </a:ext>
            </a:extLst>
          </p:cNvPr>
          <p:cNvSpPr txBox="1"/>
          <p:nvPr/>
        </p:nvSpPr>
        <p:spPr>
          <a:xfrm>
            <a:off x="7174863" y="4873291"/>
            <a:ext cx="859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接收端</a:t>
            </a:r>
            <a:r>
              <a: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rPr>
              <a:t>B</a:t>
            </a:r>
            <a:endParaRPr lang="zh-CN" altLang="en-US" sz="14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11F63B81-A868-47DF-980C-3CE134324643}"/>
              </a:ext>
            </a:extLst>
          </p:cNvPr>
          <p:cNvGraphicFramePr>
            <a:graphicFrameLocks noGrp="1"/>
          </p:cNvGraphicFramePr>
          <p:nvPr/>
        </p:nvGraphicFramePr>
        <p:xfrm>
          <a:off x="9731188" y="3109566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5FD593C4-3162-4833-BD83-3AEC3B8A37E2}"/>
              </a:ext>
            </a:extLst>
          </p:cNvPr>
          <p:cNvGraphicFramePr>
            <a:graphicFrameLocks noGrp="1"/>
          </p:cNvGraphicFramePr>
          <p:nvPr/>
        </p:nvGraphicFramePr>
        <p:xfrm>
          <a:off x="9113540" y="3109566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FE163B99-BE5F-466E-A532-35973DD51353}"/>
              </a:ext>
            </a:extLst>
          </p:cNvPr>
          <p:cNvGraphicFramePr>
            <a:graphicFrameLocks noGrp="1"/>
          </p:cNvGraphicFramePr>
          <p:nvPr/>
        </p:nvGraphicFramePr>
        <p:xfrm>
          <a:off x="8704173" y="3109566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56A516AC-C291-41EA-810E-F63AE25B6D43}"/>
              </a:ext>
            </a:extLst>
          </p:cNvPr>
          <p:cNvGraphicFramePr>
            <a:graphicFrameLocks noGrp="1"/>
          </p:cNvGraphicFramePr>
          <p:nvPr/>
        </p:nvGraphicFramePr>
        <p:xfrm>
          <a:off x="8084735" y="3109566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7246942-4587-4578-B182-DCA5C0992054}"/>
              </a:ext>
            </a:extLst>
          </p:cNvPr>
          <p:cNvSpPr/>
          <p:nvPr/>
        </p:nvSpPr>
        <p:spPr>
          <a:xfrm>
            <a:off x="9538364" y="3056196"/>
            <a:ext cx="826648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F0A1832-A7FE-4F5F-9458-BB02395760BC}"/>
              </a:ext>
            </a:extLst>
          </p:cNvPr>
          <p:cNvGraphicFramePr>
            <a:graphicFrameLocks noGrp="1"/>
          </p:cNvGraphicFramePr>
          <p:nvPr/>
        </p:nvGraphicFramePr>
        <p:xfrm>
          <a:off x="9729397" y="4919193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F783AF67-A9D2-4259-8C48-B9A5E036807A}"/>
              </a:ext>
            </a:extLst>
          </p:cNvPr>
          <p:cNvGraphicFramePr>
            <a:graphicFrameLocks noGrp="1"/>
          </p:cNvGraphicFramePr>
          <p:nvPr/>
        </p:nvGraphicFramePr>
        <p:xfrm>
          <a:off x="9111749" y="4919193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5D57D76-7855-4978-9866-AA3A52962A73}"/>
              </a:ext>
            </a:extLst>
          </p:cNvPr>
          <p:cNvGraphicFramePr>
            <a:graphicFrameLocks noGrp="1"/>
          </p:cNvGraphicFramePr>
          <p:nvPr/>
        </p:nvGraphicFramePr>
        <p:xfrm>
          <a:off x="8702382" y="4919193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45D038AA-01E7-4789-9C2B-CBBE0624FAC1}"/>
              </a:ext>
            </a:extLst>
          </p:cNvPr>
          <p:cNvGraphicFramePr>
            <a:graphicFrameLocks noGrp="1"/>
          </p:cNvGraphicFramePr>
          <p:nvPr/>
        </p:nvGraphicFramePr>
        <p:xfrm>
          <a:off x="8082944" y="4919193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103" name="对话气泡: 圆角矩形 102">
            <a:extLst>
              <a:ext uri="{FF2B5EF4-FFF2-40B4-BE49-F238E27FC236}">
                <a16:creationId xmlns:a16="http://schemas.microsoft.com/office/drawing/2014/main" id="{8EAED3D2-CBBE-4DAB-AE92-B22796568DDD}"/>
              </a:ext>
            </a:extLst>
          </p:cNvPr>
          <p:cNvSpPr/>
          <p:nvPr/>
        </p:nvSpPr>
        <p:spPr>
          <a:xfrm>
            <a:off x="6986876" y="5428571"/>
            <a:ext cx="1403704" cy="739839"/>
          </a:xfrm>
          <a:prstGeom prst="wedgeRoundRectCallout">
            <a:avLst>
              <a:gd name="adj1" fmla="val 24352"/>
              <a:gd name="adj2" fmla="val -7331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向</a:t>
            </a:r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发送；</a:t>
            </a:r>
            <a:endParaRPr lang="en-US" altLang="zh-CN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en-US" altLang="zh-CN" sz="12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rwnd</a:t>
            </a:r>
            <a:r>
              <a:rPr lang="en-US" altLang="zh-CN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=400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每个报文段</a:t>
            </a:r>
            <a:r>
              <a:rPr lang="en-US" altLang="zh-CN" sz="120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100B</a:t>
            </a:r>
            <a:r>
              <a:rPr lang="zh-CN" altLang="en-US" sz="12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6010BB0-10F9-4319-99C2-ACE2FB135872}"/>
              </a:ext>
            </a:extLst>
          </p:cNvPr>
          <p:cNvGrpSpPr/>
          <p:nvPr/>
        </p:nvGrpSpPr>
        <p:grpSpPr>
          <a:xfrm>
            <a:off x="7601065" y="3633997"/>
            <a:ext cx="624837" cy="1026599"/>
            <a:chOff x="8483645" y="3573303"/>
            <a:chExt cx="624837" cy="1026599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8C7BF4F-5417-4B24-A561-A70A41B5EC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F9F3FAC-E720-448D-89FE-5A48C2520B3C}"/>
                </a:ext>
              </a:extLst>
            </p:cNvPr>
            <p:cNvSpPr txBox="1"/>
            <p:nvPr/>
          </p:nvSpPr>
          <p:spPr>
            <a:xfrm>
              <a:off x="8483645" y="3573303"/>
              <a:ext cx="62483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1-100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E5D041-5129-4E2C-A88A-148650FABE8A}"/>
              </a:ext>
            </a:extLst>
          </p:cNvPr>
          <p:cNvGrpSpPr/>
          <p:nvPr/>
        </p:nvGrpSpPr>
        <p:grpSpPr>
          <a:xfrm>
            <a:off x="7907469" y="3633997"/>
            <a:ext cx="704861" cy="1026599"/>
            <a:chOff x="9168148" y="3573303"/>
            <a:chExt cx="704861" cy="1026599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47FE4282-CBB1-4ACE-AED1-7C46F6B8B552}"/>
                </a:ext>
              </a:extLst>
            </p:cNvPr>
            <p:cNvCxnSpPr>
              <a:cxnSpLocks/>
            </p:cNvCxnSpPr>
            <p:nvPr/>
          </p:nvCxnSpPr>
          <p:spPr>
            <a:xfrm>
              <a:off x="9520578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18C32B1-2B17-4733-81D3-4818159899A2}"/>
                </a:ext>
              </a:extLst>
            </p:cNvPr>
            <p:cNvSpPr txBox="1"/>
            <p:nvPr/>
          </p:nvSpPr>
          <p:spPr>
            <a:xfrm>
              <a:off x="9168148" y="3959644"/>
              <a:ext cx="7048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101-200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9ACDD34-812B-47A0-9949-C57883B29688}"/>
              </a:ext>
            </a:extLst>
          </p:cNvPr>
          <p:cNvGrpSpPr/>
          <p:nvPr/>
        </p:nvGrpSpPr>
        <p:grpSpPr>
          <a:xfrm>
            <a:off x="7285326" y="3633997"/>
            <a:ext cx="624837" cy="1041988"/>
            <a:chOff x="8483645" y="3573303"/>
            <a:chExt cx="624837" cy="1041988"/>
          </a:xfrm>
        </p:grpSpPr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CF7F71EA-84BE-4B0D-8FF7-7C69B10E8B5E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8E33DA3-12DA-4567-9CE4-91DB02CBE122}"/>
                </a:ext>
              </a:extLst>
            </p:cNvPr>
            <p:cNvSpPr txBox="1"/>
            <p:nvPr/>
          </p:nvSpPr>
          <p:spPr>
            <a:xfrm>
              <a:off x="8483645" y="4184404"/>
              <a:ext cx="62483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</a:t>
              </a:r>
            </a:p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400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38AC4064-3AB8-477E-BCCC-F8640A50FA1F}"/>
              </a:ext>
            </a:extLst>
          </p:cNvPr>
          <p:cNvGrpSpPr/>
          <p:nvPr/>
        </p:nvGrpSpPr>
        <p:grpSpPr>
          <a:xfrm>
            <a:off x="8668977" y="3633997"/>
            <a:ext cx="826649" cy="1026599"/>
            <a:chOff x="8388547" y="3573303"/>
            <a:chExt cx="826649" cy="1026599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9D661889-5283-404B-8A31-25BA2A2808EC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BC3699-5A66-453B-A735-ECD43AB4C9FF}"/>
                </a:ext>
              </a:extLst>
            </p:cNvPr>
            <p:cNvSpPr txBox="1"/>
            <p:nvPr/>
          </p:nvSpPr>
          <p:spPr>
            <a:xfrm>
              <a:off x="8388547" y="3573303"/>
              <a:ext cx="82664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</a:t>
              </a:r>
            </a:p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ack=201</a:t>
              </a:r>
            </a:p>
            <a:p>
              <a:pPr algn="ctr"/>
              <a:r>
                <a:rPr lang="en-US" altLang="zh-CN" sz="105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=200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6283C5E-9C36-4DEA-A8F9-F1CDBB429FFC}"/>
              </a:ext>
            </a:extLst>
          </p:cNvPr>
          <p:cNvGrpSpPr/>
          <p:nvPr/>
        </p:nvGrpSpPr>
        <p:grpSpPr>
          <a:xfrm>
            <a:off x="9171519" y="3633997"/>
            <a:ext cx="704861" cy="1026599"/>
            <a:chOff x="9170691" y="3573303"/>
            <a:chExt cx="704861" cy="1026599"/>
          </a:xfrm>
        </p:grpSpPr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CB0EA1EA-3445-483F-B425-11BEF20D546F}"/>
                </a:ext>
              </a:extLst>
            </p:cNvPr>
            <p:cNvCxnSpPr>
              <a:cxnSpLocks/>
            </p:cNvCxnSpPr>
            <p:nvPr/>
          </p:nvCxnSpPr>
          <p:spPr>
            <a:xfrm>
              <a:off x="9520578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2867453-521D-4B33-98EF-2A0AF277AF22}"/>
                </a:ext>
              </a:extLst>
            </p:cNvPr>
            <p:cNvSpPr txBox="1"/>
            <p:nvPr/>
          </p:nvSpPr>
          <p:spPr>
            <a:xfrm>
              <a:off x="9170691" y="4315836"/>
              <a:ext cx="7048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301-400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63F14D9-24C4-4814-AD4E-59247686E127}"/>
              </a:ext>
            </a:extLst>
          </p:cNvPr>
          <p:cNvGrpSpPr/>
          <p:nvPr/>
        </p:nvGrpSpPr>
        <p:grpSpPr>
          <a:xfrm>
            <a:off x="8288223" y="3633997"/>
            <a:ext cx="704861" cy="1026599"/>
            <a:chOff x="9021403" y="3560209"/>
            <a:chExt cx="704861" cy="10265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287961-FC3C-41BF-884F-D2F426E4542A}"/>
                </a:ext>
              </a:extLst>
            </p:cNvPr>
            <p:cNvGrpSpPr/>
            <p:nvPr/>
          </p:nvGrpSpPr>
          <p:grpSpPr>
            <a:xfrm>
              <a:off x="9021403" y="3560209"/>
              <a:ext cx="704861" cy="1026599"/>
              <a:chOff x="9291961" y="3573303"/>
              <a:chExt cx="704861" cy="1026599"/>
            </a:xfrm>
          </p:grpSpPr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D50C04CF-FDFE-46FF-9625-E6C8295D1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4391" y="3573303"/>
                <a:ext cx="0" cy="1026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C466D7F-303C-4136-A37A-1341C49CC515}"/>
                  </a:ext>
                </a:extLst>
              </p:cNvPr>
              <p:cNvSpPr txBox="1"/>
              <p:nvPr/>
            </p:nvSpPr>
            <p:spPr>
              <a:xfrm>
                <a:off x="9291961" y="4345986"/>
                <a:ext cx="70486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201-300</a:t>
                </a: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D811734-16C1-4655-9D5C-4D33463774F2}"/>
                </a:ext>
              </a:extLst>
            </p:cNvPr>
            <p:cNvSpPr txBox="1"/>
            <p:nvPr/>
          </p:nvSpPr>
          <p:spPr>
            <a:xfrm>
              <a:off x="9165553" y="4080415"/>
              <a:ext cx="4165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×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29564EA-DABC-494B-8099-C2F811442A5C}"/>
              </a:ext>
            </a:extLst>
          </p:cNvPr>
          <p:cNvSpPr txBox="1"/>
          <p:nvPr/>
        </p:nvSpPr>
        <p:spPr>
          <a:xfrm>
            <a:off x="8082945" y="5132090"/>
            <a:ext cx="22820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050" i="1">
                <a:solidFill>
                  <a:srgbClr val="3F434C"/>
                </a:solidFill>
                <a:ea typeface="思源黑体 CN Medium" panose="020B0600000000000000" pitchFamily="34" charset="-122"/>
              </a:rPr>
              <a:t>  9      8     7   6    5    4   3    2   1   0</a:t>
            </a:r>
            <a:endParaRPr lang="zh-CN" altLang="en-US" sz="1050" i="1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7533023-39B4-467A-8F9F-C5F1B2227070}"/>
              </a:ext>
            </a:extLst>
          </p:cNvPr>
          <p:cNvGraphicFramePr>
            <a:graphicFrameLocks noGrp="1"/>
          </p:cNvGraphicFramePr>
          <p:nvPr/>
        </p:nvGraphicFramePr>
        <p:xfrm>
          <a:off x="9938573" y="4919193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323E0A7C-F008-45BF-89BF-F65E618D730D}"/>
              </a:ext>
            </a:extLst>
          </p:cNvPr>
          <p:cNvSpPr/>
          <p:nvPr/>
        </p:nvSpPr>
        <p:spPr>
          <a:xfrm>
            <a:off x="9538364" y="3056196"/>
            <a:ext cx="400209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id="{731F6BA4-DED9-4957-BAA6-EA96B4558C66}"/>
              </a:ext>
            </a:extLst>
          </p:cNvPr>
          <p:cNvGraphicFramePr>
            <a:graphicFrameLocks noGrp="1"/>
          </p:cNvGraphicFramePr>
          <p:nvPr/>
        </p:nvGraphicFramePr>
        <p:xfrm>
          <a:off x="9521117" y="4919193"/>
          <a:ext cx="20828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id="{558137DF-7932-44B4-82DD-A88363E7D880}"/>
              </a:ext>
            </a:extLst>
          </p:cNvPr>
          <p:cNvGraphicFramePr>
            <a:graphicFrameLocks noGrp="1"/>
          </p:cNvGraphicFramePr>
          <p:nvPr/>
        </p:nvGraphicFramePr>
        <p:xfrm>
          <a:off x="9729397" y="4919386"/>
          <a:ext cx="20828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A7E7F6F-0F2F-417D-A070-6F709ED044D1}"/>
              </a:ext>
            </a:extLst>
          </p:cNvPr>
          <p:cNvGrpSpPr/>
          <p:nvPr/>
        </p:nvGrpSpPr>
        <p:grpSpPr>
          <a:xfrm>
            <a:off x="9552273" y="3633997"/>
            <a:ext cx="704861" cy="1026599"/>
            <a:chOff x="10238915" y="3560208"/>
            <a:chExt cx="704861" cy="1026599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EC810B22-0D32-4E9F-8873-2B6114DB26F8}"/>
                </a:ext>
              </a:extLst>
            </p:cNvPr>
            <p:cNvGrpSpPr/>
            <p:nvPr/>
          </p:nvGrpSpPr>
          <p:grpSpPr>
            <a:xfrm>
              <a:off x="10238915" y="3560208"/>
              <a:ext cx="704861" cy="1026599"/>
              <a:chOff x="9168147" y="3573303"/>
              <a:chExt cx="704861" cy="1026599"/>
            </a:xfrm>
          </p:grpSpPr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53584A5-A35E-41A0-BB6D-71E25438A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0578" y="3573303"/>
                <a:ext cx="0" cy="1026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AC97DC0-B5A1-4CF1-B6B9-3EF769EBC1E6}"/>
                  </a:ext>
                </a:extLst>
              </p:cNvPr>
              <p:cNvSpPr txBox="1"/>
              <p:nvPr/>
            </p:nvSpPr>
            <p:spPr>
              <a:xfrm>
                <a:off x="9168147" y="3573704"/>
                <a:ext cx="70486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201-300</a:t>
                </a:r>
              </a:p>
            </p:txBody>
          </p:sp>
        </p:grp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9C66D024-79DE-45B4-8AA0-3FA2786E5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3344" y="3869535"/>
              <a:ext cx="236002" cy="236002"/>
            </a:xfrm>
            <a:prstGeom prst="rect">
              <a:avLst/>
            </a:prstGeom>
          </p:spPr>
        </p:pic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49F08CC-3A27-4459-9482-6D8D9FA4F92F}"/>
              </a:ext>
            </a:extLst>
          </p:cNvPr>
          <p:cNvGrpSpPr/>
          <p:nvPr/>
        </p:nvGrpSpPr>
        <p:grpSpPr>
          <a:xfrm>
            <a:off x="9927218" y="3633997"/>
            <a:ext cx="826649" cy="1026599"/>
            <a:chOff x="8382738" y="3573303"/>
            <a:chExt cx="826649" cy="1026599"/>
          </a:xfrm>
        </p:grpSpPr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E9795929-FA1A-4FDD-9239-BC07C75E37BD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085DEA3-DF1F-4EC3-A57A-AB134444109C}"/>
                </a:ext>
              </a:extLst>
            </p:cNvPr>
            <p:cNvSpPr txBox="1"/>
            <p:nvPr/>
          </p:nvSpPr>
          <p:spPr>
            <a:xfrm>
              <a:off x="8382738" y="3989761"/>
              <a:ext cx="82664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</a:t>
              </a:r>
            </a:p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ack=401</a:t>
              </a:r>
            </a:p>
            <a:p>
              <a:pPr algn="ctr"/>
              <a:r>
                <a:rPr lang="en-US" altLang="zh-CN" sz="105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=400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D6DF066-075F-4DBA-B8EE-F3ED7CCE392B}"/>
              </a:ext>
            </a:extLst>
          </p:cNvPr>
          <p:cNvGrpSpPr/>
          <p:nvPr/>
        </p:nvGrpSpPr>
        <p:grpSpPr>
          <a:xfrm>
            <a:off x="10555201" y="3633997"/>
            <a:ext cx="442357" cy="1026599"/>
            <a:chOff x="9170691" y="3573303"/>
            <a:chExt cx="704861" cy="1026599"/>
          </a:xfrm>
        </p:grpSpPr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D146967-A5C0-492B-894F-D452DC779D0C}"/>
                </a:ext>
              </a:extLst>
            </p:cNvPr>
            <p:cNvCxnSpPr>
              <a:cxnSpLocks/>
            </p:cNvCxnSpPr>
            <p:nvPr/>
          </p:nvCxnSpPr>
          <p:spPr>
            <a:xfrm>
              <a:off x="9520578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B1D1C3D3-744B-4C83-B81E-A865F3C08992}"/>
                </a:ext>
              </a:extLst>
            </p:cNvPr>
            <p:cNvSpPr txBox="1"/>
            <p:nvPr/>
          </p:nvSpPr>
          <p:spPr>
            <a:xfrm>
              <a:off x="9170691" y="4315836"/>
              <a:ext cx="7048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......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87F9092-11B4-489B-B3CA-BF9598B10A49}"/>
              </a:ext>
            </a:extLst>
          </p:cNvPr>
          <p:cNvGrpSpPr/>
          <p:nvPr/>
        </p:nvGrpSpPr>
        <p:grpSpPr>
          <a:xfrm>
            <a:off x="10833893" y="3633997"/>
            <a:ext cx="826649" cy="1026599"/>
            <a:chOff x="8382738" y="3573303"/>
            <a:chExt cx="826649" cy="1026599"/>
          </a:xfrm>
        </p:grpSpPr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91034EE0-66FC-4F1D-AED8-3A806EBAB748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DFCC71D-D7C6-4105-BA5E-4BBD8ED42F44}"/>
                </a:ext>
              </a:extLst>
            </p:cNvPr>
            <p:cNvSpPr txBox="1"/>
            <p:nvPr/>
          </p:nvSpPr>
          <p:spPr>
            <a:xfrm>
              <a:off x="8382738" y="3989761"/>
              <a:ext cx="82664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</a:t>
              </a:r>
            </a:p>
            <a:p>
              <a:pPr algn="ctr"/>
              <a:r>
                <a:rPr lang="en-US" altLang="zh-CN" sz="105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ack=1001</a:t>
              </a:r>
            </a:p>
            <a:p>
              <a:pPr algn="ctr"/>
              <a:r>
                <a:rPr lang="en-US" altLang="zh-CN" sz="1050" err="1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=0</a:t>
              </a:r>
            </a:p>
          </p:txBody>
        </p:sp>
      </p:grp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DCD37A9A-6E37-4103-B4E5-C4301DC03464}"/>
              </a:ext>
            </a:extLst>
          </p:cNvPr>
          <p:cNvSpPr/>
          <p:nvPr/>
        </p:nvSpPr>
        <p:spPr>
          <a:xfrm>
            <a:off x="8704900" y="3056196"/>
            <a:ext cx="826648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05617C7F-CF0F-46A6-A864-E19FA48AD939}"/>
              </a:ext>
            </a:extLst>
          </p:cNvPr>
          <p:cNvGraphicFramePr>
            <a:graphicFrameLocks noGrp="1"/>
          </p:cNvGraphicFramePr>
          <p:nvPr/>
        </p:nvGraphicFramePr>
        <p:xfrm>
          <a:off x="8701485" y="4919000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4B4EFA49-C2D8-4AB0-885E-F94C82934DF4}"/>
              </a:ext>
            </a:extLst>
          </p:cNvPr>
          <p:cNvGraphicFramePr>
            <a:graphicFrameLocks noGrp="1"/>
          </p:cNvGraphicFramePr>
          <p:nvPr/>
        </p:nvGraphicFramePr>
        <p:xfrm>
          <a:off x="9125237" y="4919000"/>
          <a:ext cx="394982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491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197491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E4E0D0D-A67F-44E8-9843-B6856C024C31}"/>
              </a:ext>
            </a:extLst>
          </p:cNvPr>
          <p:cNvSpPr/>
          <p:nvPr/>
        </p:nvSpPr>
        <p:spPr>
          <a:xfrm>
            <a:off x="9521117" y="4857799"/>
            <a:ext cx="834912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1" name="表格 150">
            <a:extLst>
              <a:ext uri="{FF2B5EF4-FFF2-40B4-BE49-F238E27FC236}">
                <a16:creationId xmlns:a16="http://schemas.microsoft.com/office/drawing/2014/main" id="{C84344E8-C9B2-4D32-A943-09A72784674A}"/>
              </a:ext>
            </a:extLst>
          </p:cNvPr>
          <p:cNvGraphicFramePr>
            <a:graphicFrameLocks noGrp="1"/>
          </p:cNvGraphicFramePr>
          <p:nvPr/>
        </p:nvGraphicFramePr>
        <p:xfrm>
          <a:off x="8073956" y="4919000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4E7D913F-A021-42A5-95BA-3494B7DD7038}"/>
              </a:ext>
            </a:extLst>
          </p:cNvPr>
          <p:cNvSpPr/>
          <p:nvPr/>
        </p:nvSpPr>
        <p:spPr>
          <a:xfrm flipH="1">
            <a:off x="8009080" y="3078275"/>
            <a:ext cx="45719" cy="33875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13F944C-C104-46F8-BCE5-51FD32204E4D}"/>
              </a:ext>
            </a:extLst>
          </p:cNvPr>
          <p:cNvGrpSpPr/>
          <p:nvPr/>
        </p:nvGrpSpPr>
        <p:grpSpPr>
          <a:xfrm>
            <a:off x="7774966" y="2726899"/>
            <a:ext cx="1204863" cy="261610"/>
            <a:chOff x="7774966" y="2726899"/>
            <a:chExt cx="1204863" cy="261610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5860926-4FBD-43F0-B26D-6297F7971A9D}"/>
                </a:ext>
              </a:extLst>
            </p:cNvPr>
            <p:cNvSpPr txBox="1"/>
            <p:nvPr/>
          </p:nvSpPr>
          <p:spPr>
            <a:xfrm>
              <a:off x="7774966" y="2726899"/>
              <a:ext cx="106867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发送窗口</a:t>
              </a:r>
              <a:r>
                <a:rPr lang="en-US" altLang="zh-CN" sz="11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=0</a:t>
              </a:r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F845CE42-99FB-4618-BDB6-F365732C3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3827" y="2739703"/>
              <a:ext cx="236002" cy="23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97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3.7037E-7 L -0.06783 -0.0004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83 -0.00046 L -0.11927 0.00023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05144 -0.0004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4" grpId="0" animBg="1"/>
      <p:bldP spid="127" grpId="0" animBg="1"/>
      <p:bldP spid="127" grpId="1" animBg="1"/>
      <p:bldP spid="148" grpId="0" animBg="1"/>
      <p:bldP spid="148" grpId="1" animBg="1"/>
      <p:bldP spid="148" grpId="2" animBg="1"/>
      <p:bldP spid="102" grpId="0" animBg="1"/>
      <p:bldP spid="102" grpId="1" animBg="1"/>
      <p:bldP spid="1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什么是网络代理（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network agent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）？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b="1"/>
              <a:t>控制</a:t>
            </a:r>
            <a:r>
              <a:rPr lang="zh-CN" altLang="en-US" sz="1600"/>
              <a:t>和</a:t>
            </a:r>
            <a:r>
              <a:rPr lang="zh-CN" altLang="en-US" sz="1600" b="1"/>
              <a:t>管理</a:t>
            </a:r>
            <a:r>
              <a:rPr lang="zh-CN" altLang="en-US" sz="1600"/>
              <a:t>对某个网络主机的访问</a:t>
            </a:r>
            <a:endParaRPr lang="en-US" altLang="zh-CN" sz="1600"/>
          </a:p>
          <a:p>
            <a:pPr lvl="2" indent="0">
              <a:buNone/>
            </a:pPr>
            <a:r>
              <a:rPr lang="zh-CN" altLang="en-US" sz="1400" b="1"/>
              <a:t>控制：</a:t>
            </a:r>
            <a:r>
              <a:rPr lang="zh-CN" altLang="en-US" sz="1400"/>
              <a:t>客户端</a:t>
            </a:r>
            <a:r>
              <a:rPr lang="en-US" altLang="zh-CN" sz="1400"/>
              <a:t>/</a:t>
            </a:r>
            <a:r>
              <a:rPr lang="zh-CN" altLang="en-US" sz="1400"/>
              <a:t>服务器流量控制、黑</a:t>
            </a:r>
            <a:r>
              <a:rPr lang="en-US" altLang="zh-CN" sz="1400"/>
              <a:t>/</a:t>
            </a:r>
            <a:r>
              <a:rPr lang="zh-CN" altLang="en-US" sz="1400"/>
              <a:t>白名单、</a:t>
            </a:r>
            <a:br>
              <a:rPr lang="en-US" altLang="zh-CN" sz="1400"/>
            </a:br>
            <a:r>
              <a:rPr lang="zh-CN" altLang="en-US" sz="1400"/>
              <a:t>权限校验、</a:t>
            </a:r>
            <a:r>
              <a:rPr lang="en-US" altLang="zh-CN" sz="1400"/>
              <a:t>URL</a:t>
            </a:r>
            <a:r>
              <a:rPr lang="zh-CN" altLang="en-US" sz="1400"/>
              <a:t>重写；</a:t>
            </a:r>
            <a:endParaRPr lang="en-US" altLang="zh-CN" sz="1400"/>
          </a:p>
          <a:p>
            <a:pPr lvl="2" indent="0">
              <a:buNone/>
            </a:pPr>
            <a:r>
              <a:rPr lang="zh-CN" altLang="en-US" sz="1400" b="1"/>
              <a:t>管理：</a:t>
            </a:r>
            <a:r>
              <a:rPr lang="zh-CN" altLang="en-US" sz="1400"/>
              <a:t>流量统计、编</a:t>
            </a:r>
            <a:r>
              <a:rPr lang="en-US" altLang="zh-CN" sz="1400"/>
              <a:t>/</a:t>
            </a:r>
            <a:r>
              <a:rPr lang="zh-CN" altLang="en-US" sz="1400"/>
              <a:t>解码、</a:t>
            </a:r>
            <a:r>
              <a:rPr lang="en-US" altLang="zh-CN" sz="1400"/>
              <a:t>Header</a:t>
            </a:r>
            <a:r>
              <a:rPr lang="zh-CN" altLang="en-US" sz="1400"/>
              <a:t>头转换、</a:t>
            </a:r>
            <a:br>
              <a:rPr lang="en-US" altLang="zh-CN" sz="1400"/>
            </a:br>
            <a:r>
              <a:rPr lang="zh-CN" altLang="en-US" sz="1400"/>
              <a:t>负载均衡、服务发现、连接池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600"/>
              <a:t>访问流程：</a:t>
            </a:r>
            <a:endParaRPr lang="en-US" altLang="zh-CN" sz="16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400"/>
              <a:t>用户访问代理服务器</a:t>
            </a:r>
            <a:endParaRPr lang="en-US" altLang="zh-CN" sz="14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400"/>
              <a:t>请求通过网络代理完成转发到达目标服务器 </a:t>
            </a:r>
            <a:endParaRPr lang="en-US" altLang="zh-CN" sz="140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400"/>
              <a:t>目标服务器响应后再通过网络代理回传给用户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600"/>
              <a:t>与转发的区别：</a:t>
            </a:r>
            <a:endParaRPr lang="en-US" altLang="zh-CN" sz="1600"/>
          </a:p>
          <a:p>
            <a:pPr lvl="2" indent="0">
              <a:buNone/>
            </a:pPr>
            <a:r>
              <a:rPr lang="zh-CN" altLang="en-US" sz="1400"/>
              <a:t>代理：对下游服务器的访问控制</a:t>
            </a:r>
            <a:endParaRPr lang="en-US" altLang="zh-CN" sz="1400"/>
          </a:p>
          <a:p>
            <a:pPr lvl="2" indent="0">
              <a:buNone/>
            </a:pPr>
            <a:r>
              <a:rPr lang="zh-CN" altLang="en-US" sz="1400"/>
              <a:t>转发：对</a:t>
            </a:r>
            <a:r>
              <a:rPr lang="en-US" altLang="zh-CN" sz="1400"/>
              <a:t>IP</a:t>
            </a:r>
            <a:r>
              <a:rPr lang="zh-CN" altLang="en-US" sz="1400"/>
              <a:t>分组进行发送（源节点</a:t>
            </a:r>
            <a:r>
              <a:rPr lang="en-US" altLang="zh-CN" sz="1400"/>
              <a:t>-</a:t>
            </a:r>
            <a:r>
              <a:rPr lang="zh-CN" altLang="en-US" sz="1400"/>
              <a:t>目标节点）</a:t>
            </a:r>
            <a:endParaRPr lang="en-US" altLang="zh-CN" sz="100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A7C8AE6-2533-3EDE-CD6B-0B9F1080B67E}"/>
              </a:ext>
            </a:extLst>
          </p:cNvPr>
          <p:cNvGrpSpPr>
            <a:grpSpLocks noChangeAspect="1"/>
          </p:cNvGrpSpPr>
          <p:nvPr/>
        </p:nvGrpSpPr>
        <p:grpSpPr>
          <a:xfrm>
            <a:off x="6267083" y="4097317"/>
            <a:ext cx="5471144" cy="1959513"/>
            <a:chOff x="1130820" y="3191101"/>
            <a:chExt cx="9063224" cy="3246032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C3FAD59D-4F16-1C95-E819-8C836F774E7E}"/>
                </a:ext>
              </a:extLst>
            </p:cNvPr>
            <p:cNvSpPr/>
            <p:nvPr/>
          </p:nvSpPr>
          <p:spPr>
            <a:xfrm>
              <a:off x="1130820" y="3191101"/>
              <a:ext cx="9063224" cy="324603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978A924E-73EA-86F0-E82E-2751FF113025}"/>
                </a:ext>
              </a:extLst>
            </p:cNvPr>
            <p:cNvGrpSpPr/>
            <p:nvPr/>
          </p:nvGrpSpPr>
          <p:grpSpPr>
            <a:xfrm>
              <a:off x="1295961" y="3258675"/>
              <a:ext cx="8732943" cy="3110884"/>
              <a:chOff x="1418934" y="3213313"/>
              <a:chExt cx="8732943" cy="3110884"/>
            </a:xfrm>
          </p:grpSpPr>
          <p:sp>
            <p:nvSpPr>
              <p:cNvPr id="169" name="云形 168">
                <a:extLst>
                  <a:ext uri="{FF2B5EF4-FFF2-40B4-BE49-F238E27FC236}">
                    <a16:creationId xmlns:a16="http://schemas.microsoft.com/office/drawing/2014/main" id="{055E28AB-DCDD-048C-2E18-D3D80742D253}"/>
                  </a:ext>
                </a:extLst>
              </p:cNvPr>
              <p:cNvSpPr/>
              <p:nvPr/>
            </p:nvSpPr>
            <p:spPr>
              <a:xfrm>
                <a:off x="3722705" y="3576445"/>
                <a:ext cx="3862481" cy="2475345"/>
              </a:xfrm>
              <a:prstGeom prst="cloud">
                <a:avLst/>
              </a:prstGeom>
              <a:solidFill>
                <a:schemeClr val="tx2"/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pic>
            <p:nvPicPr>
              <p:cNvPr id="170" name="图片 169">
                <a:extLst>
                  <a:ext uri="{FF2B5EF4-FFF2-40B4-BE49-F238E27FC236}">
                    <a16:creationId xmlns:a16="http://schemas.microsoft.com/office/drawing/2014/main" id="{C67334DA-C312-AEE7-D034-3A7B7B289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5565" y="3506380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171" name="图片 170">
                <a:extLst>
                  <a:ext uri="{FF2B5EF4-FFF2-40B4-BE49-F238E27FC236}">
                    <a16:creationId xmlns:a16="http://schemas.microsoft.com/office/drawing/2014/main" id="{7231DF60-66FB-9D05-4A2B-5FA6E4A3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90902">
                <a:off x="4127499" y="4239138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2" name="图片 171">
                <a:extLst>
                  <a:ext uri="{FF2B5EF4-FFF2-40B4-BE49-F238E27FC236}">
                    <a16:creationId xmlns:a16="http://schemas.microsoft.com/office/drawing/2014/main" id="{2A931B8B-A6A5-49E6-E216-036E463BA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2132" y="4042041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3" name="图片 172">
                <a:extLst>
                  <a:ext uri="{FF2B5EF4-FFF2-40B4-BE49-F238E27FC236}">
                    <a16:creationId xmlns:a16="http://schemas.microsoft.com/office/drawing/2014/main" id="{0D11F2C8-427C-25DE-082E-F8CBEF1C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19656">
                <a:off x="4127499" y="5091861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4" name="图片 173">
                <a:extLst>
                  <a:ext uri="{FF2B5EF4-FFF2-40B4-BE49-F238E27FC236}">
                    <a16:creationId xmlns:a16="http://schemas.microsoft.com/office/drawing/2014/main" id="{E6864871-3BA9-32EF-2628-D695C3700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544232">
                <a:off x="6482771" y="4969221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5" name="图片 174">
                <a:extLst>
                  <a:ext uri="{FF2B5EF4-FFF2-40B4-BE49-F238E27FC236}">
                    <a16:creationId xmlns:a16="http://schemas.microsoft.com/office/drawing/2014/main" id="{CB94C985-7128-6031-534C-A91D64B4A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23596">
                <a:off x="6482771" y="4076682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6" name="图片 175">
                <a:extLst>
                  <a:ext uri="{FF2B5EF4-FFF2-40B4-BE49-F238E27FC236}">
                    <a16:creationId xmlns:a16="http://schemas.microsoft.com/office/drawing/2014/main" id="{6EEE6846-5BD0-32E4-1490-BF382CC47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693" y="3827534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7" name="图片 176">
                <a:extLst>
                  <a:ext uri="{FF2B5EF4-FFF2-40B4-BE49-F238E27FC236}">
                    <a16:creationId xmlns:a16="http://schemas.microsoft.com/office/drawing/2014/main" id="{3326520A-53BD-B42A-5695-9107DB9B6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64" y="5223083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8" name="图片 177">
                <a:extLst>
                  <a:ext uri="{FF2B5EF4-FFF2-40B4-BE49-F238E27FC236}">
                    <a16:creationId xmlns:a16="http://schemas.microsoft.com/office/drawing/2014/main" id="{FAA51FDB-FB84-2A58-5C51-D5C4EBE22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095" y="5297752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79" name="图片 178">
                <a:extLst>
                  <a:ext uri="{FF2B5EF4-FFF2-40B4-BE49-F238E27FC236}">
                    <a16:creationId xmlns:a16="http://schemas.microsoft.com/office/drawing/2014/main" id="{78D2F90F-CDE0-57A0-C550-865F98A7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900" y="3974779"/>
                <a:ext cx="616254" cy="616254"/>
              </a:xfrm>
              <a:prstGeom prst="rect">
                <a:avLst/>
              </a:prstGeom>
            </p:spPr>
          </p:pic>
          <p:pic>
            <p:nvPicPr>
              <p:cNvPr id="180" name="图片 179">
                <a:extLst>
                  <a:ext uri="{FF2B5EF4-FFF2-40B4-BE49-F238E27FC236}">
                    <a16:creationId xmlns:a16="http://schemas.microsoft.com/office/drawing/2014/main" id="{BAF15359-9929-313A-78E7-684FEC0C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9008" y="3344068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181" name="图片 180">
                <a:extLst>
                  <a:ext uri="{FF2B5EF4-FFF2-40B4-BE49-F238E27FC236}">
                    <a16:creationId xmlns:a16="http://schemas.microsoft.com/office/drawing/2014/main" id="{31F09A73-474F-078E-32BA-E54D03F51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4133" y="3213313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182" name="图片 181">
                <a:extLst>
                  <a:ext uri="{FF2B5EF4-FFF2-40B4-BE49-F238E27FC236}">
                    <a16:creationId xmlns:a16="http://schemas.microsoft.com/office/drawing/2014/main" id="{A96D88AB-C216-626E-CAE5-5EA7C8F00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2156" y="5892823"/>
                <a:ext cx="431374" cy="431374"/>
              </a:xfrm>
              <a:prstGeom prst="rect">
                <a:avLst/>
              </a:prstGeom>
            </p:spPr>
          </p:pic>
          <p:pic>
            <p:nvPicPr>
              <p:cNvPr id="183" name="图片 182">
                <a:extLst>
                  <a:ext uri="{FF2B5EF4-FFF2-40B4-BE49-F238E27FC236}">
                    <a16:creationId xmlns:a16="http://schemas.microsoft.com/office/drawing/2014/main" id="{14544EE8-63E1-C1C0-2B1B-E71CC141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3471" y="5670488"/>
                <a:ext cx="431374" cy="431374"/>
              </a:xfrm>
              <a:prstGeom prst="rect">
                <a:avLst/>
              </a:prstGeom>
            </p:spPr>
          </p:pic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59492DF0-58E7-7FB7-447F-0F73E2F50A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88801" y="4474679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233" name="图片 232">
                  <a:extLst>
                    <a:ext uri="{FF2B5EF4-FFF2-40B4-BE49-F238E27FC236}">
                      <a16:creationId xmlns:a16="http://schemas.microsoft.com/office/drawing/2014/main" id="{B91CC4E7-B8AD-2B21-BBEF-D4E11AA07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34" name="图片 233">
                  <a:extLst>
                    <a:ext uri="{FF2B5EF4-FFF2-40B4-BE49-F238E27FC236}">
                      <a16:creationId xmlns:a16="http://schemas.microsoft.com/office/drawing/2014/main" id="{014E8345-7AD3-0775-433C-80A760B8B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35" name="图片 234">
                  <a:extLst>
                    <a:ext uri="{FF2B5EF4-FFF2-40B4-BE49-F238E27FC236}">
                      <a16:creationId xmlns:a16="http://schemas.microsoft.com/office/drawing/2014/main" id="{3FB4CFA3-02C0-6E0A-A1FA-962732BCC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185" name="连接符: 肘形 184">
                <a:extLst>
                  <a:ext uri="{FF2B5EF4-FFF2-40B4-BE49-F238E27FC236}">
                    <a16:creationId xmlns:a16="http://schemas.microsoft.com/office/drawing/2014/main" id="{C1BC5158-1EE9-E9CA-EB00-5D59ED7DC3D4}"/>
                  </a:ext>
                </a:extLst>
              </p:cNvPr>
              <p:cNvCxnSpPr>
                <a:stCxn id="179" idx="1"/>
                <a:endCxn id="234" idx="0"/>
              </p:cNvCxnSpPr>
              <p:nvPr/>
            </p:nvCxnSpPr>
            <p:spPr>
              <a:xfrm rot="10800000" flipV="1">
                <a:off x="2121804" y="4282905"/>
                <a:ext cx="783097" cy="191773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6" name="连接符: 肘形 185">
                <a:extLst>
                  <a:ext uri="{FF2B5EF4-FFF2-40B4-BE49-F238E27FC236}">
                    <a16:creationId xmlns:a16="http://schemas.microsoft.com/office/drawing/2014/main" id="{A81FE23C-4150-F203-BE26-F53AD9C5AAEF}"/>
                  </a:ext>
                </a:extLst>
              </p:cNvPr>
              <p:cNvCxnSpPr>
                <a:cxnSpLocks/>
                <a:stCxn id="179" idx="1"/>
                <a:endCxn id="233" idx="0"/>
              </p:cNvCxnSpPr>
              <p:nvPr/>
            </p:nvCxnSpPr>
            <p:spPr>
              <a:xfrm rot="10800000" flipV="1">
                <a:off x="1704490" y="4282905"/>
                <a:ext cx="1200410" cy="191773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7" name="连接符: 肘形 186">
                <a:extLst>
                  <a:ext uri="{FF2B5EF4-FFF2-40B4-BE49-F238E27FC236}">
                    <a16:creationId xmlns:a16="http://schemas.microsoft.com/office/drawing/2014/main" id="{77437888-1E52-1B32-8195-14295F3188CE}"/>
                  </a:ext>
                </a:extLst>
              </p:cNvPr>
              <p:cNvCxnSpPr>
                <a:cxnSpLocks/>
                <a:stCxn id="179" idx="1"/>
                <a:endCxn id="235" idx="0"/>
              </p:cNvCxnSpPr>
              <p:nvPr/>
            </p:nvCxnSpPr>
            <p:spPr>
              <a:xfrm rot="10800000" flipV="1">
                <a:off x="2539116" y="4282905"/>
                <a:ext cx="365785" cy="191773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C34B22B9-A0B5-9DE1-D89F-5329E252DB65}"/>
                  </a:ext>
                </a:extLst>
              </p:cNvPr>
              <p:cNvCxnSpPr>
                <a:cxnSpLocks/>
                <a:stCxn id="171" idx="0"/>
                <a:endCxn id="180" idx="2"/>
              </p:cNvCxnSpPr>
              <p:nvPr/>
            </p:nvCxnSpPr>
            <p:spPr>
              <a:xfrm flipH="1" flipV="1">
                <a:off x="3794695" y="3775442"/>
                <a:ext cx="398726" cy="581352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DA017E1B-7504-DD4D-E79B-822BF02573BE}"/>
                  </a:ext>
                </a:extLst>
              </p:cNvPr>
              <p:cNvCxnSpPr>
                <a:cxnSpLocks/>
                <a:stCxn id="171" idx="0"/>
                <a:endCxn id="179" idx="3"/>
              </p:cNvCxnSpPr>
              <p:nvPr/>
            </p:nvCxnSpPr>
            <p:spPr>
              <a:xfrm flipH="1" flipV="1">
                <a:off x="3521154" y="4282906"/>
                <a:ext cx="672267" cy="7388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59B378F8-36E0-3925-67F8-F9794B0C5053}"/>
                  </a:ext>
                </a:extLst>
              </p:cNvPr>
              <p:cNvCxnSpPr>
                <a:cxnSpLocks/>
                <a:stCxn id="176" idx="2"/>
                <a:endCxn id="171" idx="2"/>
              </p:cNvCxnSpPr>
              <p:nvPr/>
            </p:nvCxnSpPr>
            <p:spPr>
              <a:xfrm flipH="1">
                <a:off x="4677831" y="4443788"/>
                <a:ext cx="741989" cy="29394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FD2CAAA0-436E-B364-B772-FD5D2D5C9BCA}"/>
                  </a:ext>
                </a:extLst>
              </p:cNvPr>
              <p:cNvCxnSpPr>
                <a:cxnSpLocks/>
                <a:stCxn id="171" idx="2"/>
                <a:endCxn id="173" idx="0"/>
              </p:cNvCxnSpPr>
              <p:nvPr/>
            </p:nvCxnSpPr>
            <p:spPr>
              <a:xfrm flipH="1">
                <a:off x="4660955" y="4737736"/>
                <a:ext cx="16876" cy="45208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58021D13-0E66-F301-D12F-CCD762326A45}"/>
                  </a:ext>
                </a:extLst>
              </p:cNvPr>
              <p:cNvCxnSpPr>
                <a:cxnSpLocks/>
                <a:stCxn id="175" idx="2"/>
                <a:endCxn id="176" idx="2"/>
              </p:cNvCxnSpPr>
              <p:nvPr/>
            </p:nvCxnSpPr>
            <p:spPr>
              <a:xfrm flipH="1" flipV="1">
                <a:off x="5419820" y="4443788"/>
                <a:ext cx="1133685" cy="13745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949B9AA3-0DB0-C761-AEB0-8D857322FF7E}"/>
                  </a:ext>
                </a:extLst>
              </p:cNvPr>
              <p:cNvCxnSpPr>
                <a:cxnSpLocks/>
                <a:stCxn id="175" idx="2"/>
                <a:endCxn id="174" idx="0"/>
              </p:cNvCxnSpPr>
              <p:nvPr/>
            </p:nvCxnSpPr>
            <p:spPr>
              <a:xfrm flipH="1">
                <a:off x="6506028" y="4581244"/>
                <a:ext cx="47477" cy="57866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24AC4B40-55D4-F377-54C2-F387C2C6887C}"/>
                  </a:ext>
                </a:extLst>
              </p:cNvPr>
              <p:cNvCxnSpPr>
                <a:cxnSpLocks/>
                <a:stCxn id="174" idx="0"/>
                <a:endCxn id="173" idx="0"/>
              </p:cNvCxnSpPr>
              <p:nvPr/>
            </p:nvCxnSpPr>
            <p:spPr>
              <a:xfrm flipH="1">
                <a:off x="4660955" y="5159911"/>
                <a:ext cx="1845073" cy="29912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29C9A0CF-FFEF-8AD5-2DEF-E72B36244060}"/>
                  </a:ext>
                </a:extLst>
              </p:cNvPr>
              <p:cNvCxnSpPr>
                <a:cxnSpLocks/>
                <a:stCxn id="175" idx="2"/>
                <a:endCxn id="173" idx="0"/>
              </p:cNvCxnSpPr>
              <p:nvPr/>
            </p:nvCxnSpPr>
            <p:spPr>
              <a:xfrm flipH="1">
                <a:off x="4660955" y="4581244"/>
                <a:ext cx="1892550" cy="608579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B749DAEE-B61B-200E-20E6-6989C201CCA8}"/>
                  </a:ext>
                </a:extLst>
              </p:cNvPr>
              <p:cNvCxnSpPr>
                <a:cxnSpLocks/>
                <a:stCxn id="176" idx="2"/>
                <a:endCxn id="173" idx="0"/>
              </p:cNvCxnSpPr>
              <p:nvPr/>
            </p:nvCxnSpPr>
            <p:spPr>
              <a:xfrm flipH="1">
                <a:off x="4660955" y="4443788"/>
                <a:ext cx="758865" cy="74603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12D4AF65-8DCF-3C39-CA92-2FE5F16DCBE1}"/>
                  </a:ext>
                </a:extLst>
              </p:cNvPr>
              <p:cNvCxnSpPr>
                <a:cxnSpLocks/>
                <a:stCxn id="174" idx="0"/>
                <a:endCxn id="171" idx="2"/>
              </p:cNvCxnSpPr>
              <p:nvPr/>
            </p:nvCxnSpPr>
            <p:spPr>
              <a:xfrm flipH="1" flipV="1">
                <a:off x="4677831" y="4737736"/>
                <a:ext cx="1828197" cy="42217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7DEE4CF5-84F6-6765-3B6B-35C702F12EFF}"/>
                  </a:ext>
                </a:extLst>
              </p:cNvPr>
              <p:cNvCxnSpPr>
                <a:cxnSpLocks/>
                <a:stCxn id="176" idx="0"/>
                <a:endCxn id="181" idx="2"/>
              </p:cNvCxnSpPr>
              <p:nvPr/>
            </p:nvCxnSpPr>
            <p:spPr>
              <a:xfrm flipV="1">
                <a:off x="5419820" y="3644687"/>
                <a:ext cx="0" cy="18284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5580B021-60F4-8EBC-23F1-78C1EE341A84}"/>
                  </a:ext>
                </a:extLst>
              </p:cNvPr>
              <p:cNvCxnSpPr>
                <a:cxnSpLocks/>
                <a:stCxn id="170" idx="2"/>
                <a:endCxn id="175" idx="0"/>
              </p:cNvCxnSpPr>
              <p:nvPr/>
            </p:nvCxnSpPr>
            <p:spPr>
              <a:xfrm flipH="1">
                <a:off x="7028291" y="3937754"/>
                <a:ext cx="462961" cy="25062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C2045DA1-107D-0396-57F6-170ACBD82A80}"/>
                  </a:ext>
                </a:extLst>
              </p:cNvPr>
              <p:cNvCxnSpPr>
                <a:cxnSpLocks/>
                <a:stCxn id="172" idx="1"/>
                <a:endCxn id="175" idx="0"/>
              </p:cNvCxnSpPr>
              <p:nvPr/>
            </p:nvCxnSpPr>
            <p:spPr>
              <a:xfrm flipH="1" flipV="1">
                <a:off x="7028291" y="4188374"/>
                <a:ext cx="1043841" cy="16179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952B7BF-F164-3A69-243C-CA6CDA780F21}"/>
                  </a:ext>
                </a:extLst>
              </p:cNvPr>
              <p:cNvCxnSpPr>
                <a:cxnSpLocks/>
                <a:stCxn id="177" idx="1"/>
                <a:endCxn id="174" idx="2"/>
              </p:cNvCxnSpPr>
              <p:nvPr/>
            </p:nvCxnSpPr>
            <p:spPr>
              <a:xfrm flipH="1" flipV="1">
                <a:off x="7075768" y="5394785"/>
                <a:ext cx="941396" cy="13642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40E854F3-46E3-4CCA-A948-2FB85E90B247}"/>
                  </a:ext>
                </a:extLst>
              </p:cNvPr>
              <p:cNvCxnSpPr>
                <a:cxnSpLocks/>
                <a:stCxn id="183" idx="0"/>
                <a:endCxn id="174" idx="2"/>
              </p:cNvCxnSpPr>
              <p:nvPr/>
            </p:nvCxnSpPr>
            <p:spPr>
              <a:xfrm flipH="1" flipV="1">
                <a:off x="7075768" y="5394785"/>
                <a:ext cx="173390" cy="275703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4EEC16B-2986-E11C-85C8-0A47EFBAE4C1}"/>
                  </a:ext>
                </a:extLst>
              </p:cNvPr>
              <p:cNvCxnSpPr>
                <a:cxnSpLocks/>
                <a:stCxn id="182" idx="0"/>
                <a:endCxn id="173" idx="2"/>
              </p:cNvCxnSpPr>
              <p:nvPr/>
            </p:nvCxnSpPr>
            <p:spPr>
              <a:xfrm flipV="1">
                <a:off x="3947843" y="5610153"/>
                <a:ext cx="262454" cy="28267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026CB33-7971-620A-A70C-8CFD2856A69E}"/>
                  </a:ext>
                </a:extLst>
              </p:cNvPr>
              <p:cNvCxnSpPr>
                <a:cxnSpLocks/>
                <a:stCxn id="178" idx="3"/>
                <a:endCxn id="173" idx="2"/>
              </p:cNvCxnSpPr>
              <p:nvPr/>
            </p:nvCxnSpPr>
            <p:spPr>
              <a:xfrm>
                <a:off x="3483349" y="5605879"/>
                <a:ext cx="726948" cy="427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57BFB60A-5B72-8149-A6D7-BED38EC83D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85874" y="4516874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230" name="图片 229">
                  <a:extLst>
                    <a:ext uri="{FF2B5EF4-FFF2-40B4-BE49-F238E27FC236}">
                      <a16:creationId xmlns:a16="http://schemas.microsoft.com/office/drawing/2014/main" id="{CF29D2DE-F867-7D88-49AF-A52C4EE1D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31" name="图片 230">
                  <a:extLst>
                    <a:ext uri="{FF2B5EF4-FFF2-40B4-BE49-F238E27FC236}">
                      <a16:creationId xmlns:a16="http://schemas.microsoft.com/office/drawing/2014/main" id="{BE6CA3CF-3E44-6CD5-F677-1174A5D056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32" name="图片 231">
                  <a:extLst>
                    <a:ext uri="{FF2B5EF4-FFF2-40B4-BE49-F238E27FC236}">
                      <a16:creationId xmlns:a16="http://schemas.microsoft.com/office/drawing/2014/main" id="{4A63AF41-A91B-3534-9F27-4D4102FB8B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206" name="连接符: 肘形 205">
                <a:extLst>
                  <a:ext uri="{FF2B5EF4-FFF2-40B4-BE49-F238E27FC236}">
                    <a16:creationId xmlns:a16="http://schemas.microsoft.com/office/drawing/2014/main" id="{F11E8ED0-53D9-591E-16E2-07B8DBD8E969}"/>
                  </a:ext>
                </a:extLst>
              </p:cNvPr>
              <p:cNvCxnSpPr>
                <a:cxnSpLocks/>
                <a:stCxn id="172" idx="3"/>
                <a:endCxn id="230" idx="0"/>
              </p:cNvCxnSpPr>
              <p:nvPr/>
            </p:nvCxnSpPr>
            <p:spPr>
              <a:xfrm>
                <a:off x="8688386" y="4350168"/>
                <a:ext cx="413177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7" name="连接符: 肘形 206">
                <a:extLst>
                  <a:ext uri="{FF2B5EF4-FFF2-40B4-BE49-F238E27FC236}">
                    <a16:creationId xmlns:a16="http://schemas.microsoft.com/office/drawing/2014/main" id="{DAAE6605-27C7-1187-1D55-3E289AAC2256}"/>
                  </a:ext>
                </a:extLst>
              </p:cNvPr>
              <p:cNvCxnSpPr>
                <a:cxnSpLocks/>
                <a:stCxn id="172" idx="3"/>
                <a:endCxn id="232" idx="0"/>
              </p:cNvCxnSpPr>
              <p:nvPr/>
            </p:nvCxnSpPr>
            <p:spPr>
              <a:xfrm>
                <a:off x="8688386" y="4350168"/>
                <a:ext cx="1247802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8" name="连接符: 肘形 207">
                <a:extLst>
                  <a:ext uri="{FF2B5EF4-FFF2-40B4-BE49-F238E27FC236}">
                    <a16:creationId xmlns:a16="http://schemas.microsoft.com/office/drawing/2014/main" id="{3B3C59D3-BD0C-743E-AA2E-6F8EEFE914ED}"/>
                  </a:ext>
                </a:extLst>
              </p:cNvPr>
              <p:cNvCxnSpPr>
                <a:cxnSpLocks/>
                <a:stCxn id="172" idx="3"/>
                <a:endCxn id="231" idx="0"/>
              </p:cNvCxnSpPr>
              <p:nvPr/>
            </p:nvCxnSpPr>
            <p:spPr>
              <a:xfrm>
                <a:off x="8688386" y="4350168"/>
                <a:ext cx="830490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9" name="连接符: 肘形 208">
                <a:extLst>
                  <a:ext uri="{FF2B5EF4-FFF2-40B4-BE49-F238E27FC236}">
                    <a16:creationId xmlns:a16="http://schemas.microsoft.com/office/drawing/2014/main" id="{9F615C54-CDFF-9FB7-BE5E-E9327304FE24}"/>
                  </a:ext>
                </a:extLst>
              </p:cNvPr>
              <p:cNvCxnSpPr>
                <a:cxnSpLocks/>
                <a:stCxn id="172" idx="3"/>
                <a:endCxn id="231" idx="0"/>
              </p:cNvCxnSpPr>
              <p:nvPr/>
            </p:nvCxnSpPr>
            <p:spPr>
              <a:xfrm>
                <a:off x="8688386" y="4350168"/>
                <a:ext cx="830490" cy="166706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10" name="组合 209">
                <a:extLst>
                  <a:ext uri="{FF2B5EF4-FFF2-40B4-BE49-F238E27FC236}">
                    <a16:creationId xmlns:a16="http://schemas.microsoft.com/office/drawing/2014/main" id="{FF5B432B-EB75-685B-5E4B-FCDF006B56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68422" y="5761594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E8F1D3B2-37EF-A4E6-76B4-6995729E3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3A490319-A480-4242-8D8D-21390DAA7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29" name="图片 228">
                  <a:extLst>
                    <a:ext uri="{FF2B5EF4-FFF2-40B4-BE49-F238E27FC236}">
                      <a16:creationId xmlns:a16="http://schemas.microsoft.com/office/drawing/2014/main" id="{8234ECD7-B18D-AB70-E520-DB426BC9A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211" name="连接符: 肘形 210">
                <a:extLst>
                  <a:ext uri="{FF2B5EF4-FFF2-40B4-BE49-F238E27FC236}">
                    <a16:creationId xmlns:a16="http://schemas.microsoft.com/office/drawing/2014/main" id="{AF3029B6-E2BC-C588-8CD8-DFBD6A8378CA}"/>
                  </a:ext>
                </a:extLst>
              </p:cNvPr>
              <p:cNvCxnSpPr>
                <a:cxnSpLocks/>
                <a:stCxn id="177" idx="3"/>
                <a:endCxn id="227" idx="0"/>
              </p:cNvCxnSpPr>
              <p:nvPr/>
            </p:nvCxnSpPr>
            <p:spPr>
              <a:xfrm>
                <a:off x="8633418" y="5531210"/>
                <a:ext cx="350693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2" name="连接符: 肘形 211">
                <a:extLst>
                  <a:ext uri="{FF2B5EF4-FFF2-40B4-BE49-F238E27FC236}">
                    <a16:creationId xmlns:a16="http://schemas.microsoft.com/office/drawing/2014/main" id="{6CCF2478-2170-B225-E423-D95938A10854}"/>
                  </a:ext>
                </a:extLst>
              </p:cNvPr>
              <p:cNvCxnSpPr>
                <a:cxnSpLocks/>
                <a:stCxn id="177" idx="3"/>
                <a:endCxn id="229" idx="0"/>
              </p:cNvCxnSpPr>
              <p:nvPr/>
            </p:nvCxnSpPr>
            <p:spPr>
              <a:xfrm>
                <a:off x="8633418" y="5531210"/>
                <a:ext cx="1185318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3" name="连接符: 肘形 212">
                <a:extLst>
                  <a:ext uri="{FF2B5EF4-FFF2-40B4-BE49-F238E27FC236}">
                    <a16:creationId xmlns:a16="http://schemas.microsoft.com/office/drawing/2014/main" id="{9275A0DA-B31A-7E01-EF0C-C8C47A9A32B8}"/>
                  </a:ext>
                </a:extLst>
              </p:cNvPr>
              <p:cNvCxnSpPr>
                <a:cxnSpLocks/>
                <a:stCxn id="177" idx="3"/>
                <a:endCxn id="228" idx="0"/>
              </p:cNvCxnSpPr>
              <p:nvPr/>
            </p:nvCxnSpPr>
            <p:spPr>
              <a:xfrm>
                <a:off x="8633418" y="5531210"/>
                <a:ext cx="768006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4" name="连接符: 肘形 213">
                <a:extLst>
                  <a:ext uri="{FF2B5EF4-FFF2-40B4-BE49-F238E27FC236}">
                    <a16:creationId xmlns:a16="http://schemas.microsoft.com/office/drawing/2014/main" id="{2CB7185B-827B-32D9-0CEC-457EFCAA0681}"/>
                  </a:ext>
                </a:extLst>
              </p:cNvPr>
              <p:cNvCxnSpPr>
                <a:cxnSpLocks/>
                <a:stCxn id="177" idx="3"/>
                <a:endCxn id="228" idx="0"/>
              </p:cNvCxnSpPr>
              <p:nvPr/>
            </p:nvCxnSpPr>
            <p:spPr>
              <a:xfrm>
                <a:off x="8633418" y="5531210"/>
                <a:ext cx="768006" cy="230384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CD81EF58-818B-9A86-9E4A-D7F8977EFA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18934" y="5801504"/>
                <a:ext cx="1266003" cy="431374"/>
                <a:chOff x="970289" y="4303794"/>
                <a:chExt cx="1808576" cy="616254"/>
              </a:xfrm>
            </p:grpSpPr>
            <p:pic>
              <p:nvPicPr>
                <p:cNvPr id="224" name="图片 223">
                  <a:extLst>
                    <a:ext uri="{FF2B5EF4-FFF2-40B4-BE49-F238E27FC236}">
                      <a16:creationId xmlns:a16="http://schemas.microsoft.com/office/drawing/2014/main" id="{93971C4E-AB29-7504-B6DB-5C6617424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289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25" name="图片 224">
                  <a:extLst>
                    <a:ext uri="{FF2B5EF4-FFF2-40B4-BE49-F238E27FC236}">
                      <a16:creationId xmlns:a16="http://schemas.microsoft.com/office/drawing/2014/main" id="{0EF9CD0F-8FD2-4F13-0ECD-D6D62AE95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450" y="4303794"/>
                  <a:ext cx="616254" cy="616254"/>
                </a:xfrm>
                <a:prstGeom prst="rect">
                  <a:avLst/>
                </a:prstGeom>
              </p:spPr>
            </p:pic>
            <p:pic>
              <p:nvPicPr>
                <p:cNvPr id="226" name="图片 225">
                  <a:extLst>
                    <a:ext uri="{FF2B5EF4-FFF2-40B4-BE49-F238E27FC236}">
                      <a16:creationId xmlns:a16="http://schemas.microsoft.com/office/drawing/2014/main" id="{72358EA5-3AEF-BD73-DA88-A8085E0C7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611" y="4303794"/>
                  <a:ext cx="616254" cy="616254"/>
                </a:xfrm>
                <a:prstGeom prst="rect">
                  <a:avLst/>
                </a:prstGeom>
              </p:spPr>
            </p:pic>
          </p:grpSp>
          <p:cxnSp>
            <p:nvCxnSpPr>
              <p:cNvPr id="216" name="连接符: 肘形 215">
                <a:extLst>
                  <a:ext uri="{FF2B5EF4-FFF2-40B4-BE49-F238E27FC236}">
                    <a16:creationId xmlns:a16="http://schemas.microsoft.com/office/drawing/2014/main" id="{F2E8F3A3-EB95-9B9B-04F7-0F2DDAFEA3C6}"/>
                  </a:ext>
                </a:extLst>
              </p:cNvPr>
              <p:cNvCxnSpPr>
                <a:cxnSpLocks/>
                <a:stCxn id="178" idx="1"/>
                <a:endCxn id="225" idx="0"/>
              </p:cNvCxnSpPr>
              <p:nvPr/>
            </p:nvCxnSpPr>
            <p:spPr>
              <a:xfrm rot="10800000" flipV="1">
                <a:off x="2051937" y="5605878"/>
                <a:ext cx="815159" cy="195625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B79630F0-DD14-B4F7-3565-987652788855}"/>
                  </a:ext>
                </a:extLst>
              </p:cNvPr>
              <p:cNvCxnSpPr>
                <a:cxnSpLocks/>
                <a:stCxn id="178" idx="1"/>
                <a:endCxn id="224" idx="0"/>
              </p:cNvCxnSpPr>
              <p:nvPr/>
            </p:nvCxnSpPr>
            <p:spPr>
              <a:xfrm rot="10800000" flipV="1">
                <a:off x="1634623" y="5605878"/>
                <a:ext cx="1232472" cy="195625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8" name="连接符: 肘形 217">
                <a:extLst>
                  <a:ext uri="{FF2B5EF4-FFF2-40B4-BE49-F238E27FC236}">
                    <a16:creationId xmlns:a16="http://schemas.microsoft.com/office/drawing/2014/main" id="{9915F1A4-3EA3-8E3B-DA51-1F2124248E6E}"/>
                  </a:ext>
                </a:extLst>
              </p:cNvPr>
              <p:cNvCxnSpPr>
                <a:cxnSpLocks/>
                <a:stCxn id="178" idx="1"/>
                <a:endCxn id="226" idx="0"/>
              </p:cNvCxnSpPr>
              <p:nvPr/>
            </p:nvCxnSpPr>
            <p:spPr>
              <a:xfrm rot="10800000" flipV="1">
                <a:off x="2469249" y="5605878"/>
                <a:ext cx="397847" cy="195625"/>
              </a:xfrm>
              <a:prstGeom prst="bentConnector2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279D3069-F786-2191-9E05-AAE595B9B1C6}"/>
                  </a:ext>
                </a:extLst>
              </p:cNvPr>
              <p:cNvSpPr txBox="1"/>
              <p:nvPr/>
            </p:nvSpPr>
            <p:spPr>
              <a:xfrm>
                <a:off x="1574587" y="3825355"/>
                <a:ext cx="1200412" cy="433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局域网</a:t>
                </a: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40A6FC68-B73C-7BDB-6B91-C41F57833BD8}"/>
                  </a:ext>
                </a:extLst>
              </p:cNvPr>
              <p:cNvSpPr txBox="1"/>
              <p:nvPr/>
            </p:nvSpPr>
            <p:spPr>
              <a:xfrm>
                <a:off x="8737231" y="3879235"/>
                <a:ext cx="1297195" cy="433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局域网</a:t>
                </a: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8D29D6D8-2C94-D8DC-FDC3-C3E7F3498B2D}"/>
                  </a:ext>
                </a:extLst>
              </p:cNvPr>
              <p:cNvSpPr txBox="1"/>
              <p:nvPr/>
            </p:nvSpPr>
            <p:spPr>
              <a:xfrm>
                <a:off x="5727946" y="3263814"/>
                <a:ext cx="1586781" cy="406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节点交换机</a:t>
                </a:r>
              </a:p>
            </p:txBody>
          </p: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A7242D60-2304-0358-4009-53E3FFB4B284}"/>
                  </a:ext>
                </a:extLst>
              </p:cNvPr>
              <p:cNvCxnSpPr>
                <a:cxnSpLocks/>
                <a:stCxn id="221" idx="2"/>
                <a:endCxn id="175" idx="1"/>
              </p:cNvCxnSpPr>
              <p:nvPr/>
            </p:nvCxnSpPr>
            <p:spPr>
              <a:xfrm>
                <a:off x="6521338" y="3670774"/>
                <a:ext cx="73124" cy="476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4C601AE-DAC0-3EF9-6472-8260F80F13DE}"/>
                  </a:ext>
                </a:extLst>
              </p:cNvPr>
              <p:cNvSpPr txBox="1"/>
              <p:nvPr/>
            </p:nvSpPr>
            <p:spPr>
              <a:xfrm>
                <a:off x="5283002" y="5458109"/>
                <a:ext cx="1125619" cy="28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2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广域网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AAE8D0-7F3D-76FC-8996-3F4418015CE7}"/>
              </a:ext>
            </a:extLst>
          </p:cNvPr>
          <p:cNvGrpSpPr/>
          <p:nvPr/>
        </p:nvGrpSpPr>
        <p:grpSpPr>
          <a:xfrm>
            <a:off x="6552400" y="1189258"/>
            <a:ext cx="4466483" cy="2682514"/>
            <a:chOff x="6552400" y="1189258"/>
            <a:chExt cx="4466483" cy="268251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7603C99-1DFF-2A22-8DFC-3B7FE0E56DEA}"/>
                </a:ext>
              </a:extLst>
            </p:cNvPr>
            <p:cNvGrpSpPr/>
            <p:nvPr/>
          </p:nvGrpSpPr>
          <p:grpSpPr>
            <a:xfrm>
              <a:off x="6552400" y="1373578"/>
              <a:ext cx="707799" cy="710063"/>
              <a:chOff x="2484801" y="1793435"/>
              <a:chExt cx="1471891" cy="1785004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3D8EB62-1ED5-177D-7CC4-E8D1D9D590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93B77366-17B7-75EB-9430-25EE03E7F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418D3D45-9AD2-568D-BC8C-F892702D9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61690D8-33BC-8810-6CD4-70FEAD90CB90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EAB84DD-C2B3-EA08-46D5-726C3C89B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3508" y="1745513"/>
              <a:ext cx="1308804" cy="1308804"/>
              <a:chOff x="6091237" y="1828667"/>
              <a:chExt cx="1905000" cy="1905000"/>
            </a:xfrm>
          </p:grpSpPr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3928E02D-3DF2-9C31-BB96-424EF8B5FC1B}"/>
                  </a:ext>
                </a:extLst>
              </p:cNvPr>
              <p:cNvSpPr/>
              <p:nvPr/>
            </p:nvSpPr>
            <p:spPr>
              <a:xfrm>
                <a:off x="6431787" y="2193746"/>
                <a:ext cx="1222778" cy="95480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7" name="图片 106">
                <a:extLst>
                  <a:ext uri="{FF2B5EF4-FFF2-40B4-BE49-F238E27FC236}">
                    <a16:creationId xmlns:a16="http://schemas.microsoft.com/office/drawing/2014/main" id="{F6E38F23-7B52-9670-D5AE-32FABA202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1237" y="1828667"/>
                <a:ext cx="1905000" cy="1905000"/>
              </a:xfrm>
              <a:prstGeom prst="rect">
                <a:avLst/>
              </a:prstGeom>
            </p:spPr>
          </p:pic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A1CE7D5-271D-3AD8-52EB-E9A72FCB75DA}"/>
                </a:ext>
              </a:extLst>
            </p:cNvPr>
            <p:cNvGrpSpPr/>
            <p:nvPr/>
          </p:nvGrpSpPr>
          <p:grpSpPr>
            <a:xfrm>
              <a:off x="6552400" y="2189794"/>
              <a:ext cx="707799" cy="710063"/>
              <a:chOff x="2484801" y="1793435"/>
              <a:chExt cx="1471891" cy="178500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23E76A4-2AD6-490A-92F5-0658C5D24C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80A6312E-6A3B-F8B2-EDB8-F234D2B5E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2" name="图片 111">
                  <a:extLst>
                    <a:ext uri="{FF2B5EF4-FFF2-40B4-BE49-F238E27FC236}">
                      <a16:creationId xmlns:a16="http://schemas.microsoft.com/office/drawing/2014/main" id="{C8F39A77-FB6C-46FC-C3C5-FBDEE01F7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DDE02BF-03FB-87E0-47D9-E9B7B5FAAD02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88A90EC-7BC1-0BD3-6D42-A423CDBB8662}"/>
                </a:ext>
              </a:extLst>
            </p:cNvPr>
            <p:cNvGrpSpPr/>
            <p:nvPr/>
          </p:nvGrpSpPr>
          <p:grpSpPr>
            <a:xfrm>
              <a:off x="6552400" y="3006010"/>
              <a:ext cx="707799" cy="710063"/>
              <a:chOff x="2484801" y="1793435"/>
              <a:chExt cx="1471891" cy="1785004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AC43E5C3-04B9-1BB0-3875-E7B12AC86D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6" name="图片 115">
                  <a:extLst>
                    <a:ext uri="{FF2B5EF4-FFF2-40B4-BE49-F238E27FC236}">
                      <a16:creationId xmlns:a16="http://schemas.microsoft.com/office/drawing/2014/main" id="{FC60E0AD-C777-3989-3949-8F39CB63E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5AF3EC0D-8A93-7D62-5613-79717A04D7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3759607-5782-4755-2D84-787BC8F08A54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2B1BF5E-71A9-ED85-53D1-D4B5AC760162}"/>
                </a:ext>
              </a:extLst>
            </p:cNvPr>
            <p:cNvCxnSpPr>
              <a:cxnSpLocks/>
            </p:cNvCxnSpPr>
            <p:nvPr/>
          </p:nvCxnSpPr>
          <p:spPr>
            <a:xfrm>
              <a:off x="7453936" y="1745512"/>
              <a:ext cx="808801" cy="515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5DCC28A-16B1-561F-C566-4049A9D51D28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7453936" y="2399915"/>
              <a:ext cx="809572" cy="95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903B9B3-5CF1-97FB-DC7A-05C5B52FD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217" y="2580077"/>
              <a:ext cx="854520" cy="64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C8F6A1D-F73E-3C62-45F4-83F1F3F6C591}"/>
                </a:ext>
              </a:extLst>
            </p:cNvPr>
            <p:cNvSpPr txBox="1"/>
            <p:nvPr/>
          </p:nvSpPr>
          <p:spPr>
            <a:xfrm>
              <a:off x="8381238" y="2942973"/>
              <a:ext cx="1072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代理服务器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A20A0B7-0D53-B4F8-E43A-96C3B572AB11}"/>
                </a:ext>
              </a:extLst>
            </p:cNvPr>
            <p:cNvCxnSpPr>
              <a:cxnSpLocks/>
              <a:stCxn id="107" idx="3"/>
              <a:endCxn id="96" idx="1"/>
            </p:cNvCxnSpPr>
            <p:nvPr/>
          </p:nvCxnSpPr>
          <p:spPr>
            <a:xfrm>
              <a:off x="9572312" y="2399915"/>
              <a:ext cx="719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50103D51-F539-1D3A-3212-56C53C06488B}"/>
                </a:ext>
              </a:extLst>
            </p:cNvPr>
            <p:cNvGrpSpPr/>
            <p:nvPr/>
          </p:nvGrpSpPr>
          <p:grpSpPr>
            <a:xfrm>
              <a:off x="10291654" y="2112220"/>
              <a:ext cx="727229" cy="828317"/>
              <a:chOff x="10267450" y="2112220"/>
              <a:chExt cx="727229" cy="828317"/>
            </a:xfrm>
          </p:grpSpPr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66E28D3B-72CB-7642-E846-1949B9FCE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3316742-D584-41A2-936F-B1FC389761F9}"/>
                  </a:ext>
                </a:extLst>
              </p:cNvPr>
              <p:cNvSpPr txBox="1"/>
              <p:nvPr/>
            </p:nvSpPr>
            <p:spPr>
              <a:xfrm>
                <a:off x="10327729" y="2663538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7D3F9469-923F-E626-E99C-66851A903E29}"/>
                </a:ext>
              </a:extLst>
            </p:cNvPr>
            <p:cNvSpPr txBox="1"/>
            <p:nvPr/>
          </p:nvSpPr>
          <p:spPr>
            <a:xfrm>
              <a:off x="8582867" y="2172719"/>
              <a:ext cx="670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accent3">
                      <a:lumMod val="75000"/>
                    </a:schemeClr>
                  </a:solidFill>
                  <a:ea typeface="思源黑体 CN Medium" panose="020B0600000000000000" pitchFamily="34" charset="-122"/>
                </a:rPr>
                <a:t>Agent</a:t>
              </a:r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F217BE84-4285-D1A8-9058-35544D22A7FC}"/>
                </a:ext>
              </a:extLst>
            </p:cNvPr>
            <p:cNvGrpSpPr/>
            <p:nvPr/>
          </p:nvGrpSpPr>
          <p:grpSpPr>
            <a:xfrm>
              <a:off x="10291654" y="1189258"/>
              <a:ext cx="727229" cy="842873"/>
              <a:chOff x="10267450" y="1065765"/>
              <a:chExt cx="727229" cy="842873"/>
            </a:xfrm>
          </p:grpSpPr>
          <p:pic>
            <p:nvPicPr>
              <p:cNvPr id="237" name="图片 236">
                <a:extLst>
                  <a:ext uri="{FF2B5EF4-FFF2-40B4-BE49-F238E27FC236}">
                    <a16:creationId xmlns:a16="http://schemas.microsoft.com/office/drawing/2014/main" id="{2DA3126B-8153-BE08-C8E8-D82C5A659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1065765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8601811-B727-BF44-30ED-1D99F1DE0E8C}"/>
                  </a:ext>
                </a:extLst>
              </p:cNvPr>
              <p:cNvSpPr txBox="1"/>
              <p:nvPr/>
            </p:nvSpPr>
            <p:spPr>
              <a:xfrm>
                <a:off x="10327729" y="1631639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3A374423-D455-8583-77AF-AF7B0C84305D}"/>
                </a:ext>
              </a:extLst>
            </p:cNvPr>
            <p:cNvGrpSpPr/>
            <p:nvPr/>
          </p:nvGrpSpPr>
          <p:grpSpPr>
            <a:xfrm>
              <a:off x="10291654" y="3020402"/>
              <a:ext cx="727229" cy="851370"/>
              <a:chOff x="10315858" y="3020402"/>
              <a:chExt cx="727229" cy="851370"/>
            </a:xfrm>
          </p:grpSpPr>
          <p:pic>
            <p:nvPicPr>
              <p:cNvPr id="243" name="图片 242">
                <a:extLst>
                  <a:ext uri="{FF2B5EF4-FFF2-40B4-BE49-F238E27FC236}">
                    <a16:creationId xmlns:a16="http://schemas.microsoft.com/office/drawing/2014/main" id="{53DB0828-BC55-C344-B345-A29E4DB1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15858" y="3020402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3C48581-A588-B752-0B91-29A35C861DF2}"/>
                  </a:ext>
                </a:extLst>
              </p:cNvPr>
              <p:cNvSpPr txBox="1"/>
              <p:nvPr/>
            </p:nvSpPr>
            <p:spPr>
              <a:xfrm>
                <a:off x="10376137" y="3594773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4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拥塞控制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拥塞控制：防止过多数据注入网络，保证路由器和链路不过载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产生条件：对资源的需求 ＞ 可用资源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发展过程：资源供应不足 </a:t>
            </a:r>
            <a:r>
              <a:rPr lang="en-US" altLang="zh-CN"/>
              <a:t>-&gt; </a:t>
            </a:r>
            <a:r>
              <a:rPr lang="zh-CN" altLang="en-US"/>
              <a:t>网络性能变坏</a:t>
            </a:r>
            <a:r>
              <a:rPr lang="en-US" altLang="zh-CN">
                <a:solidFill>
                  <a:schemeClr val="accent4"/>
                </a:solidFill>
              </a:rPr>
              <a:t>(</a:t>
            </a:r>
            <a:r>
              <a:rPr lang="zh-CN" altLang="en-US">
                <a:solidFill>
                  <a:schemeClr val="accent4"/>
                </a:solidFill>
              </a:rPr>
              <a:t>时延增加</a:t>
            </a:r>
            <a:r>
              <a:rPr lang="en-US" altLang="zh-CN">
                <a:solidFill>
                  <a:schemeClr val="accent4"/>
                </a:solidFill>
              </a:rPr>
              <a:t>) </a:t>
            </a:r>
            <a:r>
              <a:rPr lang="en-US" altLang="zh-CN"/>
              <a:t>-&gt; </a:t>
            </a:r>
            <a:r>
              <a:rPr lang="zh-CN" altLang="en-US"/>
              <a:t>吞吐量下降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与流控的区别：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前者是在</a:t>
            </a:r>
            <a:r>
              <a:rPr lang="zh-CN" altLang="en-US" sz="1400">
                <a:solidFill>
                  <a:schemeClr val="accent4"/>
                </a:solidFill>
              </a:rPr>
              <a:t>全局范围内</a:t>
            </a:r>
            <a:r>
              <a:rPr lang="en-US" altLang="zh-CN" sz="1400">
                <a:solidFill>
                  <a:srgbClr val="3F434C"/>
                </a:solidFill>
              </a:rPr>
              <a:t>(</a:t>
            </a:r>
            <a:r>
              <a:rPr lang="zh-CN" altLang="en-US" sz="1400">
                <a:solidFill>
                  <a:srgbClr val="3F434C"/>
                </a:solidFill>
              </a:rPr>
              <a:t>所有主机、路由器和其它影响因素</a:t>
            </a:r>
            <a:r>
              <a:rPr lang="en-US" altLang="zh-CN" sz="1400">
                <a:solidFill>
                  <a:srgbClr val="3F434C"/>
                </a:solidFill>
              </a:rPr>
              <a:t>)</a:t>
            </a:r>
            <a:r>
              <a:rPr lang="zh-CN" altLang="en-US" sz="1400">
                <a:solidFill>
                  <a:srgbClr val="3F434C"/>
                </a:solidFill>
              </a:rPr>
              <a:t>，让网络能够承受现有的负荷</a:t>
            </a:r>
            <a:endParaRPr lang="en-US" altLang="zh-CN" sz="140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>
                <a:solidFill>
                  <a:srgbClr val="3F434C"/>
                </a:solidFill>
              </a:rPr>
              <a:t>后者是</a:t>
            </a:r>
            <a:r>
              <a:rPr lang="zh-CN" altLang="en-US" sz="1400">
                <a:solidFill>
                  <a:schemeClr val="accent4"/>
                </a:solidFill>
              </a:rPr>
              <a:t>点对点</a:t>
            </a:r>
            <a:r>
              <a:rPr lang="en-US" altLang="zh-CN" sz="1400">
                <a:solidFill>
                  <a:schemeClr val="accent4"/>
                </a:solidFill>
              </a:rPr>
              <a:t>(</a:t>
            </a:r>
            <a:r>
              <a:rPr lang="zh-CN" altLang="en-US" sz="1400">
                <a:solidFill>
                  <a:schemeClr val="accent4"/>
                </a:solidFill>
              </a:rPr>
              <a:t>端到端</a:t>
            </a:r>
            <a:r>
              <a:rPr lang="en-US" altLang="zh-CN" sz="1400">
                <a:solidFill>
                  <a:schemeClr val="accent4"/>
                </a:solidFill>
              </a:rPr>
              <a:t>)</a:t>
            </a:r>
            <a:r>
              <a:rPr lang="zh-CN" altLang="en-US" sz="1400">
                <a:solidFill>
                  <a:srgbClr val="3F434C"/>
                </a:solidFill>
              </a:rPr>
              <a:t>通信量的控制，接收端抑制发送端的速率</a:t>
            </a:r>
            <a:endParaRPr lang="en-US" altLang="zh-CN" sz="1400">
              <a:solidFill>
                <a:srgbClr val="3F434C"/>
              </a:solidFill>
            </a:endParaRPr>
          </a:p>
          <a:p>
            <a:pPr marL="1257346" lvl="4" indent="-342900">
              <a:spcBef>
                <a:spcPts val="1000"/>
              </a:spcBef>
              <a:buFont typeface="+mj-lt"/>
              <a:buAutoNum type="arabicPeriod"/>
            </a:pPr>
            <a:endParaRPr lang="en-US" altLang="zh-CN" sz="1400"/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拥塞控制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FE5D3C-E399-4883-9EBC-E43E9E48BA89}"/>
              </a:ext>
            </a:extLst>
          </p:cNvPr>
          <p:cNvGrpSpPr/>
          <p:nvPr/>
        </p:nvGrpSpPr>
        <p:grpSpPr>
          <a:xfrm>
            <a:off x="8453655" y="1825037"/>
            <a:ext cx="929640" cy="893288"/>
            <a:chOff x="8426449" y="1596437"/>
            <a:chExt cx="929640" cy="8932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65AE04-C5DD-42CF-8B44-65FACE8648D6}"/>
                </a:ext>
              </a:extLst>
            </p:cNvPr>
            <p:cNvSpPr/>
            <p:nvPr/>
          </p:nvSpPr>
          <p:spPr>
            <a:xfrm>
              <a:off x="8426449" y="2181948"/>
              <a:ext cx="92964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52F44D7-D198-468A-A5F4-44F13347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6474" y="1596437"/>
              <a:ext cx="529590" cy="52959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69DC0F-728A-4261-A1B9-3C76D26F5178}"/>
              </a:ext>
            </a:extLst>
          </p:cNvPr>
          <p:cNvGrpSpPr/>
          <p:nvPr/>
        </p:nvGrpSpPr>
        <p:grpSpPr>
          <a:xfrm>
            <a:off x="9636132" y="1825037"/>
            <a:ext cx="1219200" cy="893288"/>
            <a:chOff x="9616440" y="1596437"/>
            <a:chExt cx="1219200" cy="89328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BF0A3C8-B4C9-453D-8BF1-FCD397D4355B}"/>
                </a:ext>
              </a:extLst>
            </p:cNvPr>
            <p:cNvSpPr/>
            <p:nvPr/>
          </p:nvSpPr>
          <p:spPr>
            <a:xfrm>
              <a:off x="9616440" y="2181948"/>
              <a:ext cx="121920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拥塞避免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E097111-7B90-447B-B19C-FDF1B3365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61245" y="1596437"/>
              <a:ext cx="529590" cy="52959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102D55-4D41-4C28-A22C-CC624F3AE189}"/>
              </a:ext>
            </a:extLst>
          </p:cNvPr>
          <p:cNvGrpSpPr/>
          <p:nvPr/>
        </p:nvGrpSpPr>
        <p:grpSpPr>
          <a:xfrm>
            <a:off x="9636132" y="2863308"/>
            <a:ext cx="1219200" cy="1055493"/>
            <a:chOff x="9655825" y="2863308"/>
            <a:chExt cx="1219200" cy="105549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0B04549-A40F-4F6A-B45E-6E4C18A5454F}"/>
                </a:ext>
              </a:extLst>
            </p:cNvPr>
            <p:cNvSpPr/>
            <p:nvPr/>
          </p:nvSpPr>
          <p:spPr>
            <a:xfrm>
              <a:off x="9655825" y="3611024"/>
              <a:ext cx="121920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4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快恢复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A7A3A7B-1EB5-4DF4-AF38-33120555ED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5164" y="2863308"/>
              <a:ext cx="680523" cy="680523"/>
              <a:chOff x="9509760" y="3097911"/>
              <a:chExt cx="1905000" cy="190500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7EDCD70-D4D6-4C3A-934B-CC00FEBAE5FD}"/>
                  </a:ext>
                </a:extLst>
              </p:cNvPr>
              <p:cNvGrpSpPr/>
              <p:nvPr/>
            </p:nvGrpSpPr>
            <p:grpSpPr>
              <a:xfrm>
                <a:off x="9851192" y="3396182"/>
                <a:ext cx="1045408" cy="1366318"/>
                <a:chOff x="9851192" y="3396182"/>
                <a:chExt cx="1045408" cy="1366318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69FDEDD-91BB-4BD2-9A54-87CB1A39B32B}"/>
                    </a:ext>
                  </a:extLst>
                </p:cNvPr>
                <p:cNvSpPr/>
                <p:nvPr/>
              </p:nvSpPr>
              <p:spPr>
                <a:xfrm>
                  <a:off x="9851192" y="3705413"/>
                  <a:ext cx="1045408" cy="10570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FDAEBBF-38EC-402C-88E8-B1032BB766DC}"/>
                    </a:ext>
                  </a:extLst>
                </p:cNvPr>
                <p:cNvSpPr/>
                <p:nvPr/>
              </p:nvSpPr>
              <p:spPr>
                <a:xfrm>
                  <a:off x="10026648" y="3396182"/>
                  <a:ext cx="588012" cy="2233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4C5A39A-618C-494D-81AC-A8AE43F3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09760" y="3097911"/>
                <a:ext cx="1905000" cy="1905000"/>
              </a:xfrm>
              <a:prstGeom prst="rect">
                <a:avLst/>
              </a:prstGeom>
            </p:spPr>
          </p:pic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8139CED-ECE9-4857-9AE7-D7359F5B1AB3}"/>
              </a:ext>
            </a:extLst>
          </p:cNvPr>
          <p:cNvGrpSpPr/>
          <p:nvPr/>
        </p:nvGrpSpPr>
        <p:grpSpPr>
          <a:xfrm>
            <a:off x="8453655" y="2936869"/>
            <a:ext cx="929640" cy="981932"/>
            <a:chOff x="8453655" y="2936869"/>
            <a:chExt cx="929640" cy="98193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AC5F2A0-F058-4A73-BC7D-A16FBF291E23}"/>
                </a:ext>
              </a:extLst>
            </p:cNvPr>
            <p:cNvGrpSpPr/>
            <p:nvPr/>
          </p:nvGrpSpPr>
          <p:grpSpPr>
            <a:xfrm>
              <a:off x="8453655" y="3036219"/>
              <a:ext cx="929640" cy="882582"/>
              <a:chOff x="8480862" y="3036219"/>
              <a:chExt cx="929640" cy="88258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7E2BD9F-77A6-4958-95A2-C1E35CDFD04D}"/>
                  </a:ext>
                </a:extLst>
              </p:cNvPr>
              <p:cNvSpPr/>
              <p:nvPr/>
            </p:nvSpPr>
            <p:spPr>
              <a:xfrm>
                <a:off x="8480862" y="3611024"/>
                <a:ext cx="929640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快重传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64B771-23F5-42FA-BC04-790A55592D8E}"/>
                  </a:ext>
                </a:extLst>
              </p:cNvPr>
              <p:cNvSpPr/>
              <p:nvPr/>
            </p:nvSpPr>
            <p:spPr>
              <a:xfrm>
                <a:off x="8769505" y="3036219"/>
                <a:ext cx="352354" cy="3978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EE158F2-BBAF-4BC8-8BF0-ACC19C73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75766" y="2936869"/>
              <a:ext cx="685418" cy="533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95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拥塞控制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慢开始和拥塞避免：</a:t>
            </a:r>
            <a:endParaRPr lang="en-US" altLang="zh-CN">
              <a:solidFill>
                <a:schemeClr val="accent4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>
                <a:solidFill>
                  <a:srgbClr val="3F434C"/>
                </a:solidFill>
              </a:rPr>
              <a:t>数据单方向传送，接收方仅传送确认</a:t>
            </a:r>
            <a:endParaRPr lang="en-US" altLang="zh-CN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>
                <a:solidFill>
                  <a:srgbClr val="3F434C"/>
                </a:solidFill>
              </a:rPr>
              <a:t>接收方缓存空间充足，接收端抑制发送端的速率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发送窗口大小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=</a:t>
            </a:r>
            <a:r>
              <a:rPr lang="en-US" altLang="zh-CN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Min(</a:t>
            </a:r>
            <a:r>
              <a:rPr lang="zh-CN" altLang="en-US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接收窗口</a:t>
            </a:r>
            <a:r>
              <a:rPr lang="en-US" altLang="zh-CN" sz="120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rwnd</a:t>
            </a:r>
            <a:r>
              <a:rPr lang="zh-CN" altLang="en-US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，拥塞窗口</a:t>
            </a:r>
            <a:r>
              <a:rPr lang="en-US" altLang="zh-CN" sz="120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cwnd</a:t>
            </a:r>
            <a:r>
              <a:rPr lang="en-US" altLang="zh-CN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接收窗口：根据接收缓存大小设置，告知发送方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拥塞窗口：发送方根据拥塞程度设置，反映网络当前容量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>
                <a:solidFill>
                  <a:srgbClr val="3F434C"/>
                </a:solidFill>
              </a:rPr>
              <a:t>一个传输轮次：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发送了一批报文段并收到他们的确认的时间；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一个往返时延（</a:t>
            </a:r>
            <a:r>
              <a:rPr lang="en-US" altLang="zh-CN" sz="1200" err="1">
                <a:solidFill>
                  <a:srgbClr val="3F434C"/>
                </a:solidFill>
                <a:ea typeface="思源黑体 CN Medium" panose="020B0600000000000000" pitchFamily="34" charset="-122"/>
              </a:rPr>
              <a:t>RTT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）；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拥塞窗口中，开始发送两批报文段的时间间隔；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拥塞控制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6FD1AF-F3A7-4685-A10A-6602F8CF69BB}"/>
              </a:ext>
            </a:extLst>
          </p:cNvPr>
          <p:cNvCxnSpPr>
            <a:cxnSpLocks/>
          </p:cNvCxnSpPr>
          <p:nvPr/>
        </p:nvCxnSpPr>
        <p:spPr>
          <a:xfrm flipV="1">
            <a:off x="7423265" y="1877490"/>
            <a:ext cx="0" cy="257813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F55CFB9-1F7F-4865-A642-2BA02347C174}"/>
              </a:ext>
            </a:extLst>
          </p:cNvPr>
          <p:cNvSpPr txBox="1"/>
          <p:nvPr/>
        </p:nvSpPr>
        <p:spPr>
          <a:xfrm>
            <a:off x="7069013" y="2138099"/>
            <a:ext cx="3449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200">
                <a:solidFill>
                  <a:schemeClr val="bg1"/>
                </a:solidFill>
              </a:rPr>
              <a:t>24</a:t>
            </a: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 </a:t>
            </a: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20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16 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12 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8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2D12EE-38D8-4FD9-99B7-4BEC88843F6C}"/>
              </a:ext>
            </a:extLst>
          </p:cNvPr>
          <p:cNvCxnSpPr>
            <a:cxnSpLocks/>
          </p:cNvCxnSpPr>
          <p:nvPr/>
        </p:nvCxnSpPr>
        <p:spPr>
          <a:xfrm>
            <a:off x="7414952" y="4455622"/>
            <a:ext cx="394912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FA974-C412-4D38-B247-21EFB611C5AC}"/>
              </a:ext>
            </a:extLst>
          </p:cNvPr>
          <p:cNvGrpSpPr/>
          <p:nvPr/>
        </p:nvGrpSpPr>
        <p:grpSpPr>
          <a:xfrm>
            <a:off x="7286191" y="4449984"/>
            <a:ext cx="4029509" cy="276999"/>
            <a:chOff x="7261254" y="3535584"/>
            <a:chExt cx="4029509" cy="27699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77DDB9-B0AD-4D1B-9832-E4A98A8F0688}"/>
                </a:ext>
              </a:extLst>
            </p:cNvPr>
            <p:cNvSpPr txBox="1"/>
            <p:nvPr/>
          </p:nvSpPr>
          <p:spPr>
            <a:xfrm>
              <a:off x="7261254" y="3535584"/>
              <a:ext cx="16141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>
                  <a:solidFill>
                    <a:schemeClr val="bg1"/>
                  </a:solidFill>
                </a:rPr>
                <a:t>02468     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8FDD5F-7DDC-474F-B854-5D9604312888}"/>
                </a:ext>
              </a:extLst>
            </p:cNvPr>
            <p:cNvSpPr txBox="1"/>
            <p:nvPr/>
          </p:nvSpPr>
          <p:spPr>
            <a:xfrm>
              <a:off x="8900781" y="3535584"/>
              <a:ext cx="23899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>
                  <a:solidFill>
                    <a:schemeClr val="bg1"/>
                  </a:solidFill>
                </a:rPr>
                <a:t>10  12  14  16  18  20  22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DDFA1D3-A1BB-4E5A-9075-028D89C9D8BC}"/>
              </a:ext>
            </a:extLst>
          </p:cNvPr>
          <p:cNvGrpSpPr/>
          <p:nvPr/>
        </p:nvGrpSpPr>
        <p:grpSpPr>
          <a:xfrm>
            <a:off x="7423717" y="4291728"/>
            <a:ext cx="3705683" cy="162352"/>
            <a:chOff x="7423717" y="4291728"/>
            <a:chExt cx="3705683" cy="16235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CE0F423-34C8-4F69-A1A4-68C18C3309E6}"/>
                </a:ext>
              </a:extLst>
            </p:cNvPr>
            <p:cNvGrpSpPr/>
            <p:nvPr/>
          </p:nvGrpSpPr>
          <p:grpSpPr>
            <a:xfrm>
              <a:off x="7423717" y="4291728"/>
              <a:ext cx="1347524" cy="160811"/>
              <a:chOff x="7423717" y="4291728"/>
              <a:chExt cx="1347524" cy="16081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4D2CC25-303B-4D6A-9F0B-3EF89FF08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23218CC-EA58-4F84-A185-B1072FB27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C291069-F93B-44FD-AA39-027A2272E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0E7FAFA-E9A9-48CB-950A-5FBFF0B1A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E381FC5-A205-486A-823C-3A8544A5F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CBF0062-B8EC-4433-88EF-E68626855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57C7062-4546-4398-A803-70662A76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0EE9A5D-FE33-4471-AB2B-4A5C09368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8C6BBC7-64CD-48F2-A72B-5ED392BFA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D07787F-1877-4189-97D0-4CF08D8C3A62}"/>
                </a:ext>
              </a:extLst>
            </p:cNvPr>
            <p:cNvGrpSpPr/>
            <p:nvPr/>
          </p:nvGrpSpPr>
          <p:grpSpPr>
            <a:xfrm>
              <a:off x="8771237" y="4293269"/>
              <a:ext cx="1347524" cy="160811"/>
              <a:chOff x="7423717" y="4291728"/>
              <a:chExt cx="1347524" cy="160811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45A8321-685F-43A4-B2BE-7F837CFC4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DDA07371-25A8-44C6-AAB1-48F0DA96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5DB834F-C5C9-46A7-ACE6-2F3D3656D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28514D6-BB58-4F1B-A4D6-A30E07B4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4B9C51FE-9364-438F-8661-B1CE26A05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EFB463A-B134-4B0A-AE15-CB3C10DE3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CC372C08-9C28-4391-9410-7A6EC5FFC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E31E27A-3E8D-424E-A916-5C796A18A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56FD9EE-C093-4B5B-864A-834158A8E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5F026D-3FFF-40E4-BBC7-090145C6064A}"/>
                </a:ext>
              </a:extLst>
            </p:cNvPr>
            <p:cNvGrpSpPr/>
            <p:nvPr/>
          </p:nvGrpSpPr>
          <p:grpSpPr>
            <a:xfrm>
              <a:off x="9781876" y="4292737"/>
              <a:ext cx="1347524" cy="160811"/>
              <a:chOff x="7423717" y="4291728"/>
              <a:chExt cx="1347524" cy="160811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880779EC-E69D-4050-B9DA-E56AA1756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C154A30D-DF65-40A6-946C-B72CAF575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197E165-CE5C-4005-A0F8-6ED0558A1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095F0EC5-4C26-4DDD-8211-E80EC9476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816556BB-234F-4B35-B7E8-551180977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8993C8C2-7E4A-4E86-9834-B844F9BF5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6D8D3E-4AE0-4DDA-B99B-E010A79B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75C4FF3-B3E3-493C-8E7E-7BDD8B7F9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0A03EC0F-31D8-4FD4-B109-41A12488B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椭圆 105">
            <a:extLst>
              <a:ext uri="{FF2B5EF4-FFF2-40B4-BE49-F238E27FC236}">
                <a16:creationId xmlns:a16="http://schemas.microsoft.com/office/drawing/2014/main" id="{D24FA83B-DB3D-4B7A-8772-1875CE2A1695}"/>
              </a:ext>
            </a:extLst>
          </p:cNvPr>
          <p:cNvSpPr>
            <a:spLocks noChangeAspect="1"/>
          </p:cNvSpPr>
          <p:nvPr/>
        </p:nvSpPr>
        <p:spPr>
          <a:xfrm>
            <a:off x="7379682" y="430171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FBDFE28-D1A4-4FCB-AF32-055B80AA2383}"/>
              </a:ext>
            </a:extLst>
          </p:cNvPr>
          <p:cNvGrpSpPr/>
          <p:nvPr/>
        </p:nvGrpSpPr>
        <p:grpSpPr>
          <a:xfrm>
            <a:off x="7420277" y="2266588"/>
            <a:ext cx="239380" cy="2189746"/>
            <a:chOff x="7420277" y="2266588"/>
            <a:chExt cx="239380" cy="2189746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4D778A4-4698-402C-B170-C67F5D7E0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361462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BABD3F3-D9B8-4519-B98A-7D006F733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726420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D995AE5F-FF02-4024-BD7F-7FC6A968B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091378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58359F-AB67-4715-88D2-609EA442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631546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83AD6E2-C509-41EC-92CC-38798B78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266588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09F4B4F-E3BD-41FE-8FF7-2E1DCEF2D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996504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D1B17717-DE20-462A-A2A3-9A528AB1D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456334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椭圆 125">
            <a:extLst>
              <a:ext uri="{FF2B5EF4-FFF2-40B4-BE49-F238E27FC236}">
                <a16:creationId xmlns:a16="http://schemas.microsoft.com/office/drawing/2014/main" id="{ED658DA9-7666-4FF1-8615-49AD54901850}"/>
              </a:ext>
            </a:extLst>
          </p:cNvPr>
          <p:cNvSpPr>
            <a:spLocks noChangeAspect="1"/>
          </p:cNvSpPr>
          <p:nvPr/>
        </p:nvSpPr>
        <p:spPr>
          <a:xfrm>
            <a:off x="7550005" y="423949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74763E8-DDB9-4E8E-A499-A3CE06E64B66}"/>
              </a:ext>
            </a:extLst>
          </p:cNvPr>
          <p:cNvSpPr>
            <a:spLocks noChangeAspect="1"/>
          </p:cNvSpPr>
          <p:nvPr/>
        </p:nvSpPr>
        <p:spPr>
          <a:xfrm>
            <a:off x="7716638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29E5749-AF99-4C9C-ADA4-54A27EB118CF}"/>
              </a:ext>
            </a:extLst>
          </p:cNvPr>
          <p:cNvSpPr>
            <a:spLocks noChangeAspect="1"/>
          </p:cNvSpPr>
          <p:nvPr/>
        </p:nvSpPr>
        <p:spPr>
          <a:xfrm>
            <a:off x="7887939" y="3681547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FB33948B-0718-4D20-BF31-9B9DF64CC53E}"/>
              </a:ext>
            </a:extLst>
          </p:cNvPr>
          <p:cNvSpPr>
            <a:spLocks noChangeAspect="1"/>
          </p:cNvSpPr>
          <p:nvPr/>
        </p:nvSpPr>
        <p:spPr>
          <a:xfrm>
            <a:off x="8054637" y="295480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3FAB314-695D-473E-8C7F-705B1C2348C2}"/>
              </a:ext>
            </a:extLst>
          </p:cNvPr>
          <p:cNvSpPr>
            <a:spLocks noChangeAspect="1"/>
          </p:cNvSpPr>
          <p:nvPr/>
        </p:nvSpPr>
        <p:spPr>
          <a:xfrm>
            <a:off x="8279414" y="2833155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3C7A432-106A-4E8C-8165-83AEBFD941B6}"/>
              </a:ext>
            </a:extLst>
          </p:cNvPr>
          <p:cNvSpPr>
            <a:spLocks noChangeAspect="1"/>
          </p:cNvSpPr>
          <p:nvPr/>
        </p:nvSpPr>
        <p:spPr>
          <a:xfrm>
            <a:off x="8504191" y="27115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3334C03-305D-4D3A-AE70-CB530E417AB2}"/>
              </a:ext>
            </a:extLst>
          </p:cNvPr>
          <p:cNvSpPr>
            <a:spLocks noChangeAspect="1"/>
          </p:cNvSpPr>
          <p:nvPr/>
        </p:nvSpPr>
        <p:spPr>
          <a:xfrm>
            <a:off x="8728968" y="2589849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4DCF7C14-DFBE-4894-BE10-59252B735321}"/>
              </a:ext>
            </a:extLst>
          </p:cNvPr>
          <p:cNvSpPr>
            <a:spLocks noChangeAspect="1"/>
          </p:cNvSpPr>
          <p:nvPr/>
        </p:nvSpPr>
        <p:spPr>
          <a:xfrm>
            <a:off x="8953745" y="246819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2482264-3B78-48F0-8C8B-9242939EAF74}"/>
              </a:ext>
            </a:extLst>
          </p:cNvPr>
          <p:cNvSpPr>
            <a:spLocks noChangeAspect="1"/>
          </p:cNvSpPr>
          <p:nvPr/>
        </p:nvSpPr>
        <p:spPr>
          <a:xfrm>
            <a:off x="9178522" y="2346543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8150A43-66D5-4256-A145-25686E16A459}"/>
              </a:ext>
            </a:extLst>
          </p:cNvPr>
          <p:cNvSpPr>
            <a:spLocks noChangeAspect="1"/>
          </p:cNvSpPr>
          <p:nvPr/>
        </p:nvSpPr>
        <p:spPr>
          <a:xfrm>
            <a:off x="9403299" y="22248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2919CCD8-5D30-4760-9725-86B760650245}"/>
              </a:ext>
            </a:extLst>
          </p:cNvPr>
          <p:cNvSpPr>
            <a:spLocks noChangeAspect="1"/>
          </p:cNvSpPr>
          <p:nvPr/>
        </p:nvSpPr>
        <p:spPr>
          <a:xfrm>
            <a:off x="9578721" y="429793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66E578F-0A28-4751-BF16-B0F129E5E1D0}"/>
              </a:ext>
            </a:extLst>
          </p:cNvPr>
          <p:cNvSpPr>
            <a:spLocks noChangeAspect="1"/>
          </p:cNvSpPr>
          <p:nvPr/>
        </p:nvSpPr>
        <p:spPr>
          <a:xfrm>
            <a:off x="9737840" y="42394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1891B4A-18B1-45F5-ACE5-C6E8821B5788}"/>
              </a:ext>
            </a:extLst>
          </p:cNvPr>
          <p:cNvSpPr>
            <a:spLocks noChangeAspect="1"/>
          </p:cNvSpPr>
          <p:nvPr/>
        </p:nvSpPr>
        <p:spPr>
          <a:xfrm>
            <a:off x="9905792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8B01F82-70ED-4CE9-92B9-B368B7491EDC}"/>
              </a:ext>
            </a:extLst>
          </p:cNvPr>
          <p:cNvSpPr>
            <a:spLocks noChangeAspect="1"/>
          </p:cNvSpPr>
          <p:nvPr/>
        </p:nvSpPr>
        <p:spPr>
          <a:xfrm>
            <a:off x="10071376" y="367971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9ACC9A3-37D8-4C96-9152-7C3044608CAC}"/>
              </a:ext>
            </a:extLst>
          </p:cNvPr>
          <p:cNvSpPr>
            <a:spLocks noChangeAspect="1"/>
          </p:cNvSpPr>
          <p:nvPr/>
        </p:nvSpPr>
        <p:spPr>
          <a:xfrm>
            <a:off x="10251100" y="3319764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ECC2BAC-14D2-4668-849B-166E691A1463}"/>
              </a:ext>
            </a:extLst>
          </p:cNvPr>
          <p:cNvSpPr>
            <a:spLocks noChangeAspect="1"/>
          </p:cNvSpPr>
          <p:nvPr/>
        </p:nvSpPr>
        <p:spPr>
          <a:xfrm>
            <a:off x="10919258" y="29536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C24F053C-0323-4D48-8C22-3E025D7B48C6}"/>
              </a:ext>
            </a:extLst>
          </p:cNvPr>
          <p:cNvSpPr>
            <a:spLocks noChangeAspect="1"/>
          </p:cNvSpPr>
          <p:nvPr/>
        </p:nvSpPr>
        <p:spPr>
          <a:xfrm>
            <a:off x="10418140" y="322822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FB6B9C9-31DA-441F-9E16-551EFF0A73D4}"/>
              </a:ext>
            </a:extLst>
          </p:cNvPr>
          <p:cNvSpPr>
            <a:spLocks noChangeAspect="1"/>
          </p:cNvSpPr>
          <p:nvPr/>
        </p:nvSpPr>
        <p:spPr>
          <a:xfrm>
            <a:off x="10585180" y="313668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BA9AD1F9-2171-450C-9244-02C2C8439401}"/>
              </a:ext>
            </a:extLst>
          </p:cNvPr>
          <p:cNvSpPr>
            <a:spLocks noChangeAspect="1"/>
          </p:cNvSpPr>
          <p:nvPr/>
        </p:nvSpPr>
        <p:spPr>
          <a:xfrm>
            <a:off x="10752220" y="304514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FF088CE-F0AD-4560-9AED-A1DF23622391}"/>
              </a:ext>
            </a:extLst>
          </p:cNvPr>
          <p:cNvCxnSpPr>
            <a:cxnSpLocks/>
            <a:stCxn id="106" idx="6"/>
            <a:endCxn id="126" idx="3"/>
          </p:cNvCxnSpPr>
          <p:nvPr/>
        </p:nvCxnSpPr>
        <p:spPr>
          <a:xfrm flipV="1">
            <a:off x="7463077" y="4310673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B2464BE-DE12-4667-871E-4EF121C58F5B}"/>
              </a:ext>
            </a:extLst>
          </p:cNvPr>
          <p:cNvCxnSpPr>
            <a:cxnSpLocks/>
            <a:stCxn id="126" idx="7"/>
            <a:endCxn id="127" idx="3"/>
          </p:cNvCxnSpPr>
          <p:nvPr/>
        </p:nvCxnSpPr>
        <p:spPr>
          <a:xfrm flipV="1">
            <a:off x="7621187" y="4120862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8D44260-A7D5-4E60-97EA-AE1C6357FB56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7787820" y="3764942"/>
            <a:ext cx="141817" cy="296951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D1C633F-1373-4495-8CB5-FF00BD92168E}"/>
              </a:ext>
            </a:extLst>
          </p:cNvPr>
          <p:cNvCxnSpPr>
            <a:cxnSpLocks/>
            <a:stCxn id="128" idx="0"/>
            <a:endCxn id="130" idx="3"/>
          </p:cNvCxnSpPr>
          <p:nvPr/>
        </p:nvCxnSpPr>
        <p:spPr>
          <a:xfrm flipV="1">
            <a:off x="7929637" y="3025988"/>
            <a:ext cx="137213" cy="655559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14BD43A-0FF4-4835-B838-0149A7251BED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9474481" y="2296072"/>
            <a:ext cx="145938" cy="2001859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E7702BC-4018-44D8-85E0-4F9ECBAA0041}"/>
              </a:ext>
            </a:extLst>
          </p:cNvPr>
          <p:cNvCxnSpPr>
            <a:cxnSpLocks/>
            <a:stCxn id="130" idx="7"/>
            <a:endCxn id="136" idx="3"/>
          </p:cNvCxnSpPr>
          <p:nvPr/>
        </p:nvCxnSpPr>
        <p:spPr>
          <a:xfrm flipV="1">
            <a:off x="8125819" y="2296072"/>
            <a:ext cx="1289693" cy="67094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C07561C1-5FF9-4E2C-B981-AC7DBF498528}"/>
              </a:ext>
            </a:extLst>
          </p:cNvPr>
          <p:cNvCxnSpPr>
            <a:cxnSpLocks/>
            <a:stCxn id="136" idx="6"/>
          </p:cNvCxnSpPr>
          <p:nvPr/>
        </p:nvCxnSpPr>
        <p:spPr>
          <a:xfrm flipV="1">
            <a:off x="9486694" y="1904998"/>
            <a:ext cx="292843" cy="361590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991EA80-1FCC-434F-8703-59302F037EB3}"/>
              </a:ext>
            </a:extLst>
          </p:cNvPr>
          <p:cNvGrpSpPr/>
          <p:nvPr/>
        </p:nvGrpSpPr>
        <p:grpSpPr>
          <a:xfrm>
            <a:off x="7454377" y="2266587"/>
            <a:ext cx="2841388" cy="1093530"/>
            <a:chOff x="7454377" y="2266587"/>
            <a:chExt cx="2841388" cy="1093530"/>
          </a:xfrm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F46AA1B8-CB7C-407B-B3BA-0BF07DB873B1}"/>
                </a:ext>
              </a:extLst>
            </p:cNvPr>
            <p:cNvCxnSpPr>
              <a:cxnSpLocks/>
            </p:cNvCxnSpPr>
            <p:nvPr/>
          </p:nvCxnSpPr>
          <p:spPr>
            <a:xfrm>
              <a:off x="7454377" y="3360117"/>
              <a:ext cx="2841388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66A0C7B4-5A86-4284-B980-BC752B3DC0FA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995299"/>
              <a:ext cx="630177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BB36BE2-3DFD-4727-ABE5-819D2F5CDAB4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266587"/>
              <a:ext cx="279547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FF941D3-2817-464E-AF99-20ABECAD5F17}"/>
              </a:ext>
            </a:extLst>
          </p:cNvPr>
          <p:cNvCxnSpPr>
            <a:cxnSpLocks/>
          </p:cNvCxnSpPr>
          <p:nvPr/>
        </p:nvCxnSpPr>
        <p:spPr>
          <a:xfrm flipV="1">
            <a:off x="9654459" y="4308842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470DC99-9869-445A-B15B-685C127F6798}"/>
              </a:ext>
            </a:extLst>
          </p:cNvPr>
          <p:cNvCxnSpPr>
            <a:cxnSpLocks/>
          </p:cNvCxnSpPr>
          <p:nvPr/>
        </p:nvCxnSpPr>
        <p:spPr>
          <a:xfrm flipV="1">
            <a:off x="9812569" y="4119031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2A857BD-E752-4928-96EC-CB83A7E75204}"/>
              </a:ext>
            </a:extLst>
          </p:cNvPr>
          <p:cNvCxnSpPr>
            <a:cxnSpLocks/>
            <a:endCxn id="140" idx="3"/>
          </p:cNvCxnSpPr>
          <p:nvPr/>
        </p:nvCxnSpPr>
        <p:spPr>
          <a:xfrm flipV="1">
            <a:off x="9979202" y="3750898"/>
            <a:ext cx="104387" cy="30916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F6C6E56A-77D9-4572-ABFF-1FB55D8684F1}"/>
              </a:ext>
            </a:extLst>
          </p:cNvPr>
          <p:cNvCxnSpPr>
            <a:cxnSpLocks/>
            <a:stCxn id="140" idx="0"/>
            <a:endCxn id="141" idx="3"/>
          </p:cNvCxnSpPr>
          <p:nvPr/>
        </p:nvCxnSpPr>
        <p:spPr>
          <a:xfrm flipV="1">
            <a:off x="10113074" y="3390946"/>
            <a:ext cx="150239" cy="288770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E1963CBE-1573-4293-ABBF-9D22F33859FD}"/>
              </a:ext>
            </a:extLst>
          </p:cNvPr>
          <p:cNvCxnSpPr>
            <a:cxnSpLocks/>
            <a:stCxn id="141" idx="6"/>
            <a:endCxn id="143" idx="3"/>
          </p:cNvCxnSpPr>
          <p:nvPr/>
        </p:nvCxnSpPr>
        <p:spPr>
          <a:xfrm flipV="1">
            <a:off x="10334495" y="3299404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0D203075-DEC9-4E33-9B01-FF3B4F16684F}"/>
              </a:ext>
            </a:extLst>
          </p:cNvPr>
          <p:cNvCxnSpPr>
            <a:cxnSpLocks/>
            <a:stCxn id="143" idx="6"/>
            <a:endCxn id="144" idx="3"/>
          </p:cNvCxnSpPr>
          <p:nvPr/>
        </p:nvCxnSpPr>
        <p:spPr>
          <a:xfrm flipV="1">
            <a:off x="10501535" y="3207864"/>
            <a:ext cx="95858" cy="6205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2F511B4D-EF2E-4A86-A52A-3B876586ABE9}"/>
              </a:ext>
            </a:extLst>
          </p:cNvPr>
          <p:cNvCxnSpPr>
            <a:cxnSpLocks/>
          </p:cNvCxnSpPr>
          <p:nvPr/>
        </p:nvCxnSpPr>
        <p:spPr>
          <a:xfrm flipV="1">
            <a:off x="10656362" y="3116952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C4A40652-A1A2-4C5E-8B81-5BC7B3CFFF51}"/>
              </a:ext>
            </a:extLst>
          </p:cNvPr>
          <p:cNvCxnSpPr>
            <a:cxnSpLocks/>
          </p:cNvCxnSpPr>
          <p:nvPr/>
        </p:nvCxnSpPr>
        <p:spPr>
          <a:xfrm flipV="1">
            <a:off x="10823402" y="2896283"/>
            <a:ext cx="295324" cy="191185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>
            <a:extLst>
              <a:ext uri="{FF2B5EF4-FFF2-40B4-BE49-F238E27FC236}">
                <a16:creationId xmlns:a16="http://schemas.microsoft.com/office/drawing/2014/main" id="{41D8AFA1-BA48-4C18-957D-3FE9A51D2CF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4404" y="1405188"/>
            <a:ext cx="375898" cy="375898"/>
          </a:xfrm>
          <a:prstGeom prst="rect">
            <a:avLst/>
          </a:prstGeom>
        </p:spPr>
      </p:pic>
      <p:sp>
        <p:nvSpPr>
          <p:cNvPr id="229" name="文本框 228">
            <a:extLst>
              <a:ext uri="{FF2B5EF4-FFF2-40B4-BE49-F238E27FC236}">
                <a16:creationId xmlns:a16="http://schemas.microsoft.com/office/drawing/2014/main" id="{C919802F-4335-4997-8530-390FB679924E}"/>
              </a:ext>
            </a:extLst>
          </p:cNvPr>
          <p:cNvSpPr txBox="1"/>
          <p:nvPr/>
        </p:nvSpPr>
        <p:spPr>
          <a:xfrm>
            <a:off x="8124056" y="1805523"/>
            <a:ext cx="127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6CF060D-8E67-4D28-A6A5-07B5FBF87806}"/>
              </a:ext>
            </a:extLst>
          </p:cNvPr>
          <p:cNvSpPr txBox="1"/>
          <p:nvPr/>
        </p:nvSpPr>
        <p:spPr>
          <a:xfrm>
            <a:off x="9603516" y="1614834"/>
            <a:ext cx="127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网络拥塞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5445FE-2BAA-4558-9E6D-FF8405118891}"/>
              </a:ext>
            </a:extLst>
          </p:cNvPr>
          <p:cNvSpPr txBox="1"/>
          <p:nvPr/>
        </p:nvSpPr>
        <p:spPr>
          <a:xfrm>
            <a:off x="8265783" y="3921417"/>
            <a:ext cx="756905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指数增长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52E4933-C5D5-45E2-93FC-6DB25097413F}"/>
              </a:ext>
            </a:extLst>
          </p:cNvPr>
          <p:cNvCxnSpPr>
            <a:stCxn id="231" idx="1"/>
          </p:cNvCxnSpPr>
          <p:nvPr/>
        </p:nvCxnSpPr>
        <p:spPr>
          <a:xfrm flipH="1" flipV="1">
            <a:off x="7896940" y="3918801"/>
            <a:ext cx="368843" cy="1295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E8EC9FCF-506D-4051-9154-9170CD73F86C}"/>
              </a:ext>
            </a:extLst>
          </p:cNvPr>
          <p:cNvSpPr txBox="1"/>
          <p:nvPr/>
        </p:nvSpPr>
        <p:spPr>
          <a:xfrm>
            <a:off x="9553345" y="2628178"/>
            <a:ext cx="732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乘法减小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47E678C5-F8E8-402C-A238-96F9D91FBF95}"/>
              </a:ext>
            </a:extLst>
          </p:cNvPr>
          <p:cNvCxnSpPr>
            <a:cxnSpLocks/>
          </p:cNvCxnSpPr>
          <p:nvPr/>
        </p:nvCxnSpPr>
        <p:spPr>
          <a:xfrm flipV="1">
            <a:off x="9919685" y="2261569"/>
            <a:ext cx="0" cy="36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3DC861DB-E11B-484F-B317-C670770BCDD2}"/>
              </a:ext>
            </a:extLst>
          </p:cNvPr>
          <p:cNvCxnSpPr>
            <a:cxnSpLocks/>
          </p:cNvCxnSpPr>
          <p:nvPr/>
        </p:nvCxnSpPr>
        <p:spPr>
          <a:xfrm>
            <a:off x="9919685" y="2935954"/>
            <a:ext cx="0" cy="3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C03405EB-FEEC-4FB9-9F9C-E12D8B98BC31}"/>
              </a:ext>
            </a:extLst>
          </p:cNvPr>
          <p:cNvSpPr/>
          <p:nvPr/>
        </p:nvSpPr>
        <p:spPr>
          <a:xfrm>
            <a:off x="10291877" y="2151669"/>
            <a:ext cx="1391006" cy="120844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46" name="图片 245">
            <a:extLst>
              <a:ext uri="{FF2B5EF4-FFF2-40B4-BE49-F238E27FC236}">
                <a16:creationId xmlns:a16="http://schemas.microsoft.com/office/drawing/2014/main" id="{1BF2B2EC-52DA-445F-A344-6924BB27C03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9431" y="1805523"/>
            <a:ext cx="375898" cy="344158"/>
          </a:xfrm>
          <a:prstGeom prst="rect">
            <a:avLst/>
          </a:prstGeom>
        </p:spPr>
      </p:pic>
      <p:sp>
        <p:nvSpPr>
          <p:cNvPr id="247" name="文本框 246">
            <a:extLst>
              <a:ext uri="{FF2B5EF4-FFF2-40B4-BE49-F238E27FC236}">
                <a16:creationId xmlns:a16="http://schemas.microsoft.com/office/drawing/2014/main" id="{EA282417-A042-464A-A071-A11EF4610EE7}"/>
              </a:ext>
            </a:extLst>
          </p:cNvPr>
          <p:cNvSpPr txBox="1"/>
          <p:nvPr/>
        </p:nvSpPr>
        <p:spPr>
          <a:xfrm>
            <a:off x="10349083" y="2160142"/>
            <a:ext cx="127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10FAEB1-4D54-48FB-9462-49CFF4269F75}"/>
              </a:ext>
            </a:extLst>
          </p:cNvPr>
          <p:cNvSpPr txBox="1"/>
          <p:nvPr/>
        </p:nvSpPr>
        <p:spPr>
          <a:xfrm>
            <a:off x="11127797" y="4141866"/>
            <a:ext cx="732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传输轮次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C0B4EFE4-CC98-4070-93C0-7DAA83EC2FF0}"/>
              </a:ext>
            </a:extLst>
          </p:cNvPr>
          <p:cNvGrpSpPr/>
          <p:nvPr/>
        </p:nvGrpSpPr>
        <p:grpSpPr>
          <a:xfrm>
            <a:off x="7309429" y="4708683"/>
            <a:ext cx="802933" cy="253916"/>
            <a:chOff x="7309429" y="4708683"/>
            <a:chExt cx="802933" cy="253916"/>
          </a:xfrm>
        </p:grpSpPr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5F60C43-A2F8-4B1C-8F59-595032F5A9D5}"/>
                </a:ext>
              </a:extLst>
            </p:cNvPr>
            <p:cNvSpPr txBox="1"/>
            <p:nvPr/>
          </p:nvSpPr>
          <p:spPr>
            <a:xfrm>
              <a:off x="7379682" y="470868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253" name="图片 252">
              <a:extLst>
                <a:ext uri="{FF2B5EF4-FFF2-40B4-BE49-F238E27FC236}">
                  <a16:creationId xmlns:a16="http://schemas.microsoft.com/office/drawing/2014/main" id="{E5620DB6-F614-4147-8249-61FFB090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9429" y="4732564"/>
              <a:ext cx="208995" cy="208995"/>
            </a:xfrm>
            <a:prstGeom prst="rect">
              <a:avLst/>
            </a:prstGeom>
          </p:spPr>
        </p:pic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B4A78539-E276-47C2-AF1E-6EDEB19C8BE2}"/>
              </a:ext>
            </a:extLst>
          </p:cNvPr>
          <p:cNvGrpSpPr/>
          <p:nvPr/>
        </p:nvGrpSpPr>
        <p:grpSpPr>
          <a:xfrm>
            <a:off x="9415043" y="4710103"/>
            <a:ext cx="801333" cy="253916"/>
            <a:chOff x="9415043" y="4710103"/>
            <a:chExt cx="801333" cy="253916"/>
          </a:xfrm>
        </p:grpSpPr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1661B351-D6C2-4F92-9BB6-6B937FA148DE}"/>
                </a:ext>
              </a:extLst>
            </p:cNvPr>
            <p:cNvSpPr txBox="1"/>
            <p:nvPr/>
          </p:nvSpPr>
          <p:spPr>
            <a:xfrm>
              <a:off x="9483696" y="471010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254" name="图片 253">
              <a:extLst>
                <a:ext uri="{FF2B5EF4-FFF2-40B4-BE49-F238E27FC236}">
                  <a16:creationId xmlns:a16="http://schemas.microsoft.com/office/drawing/2014/main" id="{170E36C2-1344-4750-9F9C-9035F7B1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5043" y="4732564"/>
              <a:ext cx="208995" cy="208995"/>
            </a:xfrm>
            <a:prstGeom prst="rect">
              <a:avLst/>
            </a:prstGeom>
          </p:spPr>
        </p:pic>
      </p:grpSp>
      <p:sp>
        <p:nvSpPr>
          <p:cNvPr id="257" name="对话气泡: 圆角矩形 256">
            <a:extLst>
              <a:ext uri="{FF2B5EF4-FFF2-40B4-BE49-F238E27FC236}">
                <a16:creationId xmlns:a16="http://schemas.microsoft.com/office/drawing/2014/main" id="{FC2D164D-DBCF-40DD-AC03-836878E096C4}"/>
              </a:ext>
            </a:extLst>
          </p:cNvPr>
          <p:cNvSpPr/>
          <p:nvPr/>
        </p:nvSpPr>
        <p:spPr>
          <a:xfrm>
            <a:off x="6679338" y="5245822"/>
            <a:ext cx="2291918" cy="739839"/>
          </a:xfrm>
          <a:prstGeom prst="wedgeRoundRectCallout">
            <a:avLst>
              <a:gd name="adj1" fmla="val -17040"/>
              <a:gd name="adj2" fmla="val -758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开始发送：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en-US" altLang="zh-CN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=1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即一个最大报文段长度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MSS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每收到一个确认，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</a:t>
            </a:r>
            <a:r>
              <a:rPr lang="en-US" altLang="zh-CN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C60937CF-3294-4995-A155-3EA5658526A2}"/>
              </a:ext>
            </a:extLst>
          </p:cNvPr>
          <p:cNvSpPr txBox="1"/>
          <p:nvPr/>
        </p:nvSpPr>
        <p:spPr>
          <a:xfrm>
            <a:off x="6993467" y="1465405"/>
            <a:ext cx="85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拥塞窗口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endParaRPr lang="zh-CN" altLang="en-US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2349A33A-1BFB-497E-B7F0-2E8A8EF41CE2}"/>
              </a:ext>
            </a:extLst>
          </p:cNvPr>
          <p:cNvSpPr/>
          <p:nvPr/>
        </p:nvSpPr>
        <p:spPr>
          <a:xfrm>
            <a:off x="8066850" y="1797050"/>
            <a:ext cx="1391006" cy="120388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A5DB3F-D256-E9DD-D163-88724CA6EEE6}"/>
              </a:ext>
            </a:extLst>
          </p:cNvPr>
          <p:cNvSpPr txBox="1"/>
          <p:nvPr/>
        </p:nvSpPr>
        <p:spPr>
          <a:xfrm>
            <a:off x="6030079" y="287485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643CB4D-424C-CC6E-8D1C-E7D25BB6C5DE}"/>
              </a:ext>
            </a:extLst>
          </p:cNvPr>
          <p:cNvSpPr txBox="1"/>
          <p:nvPr/>
        </p:nvSpPr>
        <p:spPr>
          <a:xfrm>
            <a:off x="6018452" y="323889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11989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拥塞控制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>
                <a:solidFill>
                  <a:schemeClr val="accent4"/>
                </a:solidFill>
              </a:rPr>
              <a:t>快重传和快恢复：</a:t>
            </a:r>
            <a:endParaRPr lang="en-US" altLang="zh-CN">
              <a:solidFill>
                <a:schemeClr val="accent4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>
                <a:solidFill>
                  <a:srgbClr val="3F434C"/>
                </a:solidFill>
              </a:rPr>
              <a:t>数据单方向传送，接收方仅传送确认</a:t>
            </a:r>
            <a:endParaRPr lang="en-US" altLang="zh-CN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>
                <a:solidFill>
                  <a:srgbClr val="3F434C"/>
                </a:solidFill>
              </a:rPr>
              <a:t>接收方缓存空间充足，接收端抑制发送端的速率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发送窗口大小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=</a:t>
            </a:r>
            <a:r>
              <a:rPr lang="en-US" altLang="zh-CN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Min(</a:t>
            </a:r>
            <a:r>
              <a:rPr lang="zh-CN" altLang="en-US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接收窗口</a:t>
            </a:r>
            <a:r>
              <a:rPr lang="en-US" altLang="zh-CN" sz="120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rwnd</a:t>
            </a:r>
            <a:r>
              <a:rPr lang="zh-CN" altLang="en-US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，拥塞窗口</a:t>
            </a:r>
            <a:r>
              <a:rPr lang="en-US" altLang="zh-CN" sz="120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cwnd</a:t>
            </a:r>
            <a:r>
              <a:rPr lang="en-US" altLang="zh-CN" sz="1200">
                <a:solidFill>
                  <a:schemeClr val="accent4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接收窗口：根据接收缓存大小设置，告知发送方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拥塞窗口：发送方根据拥塞程度设置，反映网络当前容量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>
                <a:solidFill>
                  <a:srgbClr val="3F434C"/>
                </a:solidFill>
              </a:rPr>
              <a:t>一个传输轮次：</a:t>
            </a:r>
            <a:endParaRPr lang="en-US" altLang="zh-CN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发送了一批报文段并收到他们的确认的时间；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一个往返时延（</a:t>
            </a:r>
            <a:r>
              <a: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RTT</a:t>
            </a: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）；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拥塞窗口中，开始发送两批报文段的时间间隔；</a:t>
            </a:r>
            <a:endParaRPr lang="en-US" altLang="zh-CN" sz="120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拥塞控制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6FD1AF-F3A7-4685-A10A-6602F8CF69BB}"/>
              </a:ext>
            </a:extLst>
          </p:cNvPr>
          <p:cNvCxnSpPr>
            <a:cxnSpLocks/>
          </p:cNvCxnSpPr>
          <p:nvPr/>
        </p:nvCxnSpPr>
        <p:spPr>
          <a:xfrm flipV="1">
            <a:off x="7423265" y="1877490"/>
            <a:ext cx="0" cy="257813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F55CFB9-1F7F-4865-A642-2BA02347C174}"/>
              </a:ext>
            </a:extLst>
          </p:cNvPr>
          <p:cNvSpPr txBox="1"/>
          <p:nvPr/>
        </p:nvSpPr>
        <p:spPr>
          <a:xfrm>
            <a:off x="7067015" y="2138099"/>
            <a:ext cx="346911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200">
                <a:solidFill>
                  <a:schemeClr val="bg1"/>
                </a:solidFill>
              </a:rPr>
              <a:t>24</a:t>
            </a: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 </a:t>
            </a: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20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16 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12 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8</a:t>
            </a:r>
          </a:p>
          <a:p>
            <a:pPr algn="dist"/>
            <a:endParaRPr lang="en-US" altLang="zh-CN" sz="1200">
              <a:solidFill>
                <a:schemeClr val="bg1"/>
              </a:solidFill>
            </a:endParaRPr>
          </a:p>
          <a:p>
            <a:pPr algn="dist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2D12EE-38D8-4FD9-99B7-4BEC88843F6C}"/>
              </a:ext>
            </a:extLst>
          </p:cNvPr>
          <p:cNvCxnSpPr>
            <a:cxnSpLocks/>
          </p:cNvCxnSpPr>
          <p:nvPr/>
        </p:nvCxnSpPr>
        <p:spPr>
          <a:xfrm>
            <a:off x="7414952" y="4455622"/>
            <a:ext cx="394912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FA974-C412-4D38-B247-21EFB611C5AC}"/>
              </a:ext>
            </a:extLst>
          </p:cNvPr>
          <p:cNvGrpSpPr/>
          <p:nvPr/>
        </p:nvGrpSpPr>
        <p:grpSpPr>
          <a:xfrm>
            <a:off x="7286191" y="4449984"/>
            <a:ext cx="4029509" cy="276999"/>
            <a:chOff x="7261254" y="3535584"/>
            <a:chExt cx="4029509" cy="27699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77DDB9-B0AD-4D1B-9832-E4A98A8F0688}"/>
                </a:ext>
              </a:extLst>
            </p:cNvPr>
            <p:cNvSpPr txBox="1"/>
            <p:nvPr/>
          </p:nvSpPr>
          <p:spPr>
            <a:xfrm>
              <a:off x="7261254" y="3535584"/>
              <a:ext cx="16141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>
                  <a:solidFill>
                    <a:schemeClr val="bg1"/>
                  </a:solidFill>
                </a:rPr>
                <a:t>02468     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8FDD5F-7DDC-474F-B854-5D9604312888}"/>
                </a:ext>
              </a:extLst>
            </p:cNvPr>
            <p:cNvSpPr txBox="1"/>
            <p:nvPr/>
          </p:nvSpPr>
          <p:spPr>
            <a:xfrm>
              <a:off x="8900781" y="3535584"/>
              <a:ext cx="2389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>
                  <a:solidFill>
                    <a:schemeClr val="bg1"/>
                  </a:solidFill>
                </a:rPr>
                <a:t>10  12  14  16  18  20  22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DDFA1D3-A1BB-4E5A-9075-028D89C9D8BC}"/>
              </a:ext>
            </a:extLst>
          </p:cNvPr>
          <p:cNvGrpSpPr/>
          <p:nvPr/>
        </p:nvGrpSpPr>
        <p:grpSpPr>
          <a:xfrm>
            <a:off x="7423717" y="4291728"/>
            <a:ext cx="3705683" cy="162352"/>
            <a:chOff x="7423717" y="4291728"/>
            <a:chExt cx="3705683" cy="16235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CE0F423-34C8-4F69-A1A4-68C18C3309E6}"/>
                </a:ext>
              </a:extLst>
            </p:cNvPr>
            <p:cNvGrpSpPr/>
            <p:nvPr/>
          </p:nvGrpSpPr>
          <p:grpSpPr>
            <a:xfrm>
              <a:off x="7423717" y="4291728"/>
              <a:ext cx="1347524" cy="160811"/>
              <a:chOff x="7423717" y="4291728"/>
              <a:chExt cx="1347524" cy="16081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4D2CC25-303B-4D6A-9F0B-3EF89FF08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23218CC-EA58-4F84-A185-B1072FB27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C291069-F93B-44FD-AA39-027A2272E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0E7FAFA-E9A9-48CB-950A-5FBFF0B1A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E381FC5-A205-486A-823C-3A8544A5F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CBF0062-B8EC-4433-88EF-E68626855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57C7062-4546-4398-A803-70662A76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0EE9A5D-FE33-4471-AB2B-4A5C09368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8C6BBC7-64CD-48F2-A72B-5ED392BFA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D07787F-1877-4189-97D0-4CF08D8C3A62}"/>
                </a:ext>
              </a:extLst>
            </p:cNvPr>
            <p:cNvGrpSpPr/>
            <p:nvPr/>
          </p:nvGrpSpPr>
          <p:grpSpPr>
            <a:xfrm>
              <a:off x="8771237" y="4293269"/>
              <a:ext cx="1347524" cy="160811"/>
              <a:chOff x="7423717" y="4291728"/>
              <a:chExt cx="1347524" cy="160811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45A8321-685F-43A4-B2BE-7F837CFC4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DDA07371-25A8-44C6-AAB1-48F0DA96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5DB834F-C5C9-46A7-ACE6-2F3D3656D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28514D6-BB58-4F1B-A4D6-A30E07B4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4B9C51FE-9364-438F-8661-B1CE26A05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EFB463A-B134-4B0A-AE15-CB3C10DE3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CC372C08-9C28-4391-9410-7A6EC5FFC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E31E27A-3E8D-424E-A916-5C796A18A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56FD9EE-C093-4B5B-864A-834158A8E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5F026D-3FFF-40E4-BBC7-090145C6064A}"/>
                </a:ext>
              </a:extLst>
            </p:cNvPr>
            <p:cNvGrpSpPr/>
            <p:nvPr/>
          </p:nvGrpSpPr>
          <p:grpSpPr>
            <a:xfrm>
              <a:off x="9781876" y="4292737"/>
              <a:ext cx="1347524" cy="160811"/>
              <a:chOff x="7423717" y="4291728"/>
              <a:chExt cx="1347524" cy="160811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880779EC-E69D-4050-B9DA-E56AA1756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C154A30D-DF65-40A6-946C-B72CAF575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197E165-CE5C-4005-A0F8-6ED0558A1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095F0EC5-4C26-4DDD-8211-E80EC9476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816556BB-234F-4B35-B7E8-551180977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8993C8C2-7E4A-4E86-9834-B844F9BF5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6D8D3E-4AE0-4DDA-B99B-E010A79B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75C4FF3-B3E3-493C-8E7E-7BDD8B7F9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0A03EC0F-31D8-4FD4-B109-41A12488B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椭圆 105">
            <a:extLst>
              <a:ext uri="{FF2B5EF4-FFF2-40B4-BE49-F238E27FC236}">
                <a16:creationId xmlns:a16="http://schemas.microsoft.com/office/drawing/2014/main" id="{D24FA83B-DB3D-4B7A-8772-1875CE2A1695}"/>
              </a:ext>
            </a:extLst>
          </p:cNvPr>
          <p:cNvSpPr>
            <a:spLocks noChangeAspect="1"/>
          </p:cNvSpPr>
          <p:nvPr/>
        </p:nvSpPr>
        <p:spPr>
          <a:xfrm>
            <a:off x="7379682" y="430171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FBDFE28-D1A4-4FCB-AF32-055B80AA2383}"/>
              </a:ext>
            </a:extLst>
          </p:cNvPr>
          <p:cNvGrpSpPr/>
          <p:nvPr/>
        </p:nvGrpSpPr>
        <p:grpSpPr>
          <a:xfrm>
            <a:off x="7420277" y="2266588"/>
            <a:ext cx="239380" cy="2189746"/>
            <a:chOff x="7420277" y="2266588"/>
            <a:chExt cx="239380" cy="2189746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4D778A4-4698-402C-B170-C67F5D7E0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361462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BABD3F3-D9B8-4519-B98A-7D006F733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726420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D995AE5F-FF02-4024-BD7F-7FC6A968B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091378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58359F-AB67-4715-88D2-609EA442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631546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83AD6E2-C509-41EC-92CC-38798B78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266588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09F4B4F-E3BD-41FE-8FF7-2E1DCEF2D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996504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D1B17717-DE20-462A-A2A3-9A528AB1D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456334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椭圆 125">
            <a:extLst>
              <a:ext uri="{FF2B5EF4-FFF2-40B4-BE49-F238E27FC236}">
                <a16:creationId xmlns:a16="http://schemas.microsoft.com/office/drawing/2014/main" id="{ED658DA9-7666-4FF1-8615-49AD54901850}"/>
              </a:ext>
            </a:extLst>
          </p:cNvPr>
          <p:cNvSpPr>
            <a:spLocks noChangeAspect="1"/>
          </p:cNvSpPr>
          <p:nvPr/>
        </p:nvSpPr>
        <p:spPr>
          <a:xfrm>
            <a:off x="7550005" y="423949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74763E8-DDB9-4E8E-A499-A3CE06E64B66}"/>
              </a:ext>
            </a:extLst>
          </p:cNvPr>
          <p:cNvSpPr>
            <a:spLocks noChangeAspect="1"/>
          </p:cNvSpPr>
          <p:nvPr/>
        </p:nvSpPr>
        <p:spPr>
          <a:xfrm>
            <a:off x="7716638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29E5749-AF99-4C9C-ADA4-54A27EB118CF}"/>
              </a:ext>
            </a:extLst>
          </p:cNvPr>
          <p:cNvSpPr>
            <a:spLocks noChangeAspect="1"/>
          </p:cNvSpPr>
          <p:nvPr/>
        </p:nvSpPr>
        <p:spPr>
          <a:xfrm>
            <a:off x="7887939" y="3681547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FB33948B-0718-4D20-BF31-9B9DF64CC53E}"/>
              </a:ext>
            </a:extLst>
          </p:cNvPr>
          <p:cNvSpPr>
            <a:spLocks noChangeAspect="1"/>
          </p:cNvSpPr>
          <p:nvPr/>
        </p:nvSpPr>
        <p:spPr>
          <a:xfrm>
            <a:off x="8054637" y="295480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3FAB314-695D-473E-8C7F-705B1C2348C2}"/>
              </a:ext>
            </a:extLst>
          </p:cNvPr>
          <p:cNvSpPr>
            <a:spLocks noChangeAspect="1"/>
          </p:cNvSpPr>
          <p:nvPr/>
        </p:nvSpPr>
        <p:spPr>
          <a:xfrm>
            <a:off x="8279414" y="2833155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3C7A432-106A-4E8C-8165-83AEBFD941B6}"/>
              </a:ext>
            </a:extLst>
          </p:cNvPr>
          <p:cNvSpPr>
            <a:spLocks noChangeAspect="1"/>
          </p:cNvSpPr>
          <p:nvPr/>
        </p:nvSpPr>
        <p:spPr>
          <a:xfrm>
            <a:off x="8504191" y="27115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3334C03-305D-4D3A-AE70-CB530E417AB2}"/>
              </a:ext>
            </a:extLst>
          </p:cNvPr>
          <p:cNvSpPr>
            <a:spLocks noChangeAspect="1"/>
          </p:cNvSpPr>
          <p:nvPr/>
        </p:nvSpPr>
        <p:spPr>
          <a:xfrm>
            <a:off x="8728968" y="2589849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4DCF7C14-DFBE-4894-BE10-59252B735321}"/>
              </a:ext>
            </a:extLst>
          </p:cNvPr>
          <p:cNvSpPr>
            <a:spLocks noChangeAspect="1"/>
          </p:cNvSpPr>
          <p:nvPr/>
        </p:nvSpPr>
        <p:spPr>
          <a:xfrm>
            <a:off x="8953745" y="246819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2482264-3B78-48F0-8C8B-9242939EAF74}"/>
              </a:ext>
            </a:extLst>
          </p:cNvPr>
          <p:cNvSpPr>
            <a:spLocks noChangeAspect="1"/>
          </p:cNvSpPr>
          <p:nvPr/>
        </p:nvSpPr>
        <p:spPr>
          <a:xfrm>
            <a:off x="9178522" y="2346543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8150A43-66D5-4256-A145-25686E16A459}"/>
              </a:ext>
            </a:extLst>
          </p:cNvPr>
          <p:cNvSpPr>
            <a:spLocks noChangeAspect="1"/>
          </p:cNvSpPr>
          <p:nvPr/>
        </p:nvSpPr>
        <p:spPr>
          <a:xfrm>
            <a:off x="9403299" y="22248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2919CCD8-5D30-4760-9725-86B760650245}"/>
              </a:ext>
            </a:extLst>
          </p:cNvPr>
          <p:cNvSpPr>
            <a:spLocks noChangeAspect="1"/>
          </p:cNvSpPr>
          <p:nvPr/>
        </p:nvSpPr>
        <p:spPr>
          <a:xfrm>
            <a:off x="9578721" y="429793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66E578F-0A28-4751-BF16-B0F129E5E1D0}"/>
              </a:ext>
            </a:extLst>
          </p:cNvPr>
          <p:cNvSpPr>
            <a:spLocks noChangeAspect="1"/>
          </p:cNvSpPr>
          <p:nvPr/>
        </p:nvSpPr>
        <p:spPr>
          <a:xfrm>
            <a:off x="9737840" y="42394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1891B4A-18B1-45F5-ACE5-C6E8821B5788}"/>
              </a:ext>
            </a:extLst>
          </p:cNvPr>
          <p:cNvSpPr>
            <a:spLocks noChangeAspect="1"/>
          </p:cNvSpPr>
          <p:nvPr/>
        </p:nvSpPr>
        <p:spPr>
          <a:xfrm>
            <a:off x="9905792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FF088CE-F0AD-4560-9AED-A1DF23622391}"/>
              </a:ext>
            </a:extLst>
          </p:cNvPr>
          <p:cNvCxnSpPr>
            <a:cxnSpLocks/>
            <a:stCxn id="106" idx="6"/>
            <a:endCxn id="126" idx="3"/>
          </p:cNvCxnSpPr>
          <p:nvPr/>
        </p:nvCxnSpPr>
        <p:spPr>
          <a:xfrm flipV="1">
            <a:off x="7463077" y="4310673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B2464BE-DE12-4667-871E-4EF121C58F5B}"/>
              </a:ext>
            </a:extLst>
          </p:cNvPr>
          <p:cNvCxnSpPr>
            <a:cxnSpLocks/>
            <a:stCxn id="126" idx="7"/>
            <a:endCxn id="127" idx="3"/>
          </p:cNvCxnSpPr>
          <p:nvPr/>
        </p:nvCxnSpPr>
        <p:spPr>
          <a:xfrm flipV="1">
            <a:off x="7621187" y="4120862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8D44260-A7D5-4E60-97EA-AE1C6357FB56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7787820" y="3764942"/>
            <a:ext cx="141817" cy="296951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D1C633F-1373-4495-8CB5-FF00BD92168E}"/>
              </a:ext>
            </a:extLst>
          </p:cNvPr>
          <p:cNvCxnSpPr>
            <a:cxnSpLocks/>
            <a:stCxn id="128" idx="0"/>
            <a:endCxn id="130" idx="3"/>
          </p:cNvCxnSpPr>
          <p:nvPr/>
        </p:nvCxnSpPr>
        <p:spPr>
          <a:xfrm flipV="1">
            <a:off x="7929637" y="3025988"/>
            <a:ext cx="137213" cy="655559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14BD43A-0FF4-4835-B838-0149A7251BED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9474481" y="2296072"/>
            <a:ext cx="145938" cy="2001859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E7702BC-4018-44D8-85E0-4F9ECBAA0041}"/>
              </a:ext>
            </a:extLst>
          </p:cNvPr>
          <p:cNvCxnSpPr>
            <a:cxnSpLocks/>
            <a:stCxn id="130" idx="7"/>
          </p:cNvCxnSpPr>
          <p:nvPr/>
        </p:nvCxnSpPr>
        <p:spPr>
          <a:xfrm flipV="1">
            <a:off x="8125819" y="2093045"/>
            <a:ext cx="1679951" cy="873974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991EA80-1FCC-434F-8703-59302F037EB3}"/>
              </a:ext>
            </a:extLst>
          </p:cNvPr>
          <p:cNvGrpSpPr/>
          <p:nvPr/>
        </p:nvGrpSpPr>
        <p:grpSpPr>
          <a:xfrm>
            <a:off x="7455624" y="2266587"/>
            <a:ext cx="2795476" cy="1093530"/>
            <a:chOff x="7455624" y="2266587"/>
            <a:chExt cx="2795476" cy="1093530"/>
          </a:xfrm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F46AA1B8-CB7C-407B-B3BA-0BF07DB873B1}"/>
                </a:ext>
              </a:extLst>
            </p:cNvPr>
            <p:cNvCxnSpPr>
              <a:cxnSpLocks/>
            </p:cNvCxnSpPr>
            <p:nvPr/>
          </p:nvCxnSpPr>
          <p:spPr>
            <a:xfrm>
              <a:off x="7512397" y="3360117"/>
              <a:ext cx="2134777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66A0C7B4-5A86-4284-B980-BC752B3DC0FA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995299"/>
              <a:ext cx="630177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BB36BE2-3DFD-4727-ABE5-819D2F5CDAB4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266587"/>
              <a:ext cx="279547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FF941D3-2817-464E-AF99-20ABECAD5F17}"/>
              </a:ext>
            </a:extLst>
          </p:cNvPr>
          <p:cNvCxnSpPr>
            <a:cxnSpLocks/>
          </p:cNvCxnSpPr>
          <p:nvPr/>
        </p:nvCxnSpPr>
        <p:spPr>
          <a:xfrm flipV="1">
            <a:off x="9654459" y="4308842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470DC99-9869-445A-B15B-685C127F6798}"/>
              </a:ext>
            </a:extLst>
          </p:cNvPr>
          <p:cNvCxnSpPr>
            <a:cxnSpLocks/>
          </p:cNvCxnSpPr>
          <p:nvPr/>
        </p:nvCxnSpPr>
        <p:spPr>
          <a:xfrm flipV="1">
            <a:off x="9812569" y="4119031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2A857BD-E752-4928-96EC-CB83A7E75204}"/>
              </a:ext>
            </a:extLst>
          </p:cNvPr>
          <p:cNvCxnSpPr>
            <a:cxnSpLocks/>
          </p:cNvCxnSpPr>
          <p:nvPr/>
        </p:nvCxnSpPr>
        <p:spPr>
          <a:xfrm flipV="1">
            <a:off x="9979202" y="3750898"/>
            <a:ext cx="104387" cy="309166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>
            <a:extLst>
              <a:ext uri="{FF2B5EF4-FFF2-40B4-BE49-F238E27FC236}">
                <a16:creationId xmlns:a16="http://schemas.microsoft.com/office/drawing/2014/main" id="{41D8AFA1-BA48-4C18-957D-3FE9A51D2CF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4404" y="1405188"/>
            <a:ext cx="375898" cy="375898"/>
          </a:xfrm>
          <a:prstGeom prst="rect">
            <a:avLst/>
          </a:prstGeom>
        </p:spPr>
      </p:pic>
      <p:sp>
        <p:nvSpPr>
          <p:cNvPr id="229" name="文本框 228">
            <a:extLst>
              <a:ext uri="{FF2B5EF4-FFF2-40B4-BE49-F238E27FC236}">
                <a16:creationId xmlns:a16="http://schemas.microsoft.com/office/drawing/2014/main" id="{C919802F-4335-4997-8530-390FB679924E}"/>
              </a:ext>
            </a:extLst>
          </p:cNvPr>
          <p:cNvSpPr txBox="1"/>
          <p:nvPr/>
        </p:nvSpPr>
        <p:spPr>
          <a:xfrm>
            <a:off x="8124056" y="1805523"/>
            <a:ext cx="127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6CF060D-8E67-4D28-A6A5-07B5FBF87806}"/>
              </a:ext>
            </a:extLst>
          </p:cNvPr>
          <p:cNvSpPr txBox="1"/>
          <p:nvPr/>
        </p:nvSpPr>
        <p:spPr>
          <a:xfrm>
            <a:off x="9707810" y="1615495"/>
            <a:ext cx="1276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</a:t>
            </a:r>
            <a:r>
              <a:rPr lang="en-US" altLang="zh-CN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个重复的确认执行快重传算法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5445FE-2BAA-4558-9E6D-FF8405118891}"/>
              </a:ext>
            </a:extLst>
          </p:cNvPr>
          <p:cNvSpPr txBox="1"/>
          <p:nvPr/>
        </p:nvSpPr>
        <p:spPr>
          <a:xfrm>
            <a:off x="8421617" y="3463116"/>
            <a:ext cx="756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快恢复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52E4933-C5D5-45E2-93FC-6DB25097413F}"/>
              </a:ext>
            </a:extLst>
          </p:cNvPr>
          <p:cNvCxnSpPr>
            <a:cxnSpLocks/>
          </p:cNvCxnSpPr>
          <p:nvPr/>
        </p:nvCxnSpPr>
        <p:spPr>
          <a:xfrm flipH="1" flipV="1">
            <a:off x="10260807" y="3678371"/>
            <a:ext cx="457072" cy="1570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3F5B8C-4DFB-473F-BC7B-A2DEEDF376A5}"/>
              </a:ext>
            </a:extLst>
          </p:cNvPr>
          <p:cNvGrpSpPr/>
          <p:nvPr/>
        </p:nvGrpSpPr>
        <p:grpSpPr>
          <a:xfrm>
            <a:off x="9443044" y="2294816"/>
            <a:ext cx="0" cy="1073490"/>
            <a:chOff x="9919685" y="2261569"/>
            <a:chExt cx="0" cy="1073490"/>
          </a:xfrm>
        </p:grpSpPr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47E678C5-F8E8-402C-A238-96F9D91FB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9685" y="2261569"/>
              <a:ext cx="0" cy="366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3DC861DB-E11B-484F-B317-C670770BCDD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685" y="2935954"/>
              <a:ext cx="0" cy="399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6" name="图片 245">
            <a:extLst>
              <a:ext uri="{FF2B5EF4-FFF2-40B4-BE49-F238E27FC236}">
                <a16:creationId xmlns:a16="http://schemas.microsoft.com/office/drawing/2014/main" id="{1BF2B2EC-52DA-445F-A344-6924BB27C03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6099" y="2222028"/>
            <a:ext cx="375898" cy="344158"/>
          </a:xfrm>
          <a:prstGeom prst="rect">
            <a:avLst/>
          </a:prstGeom>
          <a:ln>
            <a:noFill/>
          </a:ln>
        </p:spPr>
      </p:pic>
      <p:sp>
        <p:nvSpPr>
          <p:cNvPr id="247" name="文本框 246">
            <a:extLst>
              <a:ext uri="{FF2B5EF4-FFF2-40B4-BE49-F238E27FC236}">
                <a16:creationId xmlns:a16="http://schemas.microsoft.com/office/drawing/2014/main" id="{EA282417-A042-464A-A071-A11EF4610EE7}"/>
              </a:ext>
            </a:extLst>
          </p:cNvPr>
          <p:cNvSpPr txBox="1"/>
          <p:nvPr/>
        </p:nvSpPr>
        <p:spPr>
          <a:xfrm>
            <a:off x="9567551" y="2511216"/>
            <a:ext cx="1066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10FAEB1-4D54-48FB-9462-49CFF4269F75}"/>
              </a:ext>
            </a:extLst>
          </p:cNvPr>
          <p:cNvSpPr txBox="1"/>
          <p:nvPr/>
        </p:nvSpPr>
        <p:spPr>
          <a:xfrm>
            <a:off x="11127309" y="4196998"/>
            <a:ext cx="732680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传输轮次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4229958-0476-49B5-B5B2-0C90E0A0BB9D}"/>
              </a:ext>
            </a:extLst>
          </p:cNvPr>
          <p:cNvGrpSpPr/>
          <p:nvPr/>
        </p:nvGrpSpPr>
        <p:grpSpPr>
          <a:xfrm>
            <a:off x="7309429" y="4708683"/>
            <a:ext cx="802933" cy="253916"/>
            <a:chOff x="7309429" y="4708683"/>
            <a:chExt cx="802933" cy="253916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AB2718F-53E0-43AA-B651-4C4310062CC7}"/>
                </a:ext>
              </a:extLst>
            </p:cNvPr>
            <p:cNvSpPr txBox="1"/>
            <p:nvPr/>
          </p:nvSpPr>
          <p:spPr>
            <a:xfrm>
              <a:off x="7379682" y="470868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AFECF39D-E1A1-460C-A378-680FD0E1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9429" y="4732564"/>
              <a:ext cx="208995" cy="208995"/>
            </a:xfrm>
            <a:prstGeom prst="rect">
              <a:avLst/>
            </a:prstGeom>
          </p:spPr>
        </p:pic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1CB6EB5-997A-4B89-85B4-2F5D0D6B694C}"/>
              </a:ext>
            </a:extLst>
          </p:cNvPr>
          <p:cNvGrpSpPr/>
          <p:nvPr/>
        </p:nvGrpSpPr>
        <p:grpSpPr>
          <a:xfrm>
            <a:off x="9415043" y="4710103"/>
            <a:ext cx="801333" cy="253916"/>
            <a:chOff x="9415043" y="4710103"/>
            <a:chExt cx="801333" cy="253916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AB283E2-A77D-4BC0-B8B2-66CE9BF84B08}"/>
                </a:ext>
              </a:extLst>
            </p:cNvPr>
            <p:cNvSpPr txBox="1"/>
            <p:nvPr/>
          </p:nvSpPr>
          <p:spPr>
            <a:xfrm>
              <a:off x="9483696" y="471010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6752AAC-5F90-4519-BF5F-B3E272B5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5043" y="4732564"/>
              <a:ext cx="208995" cy="208995"/>
            </a:xfrm>
            <a:prstGeom prst="rect">
              <a:avLst/>
            </a:prstGeom>
          </p:spPr>
        </p:pic>
      </p:grpSp>
      <p:sp>
        <p:nvSpPr>
          <p:cNvPr id="148" name="对话气泡: 圆角矩形 147">
            <a:extLst>
              <a:ext uri="{FF2B5EF4-FFF2-40B4-BE49-F238E27FC236}">
                <a16:creationId xmlns:a16="http://schemas.microsoft.com/office/drawing/2014/main" id="{9D477C45-293C-44D5-B0E4-A8EF90575E9F}"/>
              </a:ext>
            </a:extLst>
          </p:cNvPr>
          <p:cNvSpPr/>
          <p:nvPr/>
        </p:nvSpPr>
        <p:spPr>
          <a:xfrm>
            <a:off x="6679338" y="5245822"/>
            <a:ext cx="2291918" cy="739839"/>
          </a:xfrm>
          <a:prstGeom prst="wedgeRoundRectCallout">
            <a:avLst>
              <a:gd name="adj1" fmla="val -17040"/>
              <a:gd name="adj2" fmla="val -758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开始发送：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en-US" altLang="zh-CN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=1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即一个最大报文段长度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MSS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每收到一个确认，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</a:t>
            </a:r>
            <a:r>
              <a:rPr lang="en-US" altLang="zh-CN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66C66A4-AB2C-4E43-BB77-ED61B2A60C98}"/>
              </a:ext>
            </a:extLst>
          </p:cNvPr>
          <p:cNvSpPr txBox="1"/>
          <p:nvPr/>
        </p:nvSpPr>
        <p:spPr>
          <a:xfrm>
            <a:off x="6030079" y="287485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18540B5-0E61-4241-95D2-451F2FEDE4C0}"/>
              </a:ext>
            </a:extLst>
          </p:cNvPr>
          <p:cNvSpPr txBox="1"/>
          <p:nvPr/>
        </p:nvSpPr>
        <p:spPr>
          <a:xfrm>
            <a:off x="6018452" y="323889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</a:t>
            </a:r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46FCF68-3D1C-4E26-9B10-5466DFA22FAE}"/>
              </a:ext>
            </a:extLst>
          </p:cNvPr>
          <p:cNvSpPr txBox="1"/>
          <p:nvPr/>
        </p:nvSpPr>
        <p:spPr>
          <a:xfrm>
            <a:off x="6993467" y="1465405"/>
            <a:ext cx="85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拥塞窗口</a:t>
            </a:r>
            <a:endParaRPr lang="en-US" altLang="zh-CN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20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endParaRPr lang="zh-CN" altLang="en-US" sz="12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2033964-AD83-4B4F-804E-60B8D8B74954}"/>
              </a:ext>
            </a:extLst>
          </p:cNvPr>
          <p:cNvSpPr>
            <a:spLocks noChangeAspect="1"/>
          </p:cNvSpPr>
          <p:nvPr/>
        </p:nvSpPr>
        <p:spPr>
          <a:xfrm>
            <a:off x="10071376" y="367971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07EE68D-5EEA-43B4-B71B-1C791039A30E}"/>
              </a:ext>
            </a:extLst>
          </p:cNvPr>
          <p:cNvSpPr>
            <a:spLocks noChangeAspect="1"/>
          </p:cNvSpPr>
          <p:nvPr/>
        </p:nvSpPr>
        <p:spPr>
          <a:xfrm>
            <a:off x="10251100" y="3319764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1B228F58-B13F-4DC8-AC92-ED0FFD4F7309}"/>
              </a:ext>
            </a:extLst>
          </p:cNvPr>
          <p:cNvSpPr>
            <a:spLocks noChangeAspect="1"/>
          </p:cNvSpPr>
          <p:nvPr/>
        </p:nvSpPr>
        <p:spPr>
          <a:xfrm>
            <a:off x="10919258" y="29536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F4D9B69B-1827-4B7F-91A4-6EA686A3B6F1}"/>
              </a:ext>
            </a:extLst>
          </p:cNvPr>
          <p:cNvSpPr>
            <a:spLocks noChangeAspect="1"/>
          </p:cNvSpPr>
          <p:nvPr/>
        </p:nvSpPr>
        <p:spPr>
          <a:xfrm>
            <a:off x="10418140" y="322822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F859D665-6F1A-417A-9B5A-AB9A4058A74F}"/>
              </a:ext>
            </a:extLst>
          </p:cNvPr>
          <p:cNvSpPr>
            <a:spLocks noChangeAspect="1"/>
          </p:cNvSpPr>
          <p:nvPr/>
        </p:nvSpPr>
        <p:spPr>
          <a:xfrm>
            <a:off x="10585180" y="313668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8A7396B2-1333-4895-9C7C-61BBF796CB28}"/>
              </a:ext>
            </a:extLst>
          </p:cNvPr>
          <p:cNvSpPr>
            <a:spLocks noChangeAspect="1"/>
          </p:cNvSpPr>
          <p:nvPr/>
        </p:nvSpPr>
        <p:spPr>
          <a:xfrm>
            <a:off x="10752220" y="304514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557C011-672A-49E8-88DB-FC8F260764D9}"/>
              </a:ext>
            </a:extLst>
          </p:cNvPr>
          <p:cNvCxnSpPr>
            <a:cxnSpLocks/>
            <a:stCxn id="161" idx="0"/>
            <a:endCxn id="162" idx="3"/>
          </p:cNvCxnSpPr>
          <p:nvPr/>
        </p:nvCxnSpPr>
        <p:spPr>
          <a:xfrm flipV="1">
            <a:off x="10113074" y="3390946"/>
            <a:ext cx="150239" cy="288770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51D1BD9-AD08-4E07-A492-E1410BEC10BB}"/>
              </a:ext>
            </a:extLst>
          </p:cNvPr>
          <p:cNvCxnSpPr>
            <a:cxnSpLocks/>
            <a:stCxn id="162" idx="6"/>
            <a:endCxn id="164" idx="3"/>
          </p:cNvCxnSpPr>
          <p:nvPr/>
        </p:nvCxnSpPr>
        <p:spPr>
          <a:xfrm flipV="1">
            <a:off x="10334495" y="3299404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DA3FAE56-E738-4985-99BC-4A90C454CEF2}"/>
              </a:ext>
            </a:extLst>
          </p:cNvPr>
          <p:cNvCxnSpPr>
            <a:cxnSpLocks/>
            <a:stCxn id="164" idx="6"/>
            <a:endCxn id="165" idx="3"/>
          </p:cNvCxnSpPr>
          <p:nvPr/>
        </p:nvCxnSpPr>
        <p:spPr>
          <a:xfrm flipV="1">
            <a:off x="10501535" y="3207864"/>
            <a:ext cx="95858" cy="62056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9694E7F-D899-405E-A558-756C21C87748}"/>
              </a:ext>
            </a:extLst>
          </p:cNvPr>
          <p:cNvCxnSpPr>
            <a:cxnSpLocks/>
          </p:cNvCxnSpPr>
          <p:nvPr/>
        </p:nvCxnSpPr>
        <p:spPr>
          <a:xfrm flipV="1">
            <a:off x="10656362" y="3116952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A3B2F1F4-AA5C-4F33-B41E-FC882DEA88D3}"/>
              </a:ext>
            </a:extLst>
          </p:cNvPr>
          <p:cNvCxnSpPr>
            <a:cxnSpLocks/>
          </p:cNvCxnSpPr>
          <p:nvPr/>
        </p:nvCxnSpPr>
        <p:spPr>
          <a:xfrm flipV="1">
            <a:off x="10823402" y="2896283"/>
            <a:ext cx="295324" cy="191185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898E6B36-1D5E-4D1B-AB59-3BCC4FBD3316}"/>
              </a:ext>
            </a:extLst>
          </p:cNvPr>
          <p:cNvCxnSpPr>
            <a:cxnSpLocks/>
            <a:stCxn id="136" idx="5"/>
            <a:endCxn id="175" idx="0"/>
          </p:cNvCxnSpPr>
          <p:nvPr/>
        </p:nvCxnSpPr>
        <p:spPr>
          <a:xfrm>
            <a:off x="9474481" y="2296072"/>
            <a:ext cx="161441" cy="1017340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F128C713-603B-4997-AD30-A5CE9FE2275E}"/>
              </a:ext>
            </a:extLst>
          </p:cNvPr>
          <p:cNvSpPr>
            <a:spLocks noChangeAspect="1"/>
          </p:cNvSpPr>
          <p:nvPr/>
        </p:nvSpPr>
        <p:spPr>
          <a:xfrm>
            <a:off x="9594224" y="331341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1F47A075-151C-47F0-A463-F021F6674EC7}"/>
              </a:ext>
            </a:extLst>
          </p:cNvPr>
          <p:cNvSpPr>
            <a:spLocks noChangeAspect="1"/>
          </p:cNvSpPr>
          <p:nvPr/>
        </p:nvSpPr>
        <p:spPr>
          <a:xfrm>
            <a:off x="9761264" y="322187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DDA7372-4E4E-4DC5-BA4E-D9FC37F9A452}"/>
              </a:ext>
            </a:extLst>
          </p:cNvPr>
          <p:cNvSpPr>
            <a:spLocks noChangeAspect="1"/>
          </p:cNvSpPr>
          <p:nvPr/>
        </p:nvSpPr>
        <p:spPr>
          <a:xfrm>
            <a:off x="9928304" y="313033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D066A8E-9E59-44B6-9EBA-E412AFACE411}"/>
              </a:ext>
            </a:extLst>
          </p:cNvPr>
          <p:cNvSpPr>
            <a:spLocks noChangeAspect="1"/>
          </p:cNvSpPr>
          <p:nvPr/>
        </p:nvSpPr>
        <p:spPr>
          <a:xfrm>
            <a:off x="10095344" y="30387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A57B36E-49BC-4D37-87EB-6578B5141B09}"/>
              </a:ext>
            </a:extLst>
          </p:cNvPr>
          <p:cNvCxnSpPr>
            <a:cxnSpLocks/>
          </p:cNvCxnSpPr>
          <p:nvPr/>
        </p:nvCxnSpPr>
        <p:spPr>
          <a:xfrm flipV="1">
            <a:off x="9677629" y="3277121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5AB423C-E6F2-4FA7-9FD9-C0F3BBEAA97E}"/>
              </a:ext>
            </a:extLst>
          </p:cNvPr>
          <p:cNvCxnSpPr>
            <a:cxnSpLocks/>
          </p:cNvCxnSpPr>
          <p:nvPr/>
        </p:nvCxnSpPr>
        <p:spPr>
          <a:xfrm flipV="1">
            <a:off x="9844669" y="3185581"/>
            <a:ext cx="95858" cy="6205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17B1F0CF-23CD-4E87-B24D-D7DD1FA8EE4F}"/>
              </a:ext>
            </a:extLst>
          </p:cNvPr>
          <p:cNvCxnSpPr>
            <a:cxnSpLocks/>
          </p:cNvCxnSpPr>
          <p:nvPr/>
        </p:nvCxnSpPr>
        <p:spPr>
          <a:xfrm flipV="1">
            <a:off x="9999496" y="3094041"/>
            <a:ext cx="108071" cy="6268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6291726D-85D4-4E3C-8861-83A664A3E0FE}"/>
              </a:ext>
            </a:extLst>
          </p:cNvPr>
          <p:cNvCxnSpPr>
            <a:cxnSpLocks/>
          </p:cNvCxnSpPr>
          <p:nvPr/>
        </p:nvCxnSpPr>
        <p:spPr>
          <a:xfrm flipV="1">
            <a:off x="10166536" y="2708260"/>
            <a:ext cx="551343" cy="35692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79A91F74-5403-410A-8389-F0B44C5E1424}"/>
              </a:ext>
            </a:extLst>
          </p:cNvPr>
          <p:cNvSpPr>
            <a:spLocks noChangeAspect="1"/>
          </p:cNvSpPr>
          <p:nvPr/>
        </p:nvSpPr>
        <p:spPr>
          <a:xfrm>
            <a:off x="10278235" y="2932937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6E2AE5E-37A7-4C8C-8B7A-FCD63CAD4A30}"/>
              </a:ext>
            </a:extLst>
          </p:cNvPr>
          <p:cNvSpPr/>
          <p:nvPr/>
        </p:nvSpPr>
        <p:spPr>
          <a:xfrm>
            <a:off x="8066850" y="1797050"/>
            <a:ext cx="1391006" cy="120388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CBED36C-A712-48BE-9D70-A54459FB7EB3}"/>
              </a:ext>
            </a:extLst>
          </p:cNvPr>
          <p:cNvSpPr txBox="1"/>
          <p:nvPr/>
        </p:nvSpPr>
        <p:spPr>
          <a:xfrm>
            <a:off x="10526966" y="3586829"/>
            <a:ext cx="1276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 Tahoe</a:t>
            </a:r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版本</a:t>
            </a:r>
            <a:endParaRPr lang="en-US" altLang="zh-CN" sz="105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已废弃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036AF9E-990D-4FC9-8927-198BE1C2CA44}"/>
              </a:ext>
            </a:extLst>
          </p:cNvPr>
          <p:cNvSpPr txBox="1"/>
          <p:nvPr/>
        </p:nvSpPr>
        <p:spPr>
          <a:xfrm>
            <a:off x="10551610" y="2485862"/>
            <a:ext cx="11742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 Reno</a:t>
            </a:r>
            <a:r>
              <a:rPr lang="zh-CN" altLang="en-US" sz="10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版本</a:t>
            </a:r>
            <a:endParaRPr lang="en-US" altLang="zh-CN" sz="105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19211C4-FFB4-4F3C-8743-A3EA2954F045}"/>
              </a:ext>
            </a:extLst>
          </p:cNvPr>
          <p:cNvCxnSpPr>
            <a:cxnSpLocks/>
          </p:cNvCxnSpPr>
          <p:nvPr/>
        </p:nvCxnSpPr>
        <p:spPr>
          <a:xfrm flipV="1">
            <a:off x="9035958" y="3409747"/>
            <a:ext cx="558266" cy="1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025D080-D774-C67F-2F75-040CA006C62C}"/>
              </a:ext>
            </a:extLst>
          </p:cNvPr>
          <p:cNvSpPr txBox="1"/>
          <p:nvPr/>
        </p:nvSpPr>
        <p:spPr>
          <a:xfrm>
            <a:off x="9070010" y="2654926"/>
            <a:ext cx="732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乘法减小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3DE482DF-4ADA-97CB-9E86-713A842B42A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2788" y="3455176"/>
            <a:ext cx="250433" cy="250433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DFFCC5AB-B495-0BC1-8F47-915F9F24B1B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9574" y="1661520"/>
            <a:ext cx="295200" cy="2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A84EC7-957C-46AB-99B6-7FCAC1CEA318}"/>
              </a:ext>
            </a:extLst>
          </p:cNvPr>
          <p:cNvGrpSpPr/>
          <p:nvPr/>
        </p:nvGrpSpPr>
        <p:grpSpPr>
          <a:xfrm>
            <a:off x="2440589" y="1675359"/>
            <a:ext cx="7535483" cy="2984769"/>
            <a:chOff x="2320846" y="1772988"/>
            <a:chExt cx="7535483" cy="298476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AE39D0E-8CFD-4097-B6F8-20A265B57056}"/>
                </a:ext>
              </a:extLst>
            </p:cNvPr>
            <p:cNvGrpSpPr/>
            <p:nvPr userDrawn="1"/>
          </p:nvGrpSpPr>
          <p:grpSpPr>
            <a:xfrm>
              <a:off x="2320846" y="2063454"/>
              <a:ext cx="2055523" cy="2403836"/>
              <a:chOff x="2320846" y="1948038"/>
              <a:chExt cx="2055523" cy="240383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C68A30A-9766-4F5E-B33D-54A50F433D0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73695"/>
              <a:stretch/>
            </p:blipFill>
            <p:spPr>
              <a:xfrm>
                <a:off x="2662382" y="1948038"/>
                <a:ext cx="1372450" cy="136057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8A8BF6E-76E5-4887-A9B1-2773B47895E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8228"/>
              <a:stretch/>
            </p:blipFill>
            <p:spPr>
              <a:xfrm>
                <a:off x="2320846" y="3605040"/>
                <a:ext cx="2055523" cy="746834"/>
              </a:xfrm>
              <a:prstGeom prst="rect">
                <a:avLst/>
              </a:prstGeom>
            </p:spPr>
          </p:pic>
        </p:grpSp>
        <p:cxnSp>
          <p:nvCxnSpPr>
            <p:cNvPr id="4" name="直线连接符 14">
              <a:extLst>
                <a:ext uri="{FF2B5EF4-FFF2-40B4-BE49-F238E27FC236}">
                  <a16:creationId xmlns:a16="http://schemas.microsoft.com/office/drawing/2014/main" id="{6DEF641B-E234-4F2E-929D-F0B25E9114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8094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5564CB5-9EFD-48CC-BCEF-6A1AC41292D6}"/>
                </a:ext>
              </a:extLst>
            </p:cNvPr>
            <p:cNvGrpSpPr/>
            <p:nvPr userDrawn="1"/>
          </p:nvGrpSpPr>
          <p:grpSpPr>
            <a:xfrm>
              <a:off x="7619819" y="2050108"/>
              <a:ext cx="2236510" cy="2430529"/>
              <a:chOff x="7456534" y="1894585"/>
              <a:chExt cx="2236510" cy="243052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8C4977A-561A-4862-9AAB-1975E21A187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88357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6A441-9EAA-4541-976B-1BBD121FEA86}"/>
                  </a:ext>
                </a:extLst>
              </p:cNvPr>
              <p:cNvSpPr txBox="1"/>
              <p:nvPr userDrawn="1"/>
            </p:nvSpPr>
            <p:spPr>
              <a:xfrm>
                <a:off x="7456534" y="3925004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E39AD8EF-548E-4EFF-965F-5D477D60B4DE}"/>
              </a:ext>
            </a:extLst>
          </p:cNvPr>
          <p:cNvSpPr/>
          <p:nvPr/>
        </p:nvSpPr>
        <p:spPr>
          <a:xfrm>
            <a:off x="9976072" y="6147880"/>
            <a:ext cx="2215928" cy="71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629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网络代理类型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b="1"/>
              <a:t>正向代理（客户端代理）：</a:t>
            </a:r>
            <a:endParaRPr lang="en-US" altLang="zh-CN" sz="1600" b="1"/>
          </a:p>
          <a:p>
            <a:pPr lvl="1" indent="0">
              <a:buNone/>
            </a:pPr>
            <a:r>
              <a:rPr lang="zh-CN" altLang="en-US" sz="1600"/>
              <a:t>帮助客户端访问无法访问的服务器资源，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隐藏用户真实</a:t>
            </a:r>
            <a:r>
              <a:rPr lang="en-US" altLang="zh-CN" sz="1600"/>
              <a:t>IP</a:t>
            </a:r>
            <a:r>
              <a:rPr lang="zh-CN" altLang="en-US" sz="1600"/>
              <a:t>。浏览器</a:t>
            </a:r>
            <a:r>
              <a:rPr lang="en-US" altLang="zh-CN" sz="1600"/>
              <a:t>web</a:t>
            </a:r>
            <a:r>
              <a:rPr lang="zh-CN" altLang="en-US" sz="1600"/>
              <a:t>代理、</a:t>
            </a:r>
            <a:r>
              <a:rPr lang="en-US" altLang="zh-CN" sz="1600"/>
              <a:t>VPN</a:t>
            </a:r>
            <a:r>
              <a:rPr lang="zh-CN" altLang="en-US" sz="1600"/>
              <a:t>等 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b="1"/>
              <a:t>反向代理（服务端代理）：</a:t>
            </a:r>
            <a:endParaRPr lang="en-US" altLang="zh-CN" sz="1600" b="1"/>
          </a:p>
          <a:p>
            <a:pPr lvl="1" indent="0">
              <a:buNone/>
            </a:pPr>
            <a:r>
              <a:rPr lang="zh-CN" altLang="en-US" sz="1600"/>
              <a:t>为服务器做负载均衡、缓存、提供安全校验等，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隐藏服务器真实</a:t>
            </a:r>
            <a:r>
              <a:rPr lang="en-US" altLang="zh-CN" sz="1600"/>
              <a:t>IP</a:t>
            </a:r>
            <a:r>
              <a:rPr lang="zh-CN" altLang="en-US" sz="1600"/>
              <a:t>。</a:t>
            </a:r>
            <a:r>
              <a:rPr lang="en-US" altLang="zh-CN" sz="1600"/>
              <a:t>LVS</a:t>
            </a:r>
            <a:r>
              <a:rPr lang="zh-CN" altLang="en-US" sz="1600"/>
              <a:t>技术、</a:t>
            </a:r>
            <a:r>
              <a:rPr lang="en-US" altLang="zh-CN" sz="1600"/>
              <a:t>nginx proxy_pass</a:t>
            </a:r>
            <a:r>
              <a:rPr lang="zh-CN" altLang="en-US" sz="1600"/>
              <a:t>等</a:t>
            </a:r>
            <a:endParaRPr lang="en-US" altLang="zh-CN" sz="1600"/>
          </a:p>
          <a:p>
            <a:pPr lvl="1" indent="0">
              <a:buNone/>
            </a:pPr>
            <a:endParaRPr lang="en-US" altLang="zh-CN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64E6D8-06DF-D270-6035-06A60A753D1C}"/>
              </a:ext>
            </a:extLst>
          </p:cNvPr>
          <p:cNvGrpSpPr/>
          <p:nvPr/>
        </p:nvGrpSpPr>
        <p:grpSpPr>
          <a:xfrm>
            <a:off x="6537326" y="3489624"/>
            <a:ext cx="4466483" cy="2682514"/>
            <a:chOff x="6552400" y="1189258"/>
            <a:chExt cx="4466483" cy="268251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7603C99-1DFF-2A22-8DFC-3B7FE0E56DEA}"/>
                </a:ext>
              </a:extLst>
            </p:cNvPr>
            <p:cNvGrpSpPr/>
            <p:nvPr/>
          </p:nvGrpSpPr>
          <p:grpSpPr>
            <a:xfrm>
              <a:off x="6552400" y="1373578"/>
              <a:ext cx="707799" cy="710063"/>
              <a:chOff x="2484801" y="1793435"/>
              <a:chExt cx="1471891" cy="1785004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3D8EB62-1ED5-177D-7CC4-E8D1D9D590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93B77366-17B7-75EB-9430-25EE03E7F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418D3D45-9AD2-568D-BC8C-F892702D9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61690D8-33BC-8810-6CD4-70FEAD90CB90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A1CE7D5-271D-3AD8-52EB-E9A72FCB75DA}"/>
                </a:ext>
              </a:extLst>
            </p:cNvPr>
            <p:cNvGrpSpPr/>
            <p:nvPr/>
          </p:nvGrpSpPr>
          <p:grpSpPr>
            <a:xfrm>
              <a:off x="6552400" y="2189794"/>
              <a:ext cx="707799" cy="710063"/>
              <a:chOff x="2484801" y="1793435"/>
              <a:chExt cx="1471891" cy="178500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23E76A4-2AD6-490A-92F5-0658C5D24C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80A6312E-6A3B-F8B2-EDB8-F234D2B5E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2" name="图片 111">
                  <a:extLst>
                    <a:ext uri="{FF2B5EF4-FFF2-40B4-BE49-F238E27FC236}">
                      <a16:creationId xmlns:a16="http://schemas.microsoft.com/office/drawing/2014/main" id="{C8F39A77-FB6C-46FC-C3C5-FBDEE01F7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DDE02BF-03FB-87E0-47D9-E9B7B5FAAD02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88A90EC-7BC1-0BD3-6D42-A423CDBB8662}"/>
                </a:ext>
              </a:extLst>
            </p:cNvPr>
            <p:cNvGrpSpPr/>
            <p:nvPr/>
          </p:nvGrpSpPr>
          <p:grpSpPr>
            <a:xfrm>
              <a:off x="6552400" y="3006010"/>
              <a:ext cx="707799" cy="710063"/>
              <a:chOff x="2484801" y="1793435"/>
              <a:chExt cx="1471891" cy="1785004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AC43E5C3-04B9-1BB0-3875-E7B12AC86D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6" name="图片 115">
                  <a:extLst>
                    <a:ext uri="{FF2B5EF4-FFF2-40B4-BE49-F238E27FC236}">
                      <a16:creationId xmlns:a16="http://schemas.microsoft.com/office/drawing/2014/main" id="{FC60E0AD-C777-3989-3949-8F39CB63E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5AF3EC0D-8A93-7D62-5613-79717A04D7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3759607-5782-4755-2D84-787BC8F08A54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2B1BF5E-71A9-ED85-53D1-D4B5AC760162}"/>
                </a:ext>
              </a:extLst>
            </p:cNvPr>
            <p:cNvCxnSpPr>
              <a:cxnSpLocks/>
            </p:cNvCxnSpPr>
            <p:nvPr/>
          </p:nvCxnSpPr>
          <p:spPr>
            <a:xfrm>
              <a:off x="7453936" y="1745512"/>
              <a:ext cx="808801" cy="515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5DCC28A-16B1-561F-C566-4049A9D51D28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7453936" y="2399915"/>
              <a:ext cx="667588" cy="95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903B9B3-5CF1-97FB-DC7A-05C5B52FD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217" y="2580077"/>
              <a:ext cx="854520" cy="64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A20A0B7-0D53-B4F8-E43A-96C3B572AB11}"/>
                </a:ext>
              </a:extLst>
            </p:cNvPr>
            <p:cNvCxnSpPr>
              <a:cxnSpLocks/>
              <a:stCxn id="107" idx="3"/>
              <a:endCxn id="96" idx="1"/>
            </p:cNvCxnSpPr>
            <p:nvPr/>
          </p:nvCxnSpPr>
          <p:spPr>
            <a:xfrm>
              <a:off x="9430328" y="2399915"/>
              <a:ext cx="86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50103D51-F539-1D3A-3212-56C53C06488B}"/>
                </a:ext>
              </a:extLst>
            </p:cNvPr>
            <p:cNvGrpSpPr/>
            <p:nvPr/>
          </p:nvGrpSpPr>
          <p:grpSpPr>
            <a:xfrm>
              <a:off x="10291654" y="2112220"/>
              <a:ext cx="727229" cy="828317"/>
              <a:chOff x="10267450" y="2112220"/>
              <a:chExt cx="727229" cy="828317"/>
            </a:xfrm>
          </p:grpSpPr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66E28D3B-72CB-7642-E846-1949B9FCE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3316742-D584-41A2-936F-B1FC389761F9}"/>
                  </a:ext>
                </a:extLst>
              </p:cNvPr>
              <p:cNvSpPr txBox="1"/>
              <p:nvPr/>
            </p:nvSpPr>
            <p:spPr>
              <a:xfrm>
                <a:off x="10327729" y="2663538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AC9C8A9-B4CC-62B0-46A0-F6389E9875CB}"/>
                </a:ext>
              </a:extLst>
            </p:cNvPr>
            <p:cNvGrpSpPr/>
            <p:nvPr/>
          </p:nvGrpSpPr>
          <p:grpSpPr>
            <a:xfrm>
              <a:off x="8121524" y="1745513"/>
              <a:ext cx="1308804" cy="1474459"/>
              <a:chOff x="8263508" y="1745513"/>
              <a:chExt cx="1308804" cy="1474459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C8F6A1D-F73E-3C62-45F4-83F1F3F6C591}"/>
                  </a:ext>
                </a:extLst>
              </p:cNvPr>
              <p:cNvSpPr txBox="1"/>
              <p:nvPr/>
            </p:nvSpPr>
            <p:spPr>
              <a:xfrm>
                <a:off x="8381238" y="2942973"/>
                <a:ext cx="10725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代理服务器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1CCB9B9E-40EE-CF74-B37D-D4E86C1FA6C7}"/>
                  </a:ext>
                </a:extLst>
              </p:cNvPr>
              <p:cNvGrpSpPr/>
              <p:nvPr/>
            </p:nvGrpSpPr>
            <p:grpSpPr>
              <a:xfrm>
                <a:off x="8263508" y="1745513"/>
                <a:ext cx="1308804" cy="1308804"/>
                <a:chOff x="8263508" y="1745513"/>
                <a:chExt cx="1308804" cy="1308804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EEAB84DD-C2B3-EA08-46D5-726C3C89B8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63508" y="1745513"/>
                  <a:ext cx="1308804" cy="1308804"/>
                  <a:chOff x="6091237" y="1828667"/>
                  <a:chExt cx="1905000" cy="1905000"/>
                </a:xfrm>
              </p:grpSpPr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3928E02D-3DF2-9C31-BB96-424EF8B5FC1B}"/>
                      </a:ext>
                    </a:extLst>
                  </p:cNvPr>
                  <p:cNvSpPr/>
                  <p:nvPr/>
                </p:nvSpPr>
                <p:spPr>
                  <a:xfrm>
                    <a:off x="6431787" y="2193746"/>
                    <a:ext cx="1222778" cy="95480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07" name="图片 106">
                    <a:extLst>
                      <a:ext uri="{FF2B5EF4-FFF2-40B4-BE49-F238E27FC236}">
                        <a16:creationId xmlns:a16="http://schemas.microsoft.com/office/drawing/2014/main" id="{F6E38F23-7B52-9670-D5AE-32FABA202E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1237" y="1828667"/>
                    <a:ext cx="1905000" cy="1905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7D3F9469-923F-E626-E99C-66851A903E29}"/>
                    </a:ext>
                  </a:extLst>
                </p:cNvPr>
                <p:cNvSpPr txBox="1"/>
                <p:nvPr/>
              </p:nvSpPr>
              <p:spPr>
                <a:xfrm>
                  <a:off x="8582867" y="2172719"/>
                  <a:ext cx="670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accent3">
                          <a:lumMod val="75000"/>
                        </a:schemeClr>
                      </a:solidFill>
                      <a:ea typeface="思源黑体 CN Medium" panose="020B0600000000000000" pitchFamily="34" charset="-122"/>
                    </a:rPr>
                    <a:t>Agent</a:t>
                  </a:r>
                </a:p>
              </p:txBody>
            </p:sp>
          </p:grp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F217BE84-4285-D1A8-9058-35544D22A7FC}"/>
                </a:ext>
              </a:extLst>
            </p:cNvPr>
            <p:cNvGrpSpPr/>
            <p:nvPr/>
          </p:nvGrpSpPr>
          <p:grpSpPr>
            <a:xfrm>
              <a:off x="10291654" y="1189258"/>
              <a:ext cx="727229" cy="842873"/>
              <a:chOff x="10267450" y="1065765"/>
              <a:chExt cx="727229" cy="842873"/>
            </a:xfrm>
          </p:grpSpPr>
          <p:pic>
            <p:nvPicPr>
              <p:cNvPr id="237" name="图片 236">
                <a:extLst>
                  <a:ext uri="{FF2B5EF4-FFF2-40B4-BE49-F238E27FC236}">
                    <a16:creationId xmlns:a16="http://schemas.microsoft.com/office/drawing/2014/main" id="{2DA3126B-8153-BE08-C8E8-D82C5A659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1065765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8601811-B727-BF44-30ED-1D99F1DE0E8C}"/>
                  </a:ext>
                </a:extLst>
              </p:cNvPr>
              <p:cNvSpPr txBox="1"/>
              <p:nvPr/>
            </p:nvSpPr>
            <p:spPr>
              <a:xfrm>
                <a:off x="10327729" y="1631639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3A374423-D455-8583-77AF-AF7B0C84305D}"/>
                </a:ext>
              </a:extLst>
            </p:cNvPr>
            <p:cNvGrpSpPr/>
            <p:nvPr/>
          </p:nvGrpSpPr>
          <p:grpSpPr>
            <a:xfrm>
              <a:off x="10291654" y="3020402"/>
              <a:ext cx="727229" cy="851370"/>
              <a:chOff x="10315858" y="3020402"/>
              <a:chExt cx="727229" cy="851370"/>
            </a:xfrm>
          </p:grpSpPr>
          <p:pic>
            <p:nvPicPr>
              <p:cNvPr id="243" name="图片 242">
                <a:extLst>
                  <a:ext uri="{FF2B5EF4-FFF2-40B4-BE49-F238E27FC236}">
                    <a16:creationId xmlns:a16="http://schemas.microsoft.com/office/drawing/2014/main" id="{53DB0828-BC55-C344-B345-A29E4DB1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15858" y="3020402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3C48581-A588-B752-0B91-29A35C861DF2}"/>
                  </a:ext>
                </a:extLst>
              </p:cNvPr>
              <p:cNvSpPr txBox="1"/>
              <p:nvPr/>
            </p:nvSpPr>
            <p:spPr>
              <a:xfrm>
                <a:off x="10376137" y="3594773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</p:grpSp>
      <p:sp>
        <p:nvSpPr>
          <p:cNvPr id="139" name="对话气泡: 圆角矩形 138">
            <a:extLst>
              <a:ext uri="{FF2B5EF4-FFF2-40B4-BE49-F238E27FC236}">
                <a16:creationId xmlns:a16="http://schemas.microsoft.com/office/drawing/2014/main" id="{BE039E0B-AA2E-FE4B-8FA8-E25023C84D5F}"/>
              </a:ext>
            </a:extLst>
          </p:cNvPr>
          <p:cNvSpPr/>
          <p:nvPr/>
        </p:nvSpPr>
        <p:spPr>
          <a:xfrm>
            <a:off x="9537775" y="566890"/>
            <a:ext cx="2204838" cy="1225868"/>
          </a:xfrm>
          <a:prstGeom prst="wedgeRoundRectCallout">
            <a:avLst>
              <a:gd name="adj1" fmla="val -63839"/>
              <a:gd name="adj2" fmla="val -227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36000" tIns="0" rIns="36000" bIns="0" rtlCol="0" anchor="ctr">
            <a:spAutoFit/>
          </a:bodyPr>
          <a:lstStyle/>
          <a:p>
            <a:r>
              <a:rPr lang="zh-CN" altLang="en-US" sz="1200">
                <a:latin typeface="+mn-ea"/>
              </a:rPr>
              <a:t>实现步骤：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1. </a:t>
            </a:r>
            <a:r>
              <a:rPr lang="zh-CN" altLang="en-US" sz="1200">
                <a:latin typeface="+mn-ea"/>
              </a:rPr>
              <a:t>代理服务器接收客户端请求，复制，封装成新请求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2. </a:t>
            </a:r>
            <a:r>
              <a:rPr lang="zh-CN" altLang="en-US" sz="1200">
                <a:latin typeface="+mn-ea"/>
              </a:rPr>
              <a:t>发送新请求到真实服务器，接收响应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3. </a:t>
            </a:r>
            <a:r>
              <a:rPr lang="zh-CN" altLang="en-US" sz="1200">
                <a:latin typeface="+mn-ea"/>
              </a:rPr>
              <a:t>处理响应并返回客户端</a:t>
            </a:r>
            <a:endParaRPr lang="en-US" altLang="zh-CN" sz="1200"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B5E19E-FD4B-3FE5-DBE2-907967AA6004}"/>
              </a:ext>
            </a:extLst>
          </p:cNvPr>
          <p:cNvGrpSpPr/>
          <p:nvPr/>
        </p:nvGrpSpPr>
        <p:grpSpPr>
          <a:xfrm>
            <a:off x="6537326" y="1129326"/>
            <a:ext cx="4466483" cy="2254700"/>
            <a:chOff x="6552400" y="3669557"/>
            <a:chExt cx="4466483" cy="2254700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7133C6C-41EE-327A-9876-6506CF6AAF75}"/>
                </a:ext>
              </a:extLst>
            </p:cNvPr>
            <p:cNvGrpSpPr/>
            <p:nvPr/>
          </p:nvGrpSpPr>
          <p:grpSpPr>
            <a:xfrm>
              <a:off x="6552400" y="5155067"/>
              <a:ext cx="707799" cy="710063"/>
              <a:chOff x="2484801" y="1793435"/>
              <a:chExt cx="1471891" cy="1785004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B2713C09-12D2-18F3-9612-073F63825C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29" name="图片 128">
                  <a:extLst>
                    <a:ext uri="{FF2B5EF4-FFF2-40B4-BE49-F238E27FC236}">
                      <a16:creationId xmlns:a16="http://schemas.microsoft.com/office/drawing/2014/main" id="{BB5E885B-86EC-6C77-1987-A3DB5B239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30" name="图片 129">
                  <a:extLst>
                    <a:ext uri="{FF2B5EF4-FFF2-40B4-BE49-F238E27FC236}">
                      <a16:creationId xmlns:a16="http://schemas.microsoft.com/office/drawing/2014/main" id="{66A605D9-0463-9D91-F752-F12EBE570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4813A68-9D1F-A517-7A79-3EC948FAAA0C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BAC4654-87AB-07D0-1F21-7E6598EC7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9198" y="4317416"/>
              <a:ext cx="854520" cy="64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77365738-FEDA-31CA-AEB3-C29F28E66F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9430328" y="4323959"/>
              <a:ext cx="1096067" cy="67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21A9CB5-EC37-F04D-A7C4-44883649A0A3}"/>
                </a:ext>
              </a:extLst>
            </p:cNvPr>
            <p:cNvGrpSpPr/>
            <p:nvPr/>
          </p:nvGrpSpPr>
          <p:grpSpPr>
            <a:xfrm>
              <a:off x="10291654" y="5095940"/>
              <a:ext cx="727229" cy="828317"/>
              <a:chOff x="10267450" y="2112220"/>
              <a:chExt cx="727229" cy="828317"/>
            </a:xfrm>
          </p:grpSpPr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874D1E92-B38C-0674-B406-3F111D8EC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290534B-72D0-307B-7CE8-0FF5274EB87E}"/>
                  </a:ext>
                </a:extLst>
              </p:cNvPr>
              <p:cNvSpPr txBox="1"/>
              <p:nvPr/>
            </p:nvSpPr>
            <p:spPr>
              <a:xfrm>
                <a:off x="10327729" y="2663538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589D7A01-4091-5B33-7114-D3EB655F4C05}"/>
                </a:ext>
              </a:extLst>
            </p:cNvPr>
            <p:cNvCxnSpPr>
              <a:cxnSpLocks/>
            </p:cNvCxnSpPr>
            <p:nvPr/>
          </p:nvCxnSpPr>
          <p:spPr>
            <a:xfrm>
              <a:off x="7477027" y="5510098"/>
              <a:ext cx="259779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BEE6B6-369E-57A7-C704-BE92D9286167}"/>
                </a:ext>
              </a:extLst>
            </p:cNvPr>
            <p:cNvGrpSpPr/>
            <p:nvPr/>
          </p:nvGrpSpPr>
          <p:grpSpPr>
            <a:xfrm>
              <a:off x="8121524" y="3669557"/>
              <a:ext cx="1308804" cy="1433501"/>
              <a:chOff x="8121524" y="3669557"/>
              <a:chExt cx="1308804" cy="143350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E4334003-6685-14D4-4D62-5F58C44E572C}"/>
                  </a:ext>
                </a:extLst>
              </p:cNvPr>
              <p:cNvGrpSpPr/>
              <p:nvPr/>
            </p:nvGrpSpPr>
            <p:grpSpPr>
              <a:xfrm>
                <a:off x="8121524" y="3669557"/>
                <a:ext cx="1308804" cy="1308804"/>
                <a:chOff x="8262737" y="3669557"/>
                <a:chExt cx="1308804" cy="1308804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E7F1A47D-1D9B-D916-7316-0F61F5AEE9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62737" y="3669557"/>
                  <a:ext cx="1308804" cy="1308804"/>
                  <a:chOff x="6091237" y="1828667"/>
                  <a:chExt cx="1905000" cy="1905000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65357B72-86FC-6857-1D20-59A8B4510001}"/>
                      </a:ext>
                    </a:extLst>
                  </p:cNvPr>
                  <p:cNvSpPr/>
                  <p:nvPr/>
                </p:nvSpPr>
                <p:spPr>
                  <a:xfrm>
                    <a:off x="6431787" y="2193746"/>
                    <a:ext cx="1222778" cy="95480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24" name="图片 123">
                    <a:extLst>
                      <a:ext uri="{FF2B5EF4-FFF2-40B4-BE49-F238E27FC236}">
                        <a16:creationId xmlns:a16="http://schemas.microsoft.com/office/drawing/2014/main" id="{8F4D346E-012B-14F1-9CF3-481710135D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1237" y="1828667"/>
                    <a:ext cx="1905000" cy="1905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939017F-F5D3-5FC1-14E8-93CE50BA1CC0}"/>
                    </a:ext>
                  </a:extLst>
                </p:cNvPr>
                <p:cNvSpPr txBox="1"/>
                <p:nvPr/>
              </p:nvSpPr>
              <p:spPr>
                <a:xfrm>
                  <a:off x="8599099" y="4094483"/>
                  <a:ext cx="670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accent3">
                          <a:lumMod val="75000"/>
                        </a:schemeClr>
                      </a:solidFill>
                      <a:ea typeface="思源黑体 CN Medium" panose="020B0600000000000000" pitchFamily="34" charset="-122"/>
                    </a:rPr>
                    <a:t>Agent</a:t>
                  </a:r>
                </a:p>
              </p:txBody>
            </p:sp>
          </p:grp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D79A647-3061-46DA-E8F7-E8226A1119A2}"/>
                  </a:ext>
                </a:extLst>
              </p:cNvPr>
              <p:cNvSpPr txBox="1"/>
              <p:nvPr/>
            </p:nvSpPr>
            <p:spPr>
              <a:xfrm>
                <a:off x="8239641" y="4826059"/>
                <a:ext cx="10725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代理服务器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4178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ReverseProxy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更改内容支持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错误信息回调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600"/>
              <a:t>URL</a:t>
            </a:r>
            <a:r>
              <a:rPr lang="zh-CN" altLang="en-US" sz="1600"/>
              <a:t>重写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连接池</a:t>
            </a:r>
            <a:endParaRPr lang="en-US" altLang="zh-CN" sz="1600"/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/>
              <a:t>支持</a:t>
            </a:r>
            <a:r>
              <a:rPr lang="en-US" altLang="zh-CN" sz="1600"/>
              <a:t>WebSocket</a:t>
            </a:r>
            <a:r>
              <a:rPr lang="zh-CN" altLang="en-US" sz="1600"/>
              <a:t>服务</a:t>
            </a:r>
            <a:endParaRPr lang="en-US" altLang="zh-CN" sz="1600"/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/>
              <a:t>支持</a:t>
            </a:r>
            <a:r>
              <a:rPr lang="en-US" altLang="zh-CN" sz="1600"/>
              <a:t>https</a:t>
            </a:r>
            <a:r>
              <a:rPr lang="zh-CN" altLang="en-US" sz="1600"/>
              <a:t>代理</a:t>
            </a:r>
          </a:p>
          <a:p>
            <a:pPr marL="457223" lvl="2" indent="0">
              <a:spcBef>
                <a:spcPts val="1000"/>
              </a:spcBef>
              <a:buNone/>
            </a:pPr>
            <a:endParaRPr lang="en-US" altLang="zh-CN" sz="16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707E4-7F98-10BF-0DD2-F2182983FB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ea typeface="思源黑体 CN Medium" panose="020B0600000000000000" pitchFamily="34" charset="-122"/>
              </a:rPr>
              <a:t>拓展</a:t>
            </a:r>
            <a:r>
              <a:rPr lang="en-US" altLang="zh-CN" sz="2000">
                <a:ea typeface="思源黑体 CN Medium" panose="020B0600000000000000" pitchFamily="34" charset="-122"/>
              </a:rPr>
              <a:t>ReverseProxy</a:t>
            </a:r>
            <a:r>
              <a:rPr lang="zh-CN" altLang="en-US" sz="2000">
                <a:ea typeface="思源黑体 CN Medium" panose="020B0600000000000000" pitchFamily="34" charset="-122"/>
              </a:rPr>
              <a:t>功能</a:t>
            </a:r>
            <a:endParaRPr lang="en-US" altLang="zh-CN" sz="2000"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负载均衡：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600"/>
              <a:t>	</a:t>
            </a:r>
            <a:r>
              <a:rPr lang="zh-CN" altLang="en-US" sz="1600"/>
              <a:t>随机、轮询、加权、一致性</a:t>
            </a:r>
            <a:r>
              <a:rPr lang="en-US" altLang="zh-CN" sz="1600"/>
              <a:t>hash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中间件支持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限流、熔断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权限认证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数据统计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代理的功能列表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01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ReverseProxy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b="1"/>
              <a:t>创建一个下游真实服务器：</a:t>
            </a:r>
            <a:r>
              <a:rPr lang="en-US" altLang="zh-CN" sz="1600" b="1"/>
              <a:t>real_server</a:t>
            </a:r>
          </a:p>
          <a:p>
            <a:pPr lvl="1" indent="0">
              <a:buNone/>
            </a:pPr>
            <a:r>
              <a:rPr lang="zh-CN" altLang="en-US" sz="1600"/>
              <a:t>创建</a:t>
            </a:r>
            <a:r>
              <a:rPr lang="en-US" altLang="zh-CN" sz="1600"/>
              <a:t>RealServer</a:t>
            </a:r>
            <a:r>
              <a:rPr lang="zh-CN" altLang="en-US" sz="1600"/>
              <a:t>结构体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绑定路由处理函数：</a:t>
            </a:r>
            <a:r>
              <a:rPr lang="en-US" altLang="zh-CN" sz="1600"/>
              <a:t>HelloHandler</a:t>
            </a:r>
          </a:p>
          <a:p>
            <a:pPr lvl="1" indent="0">
              <a:buNone/>
            </a:pPr>
            <a:r>
              <a:rPr lang="zh-CN" altLang="en-US" sz="1600"/>
              <a:t>新建协程启动服务器：</a:t>
            </a:r>
            <a:r>
              <a:rPr lang="en-US" altLang="zh-CN" sz="1600"/>
              <a:t>localhost:8001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b="1"/>
              <a:t>反向代理（服务端代理）：</a:t>
            </a:r>
            <a:endParaRPr lang="en-US" altLang="zh-CN" sz="1600" b="1"/>
          </a:p>
          <a:p>
            <a:pPr lvl="1" indent="0">
              <a:buNone/>
            </a:pPr>
            <a:r>
              <a:rPr lang="zh-CN" altLang="en-US" sz="1600"/>
              <a:t>解析下游真实服务器地址：</a:t>
            </a:r>
            <a:r>
              <a:rPr lang="en-US" altLang="zh-CN" sz="1600"/>
              <a:t>http://</a:t>
            </a:r>
            <a:r>
              <a:rPr lang="zh-CN" altLang="en-US" sz="1600"/>
              <a:t>地址</a:t>
            </a:r>
            <a:r>
              <a:rPr lang="en-US" altLang="zh-CN" sz="1600"/>
              <a:t>+</a:t>
            </a:r>
            <a:r>
              <a:rPr lang="zh-CN" altLang="en-US" sz="1600"/>
              <a:t>端口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创建代理服务器实例：</a:t>
            </a:r>
            <a:r>
              <a:rPr lang="en-US" altLang="zh-CN" sz="1600"/>
              <a:t>httputil.NewSingleHostR...</a:t>
            </a:r>
          </a:p>
          <a:p>
            <a:pPr lvl="1" indent="0">
              <a:buNone/>
            </a:pPr>
            <a:r>
              <a:rPr lang="zh-CN" altLang="en-US" sz="1600"/>
              <a:t>启动监听并提供代理服务：</a:t>
            </a:r>
            <a:r>
              <a:rPr lang="en-US" altLang="zh-CN" sz="1600"/>
              <a:t>localhost:8081</a:t>
            </a:r>
          </a:p>
          <a:p>
            <a:pPr lvl="1" indent="0">
              <a:buNone/>
            </a:pPr>
            <a:r>
              <a:rPr lang="en-US" altLang="zh-CN" sz="1400"/>
              <a:t>	</a:t>
            </a:r>
            <a:r>
              <a:rPr lang="zh-CN" altLang="en-US" sz="1400"/>
              <a:t>更改内容、错误信息回调、</a:t>
            </a:r>
            <a:endParaRPr lang="en-US" altLang="zh-CN" sz="1400"/>
          </a:p>
          <a:p>
            <a:pPr lvl="1" indent="0">
              <a:buNone/>
            </a:pPr>
            <a:r>
              <a:rPr lang="en-US" altLang="zh-CN" sz="1400"/>
              <a:t>	URL</a:t>
            </a:r>
            <a:r>
              <a:rPr lang="zh-CN" altLang="en-US" sz="1400"/>
              <a:t>重写、连接池支持</a:t>
            </a:r>
            <a:endParaRPr lang="en-US" altLang="zh-CN" sz="1400"/>
          </a:p>
          <a:p>
            <a:pPr lvl="1" indent="0">
              <a:buNone/>
            </a:pPr>
            <a:endParaRPr lang="en-US" altLang="zh-CN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64E6D8-06DF-D270-6035-06A60A753D1C}"/>
              </a:ext>
            </a:extLst>
          </p:cNvPr>
          <p:cNvGrpSpPr/>
          <p:nvPr/>
        </p:nvGrpSpPr>
        <p:grpSpPr>
          <a:xfrm>
            <a:off x="6634603" y="1446815"/>
            <a:ext cx="4466483" cy="2682514"/>
            <a:chOff x="6552400" y="1189258"/>
            <a:chExt cx="4466483" cy="268251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7603C99-1DFF-2A22-8DFC-3B7FE0E56DEA}"/>
                </a:ext>
              </a:extLst>
            </p:cNvPr>
            <p:cNvGrpSpPr/>
            <p:nvPr/>
          </p:nvGrpSpPr>
          <p:grpSpPr>
            <a:xfrm>
              <a:off x="6552400" y="1373578"/>
              <a:ext cx="707799" cy="710063"/>
              <a:chOff x="2484801" y="1793435"/>
              <a:chExt cx="1471891" cy="1785004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3D8EB62-1ED5-177D-7CC4-E8D1D9D590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93B77366-17B7-75EB-9430-25EE03E7F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418D3D45-9AD2-568D-BC8C-F892702D9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61690D8-33BC-8810-6CD4-70FEAD90CB90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A1CE7D5-271D-3AD8-52EB-E9A72FCB75DA}"/>
                </a:ext>
              </a:extLst>
            </p:cNvPr>
            <p:cNvGrpSpPr/>
            <p:nvPr/>
          </p:nvGrpSpPr>
          <p:grpSpPr>
            <a:xfrm>
              <a:off x="6552400" y="2189794"/>
              <a:ext cx="707799" cy="710063"/>
              <a:chOff x="2484801" y="1793435"/>
              <a:chExt cx="1471891" cy="178500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23E76A4-2AD6-490A-92F5-0658C5D24C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80A6312E-6A3B-F8B2-EDB8-F234D2B5E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2" name="图片 111">
                  <a:extLst>
                    <a:ext uri="{FF2B5EF4-FFF2-40B4-BE49-F238E27FC236}">
                      <a16:creationId xmlns:a16="http://schemas.microsoft.com/office/drawing/2014/main" id="{C8F39A77-FB6C-46FC-C3C5-FBDEE01F7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DDE02BF-03FB-87E0-47D9-E9B7B5FAAD02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88A90EC-7BC1-0BD3-6D42-A423CDBB8662}"/>
                </a:ext>
              </a:extLst>
            </p:cNvPr>
            <p:cNvGrpSpPr/>
            <p:nvPr/>
          </p:nvGrpSpPr>
          <p:grpSpPr>
            <a:xfrm>
              <a:off x="6552400" y="3006010"/>
              <a:ext cx="707799" cy="710063"/>
              <a:chOff x="2484801" y="1793435"/>
              <a:chExt cx="1471891" cy="1785004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AC43E5C3-04B9-1BB0-3875-E7B12AC86D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6" name="图片 115">
                  <a:extLst>
                    <a:ext uri="{FF2B5EF4-FFF2-40B4-BE49-F238E27FC236}">
                      <a16:creationId xmlns:a16="http://schemas.microsoft.com/office/drawing/2014/main" id="{FC60E0AD-C777-3989-3949-8F39CB63E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5AF3EC0D-8A93-7D62-5613-79717A04D7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3759607-5782-4755-2D84-787BC8F08A54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2B1BF5E-71A9-ED85-53D1-D4B5AC760162}"/>
                </a:ext>
              </a:extLst>
            </p:cNvPr>
            <p:cNvCxnSpPr>
              <a:cxnSpLocks/>
            </p:cNvCxnSpPr>
            <p:nvPr/>
          </p:nvCxnSpPr>
          <p:spPr>
            <a:xfrm>
              <a:off x="7453936" y="1745512"/>
              <a:ext cx="808801" cy="515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5DCC28A-16B1-561F-C566-4049A9D51D28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7453936" y="2399915"/>
              <a:ext cx="667588" cy="95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903B9B3-5CF1-97FB-DC7A-05C5B52FD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217" y="2580077"/>
              <a:ext cx="854520" cy="64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A20A0B7-0D53-B4F8-E43A-96C3B572AB11}"/>
                </a:ext>
              </a:extLst>
            </p:cNvPr>
            <p:cNvCxnSpPr>
              <a:cxnSpLocks/>
              <a:stCxn id="107" idx="3"/>
              <a:endCxn id="96" idx="1"/>
            </p:cNvCxnSpPr>
            <p:nvPr/>
          </p:nvCxnSpPr>
          <p:spPr>
            <a:xfrm>
              <a:off x="9430328" y="2399915"/>
              <a:ext cx="86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50103D51-F539-1D3A-3212-56C53C06488B}"/>
                </a:ext>
              </a:extLst>
            </p:cNvPr>
            <p:cNvGrpSpPr/>
            <p:nvPr/>
          </p:nvGrpSpPr>
          <p:grpSpPr>
            <a:xfrm>
              <a:off x="10291654" y="2112220"/>
              <a:ext cx="727229" cy="828317"/>
              <a:chOff x="10267450" y="2112220"/>
              <a:chExt cx="727229" cy="828317"/>
            </a:xfrm>
          </p:grpSpPr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66E28D3B-72CB-7642-E846-1949B9FCE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3316742-D584-41A2-936F-B1FC389761F9}"/>
                  </a:ext>
                </a:extLst>
              </p:cNvPr>
              <p:cNvSpPr txBox="1"/>
              <p:nvPr/>
            </p:nvSpPr>
            <p:spPr>
              <a:xfrm>
                <a:off x="10327729" y="2663538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AC9C8A9-B4CC-62B0-46A0-F6389E9875CB}"/>
                </a:ext>
              </a:extLst>
            </p:cNvPr>
            <p:cNvGrpSpPr/>
            <p:nvPr/>
          </p:nvGrpSpPr>
          <p:grpSpPr>
            <a:xfrm>
              <a:off x="8121524" y="1745513"/>
              <a:ext cx="1308804" cy="1474459"/>
              <a:chOff x="8263508" y="1745513"/>
              <a:chExt cx="1308804" cy="1474459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C8F6A1D-F73E-3C62-45F4-83F1F3F6C591}"/>
                  </a:ext>
                </a:extLst>
              </p:cNvPr>
              <p:cNvSpPr txBox="1"/>
              <p:nvPr/>
            </p:nvSpPr>
            <p:spPr>
              <a:xfrm>
                <a:off x="8381238" y="2942973"/>
                <a:ext cx="10725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代理服务器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1CCB9B9E-40EE-CF74-B37D-D4E86C1FA6C7}"/>
                  </a:ext>
                </a:extLst>
              </p:cNvPr>
              <p:cNvGrpSpPr/>
              <p:nvPr/>
            </p:nvGrpSpPr>
            <p:grpSpPr>
              <a:xfrm>
                <a:off x="8263508" y="1745513"/>
                <a:ext cx="1308804" cy="1308804"/>
                <a:chOff x="8263508" y="1745513"/>
                <a:chExt cx="1308804" cy="1308804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EEAB84DD-C2B3-EA08-46D5-726C3C89B8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63508" y="1745513"/>
                  <a:ext cx="1308804" cy="1308804"/>
                  <a:chOff x="6091237" y="1828667"/>
                  <a:chExt cx="1905000" cy="1905000"/>
                </a:xfrm>
              </p:grpSpPr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3928E02D-3DF2-9C31-BB96-424EF8B5FC1B}"/>
                      </a:ext>
                    </a:extLst>
                  </p:cNvPr>
                  <p:cNvSpPr/>
                  <p:nvPr/>
                </p:nvSpPr>
                <p:spPr>
                  <a:xfrm>
                    <a:off x="6431787" y="2193746"/>
                    <a:ext cx="1222778" cy="95480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07" name="图片 106">
                    <a:extLst>
                      <a:ext uri="{FF2B5EF4-FFF2-40B4-BE49-F238E27FC236}">
                        <a16:creationId xmlns:a16="http://schemas.microsoft.com/office/drawing/2014/main" id="{F6E38F23-7B52-9670-D5AE-32FABA202E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1237" y="1828667"/>
                    <a:ext cx="1905000" cy="1905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7D3F9469-923F-E626-E99C-66851A903E29}"/>
                    </a:ext>
                  </a:extLst>
                </p:cNvPr>
                <p:cNvSpPr txBox="1"/>
                <p:nvPr/>
              </p:nvSpPr>
              <p:spPr>
                <a:xfrm>
                  <a:off x="8582867" y="2172719"/>
                  <a:ext cx="670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accent3">
                          <a:lumMod val="75000"/>
                        </a:schemeClr>
                      </a:solidFill>
                      <a:ea typeface="思源黑体 CN Medium" panose="020B0600000000000000" pitchFamily="34" charset="-122"/>
                    </a:rPr>
                    <a:t>Agent</a:t>
                  </a:r>
                </a:p>
              </p:txBody>
            </p:sp>
          </p:grp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F217BE84-4285-D1A8-9058-35544D22A7FC}"/>
                </a:ext>
              </a:extLst>
            </p:cNvPr>
            <p:cNvGrpSpPr/>
            <p:nvPr/>
          </p:nvGrpSpPr>
          <p:grpSpPr>
            <a:xfrm>
              <a:off x="10291654" y="1189258"/>
              <a:ext cx="727229" cy="842873"/>
              <a:chOff x="10267450" y="1065765"/>
              <a:chExt cx="727229" cy="842873"/>
            </a:xfrm>
          </p:grpSpPr>
          <p:pic>
            <p:nvPicPr>
              <p:cNvPr id="237" name="图片 236">
                <a:extLst>
                  <a:ext uri="{FF2B5EF4-FFF2-40B4-BE49-F238E27FC236}">
                    <a16:creationId xmlns:a16="http://schemas.microsoft.com/office/drawing/2014/main" id="{2DA3126B-8153-BE08-C8E8-D82C5A659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1065765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8601811-B727-BF44-30ED-1D99F1DE0E8C}"/>
                  </a:ext>
                </a:extLst>
              </p:cNvPr>
              <p:cNvSpPr txBox="1"/>
              <p:nvPr/>
            </p:nvSpPr>
            <p:spPr>
              <a:xfrm>
                <a:off x="10327729" y="1631639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3A374423-D455-8583-77AF-AF7B0C84305D}"/>
                </a:ext>
              </a:extLst>
            </p:cNvPr>
            <p:cNvGrpSpPr/>
            <p:nvPr/>
          </p:nvGrpSpPr>
          <p:grpSpPr>
            <a:xfrm>
              <a:off x="10291654" y="3020402"/>
              <a:ext cx="727229" cy="851370"/>
              <a:chOff x="10315858" y="3020402"/>
              <a:chExt cx="727229" cy="851370"/>
            </a:xfrm>
          </p:grpSpPr>
          <p:pic>
            <p:nvPicPr>
              <p:cNvPr id="243" name="图片 242">
                <a:extLst>
                  <a:ext uri="{FF2B5EF4-FFF2-40B4-BE49-F238E27FC236}">
                    <a16:creationId xmlns:a16="http://schemas.microsoft.com/office/drawing/2014/main" id="{53DB0828-BC55-C344-B345-A29E4DB1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15858" y="3020402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3C48581-A588-B752-0B91-29A35C861DF2}"/>
                  </a:ext>
                </a:extLst>
              </p:cNvPr>
              <p:cNvSpPr txBox="1"/>
              <p:nvPr/>
            </p:nvSpPr>
            <p:spPr>
              <a:xfrm>
                <a:off x="10376137" y="3594773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30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WebScoket</a:t>
            </a:r>
            <a:r>
              <a:rPr lang="zh-CN" altLang="en-US"/>
              <a:t>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WebSocekt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3"/>
              </a:rPr>
              <a:t>链接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解决服务端无法主动向客户端推送的问题</a:t>
            </a:r>
            <a:endParaRPr lang="en-US" altLang="zh-CN" sz="1600"/>
          </a:p>
          <a:p>
            <a:pPr marL="914446" lvl="3" indent="0">
              <a:spcBef>
                <a:spcPts val="1000"/>
              </a:spcBef>
              <a:buNone/>
            </a:pPr>
            <a:r>
              <a:rPr lang="zh-CN" altLang="en-US" sz="1400"/>
              <a:t>真正意义的全双工：</a:t>
            </a:r>
            <a:r>
              <a:rPr lang="en-US" altLang="zh-CN" sz="1400"/>
              <a:t>C/S</a:t>
            </a:r>
            <a:r>
              <a:rPr lang="zh-CN" altLang="en-US" sz="1400"/>
              <a:t>地位对等</a:t>
            </a:r>
            <a:endParaRPr lang="en-US" altLang="zh-CN" sz="1400"/>
          </a:p>
          <a:p>
            <a:pPr marL="914446" lvl="3" indent="0">
              <a:spcBef>
                <a:spcPts val="1000"/>
              </a:spcBef>
              <a:buNone/>
            </a:pPr>
            <a:r>
              <a:rPr lang="zh-CN" altLang="en-US" sz="1400"/>
              <a:t>长连接；服务端可以主动向客户端发消息</a:t>
            </a:r>
            <a:endParaRPr lang="en-US" altLang="zh-CN" sz="14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应用层协议，兼容</a:t>
            </a:r>
            <a:r>
              <a:rPr lang="en-US" altLang="zh-CN" sz="1600"/>
              <a:t>HTTP</a:t>
            </a:r>
            <a:r>
              <a:rPr lang="zh-CN" altLang="en-US" sz="1600"/>
              <a:t>，使用相同端口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使用</a:t>
            </a:r>
            <a:r>
              <a:rPr lang="en-US" altLang="zh-CN" sz="1600"/>
              <a:t>HTTP Upgrade</a:t>
            </a:r>
            <a:r>
              <a:rPr lang="zh-CN" altLang="en-US" sz="1600"/>
              <a:t>机制进行握手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使用</a:t>
            </a:r>
            <a:r>
              <a:rPr lang="en-US" altLang="zh-CN" sz="1600"/>
              <a:t>TCP</a:t>
            </a:r>
            <a:r>
              <a:rPr lang="zh-CN" altLang="en-US" sz="1600"/>
              <a:t>作为传输层协议，支持</a:t>
            </a:r>
            <a:r>
              <a:rPr lang="en-US" altLang="zh-CN" sz="1600"/>
              <a:t>TLS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ws://host:port/path/query   (80</a:t>
            </a:r>
            <a:r>
              <a:rPr lang="zh-CN" altLang="en-US" sz="1400"/>
              <a:t>端口</a:t>
            </a:r>
            <a:r>
              <a:rPr lang="en-US" altLang="zh-CN" sz="1400"/>
              <a:t>)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wss://host:port/path/query (443</a:t>
            </a:r>
            <a:r>
              <a:rPr lang="zh-CN" altLang="en-US" sz="1400"/>
              <a:t>端口</a:t>
            </a:r>
            <a:r>
              <a:rPr lang="en-US" altLang="zh-CN" sz="1400"/>
              <a:t>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31FDC-D1AF-B8C0-633F-08137747DF33}"/>
              </a:ext>
            </a:extLst>
          </p:cNvPr>
          <p:cNvSpPr/>
          <p:nvPr/>
        </p:nvSpPr>
        <p:spPr>
          <a:xfrm>
            <a:off x="5644662" y="1556237"/>
            <a:ext cx="5565529" cy="1925516"/>
          </a:xfrm>
          <a:prstGeom prst="roundRect">
            <a:avLst>
              <a:gd name="adj" fmla="val 5251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 /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serv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 HTTP/1.1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Host: server.example.com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  <a:ea typeface="Menlo"/>
              </a:rPr>
              <a:t>Upgrade: websocket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 Unicode MS"/>
              <a:ea typeface="Menlo"/>
            </a:endParaRPr>
          </a:p>
          <a:p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  <a:ea typeface="Menlo"/>
              </a:rPr>
              <a:t>Connection: Upgrade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 Unicode MS"/>
              <a:ea typeface="Menlo"/>
            </a:endParaRPr>
          </a:p>
          <a:p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Origin: http://example.com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Sec-WebSocket-Key: </a:t>
            </a:r>
            <a:r>
              <a:rPr lang="en-US" altLang="zh-CN" sz="1400">
                <a:solidFill>
                  <a:srgbClr val="121212"/>
                </a:solidFill>
                <a:latin typeface="Arial Unicode MS"/>
              </a:rPr>
              <a:t>FHkt7+M0DebbRajYoYx/yQ==</a:t>
            </a:r>
            <a:r>
              <a:rPr lang="zh-CN" altLang="zh-CN" sz="1400">
                <a:solidFill>
                  <a:srgbClr val="121212"/>
                </a:solidFill>
                <a:latin typeface="Arial Unicode MS"/>
              </a:rPr>
              <a:t> </a:t>
            </a:r>
            <a:endParaRPr lang="en-US" altLang="zh-CN" sz="1400">
              <a:solidFill>
                <a:srgbClr val="121212"/>
              </a:solidFill>
              <a:latin typeface="Arial Unicode MS"/>
            </a:endParaRPr>
          </a:p>
          <a:p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Sec-WebSocket-Version: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13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 sz="1400"/>
          </a:p>
          <a:p>
            <a:r>
              <a:rPr kumimoji="0" lang="zh-CN" altLang="zh-CN" sz="14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Sec-WebSocket-Protocol: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serv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, super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serv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9E5E081-7B3D-F6A3-60F0-949377BA9D29}"/>
              </a:ext>
            </a:extLst>
          </p:cNvPr>
          <p:cNvSpPr/>
          <p:nvPr/>
        </p:nvSpPr>
        <p:spPr>
          <a:xfrm>
            <a:off x="5644662" y="3975099"/>
            <a:ext cx="5565530" cy="1925516"/>
          </a:xfrm>
          <a:prstGeom prst="roundRect">
            <a:avLst>
              <a:gd name="adj" fmla="val 5251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HTTP/1.1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101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 Switching Protocols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Upgrade: websocket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Connection: Upgrade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Sec-WebSocket-Accept: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zh-CN" sz="1400">
                <a:solidFill>
                  <a:srgbClr val="121212"/>
                </a:solidFill>
                <a:latin typeface="Arial Unicode MS"/>
              </a:rPr>
              <a:t>T7aOJrglVkfTj4qUcCPZd6vsLgk=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Sec-WebSocket-Version: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13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Sec-WebSocket-Protocol: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serv</a:t>
            </a:r>
          </a:p>
        </p:txBody>
      </p:sp>
      <p:sp>
        <p:nvSpPr>
          <p:cNvPr id="14" name="爆炸形: 8 pt  13">
            <a:extLst>
              <a:ext uri="{FF2B5EF4-FFF2-40B4-BE49-F238E27FC236}">
                <a16:creationId xmlns:a16="http://schemas.microsoft.com/office/drawing/2014/main" id="{FF366F2F-309A-7F36-F30E-A3A5A11F68F9}"/>
              </a:ext>
            </a:extLst>
          </p:cNvPr>
          <p:cNvSpPr/>
          <p:nvPr/>
        </p:nvSpPr>
        <p:spPr>
          <a:xfrm>
            <a:off x="9836883" y="1099037"/>
            <a:ext cx="1302970" cy="91440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Client</a:t>
            </a:r>
            <a:endParaRPr lang="zh-CN" altLang="en-US" sz="1600"/>
          </a:p>
        </p:txBody>
      </p:sp>
      <p:sp>
        <p:nvSpPr>
          <p:cNvPr id="65" name="爆炸形: 8 pt  64">
            <a:extLst>
              <a:ext uri="{FF2B5EF4-FFF2-40B4-BE49-F238E27FC236}">
                <a16:creationId xmlns:a16="http://schemas.microsoft.com/office/drawing/2014/main" id="{EC510246-33BB-0729-B44D-06DF7E2AE9C2}"/>
              </a:ext>
            </a:extLst>
          </p:cNvPr>
          <p:cNvSpPr/>
          <p:nvPr/>
        </p:nvSpPr>
        <p:spPr>
          <a:xfrm>
            <a:off x="9836883" y="3517899"/>
            <a:ext cx="130297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Server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4090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62" grpId="0" animBg="1"/>
      <p:bldP spid="1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代理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代理特点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基于流式数据及无状态数据的管理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关注流量控制及请求来源控制</a:t>
            </a:r>
            <a:endParaRPr lang="en-US" altLang="zh-CN" sz="1600"/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构建一个</a:t>
            </a:r>
            <a:r>
              <a:rPr lang="en-US" altLang="zh-CN"/>
              <a:t>TCP</a:t>
            </a:r>
            <a:r>
              <a:rPr lang="zh-CN" altLang="en-US"/>
              <a:t>代理：</a:t>
            </a:r>
            <a:endParaRPr lang="en-US" altLang="zh-CN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创建一个</a:t>
            </a:r>
            <a:r>
              <a:rPr lang="en-US" altLang="zh-CN" sz="1600"/>
              <a:t>TCP</a:t>
            </a:r>
            <a:r>
              <a:rPr lang="zh-CN" altLang="en-US" sz="1600"/>
              <a:t>服务器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创建一个</a:t>
            </a:r>
            <a:r>
              <a:rPr lang="en-US" altLang="zh-CN" sz="1600"/>
              <a:t>TCP</a:t>
            </a:r>
            <a:r>
              <a:rPr lang="zh-CN" altLang="en-US" sz="1600"/>
              <a:t>代理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实现基于负载均衡的代理</a:t>
            </a:r>
            <a:endParaRPr lang="en-US" altLang="zh-CN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64E6D8-06DF-D270-6035-06A60A753D1C}"/>
              </a:ext>
            </a:extLst>
          </p:cNvPr>
          <p:cNvGrpSpPr/>
          <p:nvPr/>
        </p:nvGrpSpPr>
        <p:grpSpPr>
          <a:xfrm>
            <a:off x="6508143" y="1777555"/>
            <a:ext cx="4466483" cy="2682514"/>
            <a:chOff x="6552400" y="1189258"/>
            <a:chExt cx="4466483" cy="268251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7603C99-1DFF-2A22-8DFC-3B7FE0E56DEA}"/>
                </a:ext>
              </a:extLst>
            </p:cNvPr>
            <p:cNvGrpSpPr/>
            <p:nvPr/>
          </p:nvGrpSpPr>
          <p:grpSpPr>
            <a:xfrm>
              <a:off x="6552400" y="1373578"/>
              <a:ext cx="707799" cy="710063"/>
              <a:chOff x="2484801" y="1793435"/>
              <a:chExt cx="1471891" cy="1785004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3D8EB62-1ED5-177D-7CC4-E8D1D9D590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93B77366-17B7-75EB-9430-25EE03E7F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418D3D45-9AD2-568D-BC8C-F892702D9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61690D8-33BC-8810-6CD4-70FEAD90CB90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A1CE7D5-271D-3AD8-52EB-E9A72FCB75DA}"/>
                </a:ext>
              </a:extLst>
            </p:cNvPr>
            <p:cNvGrpSpPr/>
            <p:nvPr/>
          </p:nvGrpSpPr>
          <p:grpSpPr>
            <a:xfrm>
              <a:off x="6552400" y="2189794"/>
              <a:ext cx="707799" cy="710063"/>
              <a:chOff x="2484801" y="1793435"/>
              <a:chExt cx="1471891" cy="178500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23E76A4-2AD6-490A-92F5-0658C5D24C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80A6312E-6A3B-F8B2-EDB8-F234D2B5E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2" name="图片 111">
                  <a:extLst>
                    <a:ext uri="{FF2B5EF4-FFF2-40B4-BE49-F238E27FC236}">
                      <a16:creationId xmlns:a16="http://schemas.microsoft.com/office/drawing/2014/main" id="{C8F39A77-FB6C-46FC-C3C5-FBDEE01F7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DDE02BF-03FB-87E0-47D9-E9B7B5FAAD02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88A90EC-7BC1-0BD3-6D42-A423CDBB8662}"/>
                </a:ext>
              </a:extLst>
            </p:cNvPr>
            <p:cNvGrpSpPr/>
            <p:nvPr/>
          </p:nvGrpSpPr>
          <p:grpSpPr>
            <a:xfrm>
              <a:off x="6552400" y="3006010"/>
              <a:ext cx="707799" cy="710063"/>
              <a:chOff x="2484801" y="1793435"/>
              <a:chExt cx="1471891" cy="1785004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AC43E5C3-04B9-1BB0-3875-E7B12AC86D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116" name="图片 115">
                  <a:extLst>
                    <a:ext uri="{FF2B5EF4-FFF2-40B4-BE49-F238E27FC236}">
                      <a16:creationId xmlns:a16="http://schemas.microsoft.com/office/drawing/2014/main" id="{FC60E0AD-C777-3989-3949-8F39CB63E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5AF3EC0D-8A93-7D62-5613-79717A04D7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3759607-5782-4755-2D84-787BC8F08A54}"/>
                  </a:ext>
                </a:extLst>
              </p:cNvPr>
              <p:cNvSpPr txBox="1"/>
              <p:nvPr/>
            </p:nvSpPr>
            <p:spPr>
              <a:xfrm>
                <a:off x="2568464" y="2970191"/>
                <a:ext cx="1304562" cy="60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2B1BF5E-71A9-ED85-53D1-D4B5AC760162}"/>
                </a:ext>
              </a:extLst>
            </p:cNvPr>
            <p:cNvCxnSpPr>
              <a:cxnSpLocks/>
            </p:cNvCxnSpPr>
            <p:nvPr/>
          </p:nvCxnSpPr>
          <p:spPr>
            <a:xfrm>
              <a:off x="7453936" y="1745512"/>
              <a:ext cx="808801" cy="515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5DCC28A-16B1-561F-C566-4049A9D51D28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7453936" y="2399915"/>
              <a:ext cx="667588" cy="95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903B9B3-5CF1-97FB-DC7A-05C5B52FD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217" y="2580077"/>
              <a:ext cx="854520" cy="64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A20A0B7-0D53-B4F8-E43A-96C3B572AB11}"/>
                </a:ext>
              </a:extLst>
            </p:cNvPr>
            <p:cNvCxnSpPr>
              <a:cxnSpLocks/>
              <a:stCxn id="107" idx="3"/>
              <a:endCxn id="96" idx="1"/>
            </p:cNvCxnSpPr>
            <p:nvPr/>
          </p:nvCxnSpPr>
          <p:spPr>
            <a:xfrm>
              <a:off x="9430328" y="2399915"/>
              <a:ext cx="86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50103D51-F539-1D3A-3212-56C53C06488B}"/>
                </a:ext>
              </a:extLst>
            </p:cNvPr>
            <p:cNvGrpSpPr/>
            <p:nvPr/>
          </p:nvGrpSpPr>
          <p:grpSpPr>
            <a:xfrm>
              <a:off x="10291654" y="2112220"/>
              <a:ext cx="727229" cy="828317"/>
              <a:chOff x="10267450" y="2112220"/>
              <a:chExt cx="727229" cy="828317"/>
            </a:xfrm>
          </p:grpSpPr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66E28D3B-72CB-7642-E846-1949B9FCE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3316742-D584-41A2-936F-B1FC389761F9}"/>
                  </a:ext>
                </a:extLst>
              </p:cNvPr>
              <p:cNvSpPr txBox="1"/>
              <p:nvPr/>
            </p:nvSpPr>
            <p:spPr>
              <a:xfrm>
                <a:off x="10327729" y="2663538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AC9C8A9-B4CC-62B0-46A0-F6389E9875CB}"/>
                </a:ext>
              </a:extLst>
            </p:cNvPr>
            <p:cNvGrpSpPr/>
            <p:nvPr/>
          </p:nvGrpSpPr>
          <p:grpSpPr>
            <a:xfrm>
              <a:off x="8121524" y="1745513"/>
              <a:ext cx="1308804" cy="1474459"/>
              <a:chOff x="8263508" y="1745513"/>
              <a:chExt cx="1308804" cy="1474459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C8F6A1D-F73E-3C62-45F4-83F1F3F6C591}"/>
                  </a:ext>
                </a:extLst>
              </p:cNvPr>
              <p:cNvSpPr txBox="1"/>
              <p:nvPr/>
            </p:nvSpPr>
            <p:spPr>
              <a:xfrm>
                <a:off x="8381238" y="2942973"/>
                <a:ext cx="10725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代理服务器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1CCB9B9E-40EE-CF74-B37D-D4E86C1FA6C7}"/>
                  </a:ext>
                </a:extLst>
              </p:cNvPr>
              <p:cNvGrpSpPr/>
              <p:nvPr/>
            </p:nvGrpSpPr>
            <p:grpSpPr>
              <a:xfrm>
                <a:off x="8263508" y="1745513"/>
                <a:ext cx="1308804" cy="1308804"/>
                <a:chOff x="8263508" y="1745513"/>
                <a:chExt cx="1308804" cy="1308804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EEAB84DD-C2B3-EA08-46D5-726C3C89B8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63508" y="1745513"/>
                  <a:ext cx="1308804" cy="1308804"/>
                  <a:chOff x="6091237" y="1828667"/>
                  <a:chExt cx="1905000" cy="1905000"/>
                </a:xfrm>
              </p:grpSpPr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3928E02D-3DF2-9C31-BB96-424EF8B5FC1B}"/>
                      </a:ext>
                    </a:extLst>
                  </p:cNvPr>
                  <p:cNvSpPr/>
                  <p:nvPr/>
                </p:nvSpPr>
                <p:spPr>
                  <a:xfrm>
                    <a:off x="6431787" y="2193746"/>
                    <a:ext cx="1222778" cy="95480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07" name="图片 106">
                    <a:extLst>
                      <a:ext uri="{FF2B5EF4-FFF2-40B4-BE49-F238E27FC236}">
                        <a16:creationId xmlns:a16="http://schemas.microsoft.com/office/drawing/2014/main" id="{F6E38F23-7B52-9670-D5AE-32FABA202E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1237" y="1828667"/>
                    <a:ext cx="1905000" cy="1905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7D3F9469-923F-E626-E99C-66851A903E29}"/>
                    </a:ext>
                  </a:extLst>
                </p:cNvPr>
                <p:cNvSpPr txBox="1"/>
                <p:nvPr/>
              </p:nvSpPr>
              <p:spPr>
                <a:xfrm>
                  <a:off x="8582867" y="2172719"/>
                  <a:ext cx="670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accent3">
                          <a:lumMod val="75000"/>
                        </a:schemeClr>
                      </a:solidFill>
                      <a:ea typeface="思源黑体 CN Medium" panose="020B0600000000000000" pitchFamily="34" charset="-122"/>
                    </a:rPr>
                    <a:t>Agent</a:t>
                  </a:r>
                </a:p>
              </p:txBody>
            </p:sp>
          </p:grp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F217BE84-4285-D1A8-9058-35544D22A7FC}"/>
                </a:ext>
              </a:extLst>
            </p:cNvPr>
            <p:cNvGrpSpPr/>
            <p:nvPr/>
          </p:nvGrpSpPr>
          <p:grpSpPr>
            <a:xfrm>
              <a:off x="10291654" y="1189258"/>
              <a:ext cx="727229" cy="842873"/>
              <a:chOff x="10267450" y="1065765"/>
              <a:chExt cx="727229" cy="842873"/>
            </a:xfrm>
          </p:grpSpPr>
          <p:pic>
            <p:nvPicPr>
              <p:cNvPr id="237" name="图片 236">
                <a:extLst>
                  <a:ext uri="{FF2B5EF4-FFF2-40B4-BE49-F238E27FC236}">
                    <a16:creationId xmlns:a16="http://schemas.microsoft.com/office/drawing/2014/main" id="{2DA3126B-8153-BE08-C8E8-D82C5A659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450" y="1065765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8601811-B727-BF44-30ED-1D99F1DE0E8C}"/>
                  </a:ext>
                </a:extLst>
              </p:cNvPr>
              <p:cNvSpPr txBox="1"/>
              <p:nvPr/>
            </p:nvSpPr>
            <p:spPr>
              <a:xfrm>
                <a:off x="10327729" y="1631639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3A374423-D455-8583-77AF-AF7B0C84305D}"/>
                </a:ext>
              </a:extLst>
            </p:cNvPr>
            <p:cNvGrpSpPr/>
            <p:nvPr/>
          </p:nvGrpSpPr>
          <p:grpSpPr>
            <a:xfrm>
              <a:off x="10291654" y="3020402"/>
              <a:ext cx="727229" cy="851370"/>
              <a:chOff x="10315858" y="3020402"/>
              <a:chExt cx="727229" cy="851370"/>
            </a:xfrm>
          </p:grpSpPr>
          <p:pic>
            <p:nvPicPr>
              <p:cNvPr id="243" name="图片 242">
                <a:extLst>
                  <a:ext uri="{FF2B5EF4-FFF2-40B4-BE49-F238E27FC236}">
                    <a16:creationId xmlns:a16="http://schemas.microsoft.com/office/drawing/2014/main" id="{53DB0828-BC55-C344-B345-A29E4DB1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15858" y="3020402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3C48581-A588-B752-0B91-29A35C861DF2}"/>
                  </a:ext>
                </a:extLst>
              </p:cNvPr>
              <p:cNvSpPr txBox="1"/>
              <p:nvPr/>
            </p:nvSpPr>
            <p:spPr>
              <a:xfrm>
                <a:off x="10376137" y="3594773"/>
                <a:ext cx="606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48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主题1-拉勾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-拉勾" id="{9A02658D-BB9F-4FA6-8DD8-5721C10F19F0}" vid="{604640A5-FCA7-4D2A-BA79-5C08BAE6B56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灰底-黑字-炫彩形状</Template>
  <TotalTime>87867</TotalTime>
  <Words>5670</Words>
  <Application>Microsoft Office PowerPoint</Application>
  <PresentationFormat>宽屏</PresentationFormat>
  <Paragraphs>1164</Paragraphs>
  <Slides>43</Slides>
  <Notes>32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-apple-system</vt:lpstr>
      <vt:lpstr>Arial Unicode MS</vt:lpstr>
      <vt:lpstr>PingFang SC</vt:lpstr>
      <vt:lpstr>TimesNewRomanPS-BoldMT</vt:lpstr>
      <vt:lpstr>TimesNewRomanPSMT</vt:lpstr>
      <vt:lpstr>等线</vt:lpstr>
      <vt:lpstr>思源黑体</vt:lpstr>
      <vt:lpstr>思源黑体 CN Bold</vt:lpstr>
      <vt:lpstr>思源黑体 CN Heavy</vt:lpstr>
      <vt:lpstr>思源黑体 CN Medium</vt:lpstr>
      <vt:lpstr>SimSun</vt:lpstr>
      <vt:lpstr>微软雅黑</vt:lpstr>
      <vt:lpstr>Arial</vt:lpstr>
      <vt:lpstr>Arial</vt:lpstr>
      <vt:lpstr>Open Sans</vt:lpstr>
      <vt:lpstr>Wingdings</vt:lpstr>
      <vt:lpstr>主题1-拉勾</vt:lpstr>
      <vt:lpstr>协议代理服务器实战</vt:lpstr>
      <vt:lpstr>目录</vt:lpstr>
      <vt:lpstr>PowerPoint 演示文稿</vt:lpstr>
      <vt:lpstr>网络代理</vt:lpstr>
      <vt:lpstr>网络代理</vt:lpstr>
      <vt:lpstr>HTTP代理的功能列表</vt:lpstr>
      <vt:lpstr>HTTP代理</vt:lpstr>
      <vt:lpstr>WebScoket代理</vt:lpstr>
      <vt:lpstr>TCP代理</vt:lpstr>
      <vt:lpstr>gRPC代理</vt:lpstr>
      <vt:lpstr>gRPC代理</vt:lpstr>
      <vt:lpstr>gRPC代理</vt:lpstr>
      <vt:lpstr>HTTP代理的功能列表</vt:lpstr>
      <vt:lpstr>负载均衡策略</vt:lpstr>
      <vt:lpstr>网络代理</vt:lpstr>
      <vt:lpstr>网络代理</vt:lpstr>
      <vt:lpstr>TCP服务器</vt:lpstr>
      <vt:lpstr>HTTP服务器</vt:lpstr>
      <vt:lpstr>目录</vt:lpstr>
      <vt:lpstr>PowerPoint 演示文稿</vt:lpstr>
      <vt:lpstr>简单概念</vt:lpstr>
      <vt:lpstr>HTTP请求流程</vt:lpstr>
      <vt:lpstr>HTTP报文结构</vt:lpstr>
      <vt:lpstr>HTTP报文结构</vt:lpstr>
      <vt:lpstr>HTTPS：安全的HTTP通道</vt:lpstr>
      <vt:lpstr>目录</vt:lpstr>
      <vt:lpstr>PowerPoint 演示文稿</vt:lpstr>
      <vt:lpstr>UDP协议</vt:lpstr>
      <vt:lpstr>UDP协议</vt:lpstr>
      <vt:lpstr>目录</vt:lpstr>
      <vt:lpstr>PowerPoint 演示文稿</vt:lpstr>
      <vt:lpstr>传输层提供的服务</vt:lpstr>
      <vt:lpstr>TCP协议的特点</vt:lpstr>
      <vt:lpstr>TCP报文段首部格式</vt:lpstr>
      <vt:lpstr>TCP协议：三次握手建立连接</vt:lpstr>
      <vt:lpstr>TCP协议：四次挥手释放连接</vt:lpstr>
      <vt:lpstr>TCP报文段首部格式</vt:lpstr>
      <vt:lpstr>TCP可靠传输</vt:lpstr>
      <vt:lpstr>TCP流量控制</vt:lpstr>
      <vt:lpstr>TCP拥塞控制</vt:lpstr>
      <vt:lpstr>TCP拥塞控制</vt:lpstr>
      <vt:lpstr>TCP拥塞控制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</dc:creator>
  <cp:lastModifiedBy>LiuD</cp:lastModifiedBy>
  <cp:revision>477</cp:revision>
  <dcterms:created xsi:type="dcterms:W3CDTF">2022-03-08T06:45:45Z</dcterms:created>
  <dcterms:modified xsi:type="dcterms:W3CDTF">2022-09-22T10:54:21Z</dcterms:modified>
</cp:coreProperties>
</file>