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62" r:id="rId17"/>
    <p:sldId id="269" r:id="rId18"/>
    <p:sldId id="270" r:id="rId19"/>
    <p:sldId id="271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周豪华" initials="豪华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9" autoAdjust="0"/>
    <p:restoredTop sz="94660"/>
  </p:normalViewPr>
  <p:slideViewPr>
    <p:cSldViewPr>
      <p:cViewPr varScale="1">
        <p:scale>
          <a:sx n="113" d="100"/>
          <a:sy n="113" d="100"/>
        </p:scale>
        <p:origin x="-16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16T16:31:22.578" idx="1">
    <p:pos x="2749" y="559"/>
    <p:text>用户名：sofia
密码：12345678</p:text>
  </p:cm>
  <p:cm authorId="0" dt="2012-08-16T16:31:54.890" idx="2">
    <p:pos x="4688" y="556"/>
    <p:text>用户名：未名
密码：未知</p:tex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0E084A5-23E9-4FAC-87FB-E422AEFD34DC}" type="datetimeFigureOut">
              <a:rPr lang="zh-CN" altLang="en-US"/>
              <a:pPr>
                <a:defRPr/>
              </a:pPr>
              <a:t>2012-8-16</a:t>
            </a:fld>
            <a:endParaRPr lang="zh-CN" altLang="en-US"/>
          </a:p>
        </p:txBody>
      </p:sp>
      <p:sp>
        <p:nvSpPr>
          <p:cNvPr id="7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7E06763-7B7B-4D7C-B75F-22E5E9E06F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406C5-AF53-44A2-A63B-D93322BCCA62}" type="datetimeFigureOut">
              <a:rPr lang="zh-CN" altLang="en-US"/>
              <a:pPr>
                <a:defRPr/>
              </a:pPr>
              <a:t>2012-8-16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FDD0F-1338-4831-BC44-A46CE5026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0F658B-7F30-4196-AB02-26F9B2A3E174}" type="datetimeFigureOut">
              <a:rPr lang="zh-CN" altLang="en-US"/>
              <a:pPr>
                <a:defRPr/>
              </a:pPr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58AEB55-1F58-4D3A-905B-22134377D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660053"/>
          </a:xfrm>
        </p:spPr>
        <p:txBody>
          <a:bodyPr/>
          <a:lstStyle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239000" cy="4486598"/>
          </a:xfrm>
        </p:spPr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DC1DE-9E5C-4AF4-A7B1-0FF6ECE9F9BB}" type="datetimeFigureOut">
              <a:rPr lang="zh-CN" altLang="en-US"/>
              <a:pPr>
                <a:defRPr/>
              </a:pPr>
              <a:t>2012-8-16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F844F-91DC-4748-853B-3267798F66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AD16A6EE-4065-413A-B1D1-DCC46133AB01}" type="datetimeFigureOut">
              <a:rPr lang="zh-CN" altLang="en-US"/>
              <a:pPr>
                <a:defRPr/>
              </a:pPr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A0BF0D-0820-4A0A-84BE-0ECFE9AAEB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BCFEC-BB76-4451-B8B9-6F415078C25B}" type="datetimeFigureOut">
              <a:rPr lang="zh-CN" altLang="en-US"/>
              <a:pPr>
                <a:defRPr/>
              </a:pPr>
              <a:t>2012-8-16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4DF91-C093-4A74-AFFB-884185BCD1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7C49D-1D6C-4C6B-8B32-7346284B69CF}" type="datetimeFigureOut">
              <a:rPr lang="zh-CN" altLang="en-US"/>
              <a:pPr>
                <a:defRPr/>
              </a:pPr>
              <a:t>2012-8-16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AF777-56BE-489E-82E5-5A6C7EE6B6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06275-303D-4657-A17D-A16A2A179C83}" type="datetimeFigureOut">
              <a:rPr lang="zh-CN" altLang="en-US"/>
              <a:pPr>
                <a:defRPr/>
              </a:pPr>
              <a:t>2012-8-16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A0A90-62B3-4209-80AA-D1D2B82BE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974C-8BC7-4BED-9BC0-148CFBB5E4D5}" type="datetimeFigureOut">
              <a:rPr lang="zh-CN" altLang="en-US"/>
              <a:pPr>
                <a:defRPr/>
              </a:pPr>
              <a:t>2012-8-16</a:t>
            </a:fld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50A92-C0A5-472F-AB16-43F73061D6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9801A-DE59-4978-9A41-5DACB2BBCB1E}" type="datetimeFigureOut">
              <a:rPr lang="zh-CN" altLang="en-US"/>
              <a:pPr>
                <a:defRPr/>
              </a:pPr>
              <a:t>2012-8-16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C53FF-13F0-462E-9D50-AFEAB7CD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A50EA3-09A2-4A17-A01B-ACE26F15BAC4}" type="datetimeFigureOut">
              <a:rPr lang="zh-CN" altLang="en-US"/>
              <a:pPr>
                <a:defRPr/>
              </a:pPr>
              <a:t>2012-8-16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443E76-22F7-4854-A7CE-5486097C67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73183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30" name="文本占位符 30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7239000" cy="484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13B9FF5-F8AF-42F7-B02A-81D0B77C06E6}" type="datetimeFigureOut">
              <a:rPr lang="zh-CN" altLang="en-US"/>
              <a:pPr>
                <a:defRPr/>
              </a:pPr>
              <a:t>2012-8-16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08A4904-B6E9-4C6E-B395-0A38E95A6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9" r:id="rId2"/>
    <p:sldLayoutId id="2147483817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8" r:id="rId9"/>
    <p:sldLayoutId id="2147483815" r:id="rId10"/>
    <p:sldLayoutId id="214748381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 pitchFamily="2" charset="-122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华文新魏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华文新魏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华文新魏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华文新魏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华文新魏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工作交接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>
                <a:cs typeface="+mn-cs"/>
              </a:rPr>
              <a:t>Ver2.0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>
                <a:cs typeface="+mn-cs"/>
              </a:rPr>
              <a:t>Aben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>
                <a:cs typeface="+mn-cs"/>
              </a:rPr>
              <a:t>2012-7-27</a:t>
            </a:r>
            <a:endParaRPr lang="zh-CN" alt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VISA</a:t>
            </a:r>
            <a:r>
              <a:rPr lang="zh-CN" altLang="en-US" b="1" dirty="0"/>
              <a:t>常量设定</a:t>
            </a:r>
            <a:endParaRPr lang="zh-CN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950" y="692150"/>
          <a:ext cx="8689975" cy="4740275"/>
        </p:xfrm>
        <a:graphic>
          <a:graphicData uri="http://schemas.openxmlformats.org/drawingml/2006/table">
            <a:tbl>
              <a:tblPr/>
              <a:tblGrid>
                <a:gridCol w="1943100"/>
                <a:gridCol w="2276475"/>
                <a:gridCol w="2235200"/>
                <a:gridCol w="2235200"/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Configuration_title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  <a:ea typeface="华文新魏"/>
                        <a:cs typeface="华文新魏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Configuration_key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  <a:ea typeface="华文新魏"/>
                        <a:cs typeface="华文新魏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Configuration_value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  <a:ea typeface="华文新魏"/>
                        <a:cs typeface="华文新魏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ea typeface="华文新魏"/>
                          <a:cs typeface="华文新魏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visa_domain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VISA_DOMAIN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http://tech.samford.com.cn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VISA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域名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网址前缀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visa_safeIP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VISA_SAFE_IP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173.201.36.168,173.201.36.169,173.201.36.69,127.0.0.1,192.168.1.15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安全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IP,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原来是用来与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cn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域名跳转验证用的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现在不用了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visa_lujia_userCheckUrl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VISA_LUJIA_USER_CHECK_URL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/OneWorld_Web/agents/valid.jsp?AG=usitrip&amp;V=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在服务器内部访问路嘉网站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获取用户的登录识别号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visa_UserOrder_url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VISA_USER_ORDER_URL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/OneWorld_Web/agents/visa/visa_usa.jsp?AG=usitrip&amp;USR_UNID=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客人下单时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需要跳转到的下单地址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之前缀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),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路嘉已经返回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可以不设置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华文新魏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visa_UserOrderList_url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VISA_USER_ORDER_LIST_URL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/OneWorld_Web/agents/visa/visa_order.jsp?AG=usitrip&amp;USR_UNID=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用户从个人中心访问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VISA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订单列表时的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URL,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路嘉已经返回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可以不设置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Arial" charset="0"/>
                        <a:ea typeface="华文新魏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visa_adminOrder_url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VISA_ADMIN_ORDER_URL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/OneWorld_Web/agents/visa/order.jsp?AG=usitrip&amp;USR_UNID=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客人付款后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管理员在后台给客人下单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默认是签证费用已付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visa_all_order_list_url_lujia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VISA_ALL_ORDER_LIST_URL_LUJIA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/OneWorld_Web/agents/visa/down_data.jsp?ag=usitrip&amp;v={LAST_ID:-1}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LAST_ID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是要更新的起始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ID,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设置为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-1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时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返回最新的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100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/>
                          <a:cs typeface="Arial" charset="0"/>
                        </a:rPr>
                        <a:t>笔记录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VISA</a:t>
            </a:r>
            <a:r>
              <a:rPr lang="zh-CN" altLang="en-US" b="1" dirty="0"/>
              <a:t>前台下单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7950" y="692150"/>
            <a:ext cx="7920038" cy="6186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1.</a:t>
            </a:r>
            <a:r>
              <a:rPr lang="zh-CN" altLang="en-US" dirty="0"/>
              <a:t>获取用户登录</a:t>
            </a:r>
            <a:r>
              <a:rPr lang="en-US" altLang="zh-CN" dirty="0"/>
              <a:t>VISA</a:t>
            </a:r>
            <a:r>
              <a:rPr lang="zh-CN" altLang="en-US" dirty="0"/>
              <a:t>以及查看订单的</a:t>
            </a:r>
            <a:r>
              <a:rPr lang="en-US" altLang="zh-CN" dirty="0"/>
              <a:t>URL(</a:t>
            </a:r>
            <a:r>
              <a:rPr lang="zh-CN" altLang="en-US" dirty="0"/>
              <a:t>带识别号</a:t>
            </a:r>
            <a:r>
              <a:rPr lang="en-US" altLang="zh-CN" dirty="0"/>
              <a:t>)</a:t>
            </a:r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r>
              <a:rPr lang="zh-CN" altLang="en-US" sz="1400" dirty="0"/>
              <a:t>请求以</a:t>
            </a:r>
            <a:r>
              <a:rPr lang="en-US" altLang="zh-CN" sz="1400" dirty="0" err="1"/>
              <a:t>json</a:t>
            </a:r>
            <a:r>
              <a:rPr lang="zh-CN" altLang="en-US" sz="1400" dirty="0"/>
              <a:t>格式</a:t>
            </a:r>
            <a:r>
              <a:rPr lang="en-US" altLang="zh-CN" sz="1400" dirty="0"/>
              <a:t>,</a:t>
            </a:r>
            <a:r>
              <a:rPr lang="zh-CN" altLang="en-US" sz="1400" dirty="0"/>
              <a:t>需要用户在走四方的</a:t>
            </a:r>
            <a:r>
              <a:rPr lang="en-US" altLang="zh-CN" sz="1400" dirty="0"/>
              <a:t>ID,</a:t>
            </a:r>
            <a:r>
              <a:rPr lang="zh-CN" altLang="en-US" sz="1400" dirty="0"/>
              <a:t>姓名</a:t>
            </a:r>
            <a:r>
              <a:rPr lang="en-US" altLang="zh-CN" sz="1400" dirty="0"/>
              <a:t>,</a:t>
            </a:r>
            <a:r>
              <a:rPr lang="zh-CN" altLang="en-US" sz="1400" dirty="0"/>
              <a:t>电话</a:t>
            </a:r>
            <a:r>
              <a:rPr lang="en-US" altLang="zh-CN" sz="1400" dirty="0"/>
              <a:t>:</a:t>
            </a:r>
          </a:p>
          <a:p>
            <a:pPr>
              <a:defRPr/>
            </a:pPr>
            <a:r>
              <a:rPr lang="en-US" altLang="zh-CN" sz="1400" dirty="0"/>
              <a:t>$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 = VISA_DOMAIN . VISA_LUJIA_USER_CHECK_URL . '{%22UID%22:'.$user_id.',%20%22UNAME%22:%22'.urlencode($</a:t>
            </a:r>
            <a:r>
              <a:rPr lang="en-US" altLang="zh-CN" sz="1400" dirty="0" err="1"/>
              <a:t>user_name</a:t>
            </a:r>
            <a:r>
              <a:rPr lang="en-US" altLang="zh-CN" sz="1400" dirty="0"/>
              <a:t>).'%22,%20%22UTELE%22:%22'.$user_tel.'%22</a:t>
            </a:r>
            <a:r>
              <a:rPr lang="en-US" altLang="zh-CN" sz="1400" dirty="0"/>
              <a:t>}';</a:t>
            </a:r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r>
              <a:rPr lang="zh-CN" altLang="en-US" sz="1400" dirty="0"/>
              <a:t>通过</a:t>
            </a:r>
            <a:r>
              <a:rPr lang="zh-CN" altLang="en-US" sz="1400" dirty="0"/>
              <a:t>访问</a:t>
            </a:r>
            <a:r>
              <a:rPr lang="en-US" altLang="zh-CN" sz="1400" dirty="0"/>
              <a:t>$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返回结果</a:t>
            </a:r>
            <a:r>
              <a:rPr lang="en-US" altLang="zh-CN" sz="1400" dirty="0"/>
              <a:t>:</a:t>
            </a:r>
          </a:p>
          <a:p>
            <a:pPr>
              <a:defRPr/>
            </a:pP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Array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</a:p>
          <a:p>
            <a:pPr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USR_ID] =&gt; 108 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URL_VISA_ORDER] =&gt; /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OneWorld_Web/agents/visa/visa_usa.jsp?AG=usitrip&amp;USR_UNID=4f480c84-b266-4979-b81b-cda20d312d2c</a:t>
            </a:r>
          </a:p>
          <a:p>
            <a:pPr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[URL_VISA_ORDER_LIST] =&gt; /OneWorld_Web/agents/visa/visa_order.jsp?AG=usitrip&amp;USR_UNID=4f480c84-b266-4979-b81b-cda20d312d2c 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USR_UNID] =&gt; 4f480c84-b266-4979-b81b-cda20d312d2c 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RST] =&gt; 1 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解释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]:</a:t>
            </a: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USR_ID: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用户在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VISA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系统的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ID</a:t>
            </a: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URL_VISA_ORDER: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订单的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URL_VISA_ORDER_LIST: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查看个人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订单列表的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USR_UNID: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用户登录的识别号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RST: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验证结果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(true/false,1/0)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564063" y="2349500"/>
            <a:ext cx="2952750" cy="792163"/>
          </a:xfrm>
          <a:prstGeom prst="wedgeRoundRectCallout">
            <a:avLst>
              <a:gd name="adj1" fmla="val -47815"/>
              <a:gd name="adj2" fmla="val -885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详见</a:t>
            </a:r>
            <a:r>
              <a:rPr lang="en-US" altLang="zh-CN" dirty="0"/>
              <a:t>visa-&gt;get_visa_info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VISA</a:t>
            </a:r>
            <a:r>
              <a:rPr lang="zh-CN" altLang="en-US" b="1" dirty="0"/>
              <a:t>后台下单</a:t>
            </a:r>
            <a:endParaRPr lang="zh-CN" altLang="en-US" b="1" dirty="0"/>
          </a:p>
        </p:txBody>
      </p:sp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107950" y="692150"/>
            <a:ext cx="792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后台下单</a:t>
            </a:r>
            <a:r>
              <a:rPr lang="en-US" altLang="zh-CN"/>
              <a:t>(VISA</a:t>
            </a:r>
            <a:r>
              <a:rPr lang="zh-CN" altLang="en-US"/>
              <a:t>订单默认已付款</a:t>
            </a:r>
            <a:r>
              <a:rPr lang="en-US" altLang="zh-CN"/>
              <a:t>)</a:t>
            </a:r>
          </a:p>
        </p:txBody>
      </p:sp>
      <p:sp>
        <p:nvSpPr>
          <p:cNvPr id="24579" name="矩形 3"/>
          <p:cNvSpPr>
            <a:spLocks noChangeArrowheads="1"/>
          </p:cNvSpPr>
          <p:nvPr/>
        </p:nvSpPr>
        <p:spPr bwMode="auto">
          <a:xfrm>
            <a:off x="323850" y="1074738"/>
            <a:ext cx="741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Arial" charset="0"/>
                <a:cs typeface="Arial" charset="0"/>
              </a:rPr>
              <a:t>后台下单地址</a:t>
            </a:r>
            <a:r>
              <a:rPr lang="en-US" altLang="zh-CN" sz="1400">
                <a:latin typeface="Arial" charset="0"/>
                <a:cs typeface="Arial" charset="0"/>
              </a:rPr>
              <a:t>:</a:t>
            </a:r>
          </a:p>
          <a:p>
            <a:r>
              <a:rPr lang="en-US" altLang="zh-CN" sz="1400">
                <a:latin typeface="Arial" charset="0"/>
                <a:cs typeface="Arial" charset="0"/>
              </a:rPr>
              <a:t>$url = VISA_DOMAIN . VISA_ADMIN_ORDER_URL . $visa_cert_code . '&amp;VIS_TAG_NAME=' .$vis_tag_name2 .'&amp;'. $orderInfo.'&amp;SRV_UNID='.$vis_srv_unid;</a:t>
            </a:r>
          </a:p>
          <a:p>
            <a:endParaRPr lang="en-US" altLang="zh-CN" sz="1400">
              <a:latin typeface="Arial" charset="0"/>
              <a:cs typeface="Arial" charset="0"/>
            </a:endParaRPr>
          </a:p>
          <a:p>
            <a:r>
              <a:rPr lang="zh-CN" altLang="en-US" sz="1400">
                <a:latin typeface="Arial" charset="0"/>
                <a:cs typeface="Arial" charset="0"/>
              </a:rPr>
              <a:t>其中的参数</a:t>
            </a:r>
            <a:r>
              <a:rPr lang="en-US" altLang="zh-CN" sz="1400">
                <a:latin typeface="Arial" charset="0"/>
                <a:cs typeface="Arial" charset="0"/>
              </a:rPr>
              <a:t>(</a:t>
            </a:r>
            <a:r>
              <a:rPr lang="zh-CN" altLang="en-US" sz="1400">
                <a:latin typeface="Arial" charset="0"/>
                <a:cs typeface="Arial" charset="0"/>
              </a:rPr>
              <a:t>客人信息</a:t>
            </a:r>
            <a:r>
              <a:rPr lang="en-US" altLang="zh-CN" sz="1400">
                <a:latin typeface="Arial" charset="0"/>
                <a:cs typeface="Arial" charset="0"/>
              </a:rPr>
              <a:t>):</a:t>
            </a:r>
          </a:p>
          <a:p>
            <a:r>
              <a:rPr lang="en-US" altLang="zh-CN" sz="1400">
                <a:latin typeface="Arial" charset="0"/>
                <a:cs typeface="Arial" charset="0"/>
              </a:rPr>
              <a:t>$orderInfo='orderInfo={orderID:"'.$orders_id.'",guestName:"'.$guest_name2.'",tdate:"'.$tdate.'",guestCount:"'.$guest_count.'",orderUserId:'.$customers_id.',VIS_TO_DATE:"'.$vis_to_date.'",VIS_REQ_DATE:"'.$vis_req_date.'"}';</a:t>
            </a:r>
          </a:p>
          <a:p>
            <a:endParaRPr lang="zh-CN" altLang="en-US" sz="1400">
              <a:latin typeface="Arial" charset="0"/>
              <a:cs typeface="Arial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997200"/>
            <a:ext cx="52197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539750" y="5661025"/>
            <a:ext cx="3201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返回的是</a:t>
            </a:r>
            <a:r>
              <a:rPr lang="en-US" altLang="zh-CN"/>
              <a:t>: {OID:138,RST:true}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VISA—</a:t>
            </a:r>
            <a:r>
              <a:rPr lang="zh-CN" altLang="en-US" b="1" dirty="0"/>
              <a:t>转发来自路嘉的邮件</a:t>
            </a:r>
            <a:endParaRPr lang="zh-CN" altLang="en-US" b="1" dirty="0"/>
          </a:p>
        </p:txBody>
      </p:sp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107950" y="692150"/>
            <a:ext cx="792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转发来自路嘉的邮件</a:t>
            </a:r>
            <a:endParaRPr lang="en-US" altLang="zh-CN"/>
          </a:p>
        </p:txBody>
      </p:sp>
      <p:sp>
        <p:nvSpPr>
          <p:cNvPr id="25603" name="TextBox 6"/>
          <p:cNvSpPr txBox="1">
            <a:spLocks noChangeArrowheads="1"/>
          </p:cNvSpPr>
          <p:nvPr/>
        </p:nvSpPr>
        <p:spPr bwMode="auto">
          <a:xfrm>
            <a:off x="76200" y="1258888"/>
            <a:ext cx="79200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参数</a:t>
            </a:r>
            <a:r>
              <a:rPr lang="en-US" altLang="zh-CN" b="1">
                <a:solidFill>
                  <a:srgbClr val="0070C0"/>
                </a:solidFill>
              </a:rPr>
              <a:t>:</a:t>
            </a:r>
          </a:p>
          <a:p>
            <a:r>
              <a:rPr lang="en-US" altLang="zh-CN"/>
              <a:t>action,cert,</a:t>
            </a:r>
          </a:p>
          <a:p>
            <a:r>
              <a:rPr lang="en-US" altLang="zh-CN"/>
              <a:t>TO_EMAIL, TO_NAME, TITLE, CONTENT,</a:t>
            </a:r>
          </a:p>
          <a:p>
            <a:r>
              <a:rPr lang="en-US" altLang="zh-CN"/>
              <a:t>FILE0, FILENAME0, FILE1, FILENAME1,……..</a:t>
            </a:r>
          </a:p>
        </p:txBody>
      </p:sp>
      <p:sp>
        <p:nvSpPr>
          <p:cNvPr id="25604" name="TextBox 7"/>
          <p:cNvSpPr txBox="1">
            <a:spLocks noChangeArrowheads="1"/>
          </p:cNvSpPr>
          <p:nvPr/>
        </p:nvSpPr>
        <p:spPr bwMode="auto">
          <a:xfrm>
            <a:off x="76200" y="2636838"/>
            <a:ext cx="79200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说明</a:t>
            </a:r>
            <a:r>
              <a:rPr lang="en-US" altLang="zh-CN" b="1">
                <a:solidFill>
                  <a:srgbClr val="0070C0"/>
                </a:solidFill>
              </a:rPr>
              <a:t>:</a:t>
            </a:r>
          </a:p>
          <a:p>
            <a:r>
              <a:rPr lang="en-US" altLang="zh-CN"/>
              <a:t>Action=email_from_lujia,</a:t>
            </a:r>
            <a:r>
              <a:rPr lang="zh-CN" altLang="en-US"/>
              <a:t>固定值</a:t>
            </a:r>
            <a:endParaRPr lang="en-US" altLang="zh-CN"/>
          </a:p>
          <a:p>
            <a:r>
              <a:rPr lang="en-US" altLang="zh-CN"/>
              <a:t>Cert</a:t>
            </a:r>
            <a:r>
              <a:rPr lang="zh-CN" altLang="en-US"/>
              <a:t>是验证的字符串</a:t>
            </a:r>
            <a:r>
              <a:rPr lang="en-US" altLang="zh-CN"/>
              <a:t>,json</a:t>
            </a:r>
            <a:r>
              <a:rPr lang="zh-CN" altLang="en-US"/>
              <a:t>格式</a:t>
            </a:r>
            <a:endParaRPr lang="en-US" altLang="zh-CN"/>
          </a:p>
          <a:p>
            <a:r>
              <a:rPr lang="en-US" altLang="zh-CN"/>
              <a:t>TO_EMAIL</a:t>
            </a:r>
            <a:r>
              <a:rPr lang="zh-CN" altLang="en-US"/>
              <a:t>是收件人邮件地址</a:t>
            </a:r>
            <a:endParaRPr lang="en-US" altLang="zh-CN"/>
          </a:p>
          <a:p>
            <a:r>
              <a:rPr lang="en-US" altLang="zh-CN"/>
              <a:t>TO_NAME</a:t>
            </a:r>
            <a:r>
              <a:rPr lang="zh-CN" altLang="en-US"/>
              <a:t>是收件人姓名</a:t>
            </a:r>
            <a:endParaRPr lang="en-US" altLang="zh-CN"/>
          </a:p>
          <a:p>
            <a:r>
              <a:rPr lang="en-US" altLang="zh-CN"/>
              <a:t>TITLE</a:t>
            </a:r>
            <a:r>
              <a:rPr lang="zh-CN" altLang="en-US"/>
              <a:t>是邮件的主题</a:t>
            </a:r>
            <a:r>
              <a:rPr lang="en-US" altLang="zh-CN"/>
              <a:t>(subject)</a:t>
            </a:r>
          </a:p>
          <a:p>
            <a:r>
              <a:rPr lang="en-US" altLang="zh-CN"/>
              <a:t>CONTENT</a:t>
            </a:r>
            <a:r>
              <a:rPr lang="zh-CN" altLang="en-US"/>
              <a:t>是邮件的内容</a:t>
            </a:r>
            <a:endParaRPr lang="en-US" altLang="zh-CN"/>
          </a:p>
          <a:p>
            <a:r>
              <a:rPr lang="en-US" altLang="zh-CN"/>
              <a:t>FILE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/>
              <a:t>和</a:t>
            </a:r>
            <a:r>
              <a:rPr lang="en-US" altLang="zh-CN"/>
              <a:t>FILENAME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/>
              <a:t>是附件</a:t>
            </a:r>
            <a:r>
              <a:rPr lang="en-US" altLang="zh-CN"/>
              <a:t>base64</a:t>
            </a:r>
            <a:r>
              <a:rPr lang="zh-CN" altLang="en-US"/>
              <a:t>编码后的字符串和附件的文件名</a:t>
            </a:r>
            <a:r>
              <a:rPr lang="en-US" altLang="zh-CN"/>
              <a:t>,</a:t>
            </a:r>
            <a:r>
              <a:rPr lang="zh-CN" altLang="en-US"/>
              <a:t>可选</a:t>
            </a:r>
            <a:endParaRPr lang="en-US" altLang="zh-CN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107950" y="5084763"/>
            <a:ext cx="7704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执行过程</a:t>
            </a:r>
            <a:r>
              <a:rPr lang="en-US" altLang="zh-CN" b="1">
                <a:solidFill>
                  <a:srgbClr val="0070C0"/>
                </a:solidFill>
              </a:rPr>
              <a:t>:</a:t>
            </a:r>
          </a:p>
          <a:p>
            <a:r>
              <a:rPr lang="zh-CN" altLang="en-US"/>
              <a:t>接受邮件基本信息</a:t>
            </a:r>
            <a:r>
              <a:rPr lang="en-US" altLang="zh-CN"/>
              <a:t>-&gt;</a:t>
            </a:r>
            <a:r>
              <a:rPr lang="zh-CN" altLang="en-US"/>
              <a:t>保存附件至服务器</a:t>
            </a:r>
            <a:r>
              <a:rPr lang="en-US" altLang="zh-CN"/>
              <a:t>,</a:t>
            </a:r>
            <a:r>
              <a:rPr lang="zh-CN" altLang="en-US"/>
              <a:t>并添加附件的链接</a:t>
            </a:r>
            <a:r>
              <a:rPr lang="en-US" altLang="zh-CN"/>
              <a:t>-&gt;</a:t>
            </a:r>
            <a:r>
              <a:rPr lang="zh-CN" altLang="en-US"/>
              <a:t>发送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VISA—</a:t>
            </a:r>
            <a:r>
              <a:rPr lang="zh-CN" altLang="en-US" b="1" dirty="0"/>
              <a:t>与路嘉交流</a:t>
            </a:r>
            <a:endParaRPr lang="zh-CN" altLang="en-US" b="1" dirty="0"/>
          </a:p>
        </p:txBody>
      </p:sp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131763" y="692150"/>
            <a:ext cx="7921625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路嘉获取交流的统计信息</a:t>
            </a:r>
            <a:endParaRPr lang="en-US" altLang="zh-CN"/>
          </a:p>
          <a:p>
            <a:r>
              <a:rPr lang="zh-CN" altLang="en-US" sz="1600" b="1">
                <a:solidFill>
                  <a:srgbClr val="0070C0"/>
                </a:solidFill>
              </a:rPr>
              <a:t>参数</a:t>
            </a:r>
            <a:r>
              <a:rPr lang="en-US" altLang="zh-CN" sz="1600" b="1">
                <a:solidFill>
                  <a:srgbClr val="0070C0"/>
                </a:solidFill>
              </a:rPr>
              <a:t>: </a:t>
            </a:r>
          </a:p>
          <a:p>
            <a:r>
              <a:rPr lang="en-US" altLang="zh-CN" sz="1400">
                <a:latin typeface="Arial" charset="0"/>
                <a:cs typeface="Arial" charset="0"/>
              </a:rPr>
              <a:t>action=communication_status</a:t>
            </a:r>
          </a:p>
          <a:p>
            <a:r>
              <a:rPr lang="en-US" altLang="zh-CN" sz="1400">
                <a:latin typeface="Arial" charset="0"/>
                <a:cs typeface="Arial" charset="0"/>
              </a:rPr>
              <a:t>cert={“code”:”code_string”,”md5”:”md5_string”}</a:t>
            </a:r>
          </a:p>
          <a:p>
            <a:r>
              <a:rPr lang="zh-CN" altLang="en-US" sz="1600" b="1">
                <a:solidFill>
                  <a:srgbClr val="0070C0"/>
                </a:solidFill>
              </a:rPr>
              <a:t>返回值</a:t>
            </a:r>
            <a:r>
              <a:rPr lang="en-US" altLang="zh-CN" sz="1600" b="1">
                <a:solidFill>
                  <a:srgbClr val="0070C0"/>
                </a:solidFill>
              </a:rPr>
              <a:t>: </a:t>
            </a:r>
          </a:p>
          <a:p>
            <a:r>
              <a:rPr lang="zh-CN" altLang="en-US" sz="1400">
                <a:latin typeface="Arial" charset="0"/>
                <a:cs typeface="Arial" charset="0"/>
              </a:rPr>
              <a:t>成功</a:t>
            </a:r>
            <a:r>
              <a:rPr lang="en-US" altLang="zh-CN" sz="1400">
                <a:latin typeface="Arial" charset="0"/>
                <a:cs typeface="Arial" charset="0"/>
              </a:rPr>
              <a:t>: </a:t>
            </a:r>
          </a:p>
          <a:p>
            <a:r>
              <a:rPr lang="en-US" altLang="zh-CN" sz="1400">
                <a:latin typeface="Arial" charset="0"/>
                <a:cs typeface="Arial" charset="0"/>
              </a:rPr>
              <a:t>    {“RST”:“ok”,“lujia_not_replied”:“</a:t>
            </a:r>
            <a:r>
              <a:rPr lang="zh-CN" altLang="en-US" sz="1400">
                <a:latin typeface="Arial" charset="0"/>
                <a:cs typeface="Arial" charset="0"/>
              </a:rPr>
              <a:t>路嘉未回复的订单号</a:t>
            </a:r>
            <a:r>
              <a:rPr lang="en-US" altLang="zh-CN" sz="1400">
                <a:latin typeface="Arial" charset="0"/>
                <a:cs typeface="Arial" charset="0"/>
              </a:rPr>
              <a:t>”,“lujia_not_read”:“</a:t>
            </a:r>
            <a:r>
              <a:rPr lang="zh-CN" altLang="en-US" sz="1400">
                <a:latin typeface="Arial" charset="0"/>
                <a:cs typeface="Arial" charset="0"/>
              </a:rPr>
              <a:t>路嘉未读信息的订单号</a:t>
            </a:r>
            <a:r>
              <a:rPr lang="en-US" altLang="zh-CN" sz="1400">
                <a:latin typeface="Arial" charset="0"/>
                <a:cs typeface="Arial" charset="0"/>
              </a:rPr>
              <a:t>”,“usitrip_not_replied”:“</a:t>
            </a:r>
            <a:r>
              <a:rPr lang="zh-CN" altLang="en-US" sz="1400">
                <a:latin typeface="Arial" charset="0"/>
                <a:cs typeface="Arial" charset="0"/>
              </a:rPr>
              <a:t>走四方未回复信息的订单号</a:t>
            </a:r>
            <a:r>
              <a:rPr lang="en-US" altLang="zh-CN" sz="1400">
                <a:latin typeface="Arial" charset="0"/>
                <a:cs typeface="Arial" charset="0"/>
              </a:rPr>
              <a:t>‘”,“usitrip_not_read”:“</a:t>
            </a:r>
            <a:r>
              <a:rPr lang="zh-CN" altLang="en-US" sz="1400">
                <a:latin typeface="Arial" charset="0"/>
                <a:cs typeface="Arial" charset="0"/>
              </a:rPr>
              <a:t>走四方未读信息的订单号</a:t>
            </a:r>
            <a:r>
              <a:rPr lang="en-US" altLang="zh-CN" sz="1400">
                <a:latin typeface="Arial" charset="0"/>
                <a:cs typeface="Arial" charset="0"/>
              </a:rPr>
              <a:t>"}</a:t>
            </a:r>
          </a:p>
          <a:p>
            <a:r>
              <a:rPr lang="zh-CN" altLang="en-US" sz="1400">
                <a:latin typeface="Arial" charset="0"/>
                <a:cs typeface="Arial" charset="0"/>
              </a:rPr>
              <a:t>失败</a:t>
            </a:r>
            <a:r>
              <a:rPr lang="en-US" altLang="zh-CN" sz="1400">
                <a:latin typeface="Arial" charset="0"/>
                <a:cs typeface="Arial" charset="0"/>
              </a:rPr>
              <a:t>: </a:t>
            </a:r>
          </a:p>
          <a:p>
            <a:r>
              <a:rPr lang="en-US" altLang="zh-CN" sz="1400">
                <a:latin typeface="Arial" charset="0"/>
                <a:cs typeface="Arial" charset="0"/>
              </a:rPr>
              <a:t>    {"RST":"fail"}</a:t>
            </a:r>
          </a:p>
          <a:p>
            <a:endParaRPr lang="en-US" altLang="zh-CN" sz="1600">
              <a:latin typeface="Arial" charset="0"/>
              <a:cs typeface="Arial" charset="0"/>
            </a:endParaRPr>
          </a:p>
          <a:p>
            <a:r>
              <a:rPr lang="en-US" altLang="zh-CN" sz="1200">
                <a:latin typeface="Arial" charset="0"/>
                <a:cs typeface="Arial" charset="0"/>
              </a:rPr>
              <a:t>remark:</a:t>
            </a:r>
            <a:r>
              <a:rPr lang="zh-CN" altLang="en-US" sz="1200">
                <a:latin typeface="Arial" charset="0"/>
                <a:cs typeface="Arial" charset="0"/>
              </a:rPr>
              <a:t>所有的返回的订单号</a:t>
            </a:r>
            <a:r>
              <a:rPr lang="en-US" altLang="zh-CN" sz="1200">
                <a:latin typeface="Arial" charset="0"/>
                <a:cs typeface="Arial" charset="0"/>
              </a:rPr>
              <a:t>,</a:t>
            </a:r>
            <a:r>
              <a:rPr lang="zh-CN" altLang="en-US" sz="1200">
                <a:latin typeface="Arial" charset="0"/>
                <a:cs typeface="Arial" charset="0"/>
              </a:rPr>
              <a:t>都是多个订单号以</a:t>
            </a:r>
            <a:r>
              <a:rPr lang="en-US" altLang="zh-CN" sz="1200">
                <a:latin typeface="Arial" charset="0"/>
                <a:cs typeface="Arial" charset="0"/>
              </a:rPr>
              <a:t>string</a:t>
            </a:r>
            <a:r>
              <a:rPr lang="zh-CN" altLang="en-US" sz="1200">
                <a:latin typeface="Arial" charset="0"/>
                <a:cs typeface="Arial" charset="0"/>
              </a:rPr>
              <a:t>的方式用逗号连接组成的</a:t>
            </a:r>
            <a:r>
              <a:rPr lang="en-US" altLang="zh-CN" sz="1200">
                <a:latin typeface="Arial" charset="0"/>
                <a:cs typeface="Arial" charset="0"/>
              </a:rPr>
              <a:t>string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142875" y="4365625"/>
            <a:ext cx="7920038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路嘉查看交流信息</a:t>
            </a:r>
            <a:endParaRPr lang="en-US" altLang="zh-CN"/>
          </a:p>
          <a:p>
            <a:r>
              <a:rPr lang="zh-CN" altLang="en-US" sz="1600" b="1">
                <a:solidFill>
                  <a:srgbClr val="0070C0"/>
                </a:solidFill>
              </a:rPr>
              <a:t>访问参数</a:t>
            </a:r>
            <a:r>
              <a:rPr lang="en-US" altLang="zh-CN" sz="1600" b="1">
                <a:solidFill>
                  <a:srgbClr val="0070C0"/>
                </a:solidFill>
              </a:rPr>
              <a:t>: </a:t>
            </a:r>
          </a:p>
          <a:p>
            <a:r>
              <a:rPr lang="en-US" altLang="zh-CN" sz="1400">
                <a:latin typeface="Arial" charset="0"/>
                <a:cs typeface="Arial" charset="0"/>
              </a:rPr>
              <a:t>action=communications</a:t>
            </a:r>
          </a:p>
          <a:p>
            <a:r>
              <a:rPr lang="en-US" altLang="zh-CN" sz="1400">
                <a:latin typeface="Arial" charset="0"/>
                <a:cs typeface="Arial" charset="0"/>
              </a:rPr>
              <a:t>cert={“code”:”code_string”,”md5”:”md5_string”}</a:t>
            </a:r>
          </a:p>
          <a:p>
            <a:r>
              <a:rPr lang="en-US" altLang="zh-CN" sz="1400">
                <a:latin typeface="Arial" charset="0"/>
                <a:cs typeface="Arial" charset="0"/>
              </a:rPr>
              <a:t>visa_order_id=</a:t>
            </a:r>
            <a:r>
              <a:rPr lang="zh-CN" altLang="en-US" sz="1400">
                <a:latin typeface="Arial" charset="0"/>
                <a:cs typeface="Arial" charset="0"/>
              </a:rPr>
              <a:t>签证订单的订单号</a:t>
            </a:r>
            <a:endParaRPr lang="en-US" altLang="zh-CN" sz="1400">
              <a:latin typeface="Arial" charset="0"/>
              <a:cs typeface="Arial" charset="0"/>
            </a:endParaRPr>
          </a:p>
          <a:p>
            <a:r>
              <a:rPr lang="en-US" altLang="zh-CN" sz="1400">
                <a:latin typeface="Arial" charset="0"/>
                <a:cs typeface="Arial" charset="0"/>
              </a:rPr>
              <a:t>user_name=</a:t>
            </a:r>
            <a:r>
              <a:rPr lang="zh-CN" altLang="en-US" sz="1400">
                <a:latin typeface="Arial" charset="0"/>
                <a:cs typeface="Arial" charset="0"/>
              </a:rPr>
              <a:t>路嘉那边工作人员的名称</a:t>
            </a:r>
            <a:r>
              <a:rPr lang="en-US" altLang="zh-CN" sz="1400">
                <a:latin typeface="Arial" charset="0"/>
                <a:cs typeface="Arial" charset="0"/>
              </a:rPr>
              <a:t>/</a:t>
            </a:r>
            <a:r>
              <a:rPr lang="zh-CN" altLang="en-US" sz="1400">
                <a:latin typeface="Arial" charset="0"/>
                <a:cs typeface="Arial" charset="0"/>
              </a:rPr>
              <a:t>工号</a:t>
            </a:r>
            <a:endParaRPr lang="en-US" altLang="zh-CN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VISA—</a:t>
            </a:r>
            <a:r>
              <a:rPr lang="zh-CN" altLang="en-US" b="1" dirty="0"/>
              <a:t>验证</a:t>
            </a:r>
            <a:r>
              <a:rPr lang="en-US" altLang="zh-CN" b="1" dirty="0"/>
              <a:t>(cert)</a:t>
            </a:r>
            <a:r>
              <a:rPr lang="zh-CN" altLang="en-US" b="1" dirty="0"/>
              <a:t>接口</a:t>
            </a:r>
            <a:endParaRPr lang="zh-CN" altLang="en-US" b="1" dirty="0"/>
          </a:p>
        </p:txBody>
      </p:sp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104775" y="692150"/>
            <a:ext cx="79200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70C0"/>
                </a:solidFill>
              </a:rPr>
              <a:t>Cert</a:t>
            </a:r>
            <a:r>
              <a:rPr lang="zh-CN" altLang="en-US" b="1">
                <a:solidFill>
                  <a:srgbClr val="0070C0"/>
                </a:solidFill>
              </a:rPr>
              <a:t>的格式</a:t>
            </a:r>
            <a:r>
              <a:rPr lang="en-US" altLang="zh-CN" b="1">
                <a:solidFill>
                  <a:srgbClr val="0070C0"/>
                </a:solidFill>
              </a:rPr>
              <a:t>:</a:t>
            </a:r>
          </a:p>
          <a:p>
            <a:endParaRPr lang="en-US" altLang="zh-CN"/>
          </a:p>
          <a:p>
            <a:r>
              <a:rPr lang="en-US" altLang="zh-CN"/>
              <a:t>Cert={“code”:”code_string”,”md5”:”md5_string”}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109538" y="3141663"/>
            <a:ext cx="7920037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常量定义</a:t>
            </a:r>
            <a:r>
              <a:rPr lang="en-US" altLang="zh-CN" b="1">
                <a:solidFill>
                  <a:srgbClr val="0070C0"/>
                </a:solidFill>
              </a:rPr>
              <a:t>:</a:t>
            </a:r>
          </a:p>
          <a:p>
            <a:r>
              <a:rPr lang="zh-CN" altLang="en-US"/>
              <a:t>签名常量</a:t>
            </a:r>
            <a:endParaRPr lang="en-US" altLang="zh-CN"/>
          </a:p>
          <a:p>
            <a:r>
              <a:rPr lang="en-US" altLang="zh-CN"/>
              <a:t>$API_SIGNATURE = 'ArRerOJAo5TWrRjto4AcSV5';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104775" y="1844675"/>
            <a:ext cx="79200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栏位解释</a:t>
            </a:r>
            <a:r>
              <a:rPr lang="en-US" altLang="zh-CN" b="1">
                <a:solidFill>
                  <a:srgbClr val="0070C0"/>
                </a:solidFill>
              </a:rPr>
              <a:t>:</a:t>
            </a:r>
          </a:p>
          <a:p>
            <a:r>
              <a:rPr lang="en-US" altLang="zh-CN"/>
              <a:t>code: </a:t>
            </a:r>
            <a:r>
              <a:rPr lang="zh-CN" altLang="en-US"/>
              <a:t>随时间变化的</a:t>
            </a:r>
            <a:r>
              <a:rPr lang="en-US" altLang="zh-CN"/>
              <a:t>unix</a:t>
            </a:r>
            <a:r>
              <a:rPr lang="zh-CN" altLang="en-US"/>
              <a:t>的时间戳</a:t>
            </a:r>
            <a:endParaRPr lang="en-US" altLang="zh-CN"/>
          </a:p>
          <a:p>
            <a:r>
              <a:rPr lang="en-US" altLang="zh-CN"/>
              <a:t>md5: </a:t>
            </a:r>
            <a:r>
              <a:rPr lang="zh-CN" altLang="en-US"/>
              <a:t>栏位</a:t>
            </a:r>
            <a:r>
              <a:rPr lang="en-US" altLang="zh-CN"/>
              <a:t>code</a:t>
            </a:r>
            <a:r>
              <a:rPr lang="zh-CN" altLang="en-US"/>
              <a:t>与签名常量字符串连接</a:t>
            </a:r>
            <a:r>
              <a:rPr lang="en-US" altLang="zh-CN"/>
              <a:t>,</a:t>
            </a:r>
            <a:r>
              <a:rPr lang="zh-CN" altLang="en-US"/>
              <a:t>再</a:t>
            </a:r>
            <a:r>
              <a:rPr lang="en-US" altLang="zh-CN"/>
              <a:t>md5</a:t>
            </a:r>
            <a:r>
              <a:rPr lang="zh-CN" altLang="en-US"/>
              <a:t>得到的字符串</a:t>
            </a:r>
            <a:endParaRPr lang="en-US" altLang="zh-CN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112713" y="4724400"/>
            <a:ext cx="79200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条件限制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  <a:p>
            <a:r>
              <a:rPr lang="zh-CN" altLang="en-US"/>
              <a:t>时间戳的有效期是</a:t>
            </a:r>
            <a:r>
              <a:rPr lang="en-US" altLang="zh-CN"/>
              <a:t>30</a:t>
            </a:r>
            <a:r>
              <a:rPr lang="zh-CN" altLang="en-US"/>
              <a:t>分钟</a:t>
            </a:r>
            <a:r>
              <a:rPr lang="en-US" altLang="zh-CN"/>
              <a:t>.</a:t>
            </a:r>
            <a:r>
              <a:rPr lang="zh-CN" altLang="en-US"/>
              <a:t>超过</a:t>
            </a:r>
            <a:r>
              <a:rPr lang="en-US" altLang="zh-CN"/>
              <a:t>30</a:t>
            </a:r>
            <a:r>
              <a:rPr lang="zh-CN" altLang="en-US"/>
              <a:t>分钟的</a:t>
            </a:r>
            <a:r>
              <a:rPr lang="en-US" altLang="zh-CN"/>
              <a:t>,</a:t>
            </a:r>
            <a:r>
              <a:rPr lang="zh-CN" altLang="en-US"/>
              <a:t>均视为无效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存储过程</a:t>
            </a:r>
            <a:endParaRPr lang="zh-CN" altLang="en-US" dirty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239000" cy="4486275"/>
          </a:xfrm>
        </p:spPr>
        <p:txBody>
          <a:bodyPr/>
          <a:lstStyle/>
          <a:p>
            <a:r>
              <a:rPr lang="en-US" altLang="zh-CN" smtClean="0"/>
              <a:t>MSSQL</a:t>
            </a:r>
          </a:p>
          <a:p>
            <a:pPr lvl="1"/>
            <a:endParaRPr lang="en-US" altLang="zh-CN" smtClean="0"/>
          </a:p>
          <a:p>
            <a:r>
              <a:rPr lang="en-US" altLang="zh-CN" smtClean="0"/>
              <a:t>MYSQL</a:t>
            </a:r>
          </a:p>
          <a:p>
            <a:pPr lvl="1"/>
            <a:r>
              <a:rPr lang="zh-CN" altLang="en-US" smtClean="0"/>
              <a:t>需要特别注意权限的设定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MSSQL</a:t>
            </a:r>
            <a:r>
              <a:rPr lang="zh-CN" altLang="en-US" dirty="0" smtClean="0"/>
              <a:t>中存储过程的基本语法</a:t>
            </a:r>
            <a:endParaRPr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239000" cy="576262"/>
          </a:xfrm>
        </p:spPr>
        <p:txBody>
          <a:bodyPr/>
          <a:lstStyle/>
          <a:p>
            <a:r>
              <a:rPr lang="en-US" altLang="zh-CN" sz="1800" smtClean="0"/>
              <a:t>MSSQL</a:t>
            </a:r>
            <a:r>
              <a:rPr lang="zh-CN" altLang="en-US" sz="1800" smtClean="0"/>
              <a:t>中存储过程的执行权限是在数据库属性中设置</a:t>
            </a:r>
            <a:r>
              <a:rPr lang="en-US" altLang="zh-CN" sz="1800" smtClean="0"/>
              <a:t>,</a:t>
            </a:r>
            <a:r>
              <a:rPr lang="zh-CN" altLang="en-US" sz="1800" smtClean="0"/>
              <a:t>具体的存储过程不需要再申明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395288" y="1989138"/>
            <a:ext cx="748982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Arial" charset="0"/>
                <a:cs typeface="Arial" charset="0"/>
              </a:rPr>
              <a:t>IF EXISTS(SELECT * FROM sys.objects WHERE name=‘yourspname’ AND type=‘P’)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DROP PROCEDURE yourspname;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GO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CREATE PROCEDURE yourspname</a:t>
            </a:r>
            <a:r>
              <a:rPr lang="zh-CN" altLang="en-US" sz="1200">
                <a:latin typeface="Arial" charset="0"/>
                <a:cs typeface="Arial" charset="0"/>
              </a:rPr>
              <a:t> </a:t>
            </a:r>
            <a:r>
              <a:rPr lang="en-US" altLang="zh-CN" sz="1200">
                <a:latin typeface="Arial" charset="0"/>
                <a:cs typeface="Arial" charset="0"/>
              </a:rPr>
              <a:t>@para paratype IN|OUT =defaultValue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AS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BEGIN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  SET NOCOUNT ON;/*</a:t>
            </a:r>
            <a:r>
              <a:rPr lang="zh-CN" altLang="en-US" sz="1200">
                <a:latin typeface="Arial" charset="0"/>
                <a:cs typeface="Arial" charset="0"/>
              </a:rPr>
              <a:t>不显示信息</a:t>
            </a:r>
            <a:r>
              <a:rPr lang="en-US" altLang="zh-CN" sz="1200">
                <a:latin typeface="Arial" charset="0"/>
                <a:cs typeface="Arial" charset="0"/>
              </a:rPr>
              <a:t>*/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  DECLARE @i int; SET @i=10;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  ………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END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MYSQL</a:t>
            </a:r>
            <a:r>
              <a:rPr lang="zh-CN" altLang="en-US" dirty="0" smtClean="0"/>
              <a:t>中存储过程的基本语法</a:t>
            </a:r>
            <a:endParaRPr lang="zh-CN" altLang="en-US" dirty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239000" cy="1296987"/>
          </a:xfrm>
        </p:spPr>
        <p:txBody>
          <a:bodyPr/>
          <a:lstStyle/>
          <a:p>
            <a:r>
              <a:rPr lang="en-US" altLang="zh-CN" sz="1800" smtClean="0"/>
              <a:t>MSSQL</a:t>
            </a:r>
            <a:r>
              <a:rPr lang="zh-CN" altLang="en-US" sz="1800" smtClean="0"/>
              <a:t>中存储过程的执行权限不仅在数据库属性中设置</a:t>
            </a:r>
            <a:r>
              <a:rPr lang="en-US" altLang="zh-CN" sz="1800" smtClean="0"/>
              <a:t>,</a:t>
            </a:r>
            <a:r>
              <a:rPr lang="zh-CN" altLang="en-US" sz="1800" smtClean="0"/>
              <a:t>还需要再具体的存储过程中申明</a:t>
            </a:r>
            <a:endParaRPr lang="en-US" altLang="zh-CN" sz="1800" smtClean="0"/>
          </a:p>
          <a:p>
            <a:r>
              <a:rPr lang="zh-CN" altLang="en-US" sz="1800" smtClean="0"/>
              <a:t>一次执行多个以默认分隔符</a:t>
            </a:r>
            <a:r>
              <a:rPr lang="en-US" altLang="zh-CN" sz="1800" smtClean="0"/>
              <a:t>(</a:t>
            </a:r>
            <a:r>
              <a:rPr lang="zh-CN" altLang="en-US" sz="1800" smtClean="0"/>
              <a:t>分号</a:t>
            </a:r>
            <a:r>
              <a:rPr lang="en-US" altLang="zh-CN" sz="1800" smtClean="0"/>
              <a:t>)</a:t>
            </a:r>
            <a:r>
              <a:rPr lang="zh-CN" altLang="en-US" sz="1800" smtClean="0"/>
              <a:t>的语句</a:t>
            </a:r>
            <a:r>
              <a:rPr lang="en-US" altLang="zh-CN" sz="1800" smtClean="0"/>
              <a:t>,</a:t>
            </a:r>
            <a:r>
              <a:rPr lang="zh-CN" altLang="en-US" sz="1800" smtClean="0"/>
              <a:t>需要在外围申明一个新的分隔符</a:t>
            </a:r>
          </a:p>
          <a:p>
            <a:endParaRPr lang="zh-CN" altLang="en-US" sz="1800" smtClean="0"/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415925" y="2681288"/>
            <a:ext cx="748823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Arial" charset="0"/>
                <a:cs typeface="Arial" charset="0"/>
              </a:rPr>
              <a:t>DROP PROCEDURE IF EXISTS yourspname;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DELIMITER $$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CREATE PROCEDURE yourspname(para_name para_type)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SQL SECURITY INVOKER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BEGIN</a:t>
            </a:r>
          </a:p>
          <a:p>
            <a:endParaRPr lang="en-US" altLang="zh-CN" sz="1200">
              <a:latin typeface="Arial" charset="0"/>
              <a:cs typeface="Arial" charset="0"/>
            </a:endParaRPr>
          </a:p>
          <a:p>
            <a:endParaRPr lang="en-US" altLang="zh-CN" sz="1200">
              <a:latin typeface="Arial" charset="0"/>
              <a:cs typeface="Arial" charset="0"/>
            </a:endParaRPr>
          </a:p>
          <a:p>
            <a:r>
              <a:rPr lang="en-US" altLang="zh-CN" sz="1200">
                <a:latin typeface="Arial" charset="0"/>
                <a:cs typeface="Arial" charset="0"/>
              </a:rPr>
              <a:t>END$$</a:t>
            </a:r>
          </a:p>
          <a:p>
            <a:r>
              <a:rPr lang="en-US" altLang="zh-CN" sz="1200">
                <a:latin typeface="Arial" charset="0"/>
                <a:cs typeface="Arial" charset="0"/>
              </a:rPr>
              <a:t>DELIMITER 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销售跟踪</a:t>
            </a:r>
            <a:r>
              <a:rPr lang="en-US" altLang="zh-CN" dirty="0" smtClean="0"/>
              <a:t>(</a:t>
            </a:r>
            <a:r>
              <a:rPr lang="zh-CN" altLang="en-US" dirty="0" smtClean="0"/>
              <a:t>订单归属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239000" cy="4486275"/>
          </a:xfrm>
        </p:spPr>
        <p:txBody>
          <a:bodyPr/>
          <a:lstStyle/>
          <a:p>
            <a:r>
              <a:rPr lang="zh-CN" altLang="en-US" smtClean="0"/>
              <a:t>原则</a:t>
            </a:r>
            <a:r>
              <a:rPr lang="en-US" altLang="zh-CN" smtClean="0"/>
              <a:t>: 3</a:t>
            </a:r>
            <a:r>
              <a:rPr lang="zh-CN" altLang="en-US" smtClean="0"/>
              <a:t>个月内销售跟踪资料包含</a:t>
            </a:r>
            <a:r>
              <a:rPr lang="en-US" altLang="zh-CN" smtClean="0"/>
              <a:t>email+</a:t>
            </a:r>
            <a:r>
              <a:rPr lang="zh-CN" altLang="en-US" smtClean="0"/>
              <a:t>团号</a:t>
            </a:r>
            <a:r>
              <a:rPr lang="en-US" altLang="zh-CN" smtClean="0"/>
              <a:t> </a:t>
            </a:r>
          </a:p>
          <a:p>
            <a:pPr lvl="1"/>
            <a:r>
              <a:rPr lang="zh-CN" altLang="en-US" smtClean="0"/>
              <a:t>团号取舍规则</a:t>
            </a:r>
            <a:r>
              <a:rPr lang="en-US" altLang="zh-CN" smtClean="0"/>
              <a:t>:</a:t>
            </a:r>
          </a:p>
          <a:p>
            <a:pPr lvl="2"/>
            <a:r>
              <a:rPr lang="zh-CN" altLang="en-US" smtClean="0"/>
              <a:t>如果全部是酒店</a:t>
            </a:r>
            <a:r>
              <a:rPr lang="en-US" altLang="zh-CN" smtClean="0"/>
              <a:t>,</a:t>
            </a:r>
            <a:r>
              <a:rPr lang="zh-CN" altLang="en-US" smtClean="0"/>
              <a:t>则计算所有团号</a:t>
            </a:r>
            <a:endParaRPr lang="en-US" altLang="zh-CN" smtClean="0"/>
          </a:p>
          <a:p>
            <a:pPr lvl="2"/>
            <a:r>
              <a:rPr lang="zh-CN" altLang="en-US" smtClean="0"/>
              <a:t>如果有线路有酒店</a:t>
            </a:r>
            <a:r>
              <a:rPr lang="en-US" altLang="zh-CN" smtClean="0"/>
              <a:t>,</a:t>
            </a:r>
            <a:r>
              <a:rPr lang="zh-CN" altLang="en-US" smtClean="0"/>
              <a:t>则只计算所有线路的团号</a:t>
            </a:r>
            <a:r>
              <a:rPr lang="en-US" altLang="zh-CN" smtClean="0"/>
              <a:t>(DISTINCT)</a:t>
            </a:r>
          </a:p>
          <a:p>
            <a:pPr lvl="1"/>
            <a:r>
              <a:rPr lang="zh-CN" altLang="en-US" smtClean="0"/>
              <a:t>团号判定</a:t>
            </a:r>
            <a:endParaRPr lang="en-US" altLang="zh-CN" smtClean="0"/>
          </a:p>
          <a:p>
            <a:pPr lvl="2"/>
            <a:r>
              <a:rPr lang="zh-CN" altLang="en-US" smtClean="0"/>
              <a:t>团号一个都不能少</a:t>
            </a:r>
            <a:r>
              <a:rPr lang="en-US" altLang="zh-CN" smtClean="0"/>
              <a:t>.</a:t>
            </a:r>
            <a:r>
              <a:rPr lang="zh-CN" altLang="en-US" smtClean="0"/>
              <a:t>在订单中有几个团号</a:t>
            </a:r>
            <a:r>
              <a:rPr lang="en-US" altLang="zh-CN" smtClean="0"/>
              <a:t>,</a:t>
            </a:r>
            <a:r>
              <a:rPr lang="zh-CN" altLang="en-US" smtClean="0"/>
              <a:t>在销售跟踪中就要有几个符合条件的团号</a:t>
            </a:r>
            <a:endParaRPr lang="en-US" altLang="zh-CN" smtClean="0"/>
          </a:p>
          <a:p>
            <a:r>
              <a:rPr lang="zh-CN" altLang="en-US" smtClean="0"/>
              <a:t>下单时带销售链接</a:t>
            </a:r>
            <a:endParaRPr lang="en-US" altLang="zh-CN" smtClean="0"/>
          </a:p>
          <a:p>
            <a:pPr lvl="1"/>
            <a:r>
              <a:rPr lang="zh-CN" altLang="en-US" smtClean="0"/>
              <a:t>销售链接是第一人</a:t>
            </a:r>
            <a:r>
              <a:rPr lang="en-US" altLang="zh-CN" smtClean="0"/>
              <a:t>,</a:t>
            </a:r>
            <a:r>
              <a:rPr lang="zh-CN" altLang="en-US" smtClean="0"/>
              <a:t>固定的</a:t>
            </a:r>
            <a:endParaRPr lang="en-US" altLang="zh-CN" smtClean="0"/>
          </a:p>
          <a:p>
            <a:pPr lvl="1"/>
            <a:r>
              <a:rPr lang="zh-CN" altLang="en-US" smtClean="0"/>
              <a:t>符合条件的其他人中的第一人</a:t>
            </a:r>
            <a:r>
              <a:rPr lang="en-US" altLang="zh-CN" smtClean="0"/>
              <a:t>(</a:t>
            </a:r>
            <a:r>
              <a:rPr lang="zh-CN" altLang="en-US" smtClean="0"/>
              <a:t>按</a:t>
            </a:r>
            <a:r>
              <a:rPr lang="en-US" altLang="zh-CN" smtClean="0"/>
              <a:t>email</a:t>
            </a:r>
            <a:r>
              <a:rPr lang="zh-CN" altLang="en-US" smtClean="0"/>
              <a:t>添加时间的升序排序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下单时不带销售链接</a:t>
            </a:r>
            <a:endParaRPr lang="en-US" altLang="zh-CN" smtClean="0"/>
          </a:p>
          <a:p>
            <a:pPr lvl="1"/>
            <a:r>
              <a:rPr lang="zh-CN" altLang="en-US" smtClean="0"/>
              <a:t>取符合条件的第一人</a:t>
            </a:r>
            <a:r>
              <a:rPr lang="en-US" altLang="zh-CN" smtClean="0"/>
              <a:t>(</a:t>
            </a:r>
            <a:r>
              <a:rPr lang="zh-CN" altLang="en-US" smtClean="0"/>
              <a:t>按</a:t>
            </a:r>
            <a:r>
              <a:rPr lang="en-US" altLang="zh-CN" smtClean="0"/>
              <a:t>email</a:t>
            </a:r>
            <a:r>
              <a:rPr lang="zh-CN" altLang="en-US" smtClean="0"/>
              <a:t>添加时间的升序排序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Main ContentS</a:t>
            </a:r>
            <a:endParaRPr lang="zh-CN" altLang="en-US" dirty="0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239000" cy="4486275"/>
          </a:xfrm>
        </p:spPr>
        <p:txBody>
          <a:bodyPr/>
          <a:lstStyle/>
          <a:p>
            <a:pPr eaLnBrk="1" hangingPunct="1"/>
            <a:r>
              <a:rPr lang="en-US" altLang="zh-CN" smtClean="0"/>
              <a:t>DB</a:t>
            </a:r>
            <a:r>
              <a:rPr lang="zh-CN" altLang="en-US" smtClean="0"/>
              <a:t>迁移及备份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AP</a:t>
            </a:r>
            <a:r>
              <a:rPr lang="zh-CN" altLang="en-US" smtClean="0"/>
              <a:t>文件配置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IIS</a:t>
            </a:r>
            <a:r>
              <a:rPr lang="zh-CN" altLang="en-US" smtClean="0"/>
              <a:t>配置</a:t>
            </a:r>
            <a:endParaRPr lang="en-US" altLang="zh-CN" smtClean="0"/>
          </a:p>
          <a:p>
            <a:pPr>
              <a:buClr>
                <a:srgbClr val="B13F9A"/>
              </a:buClr>
            </a:pPr>
            <a:r>
              <a:rPr lang="en-US" altLang="zh-CN" smtClean="0"/>
              <a:t>VISA</a:t>
            </a:r>
            <a:r>
              <a:rPr lang="en-US" altLang="zh-CN" sz="1200" smtClean="0">
                <a:solidFill>
                  <a:srgbClr val="FF0000"/>
                </a:solidFill>
                <a:latin typeface="Arial" charset="0"/>
                <a:cs typeface="Arial" charset="0"/>
              </a:rPr>
              <a:t>(v2 </a:t>
            </a:r>
            <a:r>
              <a:rPr lang="zh-CN" altLang="en-US" sz="1200" smtClean="0">
                <a:solidFill>
                  <a:srgbClr val="FF0000"/>
                </a:solidFill>
                <a:latin typeface="Arial" charset="0"/>
                <a:cs typeface="Arial" charset="0"/>
              </a:rPr>
              <a:t>有新增内容</a:t>
            </a:r>
            <a:r>
              <a:rPr lang="en-US" altLang="zh-CN" sz="1200" smtClean="0">
                <a:solidFill>
                  <a:srgbClr val="FF0000"/>
                </a:solidFill>
                <a:latin typeface="Arial" charset="0"/>
                <a:cs typeface="Arial" charset="0"/>
              </a:rPr>
              <a:t>)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存储过程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销售跟踪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其他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hlinkClick r:id="rId2" action="ppaction://hlinksldjump"/>
              </a:rPr>
              <a:t>锁定下单功能</a:t>
            </a:r>
            <a:r>
              <a:rPr lang="en-US" altLang="zh-CN" smtClean="0">
                <a:hlinkClick r:id="rId2" action="ppaction://hlinksldjump"/>
              </a:rPr>
              <a:t>(</a:t>
            </a:r>
            <a:r>
              <a:rPr lang="zh-CN" altLang="en-US" smtClean="0">
                <a:hlinkClick r:id="rId2" action="ppaction://hlinksldjump"/>
              </a:rPr>
              <a:t>新站上线时使用</a:t>
            </a:r>
            <a:r>
              <a:rPr lang="en-US" altLang="zh-CN" smtClean="0">
                <a:hlinkClick r:id="rId2" action="ppaction://hlinksldjump"/>
              </a:rPr>
              <a:t>)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hlinkClick r:id="rId3" action="ppaction://hlinksldjump"/>
              </a:rPr>
              <a:t>修改订单出团日期及状态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上线前要清空的表</a:t>
            </a:r>
            <a:r>
              <a:rPr lang="en-US" altLang="zh-CN" smtClean="0"/>
              <a:t>: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其他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锁定</a:t>
            </a:r>
            <a:r>
              <a:rPr lang="zh-CN" altLang="en-US" dirty="0"/>
              <a:t>下单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239000" cy="4486275"/>
          </a:xfrm>
        </p:spPr>
        <p:txBody>
          <a:bodyPr/>
          <a:lstStyle/>
          <a:p>
            <a:pPr lvl="1"/>
            <a:r>
              <a:rPr lang="zh-CN" altLang="en-US" smtClean="0"/>
              <a:t>锁定下单功能</a:t>
            </a:r>
            <a:endParaRPr lang="en-US" altLang="zh-CN" smtClean="0"/>
          </a:p>
          <a:p>
            <a:pPr lvl="2"/>
            <a:r>
              <a:rPr lang="en-US" altLang="zh-CN" smtClean="0"/>
              <a:t>/inc/conn.asp</a:t>
            </a:r>
            <a:r>
              <a:rPr lang="zh-CN" altLang="en-US" smtClean="0"/>
              <a:t>中</a:t>
            </a:r>
            <a:r>
              <a:rPr lang="en-US" altLang="zh-CN" smtClean="0"/>
              <a:t>order_checkout_expiredate</a:t>
            </a:r>
            <a:r>
              <a:rPr lang="zh-CN" altLang="en-US" smtClean="0"/>
              <a:t>设置日期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989138"/>
            <a:ext cx="51720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499176" cy="66005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400" dirty="0"/>
              <a:t>其他</a:t>
            </a:r>
            <a:r>
              <a:rPr lang="zh-CN" altLang="en-US" sz="3400" dirty="0" smtClean="0"/>
              <a:t>设置</a:t>
            </a:r>
            <a:r>
              <a:rPr lang="en-US" altLang="zh-CN" sz="3400" dirty="0" smtClean="0"/>
              <a:t>----</a:t>
            </a:r>
            <a:r>
              <a:rPr lang="zh-CN" altLang="en-US" sz="3400" dirty="0" smtClean="0"/>
              <a:t>修改</a:t>
            </a:r>
            <a:r>
              <a:rPr lang="zh-CN" altLang="en-US" sz="3400" dirty="0"/>
              <a:t>订单出团日期及</a:t>
            </a:r>
            <a:r>
              <a:rPr lang="zh-CN" altLang="en-US" sz="3400" dirty="0" smtClean="0"/>
              <a:t>状态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239000" cy="5400600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lvl="1" eaLnBrk="1" hangingPunct="1">
              <a:defRPr/>
            </a:pPr>
            <a:r>
              <a:rPr lang="zh-CN" altLang="en-US" dirty="0">
                <a:cs typeface="+mn-cs"/>
              </a:rPr>
              <a:t>修改订单出团日</a:t>
            </a:r>
            <a:r>
              <a:rPr lang="zh-CN" altLang="en-US" dirty="0" smtClean="0">
                <a:cs typeface="+mn-cs"/>
              </a:rPr>
              <a:t>期</a:t>
            </a:r>
            <a:endParaRPr lang="en-US" altLang="zh-CN" dirty="0" smtClean="0">
              <a:cs typeface="+mn-cs"/>
            </a:endParaRPr>
          </a:p>
          <a:p>
            <a:pPr lvl="2" eaLnBrk="1" hangingPunct="1">
              <a:defRPr/>
            </a:pPr>
            <a:r>
              <a:rPr lang="en-US" altLang="zh-CN" dirty="0" smtClean="0">
                <a:cs typeface="+mn-cs"/>
              </a:rPr>
              <a:t>UPDATE [order] SET </a:t>
            </a:r>
            <a:r>
              <a:rPr lang="en-US" altLang="zh-CN" dirty="0" err="1" smtClean="0">
                <a:cs typeface="+mn-cs"/>
              </a:rPr>
              <a:t>tdate</a:t>
            </a:r>
            <a:r>
              <a:rPr lang="en-US" altLang="zh-CN" dirty="0" smtClean="0">
                <a:cs typeface="+mn-cs"/>
              </a:rPr>
              <a:t>=@</a:t>
            </a:r>
            <a:r>
              <a:rPr lang="en-US" altLang="zh-CN" dirty="0" err="1" smtClean="0">
                <a:cs typeface="+mn-cs"/>
              </a:rPr>
              <a:t>new_departure_date</a:t>
            </a:r>
            <a:r>
              <a:rPr lang="en-US" altLang="zh-CN" dirty="0">
                <a:cs typeface="+mn-cs"/>
              </a:rPr>
              <a:t> </a:t>
            </a:r>
            <a:r>
              <a:rPr lang="en-US" altLang="zh-CN" dirty="0" smtClean="0">
                <a:cs typeface="+mn-cs"/>
              </a:rPr>
              <a:t>WHERE </a:t>
            </a:r>
            <a:r>
              <a:rPr lang="en-US" altLang="zh-CN" dirty="0" err="1" smtClean="0">
                <a:cs typeface="+mn-cs"/>
              </a:rPr>
              <a:t>order_id</a:t>
            </a:r>
            <a:r>
              <a:rPr lang="en-US" altLang="zh-CN" dirty="0" smtClean="0">
                <a:cs typeface="+mn-cs"/>
              </a:rPr>
              <a:t>=@</a:t>
            </a:r>
            <a:r>
              <a:rPr lang="en-US" altLang="zh-CN" dirty="0" err="1" smtClean="0">
                <a:cs typeface="+mn-cs"/>
              </a:rPr>
              <a:t>order_id</a:t>
            </a:r>
            <a:endParaRPr lang="en-US" altLang="zh-CN" dirty="0">
              <a:cs typeface="+mn-cs"/>
            </a:endParaRPr>
          </a:p>
          <a:p>
            <a:pPr lvl="1" eaLnBrk="1" hangingPunct="1">
              <a:defRPr/>
            </a:pPr>
            <a:endParaRPr lang="en-US" altLang="zh-CN" dirty="0" smtClean="0">
              <a:cs typeface="+mn-cs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cs typeface="+mn-cs"/>
              </a:rPr>
              <a:t>修改订单状态</a:t>
            </a:r>
            <a:endParaRPr lang="en-US" altLang="zh-CN" dirty="0" smtClean="0">
              <a:cs typeface="+mn-cs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cs typeface="+mn-cs"/>
              </a:rPr>
              <a:t>订单状态</a:t>
            </a:r>
            <a:endParaRPr lang="en-US" altLang="zh-CN" dirty="0" smtClean="0">
              <a:cs typeface="+mn-cs"/>
            </a:endParaRPr>
          </a:p>
          <a:p>
            <a:pPr lvl="3" eaLnBrk="1" hangingPunct="1">
              <a:defRPr/>
            </a:pPr>
            <a:r>
              <a:rPr lang="en-US" altLang="zh-CN" dirty="0">
                <a:cs typeface="+mn-cs"/>
              </a:rPr>
              <a:t>UPDATE [order] SET </a:t>
            </a:r>
            <a:r>
              <a:rPr lang="en-US" altLang="zh-CN" dirty="0" smtClean="0">
                <a:cs typeface="+mn-cs"/>
              </a:rPr>
              <a:t>stat=@</a:t>
            </a:r>
            <a:r>
              <a:rPr lang="en-US" altLang="zh-CN" dirty="0" err="1" smtClean="0">
                <a:cs typeface="+mn-cs"/>
              </a:rPr>
              <a:t>new_stat</a:t>
            </a:r>
            <a:r>
              <a:rPr lang="en-US" altLang="zh-CN" dirty="0" smtClean="0">
                <a:cs typeface="+mn-cs"/>
              </a:rPr>
              <a:t> </a:t>
            </a:r>
            <a:r>
              <a:rPr lang="en-US" altLang="zh-CN" dirty="0">
                <a:cs typeface="+mn-cs"/>
              </a:rPr>
              <a:t>WHERE </a:t>
            </a:r>
            <a:r>
              <a:rPr lang="en-US" altLang="zh-CN" dirty="0" err="1">
                <a:cs typeface="+mn-cs"/>
              </a:rPr>
              <a:t>order_id</a:t>
            </a:r>
            <a:r>
              <a:rPr lang="en-US" altLang="zh-CN" dirty="0">
                <a:cs typeface="+mn-cs"/>
              </a:rPr>
              <a:t>=@</a:t>
            </a:r>
            <a:r>
              <a:rPr lang="en-US" altLang="zh-CN" dirty="0" err="1" smtClean="0">
                <a:cs typeface="+mn-cs"/>
              </a:rPr>
              <a:t>order_id</a:t>
            </a:r>
            <a:endParaRPr lang="en-US" altLang="zh-CN" dirty="0" smtClean="0">
              <a:cs typeface="+mn-cs"/>
            </a:endParaRPr>
          </a:p>
          <a:p>
            <a:pPr lvl="4" eaLnBrk="1" hangingPunct="1">
              <a:defRPr/>
            </a:pPr>
            <a:r>
              <a:rPr lang="en-US" altLang="zh-CN" sz="1800" dirty="0" smtClean="0">
                <a:cs typeface="+mn-cs"/>
              </a:rPr>
              <a:t>stat</a:t>
            </a:r>
            <a:r>
              <a:rPr lang="zh-CN" altLang="en-US" sz="1800" dirty="0" smtClean="0">
                <a:cs typeface="+mn-cs"/>
              </a:rPr>
              <a:t>的值</a:t>
            </a:r>
            <a:r>
              <a:rPr lang="en-US" altLang="zh-CN" sz="1800" dirty="0" smtClean="0">
                <a:cs typeface="+mn-cs"/>
              </a:rPr>
              <a:t>:</a:t>
            </a:r>
          </a:p>
          <a:p>
            <a:pPr lvl="5">
              <a:defRPr/>
            </a:pPr>
            <a:r>
              <a:rPr lang="en-US" altLang="zh-CN" dirty="0" smtClean="0"/>
              <a:t>1-&gt;</a:t>
            </a:r>
            <a:r>
              <a:rPr lang="zh-CN" altLang="en-US" dirty="0" smtClean="0"/>
              <a:t>未付款</a:t>
            </a:r>
            <a:endParaRPr lang="en-US" altLang="zh-CN" dirty="0" smtClean="0"/>
          </a:p>
          <a:p>
            <a:pPr lvl="5">
              <a:defRPr/>
            </a:pPr>
            <a:r>
              <a:rPr lang="en-US" altLang="zh-CN" dirty="0" smtClean="0"/>
              <a:t>2-&gt;</a:t>
            </a:r>
            <a:r>
              <a:rPr lang="zh-CN" altLang="en-US" dirty="0" smtClean="0"/>
              <a:t>已付款</a:t>
            </a:r>
            <a:endParaRPr lang="en-US" altLang="zh-CN" dirty="0" smtClean="0"/>
          </a:p>
          <a:p>
            <a:pPr lvl="5">
              <a:defRPr/>
            </a:pPr>
            <a:r>
              <a:rPr lang="en-US" altLang="zh-CN" dirty="0" smtClean="0"/>
              <a:t>3-&gt;</a:t>
            </a:r>
            <a:r>
              <a:rPr lang="zh-CN" altLang="en-US" dirty="0" smtClean="0"/>
              <a:t>已发货</a:t>
            </a:r>
            <a:endParaRPr lang="en-US" altLang="zh-CN" dirty="0" smtClean="0"/>
          </a:p>
          <a:p>
            <a:pPr lvl="5">
              <a:defRPr/>
            </a:pPr>
            <a:r>
              <a:rPr lang="en-US" altLang="zh-CN" dirty="0" smtClean="0"/>
              <a:t>4-&gt;</a:t>
            </a:r>
            <a:r>
              <a:rPr lang="zh-CN" altLang="en-US" dirty="0" smtClean="0"/>
              <a:t>已出团</a:t>
            </a:r>
            <a:endParaRPr lang="en-US" altLang="zh-CN" dirty="0" smtClean="0"/>
          </a:p>
          <a:p>
            <a:pPr lvl="5">
              <a:defRPr/>
            </a:pPr>
            <a:r>
              <a:rPr lang="en-US" altLang="zh-CN" dirty="0" smtClean="0"/>
              <a:t>5-&gt;</a:t>
            </a:r>
            <a:r>
              <a:rPr lang="zh-CN" altLang="en-US" dirty="0" smtClean="0"/>
              <a:t>已过期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取消</a:t>
            </a:r>
            <a:endParaRPr lang="en-US" altLang="zh-CN" dirty="0"/>
          </a:p>
          <a:p>
            <a:pPr lvl="1">
              <a:defRPr/>
            </a:pPr>
            <a:endParaRPr lang="en-US" altLang="zh-CN" dirty="0" smtClean="0">
              <a:cs typeface="+mn-cs"/>
            </a:endParaRPr>
          </a:p>
          <a:p>
            <a:pPr lvl="1">
              <a:defRPr/>
            </a:pPr>
            <a:endParaRPr lang="en-US" altLang="zh-CN" dirty="0">
              <a:cs typeface="+mn-cs"/>
            </a:endParaRPr>
          </a:p>
          <a:p>
            <a:pPr lvl="1">
              <a:defRPr/>
            </a:pPr>
            <a:endParaRPr lang="en-US" altLang="zh-CN" dirty="0" smtClean="0">
              <a:cs typeface="+mn-cs"/>
            </a:endParaRPr>
          </a:p>
          <a:p>
            <a:pPr lvl="1">
              <a:defRPr/>
            </a:pPr>
            <a:endParaRPr lang="en-US" altLang="zh-CN" dirty="0" smtClean="0"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499176" cy="66005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400" dirty="0"/>
              <a:t>其他</a:t>
            </a:r>
            <a:r>
              <a:rPr lang="zh-CN" altLang="en-US" sz="3400" dirty="0" smtClean="0"/>
              <a:t>设置</a:t>
            </a:r>
            <a:r>
              <a:rPr lang="en-US" altLang="zh-CN" sz="3400" dirty="0" smtClean="0"/>
              <a:t>----</a:t>
            </a:r>
            <a:r>
              <a:rPr lang="zh-CN" altLang="en-US" sz="3400" dirty="0" smtClean="0"/>
              <a:t>修改</a:t>
            </a:r>
            <a:r>
              <a:rPr lang="zh-CN" altLang="en-US" sz="3400" dirty="0"/>
              <a:t>订单出团日期及</a:t>
            </a:r>
            <a:r>
              <a:rPr lang="zh-CN" altLang="en-US" sz="3400" dirty="0" smtClean="0"/>
              <a:t>状态</a:t>
            </a:r>
            <a:endParaRPr lang="zh-CN" altLang="en-US" sz="3400" dirty="0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488237" cy="5788025"/>
          </a:xfrm>
        </p:spPr>
        <p:txBody>
          <a:bodyPr/>
          <a:lstStyle/>
          <a:p>
            <a:pPr lvl="1" eaLnBrk="1" hangingPunct="1"/>
            <a:r>
              <a:rPr lang="zh-CN" altLang="en-US" smtClean="0"/>
              <a:t>修改订单状态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何时需要修改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如果客人要求修改已经到了出团日期的订单之出团日期</a:t>
            </a:r>
            <a:r>
              <a:rPr lang="en-US" altLang="zh-CN" smtClean="0"/>
              <a:t>,</a:t>
            </a:r>
            <a:r>
              <a:rPr lang="zh-CN" altLang="en-US" smtClean="0"/>
              <a:t>而此时该订单已经自动更新为</a:t>
            </a:r>
            <a:r>
              <a:rPr lang="en-US" altLang="zh-CN" smtClean="0"/>
              <a:t>[</a:t>
            </a:r>
            <a:r>
              <a:rPr lang="zh-CN" altLang="en-US" smtClean="0"/>
              <a:t>已出团</a:t>
            </a:r>
            <a:r>
              <a:rPr lang="en-US" altLang="zh-CN" smtClean="0"/>
              <a:t>],</a:t>
            </a:r>
            <a:r>
              <a:rPr lang="zh-CN" altLang="en-US" smtClean="0"/>
              <a:t>需要修改出团日期</a:t>
            </a:r>
            <a:r>
              <a:rPr lang="en-US" altLang="zh-CN" smtClean="0"/>
              <a:t>,</a:t>
            </a:r>
            <a:r>
              <a:rPr lang="zh-CN" altLang="en-US" smtClean="0"/>
              <a:t>订单状态</a:t>
            </a:r>
            <a:r>
              <a:rPr lang="en-US" altLang="zh-CN" smtClean="0"/>
              <a:t>,</a:t>
            </a:r>
            <a:r>
              <a:rPr lang="zh-CN" altLang="en-US" smtClean="0"/>
              <a:t>订单时序</a:t>
            </a:r>
            <a:r>
              <a:rPr lang="en-US" altLang="zh-CN" smtClean="0"/>
              <a:t>(</a:t>
            </a:r>
            <a:r>
              <a:rPr lang="zh-CN" altLang="en-US" smtClean="0"/>
              <a:t>流程</a:t>
            </a:r>
            <a:r>
              <a:rPr lang="en-US" altLang="zh-CN" smtClean="0"/>
              <a:t>)</a:t>
            </a:r>
            <a:r>
              <a:rPr lang="zh-CN" altLang="en-US" smtClean="0"/>
              <a:t>状态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订单时序</a:t>
            </a:r>
            <a:r>
              <a:rPr lang="en-US" altLang="zh-CN" smtClean="0"/>
              <a:t>(</a:t>
            </a:r>
            <a:r>
              <a:rPr lang="zh-CN" altLang="en-US" smtClean="0"/>
              <a:t>流程</a:t>
            </a:r>
            <a:r>
              <a:rPr lang="en-US" altLang="zh-CN" smtClean="0"/>
              <a:t>)</a:t>
            </a:r>
            <a:r>
              <a:rPr lang="zh-CN" altLang="en-US" smtClean="0"/>
              <a:t>状态</a:t>
            </a:r>
            <a:endParaRPr lang="en-US" altLang="zh-CN" smtClean="0"/>
          </a:p>
          <a:p>
            <a:pPr lvl="3"/>
            <a:r>
              <a:rPr lang="en-US" altLang="zh-CN" smtClean="0"/>
              <a:t>UPDATE [Order] SET statTimeNew=@newStat WHERE order_id=@order_id</a:t>
            </a:r>
          </a:p>
          <a:p>
            <a:pPr lvl="3"/>
            <a:r>
              <a:rPr lang="zh-CN" altLang="en-US" smtClean="0"/>
              <a:t>订单时序状态值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TextBox 3"/>
          <p:cNvSpPr txBox="1"/>
          <p:nvPr/>
        </p:nvSpPr>
        <p:spPr>
          <a:xfrm>
            <a:off x="1706563" y="4221163"/>
            <a:ext cx="4392612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+mn-lt"/>
                <a:ea typeface="+mn-ea"/>
              </a:rPr>
              <a:t>1 -&gt; </a:t>
            </a:r>
            <a:r>
              <a:rPr lang="zh-CN" altLang="en-US" sz="1200" dirty="0">
                <a:latin typeface="+mn-lt"/>
                <a:ea typeface="+mn-ea"/>
              </a:rPr>
              <a:t>销售未审核</a:t>
            </a:r>
          </a:p>
          <a:p>
            <a:pPr>
              <a:defRPr/>
            </a:pPr>
            <a:r>
              <a:rPr lang="en-US" altLang="zh-CN" sz="1200" dirty="0">
                <a:latin typeface="+mn-lt"/>
                <a:ea typeface="+mn-ea"/>
              </a:rPr>
              <a:t>2 -&gt; </a:t>
            </a:r>
            <a:r>
              <a:rPr lang="zh-CN" altLang="en-US" sz="1200" dirty="0">
                <a:latin typeface="+mn-lt"/>
                <a:ea typeface="+mn-ea"/>
              </a:rPr>
              <a:t>销售已提交，主管未审核</a:t>
            </a:r>
          </a:p>
          <a:p>
            <a:pPr>
              <a:defRPr/>
            </a:pPr>
            <a:r>
              <a:rPr lang="en-US" altLang="zh-CN" sz="1200" dirty="0">
                <a:latin typeface="+mn-lt"/>
                <a:ea typeface="+mn-ea"/>
              </a:rPr>
              <a:t>30 -&gt; </a:t>
            </a:r>
            <a:r>
              <a:rPr lang="zh-CN" altLang="en-US" sz="1200" dirty="0">
                <a:latin typeface="+mn-lt"/>
                <a:ea typeface="+mn-ea"/>
              </a:rPr>
              <a:t>主管已审核，地接未回复</a:t>
            </a:r>
          </a:p>
          <a:p>
            <a:pPr>
              <a:defRPr/>
            </a:pPr>
            <a:r>
              <a:rPr lang="en-US" altLang="zh-CN" sz="1200" dirty="0">
                <a:latin typeface="+mn-lt"/>
                <a:ea typeface="+mn-ea"/>
              </a:rPr>
              <a:t>31 -&gt; </a:t>
            </a:r>
            <a:r>
              <a:rPr lang="zh-CN" altLang="en-US" sz="1200" dirty="0">
                <a:latin typeface="+mn-lt"/>
                <a:ea typeface="+mn-ea"/>
              </a:rPr>
              <a:t>主管已审核，但未通过</a:t>
            </a:r>
            <a:r>
              <a:rPr lang="en-US" altLang="zh-CN" sz="1200" dirty="0">
                <a:latin typeface="+mn-lt"/>
                <a:ea typeface="+mn-ea"/>
              </a:rPr>
              <a:t>---&gt;</a:t>
            </a:r>
            <a:r>
              <a:rPr lang="zh-CN" altLang="en-US" sz="1200" dirty="0">
                <a:latin typeface="+mn-lt"/>
                <a:ea typeface="+mn-ea"/>
              </a:rPr>
              <a:t>主管退件</a:t>
            </a:r>
          </a:p>
          <a:p>
            <a:pPr>
              <a:defRPr/>
            </a:pPr>
            <a:r>
              <a:rPr lang="en-US" altLang="zh-CN" sz="1200" dirty="0">
                <a:latin typeface="+mn-lt"/>
                <a:ea typeface="+mn-ea"/>
              </a:rPr>
              <a:t>40 -&gt; </a:t>
            </a:r>
            <a:r>
              <a:rPr lang="zh-CN" altLang="en-US" sz="1200" dirty="0">
                <a:latin typeface="+mn-lt"/>
                <a:ea typeface="+mn-ea"/>
              </a:rPr>
              <a:t>部分地接已回复，主管未发送操作员</a:t>
            </a:r>
          </a:p>
          <a:p>
            <a:pPr>
              <a:defRPr/>
            </a:pPr>
            <a:r>
              <a:rPr lang="en-US" altLang="zh-CN" sz="1200" dirty="0">
                <a:latin typeface="+mn-lt"/>
                <a:ea typeface="+mn-ea"/>
              </a:rPr>
              <a:t>41 -&gt; </a:t>
            </a:r>
            <a:r>
              <a:rPr lang="zh-CN" altLang="en-US" sz="1200" dirty="0">
                <a:latin typeface="+mn-lt"/>
                <a:ea typeface="+mn-ea"/>
              </a:rPr>
              <a:t>全部地接已回复，主管未发送</a:t>
            </a:r>
            <a:r>
              <a:rPr lang="zh-CN" altLang="en-US" sz="1200" dirty="0">
                <a:latin typeface="+mn-lt"/>
                <a:ea typeface="+mn-ea"/>
              </a:rPr>
              <a:t>操作员</a:t>
            </a:r>
          </a:p>
          <a:p>
            <a:pPr>
              <a:defRPr/>
            </a:pPr>
            <a:r>
              <a:rPr lang="en-US" altLang="zh-CN" sz="1200" dirty="0">
                <a:latin typeface="+mn-lt"/>
                <a:ea typeface="+mn-ea"/>
              </a:rPr>
              <a:t>5 -&gt; </a:t>
            </a:r>
            <a:r>
              <a:rPr lang="zh-CN" altLang="en-US" sz="1200" dirty="0">
                <a:latin typeface="+mn-lt"/>
                <a:ea typeface="+mn-ea"/>
              </a:rPr>
              <a:t>主管已发送操作员，操作员未操作</a:t>
            </a:r>
          </a:p>
          <a:p>
            <a:pPr>
              <a:defRPr/>
            </a:pPr>
            <a:r>
              <a:rPr lang="en-US" altLang="zh-CN" sz="1200" dirty="0">
                <a:latin typeface="+mn-lt"/>
                <a:ea typeface="+mn-ea"/>
              </a:rPr>
              <a:t>6 -&gt; </a:t>
            </a:r>
            <a:r>
              <a:rPr lang="zh-CN" altLang="en-US" sz="1200" dirty="0">
                <a:latin typeface="+mn-lt"/>
                <a:ea typeface="+mn-ea"/>
              </a:rPr>
              <a:t>操作员已发电子票，客户未出团</a:t>
            </a:r>
          </a:p>
          <a:p>
            <a:pPr>
              <a:defRPr/>
            </a:pPr>
            <a:r>
              <a:rPr lang="en-US" altLang="zh-CN" sz="1200" dirty="0">
                <a:latin typeface="+mn-lt"/>
                <a:ea typeface="+mn-ea"/>
              </a:rPr>
              <a:t>61 -&gt; </a:t>
            </a:r>
            <a:r>
              <a:rPr lang="zh-CN" altLang="en-US" sz="1200" dirty="0">
                <a:latin typeface="+mn-lt"/>
                <a:ea typeface="+mn-ea"/>
              </a:rPr>
              <a:t>操作员认为有问题，发回主管</a:t>
            </a:r>
          </a:p>
          <a:p>
            <a:pPr>
              <a:defRPr/>
            </a:pPr>
            <a:r>
              <a:rPr lang="en-US" altLang="zh-CN" sz="1200" dirty="0">
                <a:latin typeface="+mn-lt"/>
                <a:ea typeface="+mn-ea"/>
              </a:rPr>
              <a:t>7 -&gt; </a:t>
            </a:r>
            <a:r>
              <a:rPr lang="zh-CN" altLang="en-US" sz="1200" dirty="0">
                <a:latin typeface="+mn-lt"/>
                <a:ea typeface="+mn-ea"/>
              </a:rPr>
              <a:t>客户已出团</a:t>
            </a:r>
          </a:p>
          <a:p>
            <a:pPr>
              <a:defRPr/>
            </a:pPr>
            <a:r>
              <a:rPr lang="en-US" altLang="zh-CN" sz="1200" dirty="0">
                <a:latin typeface="+mn-lt"/>
                <a:ea typeface="+mn-ea"/>
              </a:rPr>
              <a:t>8 -&gt; </a:t>
            </a:r>
            <a:r>
              <a:rPr lang="zh-CN" altLang="en-US" sz="1200" dirty="0">
                <a:latin typeface="+mn-lt"/>
                <a:ea typeface="+mn-ea"/>
              </a:rPr>
              <a:t>订单过期</a:t>
            </a:r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其他设置</a:t>
            </a:r>
            <a:r>
              <a:rPr lang="en-US" altLang="zh-CN" dirty="0" smtClean="0"/>
              <a:t>---</a:t>
            </a:r>
            <a:r>
              <a:rPr lang="zh-CN" altLang="en-US" dirty="0"/>
              <a:t>上线前要清空的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239000" cy="4486275"/>
          </a:xfrm>
        </p:spPr>
        <p:txBody>
          <a:bodyPr/>
          <a:lstStyle/>
          <a:p>
            <a:r>
              <a:rPr lang="zh-CN" altLang="en-US" smtClean="0"/>
              <a:t>上线前要清空的表</a:t>
            </a:r>
            <a:endParaRPr lang="en-US" altLang="zh-CN" smtClean="0"/>
          </a:p>
          <a:p>
            <a:pPr lvl="1"/>
            <a:r>
              <a:rPr lang="en-US" altLang="zh-CN" smtClean="0"/>
              <a:t>Visa_orders_byadmin</a:t>
            </a:r>
          </a:p>
          <a:p>
            <a:pPr lvl="1"/>
            <a:r>
              <a:rPr lang="en-US" altLang="zh-CN" smtClean="0"/>
              <a:t>visa_order_communication</a:t>
            </a:r>
          </a:p>
          <a:p>
            <a:pPr lvl="1"/>
            <a:r>
              <a:rPr lang="en-US" altLang="zh-CN" smtClean="0"/>
              <a:t>visa_order_ordermainlist_from_lujia</a:t>
            </a:r>
          </a:p>
          <a:p>
            <a:pPr lvl="1"/>
            <a:r>
              <a:rPr lang="en-US" altLang="zh-CN" smtClean="0"/>
              <a:t>visa_order_ordermain_from_lujia</a:t>
            </a:r>
          </a:p>
          <a:p>
            <a:pPr lvl="1"/>
            <a:r>
              <a:rPr lang="en-US" altLang="zh-CN" smtClean="0"/>
              <a:t>visa_order_pay_history</a:t>
            </a:r>
          </a:p>
          <a:p>
            <a:pPr lvl="1"/>
            <a:r>
              <a:rPr lang="en-US" altLang="zh-CN" smtClean="0"/>
              <a:t>visa_order_updatetimestring</a:t>
            </a:r>
          </a:p>
          <a:p>
            <a:pPr lvl="1"/>
            <a:r>
              <a:rPr lang="en-US" altLang="zh-CN" smtClean="0"/>
              <a:t>visa_to_embassy_info</a:t>
            </a:r>
          </a:p>
          <a:p>
            <a:pPr lvl="1"/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DB</a:t>
            </a:r>
            <a:r>
              <a:rPr lang="zh-CN" altLang="en-US" dirty="0" smtClean="0"/>
              <a:t>迁移及备份</a:t>
            </a:r>
            <a:endParaRPr lang="zh-CN" altLang="en-US" dirty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343775" cy="5184775"/>
          </a:xfrm>
        </p:spPr>
        <p:txBody>
          <a:bodyPr/>
          <a:lstStyle/>
          <a:p>
            <a:r>
              <a:rPr lang="en-US" altLang="zh-CN" smtClean="0"/>
              <a:t>DB</a:t>
            </a:r>
            <a:r>
              <a:rPr lang="zh-CN" altLang="en-US" smtClean="0"/>
              <a:t>的备份</a:t>
            </a:r>
            <a:endParaRPr lang="en-US" altLang="zh-CN" smtClean="0"/>
          </a:p>
          <a:p>
            <a:pPr lvl="1"/>
            <a:r>
              <a:rPr lang="zh-CN" altLang="en-US" smtClean="0"/>
              <a:t>收费版本的</a:t>
            </a:r>
            <a:r>
              <a:rPr lang="en-US" altLang="zh-CN" smtClean="0"/>
              <a:t>SQLSERVER</a:t>
            </a:r>
            <a:r>
              <a:rPr lang="zh-CN" altLang="en-US" smtClean="0"/>
              <a:t>可以使用</a:t>
            </a:r>
            <a:r>
              <a:rPr lang="en-US" altLang="zh-CN" smtClean="0"/>
              <a:t>SSIS</a:t>
            </a:r>
            <a:r>
              <a:rPr lang="zh-CN" altLang="en-US" smtClean="0"/>
              <a:t>进行备份</a:t>
            </a:r>
            <a:endParaRPr lang="en-US" altLang="zh-CN" smtClean="0"/>
          </a:p>
          <a:p>
            <a:pPr lvl="1"/>
            <a:r>
              <a:rPr lang="en-US" altLang="zh-CN" smtClean="0"/>
              <a:t>Express</a:t>
            </a:r>
            <a:r>
              <a:rPr lang="zh-CN" altLang="en-US" smtClean="0"/>
              <a:t>免费版本的备份</a:t>
            </a:r>
            <a:endParaRPr lang="en-US" altLang="zh-CN" smtClean="0"/>
          </a:p>
          <a:p>
            <a:pPr lvl="2"/>
            <a:r>
              <a:rPr lang="en-US" altLang="zh-CN" smtClean="0"/>
              <a:t>1.</a:t>
            </a:r>
            <a:r>
              <a:rPr lang="zh-CN" altLang="en-US" smtClean="0"/>
              <a:t>建立一个用来进行备份操作的</a:t>
            </a:r>
            <a:r>
              <a:rPr lang="en-US" altLang="zh-CN" smtClean="0"/>
              <a:t>stored procedure(</a:t>
            </a:r>
            <a:r>
              <a:rPr lang="zh-CN" altLang="en-US" smtClean="0"/>
              <a:t>最好是在</a:t>
            </a:r>
            <a:r>
              <a:rPr lang="en-US" altLang="zh-CN" smtClean="0"/>
              <a:t>master</a:t>
            </a:r>
            <a:r>
              <a:rPr lang="zh-CN" altLang="en-US" smtClean="0"/>
              <a:t>下</a:t>
            </a:r>
            <a:r>
              <a:rPr lang="en-US" altLang="zh-CN" smtClean="0"/>
              <a:t>)</a:t>
            </a:r>
          </a:p>
          <a:p>
            <a:pPr lvl="2"/>
            <a:r>
              <a:rPr lang="en-US" altLang="zh-CN" smtClean="0"/>
              <a:t>2.</a:t>
            </a:r>
            <a:r>
              <a:rPr lang="zh-CN" altLang="en-US" smtClean="0"/>
              <a:t>建立</a:t>
            </a:r>
            <a:r>
              <a:rPr lang="en-US" altLang="zh-CN" smtClean="0"/>
              <a:t>bat</a:t>
            </a:r>
            <a:r>
              <a:rPr lang="zh-CN" altLang="en-US" smtClean="0"/>
              <a:t>批处理文件</a:t>
            </a:r>
            <a:r>
              <a:rPr lang="en-US" altLang="zh-CN" smtClean="0"/>
              <a:t>,</a:t>
            </a:r>
            <a:r>
              <a:rPr lang="zh-CN" altLang="en-US" smtClean="0"/>
              <a:t>调用</a:t>
            </a:r>
            <a:r>
              <a:rPr lang="en-US" altLang="zh-CN" smtClean="0"/>
              <a:t>sqlcmd</a:t>
            </a:r>
            <a:r>
              <a:rPr lang="zh-CN" altLang="en-US" smtClean="0"/>
              <a:t>进行</a:t>
            </a:r>
            <a:r>
              <a:rPr lang="en-US" altLang="zh-CN" smtClean="0"/>
              <a:t>sql</a:t>
            </a:r>
            <a:r>
              <a:rPr lang="zh-CN" altLang="en-US" smtClean="0"/>
              <a:t>查询</a:t>
            </a:r>
            <a:endParaRPr lang="en-US" altLang="zh-CN" smtClean="0"/>
          </a:p>
          <a:p>
            <a:pPr lvl="3"/>
            <a:r>
              <a:rPr lang="en-US" altLang="zh-CN" smtClean="0"/>
              <a:t>sqlcmd -S "(local)\MSSQL" -d master -Q "EXEC mysp_backupDB @flag=1"</a:t>
            </a:r>
          </a:p>
          <a:p>
            <a:r>
              <a:rPr lang="en-US" altLang="zh-CN" smtClean="0"/>
              <a:t>DB</a:t>
            </a:r>
            <a:r>
              <a:rPr lang="zh-CN" altLang="en-US" smtClean="0"/>
              <a:t>迁移</a:t>
            </a:r>
            <a:endParaRPr lang="en-US" altLang="zh-CN" smtClean="0"/>
          </a:p>
          <a:p>
            <a:pPr lvl="1"/>
            <a:r>
              <a:rPr lang="en-US" altLang="zh-CN" smtClean="0"/>
              <a:t>SQLSERVER</a:t>
            </a:r>
            <a:r>
              <a:rPr lang="zh-CN" altLang="en-US" smtClean="0"/>
              <a:t>数据库引擎向下兼容</a:t>
            </a:r>
            <a:endParaRPr lang="en-US" altLang="zh-CN" smtClean="0"/>
          </a:p>
          <a:p>
            <a:pPr lvl="2"/>
            <a:r>
              <a:rPr lang="en-US" altLang="zh-CN" smtClean="0"/>
              <a:t>Sql2008</a:t>
            </a:r>
            <a:r>
              <a:rPr lang="zh-CN" altLang="en-US" smtClean="0"/>
              <a:t>可以加载</a:t>
            </a:r>
            <a:r>
              <a:rPr lang="en-US" altLang="zh-CN" smtClean="0"/>
              <a:t>/</a:t>
            </a:r>
            <a:r>
              <a:rPr lang="zh-CN" altLang="en-US" smtClean="0"/>
              <a:t>还原</a:t>
            </a:r>
            <a:r>
              <a:rPr lang="en-US" altLang="zh-CN" smtClean="0"/>
              <a:t>sql2005</a:t>
            </a:r>
            <a:r>
              <a:rPr lang="zh-CN" altLang="en-US" smtClean="0"/>
              <a:t>的</a:t>
            </a:r>
            <a:r>
              <a:rPr lang="en-US" altLang="zh-CN" smtClean="0"/>
              <a:t>mdf/bak</a:t>
            </a:r>
            <a:r>
              <a:rPr lang="zh-CN" altLang="en-US" smtClean="0"/>
              <a:t>文件</a:t>
            </a:r>
            <a:r>
              <a:rPr lang="en-US" altLang="zh-CN" smtClean="0"/>
              <a:t>,</a:t>
            </a:r>
            <a:r>
              <a:rPr lang="zh-CN" altLang="en-US" smtClean="0"/>
              <a:t>反之则不行</a:t>
            </a:r>
            <a:endParaRPr lang="en-US" altLang="zh-CN" smtClean="0"/>
          </a:p>
          <a:p>
            <a:pPr lvl="3"/>
            <a:r>
              <a:rPr lang="en-US" altLang="zh-CN" smtClean="0"/>
              <a:t>Sql2008</a:t>
            </a:r>
            <a:r>
              <a:rPr lang="zh-CN" altLang="en-US" smtClean="0"/>
              <a:t>与</a:t>
            </a:r>
            <a:r>
              <a:rPr lang="en-US" altLang="zh-CN" smtClean="0"/>
              <a:t>sql2008R2</a:t>
            </a:r>
            <a:r>
              <a:rPr lang="zh-CN" altLang="en-US" smtClean="0"/>
              <a:t>之间也是不同的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AP</a:t>
            </a:r>
            <a:r>
              <a:rPr lang="zh-CN" altLang="en-US" dirty="0" smtClean="0"/>
              <a:t>文件配置</a:t>
            </a:r>
            <a:endParaRPr lang="zh-CN" altLang="en-US" dirty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239000" cy="1100137"/>
          </a:xfrm>
        </p:spPr>
        <p:txBody>
          <a:bodyPr/>
          <a:lstStyle/>
          <a:p>
            <a:pPr eaLnBrk="1" hangingPunct="1"/>
            <a:r>
              <a:rPr lang="zh-CN" altLang="en-US" smtClean="0"/>
              <a:t>一下文件中的数据库连接需要修改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以</a:t>
            </a:r>
            <a:r>
              <a:rPr lang="en-US" altLang="zh-CN" smtClean="0"/>
              <a:t>sqloledb</a:t>
            </a:r>
            <a:r>
              <a:rPr lang="zh-CN" altLang="en-US" smtClean="0"/>
              <a:t>为</a:t>
            </a:r>
            <a:r>
              <a:rPr lang="en-US" altLang="zh-CN" smtClean="0"/>
              <a:t>key</a:t>
            </a:r>
            <a:r>
              <a:rPr lang="zh-CN" altLang="en-US" smtClean="0"/>
              <a:t>搜索</a:t>
            </a:r>
            <a:endParaRPr lang="en-US" altLang="zh-CN" smtClean="0"/>
          </a:p>
        </p:txBody>
      </p:sp>
      <p:sp>
        <p:nvSpPr>
          <p:cNvPr id="3" name="TextBox 2"/>
          <p:cNvSpPr txBox="1"/>
          <p:nvPr/>
        </p:nvSpPr>
        <p:spPr>
          <a:xfrm>
            <a:off x="1074738" y="1992313"/>
            <a:ext cx="6450012" cy="17541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/inc/conn.asp</a:t>
            </a:r>
          </a:p>
          <a:p>
            <a:pPr>
              <a:defRPr/>
            </a:pPr>
            <a:r>
              <a:rPr lang="en-US" altLang="zh-CN" dirty="0"/>
              <a:t>/WebAdmin/conn.asp</a:t>
            </a:r>
          </a:p>
          <a:p>
            <a:pPr>
              <a:defRPr/>
            </a:pPr>
            <a:r>
              <a:rPr lang="en-US" altLang="zh-CN" dirty="0"/>
              <a:t>/WebAdmin/inc/conn.asp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/WebAdmin/Vendor/VendorConn.asp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/WebAdmin/OrderSystem/Order_Vendor_ConnToAgent.asp</a:t>
            </a:r>
          </a:p>
          <a:p>
            <a:pPr>
              <a:defRPr/>
            </a:pPr>
            <a:r>
              <a:rPr lang="en-US" altLang="zh-CN" dirty="0"/>
              <a:t>/DesignHP/HPDataBase.asp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4738" y="3751263"/>
            <a:ext cx="6450012" cy="14779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/partners/inc/conn.asp</a:t>
            </a:r>
          </a:p>
          <a:p>
            <a:pPr>
              <a:defRPr/>
            </a:pPr>
            <a:r>
              <a:rPr lang="en-US" altLang="zh-CN" dirty="0"/>
              <a:t>/card/inc/conn.asp</a:t>
            </a:r>
          </a:p>
          <a:p>
            <a:pPr>
              <a:defRPr/>
            </a:pPr>
            <a:r>
              <a:rPr lang="en-US" altLang="zh-CN" dirty="0"/>
              <a:t>/card/paypal/notify.asp</a:t>
            </a:r>
          </a:p>
          <a:p>
            <a:pPr>
              <a:defRPr/>
            </a:pPr>
            <a:r>
              <a:rPr lang="en-US" altLang="zh-CN" dirty="0"/>
              <a:t>/card/paypal/DoDirectPaymentReceipt.asp</a:t>
            </a:r>
          </a:p>
          <a:p>
            <a:pPr>
              <a:defRPr/>
            </a:pPr>
            <a:r>
              <a:rPr lang="en-US" altLang="zh-CN" dirty="0"/>
              <a:t>/card/alipay/notify_url.asp</a:t>
            </a:r>
            <a:endParaRPr lang="zh-CN" altLang="en-US" dirty="0"/>
          </a:p>
        </p:txBody>
      </p:sp>
      <p:sp>
        <p:nvSpPr>
          <p:cNvPr id="16389" name="内容占位符 2"/>
          <p:cNvSpPr txBox="1">
            <a:spLocks/>
          </p:cNvSpPr>
          <p:nvPr/>
        </p:nvSpPr>
        <p:spPr bwMode="auto">
          <a:xfrm>
            <a:off x="315913" y="5281613"/>
            <a:ext cx="7239000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20700" lvl="1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itchFamily="18" charset="2"/>
              <a:buChar char=""/>
            </a:pPr>
            <a:r>
              <a:rPr lang="en-US" altLang="zh-CN" sz="1600">
                <a:solidFill>
                  <a:srgbClr val="6C6C6C"/>
                </a:solidFill>
                <a:ea typeface="华文新魏"/>
                <a:cs typeface="华文新魏"/>
              </a:rPr>
              <a:t>ConnectionString = "Provider=sqloledb; Data Source=(local)\SQLSERVER; Initial Catalog=usitripcn1; User ID=ray; Password=123;" </a:t>
            </a:r>
          </a:p>
          <a:p>
            <a:pPr marL="520700" lvl="1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itchFamily="18" charset="2"/>
              <a:buChar char=""/>
            </a:pPr>
            <a:r>
              <a:rPr lang="zh-CN" altLang="en-US" sz="1600">
                <a:solidFill>
                  <a:srgbClr val="6C6C6C"/>
                </a:solidFill>
                <a:ea typeface="华文新魏"/>
                <a:cs typeface="华文新魏"/>
              </a:rPr>
              <a:t>红色的文件使用的是数据库</a:t>
            </a:r>
            <a:r>
              <a:rPr lang="en-US" altLang="zh-CN" sz="1600">
                <a:solidFill>
                  <a:srgbClr val="6C6C6C"/>
                </a:solidFill>
                <a:ea typeface="华文新魏"/>
                <a:cs typeface="华文新魏"/>
              </a:rPr>
              <a:t>usitripcn2</a:t>
            </a:r>
          </a:p>
          <a:p>
            <a:pPr marL="520700" lvl="1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itchFamily="18" charset="2"/>
              <a:buChar char=""/>
            </a:pPr>
            <a:endParaRPr lang="en-US" altLang="zh-CN" sz="1600">
              <a:solidFill>
                <a:srgbClr val="6C6C6C"/>
              </a:solidFill>
              <a:ea typeface="华文新魏"/>
              <a:cs typeface="华文新魏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IIS7</a:t>
            </a:r>
            <a:r>
              <a:rPr lang="zh-CN" altLang="en-US" dirty="0" smtClean="0"/>
              <a:t>目录安全设定</a:t>
            </a:r>
            <a:endParaRPr lang="zh-CN" altLang="en-US" dirty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239000" cy="4486275"/>
          </a:xfrm>
        </p:spPr>
        <p:txBody>
          <a:bodyPr/>
          <a:lstStyle/>
          <a:p>
            <a:r>
              <a:rPr lang="zh-CN" altLang="en-US" smtClean="0"/>
              <a:t>只有特定的文件夹可以进行写操作</a:t>
            </a:r>
            <a:endParaRPr lang="en-US" altLang="zh-CN" smtClean="0"/>
          </a:p>
          <a:p>
            <a:r>
              <a:rPr lang="zh-CN" altLang="en-US" smtClean="0"/>
              <a:t>取消特定可上传文件的文件夹之</a:t>
            </a:r>
            <a:r>
              <a:rPr lang="en-US" altLang="zh-CN" smtClean="0"/>
              <a:t>execute(</a:t>
            </a:r>
            <a:r>
              <a:rPr lang="zh-CN" altLang="en-US" smtClean="0"/>
              <a:t>执行</a:t>
            </a:r>
            <a:r>
              <a:rPr lang="en-US" altLang="zh-CN" smtClean="0"/>
              <a:t>)</a:t>
            </a:r>
            <a:r>
              <a:rPr lang="zh-CN" altLang="en-US" smtClean="0"/>
              <a:t>权限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622550"/>
            <a:ext cx="4464050" cy="373380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7838" y="3068638"/>
            <a:ext cx="1943100" cy="179070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32438" y="5197475"/>
            <a:ext cx="215900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标注 3"/>
          <p:cNvSpPr/>
          <p:nvPr/>
        </p:nvSpPr>
        <p:spPr>
          <a:xfrm>
            <a:off x="576263" y="2622550"/>
            <a:ext cx="3455987" cy="955675"/>
          </a:xfrm>
          <a:prstGeom prst="wedgeRoundRectCallout">
            <a:avLst>
              <a:gd name="adj1" fmla="val 31713"/>
              <a:gd name="adj2" fmla="val 93636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Step1: </a:t>
            </a:r>
            <a:r>
              <a:rPr lang="zh-CN" altLang="en-US" dirty="0"/>
              <a:t>选择要设置的目录</a:t>
            </a:r>
            <a:r>
              <a:rPr lang="en-US" altLang="zh-CN" dirty="0"/>
              <a:t>-&gt;</a:t>
            </a:r>
            <a:r>
              <a:rPr lang="zh-CN" altLang="en-US" dirty="0"/>
              <a:t>点击 </a:t>
            </a:r>
            <a:r>
              <a:rPr lang="en-US" altLang="zh-CN" dirty="0"/>
              <a:t>Handler Mappings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651500" y="4221163"/>
            <a:ext cx="1849438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4251325" y="2144713"/>
            <a:ext cx="3455988" cy="955675"/>
          </a:xfrm>
          <a:prstGeom prst="wedgeRoundRectCallout">
            <a:avLst>
              <a:gd name="adj1" fmla="val 31713"/>
              <a:gd name="adj2" fmla="val 93636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Step2: </a:t>
            </a:r>
            <a:r>
              <a:rPr lang="zh-CN" altLang="en-US" dirty="0"/>
              <a:t>选择 </a:t>
            </a:r>
            <a:r>
              <a:rPr lang="en-US" altLang="zh-CN" dirty="0"/>
              <a:t>Edit Feature Permissions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1619250" y="5608638"/>
            <a:ext cx="3457575" cy="955675"/>
          </a:xfrm>
          <a:prstGeom prst="wedgeRoundRectCallout">
            <a:avLst>
              <a:gd name="adj1" fmla="val 65181"/>
              <a:gd name="adj2" fmla="val -23990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Step3: </a:t>
            </a:r>
            <a:r>
              <a:rPr lang="zh-CN" altLang="en-US" dirty="0"/>
              <a:t>取消</a:t>
            </a:r>
            <a:r>
              <a:rPr lang="en-US" altLang="zh-CN" dirty="0"/>
              <a:t>Script</a:t>
            </a:r>
            <a:r>
              <a:rPr lang="zh-CN" altLang="en-US" dirty="0"/>
              <a:t>权限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VISA</a:t>
            </a:r>
            <a:endParaRPr lang="zh-CN" altLang="en-US" dirty="0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239000" cy="4486275"/>
          </a:xfrm>
        </p:spPr>
        <p:txBody>
          <a:bodyPr/>
          <a:lstStyle/>
          <a:p>
            <a:r>
              <a:rPr lang="zh-CN" altLang="en-US" smtClean="0"/>
              <a:t>在路嘉网站维护产品信息</a:t>
            </a:r>
            <a:endParaRPr lang="en-US" altLang="zh-CN" smtClean="0"/>
          </a:p>
          <a:p>
            <a:r>
              <a:rPr lang="zh-CN" altLang="en-US" smtClean="0"/>
              <a:t>在走四方平台维护产品信息</a:t>
            </a:r>
            <a:endParaRPr lang="en-US" altLang="zh-CN" smtClean="0"/>
          </a:p>
          <a:p>
            <a:r>
              <a:rPr lang="zh-CN" altLang="en-US" smtClean="0"/>
              <a:t>在走四方平台维护</a:t>
            </a:r>
            <a:r>
              <a:rPr lang="en-US" altLang="zh-CN" smtClean="0"/>
              <a:t>VISA</a:t>
            </a:r>
            <a:r>
              <a:rPr lang="zh-CN" altLang="en-US" smtClean="0"/>
              <a:t>专属常量</a:t>
            </a:r>
            <a:endParaRPr lang="en-US" altLang="zh-CN" smtClean="0"/>
          </a:p>
          <a:p>
            <a:r>
              <a:rPr lang="zh-CN" altLang="en-US" smtClean="0"/>
              <a:t>客人前台下单</a:t>
            </a:r>
            <a:endParaRPr lang="en-US" altLang="zh-CN" smtClean="0"/>
          </a:p>
          <a:p>
            <a:r>
              <a:rPr lang="zh-CN" altLang="en-US" smtClean="0"/>
              <a:t>管理员后台下单</a:t>
            </a:r>
            <a:endParaRPr lang="en-US" altLang="zh-CN" smtClean="0"/>
          </a:p>
          <a:p>
            <a:r>
              <a:rPr lang="zh-CN" altLang="en-US" smtClean="0"/>
              <a:t>转发来自路嘉的邮件</a:t>
            </a:r>
            <a:r>
              <a:rPr lang="en-US" altLang="zh-CN" sz="1200" smtClean="0">
                <a:solidFill>
                  <a:srgbClr val="FF0000"/>
                </a:solidFill>
                <a:latin typeface="Arial" charset="0"/>
                <a:cs typeface="Arial" charset="0"/>
              </a:rPr>
              <a:t>(v2 added)</a:t>
            </a:r>
          </a:p>
          <a:p>
            <a:pPr>
              <a:buClr>
                <a:srgbClr val="B13F9A"/>
              </a:buClr>
            </a:pPr>
            <a:r>
              <a:rPr lang="zh-CN" altLang="en-US" smtClean="0"/>
              <a:t>与路嘉交流</a:t>
            </a:r>
            <a:r>
              <a:rPr lang="en-US" altLang="zh-CN" sz="1200" smtClean="0">
                <a:solidFill>
                  <a:srgbClr val="FF0000"/>
                </a:solidFill>
                <a:latin typeface="Arial" charset="0"/>
                <a:cs typeface="Arial" charset="0"/>
              </a:rPr>
              <a:t>(v2 added)</a:t>
            </a:r>
            <a:endParaRPr lang="en-US" altLang="zh-CN" smtClean="0"/>
          </a:p>
          <a:p>
            <a:pPr>
              <a:buClr>
                <a:srgbClr val="B13F9A"/>
              </a:buClr>
            </a:pPr>
            <a:r>
              <a:rPr lang="zh-CN" altLang="en-US" smtClean="0"/>
              <a:t>验证</a:t>
            </a:r>
            <a:r>
              <a:rPr lang="en-US" altLang="zh-CN" smtClean="0"/>
              <a:t>(cert)</a:t>
            </a:r>
            <a:r>
              <a:rPr lang="zh-CN" altLang="en-US" smtClean="0"/>
              <a:t>接口</a:t>
            </a:r>
            <a:r>
              <a:rPr lang="en-US" altLang="zh-CN" sz="1200" smtClean="0">
                <a:solidFill>
                  <a:srgbClr val="FF0000"/>
                </a:solidFill>
                <a:latin typeface="Arial" charset="0"/>
                <a:cs typeface="Arial" charset="0"/>
              </a:rPr>
              <a:t>(v2 added)</a:t>
            </a:r>
            <a:endParaRPr lang="zh-CN" altLang="en-US" smtClean="0"/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39750" y="4859338"/>
            <a:ext cx="6624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所有从路嘉网站</a:t>
            </a:r>
            <a:r>
              <a:rPr lang="en-US" altLang="zh-CN"/>
              <a:t>get </a:t>
            </a:r>
            <a:r>
              <a:rPr lang="en-US" altLang="zh-CN">
                <a:latin typeface="Arial" charset="0"/>
                <a:cs typeface="Arial" charset="0"/>
              </a:rPr>
              <a:t>&amp;</a:t>
            </a:r>
            <a:r>
              <a:rPr lang="en-US" altLang="zh-CN"/>
              <a:t> post</a:t>
            </a:r>
            <a:r>
              <a:rPr lang="zh-CN" altLang="en-US"/>
              <a:t>过来的数据都是</a:t>
            </a:r>
            <a:r>
              <a:rPr lang="en-US" altLang="zh-CN"/>
              <a:t>utf-8</a:t>
            </a:r>
            <a:r>
              <a:rPr lang="zh-CN" altLang="en-US"/>
              <a:t>编码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5300663"/>
            <a:ext cx="237648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dirty="0"/>
              <a:t>路嘉郭总</a:t>
            </a:r>
            <a:r>
              <a:rPr lang="en-US" altLang="zh-CN" sz="1200" dirty="0"/>
              <a:t>(</a:t>
            </a:r>
            <a:r>
              <a:rPr lang="zh-CN" altLang="en-US" sz="1200" dirty="0"/>
              <a:t>郭磊</a:t>
            </a:r>
            <a:r>
              <a:rPr lang="en-US" altLang="zh-CN" sz="1200" dirty="0"/>
              <a:t>),</a:t>
            </a:r>
          </a:p>
          <a:p>
            <a:pPr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手机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zh-CN" sz="1200" dirty="0"/>
              <a:t>13910409333,</a:t>
            </a:r>
          </a:p>
          <a:p>
            <a:pPr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E-mail: </a:t>
            </a:r>
            <a:r>
              <a:rPr lang="en-US" altLang="zh-CN" sz="1200" dirty="0"/>
              <a:t>lei.guo@oneworld.cc ,</a:t>
            </a:r>
          </a:p>
          <a:p>
            <a:pPr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QQ:</a:t>
            </a:r>
            <a:r>
              <a:rPr lang="en-US" altLang="zh-CN" sz="1200" dirty="0"/>
              <a:t>2877274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VISA</a:t>
            </a:r>
            <a:r>
              <a:rPr lang="zh-CN" altLang="en-US" b="1" dirty="0"/>
              <a:t>主站产品</a:t>
            </a:r>
            <a:r>
              <a:rPr lang="zh-CN" altLang="en-US" b="1" dirty="0"/>
              <a:t>设定</a:t>
            </a:r>
            <a:r>
              <a:rPr lang="en-US" altLang="zh-CN" b="1" dirty="0"/>
              <a:t>(1)</a:t>
            </a:r>
            <a:r>
              <a:rPr lang="en-US" altLang="zh-CN" b="1" dirty="0"/>
              <a:t> </a:t>
            </a:r>
            <a:r>
              <a:rPr lang="en-US" altLang="zh-CN" b="1" dirty="0"/>
              <a:t>—</a:t>
            </a:r>
            <a:r>
              <a:rPr lang="zh-CN" altLang="en-US" b="1" dirty="0"/>
              <a:t>新增产品</a:t>
            </a:r>
          </a:p>
        </p:txBody>
      </p:sp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250825" y="841375"/>
            <a:ext cx="3832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测试环境</a:t>
            </a:r>
            <a:r>
              <a:rPr lang="en-US" altLang="zh-CN"/>
              <a:t>: http://tech.samford.com.cn</a:t>
            </a:r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/>
          <a:srcRect b="65739"/>
          <a:stretch/>
        </p:blipFill>
        <p:spPr bwMode="auto">
          <a:xfrm>
            <a:off x="300038" y="1290638"/>
            <a:ext cx="8543925" cy="146526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</p:pic>
      <p:sp>
        <p:nvSpPr>
          <p:cNvPr id="3" name="矩形 2"/>
          <p:cNvSpPr/>
          <p:nvPr/>
        </p:nvSpPr>
        <p:spPr>
          <a:xfrm>
            <a:off x="2987675" y="1773238"/>
            <a:ext cx="720725" cy="360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8" y="2997200"/>
            <a:ext cx="41275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>
          <a:xfrm>
            <a:off x="4478338" y="3359150"/>
            <a:ext cx="3959225" cy="954088"/>
          </a:xfrm>
          <a:prstGeom prst="wedgeRoundRectCallout">
            <a:avLst>
              <a:gd name="adj1" fmla="val -65607"/>
              <a:gd name="adj2" fmla="val -624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b="1" dirty="0"/>
              <a:t>产品生效和截止日期</a:t>
            </a:r>
            <a:endParaRPr lang="en-US" altLang="zh-CN" b="1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b="1" dirty="0"/>
              <a:t>扩展参数</a:t>
            </a:r>
            <a:r>
              <a:rPr lang="en-US" altLang="zh-CN" b="1" dirty="0"/>
              <a:t>1</a:t>
            </a:r>
            <a:r>
              <a:rPr lang="zh-CN" altLang="en-US" b="1" dirty="0"/>
              <a:t>和</a:t>
            </a:r>
            <a:r>
              <a:rPr lang="en-US" altLang="zh-CN" b="1" dirty="0"/>
              <a:t>2</a:t>
            </a:r>
            <a:r>
              <a:rPr lang="zh-CN" altLang="en-US" b="1" dirty="0"/>
              <a:t>请按以上内容填写</a:t>
            </a:r>
            <a:endParaRPr lang="zh-CN" altLang="en-US" b="1" dirty="0"/>
          </a:p>
        </p:txBody>
      </p:sp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313" y="4922838"/>
            <a:ext cx="41275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标注 11"/>
          <p:cNvSpPr/>
          <p:nvPr/>
        </p:nvSpPr>
        <p:spPr>
          <a:xfrm>
            <a:off x="4487863" y="5589588"/>
            <a:ext cx="3959225" cy="954087"/>
          </a:xfrm>
          <a:prstGeom prst="wedgeRoundRectCallout">
            <a:avLst>
              <a:gd name="adj1" fmla="val -89662"/>
              <a:gd name="adj2" fmla="val 839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来源参考是重要的参数</a:t>
            </a:r>
            <a:r>
              <a:rPr lang="en-US" altLang="zh-CN" b="1" dirty="0"/>
              <a:t>,</a:t>
            </a:r>
            <a:r>
              <a:rPr lang="zh-CN" altLang="en-US" b="1" dirty="0"/>
              <a:t>与价格设定有关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41313" y="6034088"/>
            <a:ext cx="279082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7" name="TextBox 1"/>
          <p:cNvSpPr txBox="1">
            <a:spLocks noChangeArrowheads="1"/>
          </p:cNvSpPr>
          <p:nvPr/>
        </p:nvSpPr>
        <p:spPr bwMode="auto">
          <a:xfrm>
            <a:off x="4500563" y="836613"/>
            <a:ext cx="3792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生产环境</a:t>
            </a:r>
            <a:r>
              <a:rPr lang="en-US" altLang="zh-CN"/>
              <a:t>:http://</a:t>
            </a:r>
            <a:r>
              <a:rPr lang="en-US" altLang="en-US"/>
              <a:t>www.oneworld.cc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VISA</a:t>
            </a:r>
            <a:r>
              <a:rPr lang="zh-CN" altLang="en-US" b="1" dirty="0"/>
              <a:t>主站产品</a:t>
            </a:r>
            <a:r>
              <a:rPr lang="zh-CN" altLang="en-US" b="1" dirty="0"/>
              <a:t>设定</a:t>
            </a:r>
            <a:r>
              <a:rPr lang="en-US" altLang="zh-CN" b="1" dirty="0"/>
              <a:t>(2)—</a:t>
            </a:r>
            <a:r>
              <a:rPr lang="zh-CN" altLang="en-US" b="1" dirty="0"/>
              <a:t>价格维护</a:t>
            </a:r>
            <a:endParaRPr lang="zh-CN" alt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969963"/>
            <a:ext cx="7058025" cy="49434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</p:pic>
      <p:sp>
        <p:nvSpPr>
          <p:cNvPr id="7" name="圆角矩形标注 6"/>
          <p:cNvSpPr/>
          <p:nvPr/>
        </p:nvSpPr>
        <p:spPr>
          <a:xfrm>
            <a:off x="4581525" y="2222500"/>
            <a:ext cx="3014663" cy="828675"/>
          </a:xfrm>
          <a:prstGeom prst="wedgeRoundRectCallout">
            <a:avLst>
              <a:gd name="adj1" fmla="val -81238"/>
              <a:gd name="adj2" fmla="val -138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这里可以设置不同时间段之价格</a:t>
            </a:r>
            <a:endParaRPr lang="zh-CN" altLang="en-US" b="1" dirty="0"/>
          </a:p>
        </p:txBody>
      </p:sp>
      <p:sp>
        <p:nvSpPr>
          <p:cNvPr id="8" name="圆角矩形标注 7"/>
          <p:cNvSpPr/>
          <p:nvPr/>
        </p:nvSpPr>
        <p:spPr>
          <a:xfrm>
            <a:off x="4586288" y="3933825"/>
            <a:ext cx="3016250" cy="827088"/>
          </a:xfrm>
          <a:prstGeom prst="wedgeRoundRectCallout">
            <a:avLst>
              <a:gd name="adj1" fmla="val -89662"/>
              <a:gd name="adj2" fmla="val -2150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在</a:t>
            </a:r>
            <a:r>
              <a:rPr lang="en-US" altLang="zh-CN" b="1" dirty="0"/>
              <a:t>[</a:t>
            </a:r>
            <a:r>
              <a:rPr lang="zh-CN" altLang="en-US" b="1" dirty="0"/>
              <a:t>用户价</a:t>
            </a:r>
            <a:r>
              <a:rPr lang="en-US" altLang="zh-CN" b="1" dirty="0"/>
              <a:t>1]</a:t>
            </a:r>
            <a:r>
              <a:rPr lang="zh-CN" altLang="en-US" b="1" dirty="0"/>
              <a:t>这里填写价格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VISA</a:t>
            </a:r>
            <a:r>
              <a:rPr lang="zh-CN" altLang="en-US" b="1" dirty="0"/>
              <a:t>产品内部</a:t>
            </a:r>
            <a:r>
              <a:rPr lang="zh-CN" altLang="en-US" b="1" dirty="0"/>
              <a:t>参数设定</a:t>
            </a:r>
            <a:endParaRPr lang="zh-CN" altLang="en-US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836613"/>
            <a:ext cx="8331200" cy="333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539750" y="4411663"/>
            <a:ext cx="5448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/>
              <a:t>走四方数据库中也需要设定</a:t>
            </a:r>
            <a:r>
              <a:rPr lang="en-US" altLang="zh-CN"/>
              <a:t>VISA</a:t>
            </a:r>
            <a:r>
              <a:rPr lang="zh-CN" altLang="en-US"/>
              <a:t>产品列表及价格</a:t>
            </a:r>
            <a:r>
              <a:rPr lang="en-US" altLang="zh-CN"/>
              <a:t>.</a:t>
            </a:r>
          </a:p>
          <a:p>
            <a:pPr marL="342900" indent="-342900">
              <a:buFontTx/>
              <a:buAutoNum type="arabicPeriod"/>
            </a:pPr>
            <a:r>
              <a:rPr lang="zh-CN" altLang="en-US"/>
              <a:t>本设置暂只针对开发人员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华丽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365</TotalTime>
  <Words>1886</Words>
  <Application>Microsoft Office PowerPoint</Application>
  <PresentationFormat>On-screen Show (4:3)</PresentationFormat>
  <Paragraphs>248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Trebuchet MS</vt:lpstr>
      <vt:lpstr>宋体</vt:lpstr>
      <vt:lpstr>Arial</vt:lpstr>
      <vt:lpstr>黑体</vt:lpstr>
      <vt:lpstr>华文新魏</vt:lpstr>
      <vt:lpstr>Wingdings 2</vt:lpstr>
      <vt:lpstr>Wingdings</vt:lpstr>
      <vt:lpstr>Calibri</vt:lpstr>
      <vt:lpstr>华丽</vt:lpstr>
      <vt:lpstr>华丽</vt:lpstr>
      <vt:lpstr>华丽</vt:lpstr>
      <vt:lpstr>华丽</vt:lpstr>
      <vt:lpstr>华丽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周豪华</cp:lastModifiedBy>
  <cp:revision>152</cp:revision>
  <dcterms:modified xsi:type="dcterms:W3CDTF">2012-08-16T08:32:47Z</dcterms:modified>
</cp:coreProperties>
</file>