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Consolas" pitchFamily="49" charset="0"/>
      <p:regular r:id="rId12"/>
      <p:bold r:id="rId13"/>
      <p:italic r:id="rId14"/>
      <p:boldItalic r:id="rId15"/>
    </p:embeddedFont>
    <p:embeddedFont>
      <p:font typeface="Questrial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2416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457200" marR="0" lvl="1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marL="914400" marR="0" lvl="2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marL="1371600" marR="0" lvl="3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marL="1828800" marR="0" lvl="4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marL="2286000" marR="0" lvl="5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marL="2743200" marR="0" lvl="6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marL="3200400" marR="0" lvl="7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marL="3657600" marR="0" lvl="8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457200" marR="0" lvl="1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marL="914400" marR="0" lvl="2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marL="1371600" marR="0" lvl="3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marL="1828800" marR="0" lvl="4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marL="2286000" marR="0" lvl="5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marL="2743200" marR="0" lvl="6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marL="3200400" marR="0" lvl="7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marL="3657600" marR="0" lvl="8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457200" marR="0" lvl="1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marL="914400" marR="0" lvl="2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marL="1371600" marR="0" lvl="3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marL="1828800" marR="0" lvl="4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marL="2286000" marR="0" lvl="5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marL="2743200" marR="0" lvl="6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marL="3200400" marR="0" lvl="7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marL="3657600" marR="0" lvl="8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457200" marR="0" lvl="1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marL="914400" marR="0" lvl="2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marL="1371600" marR="0" lvl="3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marL="1828800" marR="0" lvl="4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marL="2286000" marR="0" lvl="5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marL="2743200" marR="0" lvl="6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marL="3200400" marR="0" lvl="7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marL="3657600" marR="0" lvl="8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1pPr>
            <a:lvl2pPr marL="74295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2pPr>
            <a:lvl3pPr marL="114300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3pPr>
            <a:lvl4pPr marL="160020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4pPr>
            <a:lvl5pPr marL="205740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5pPr>
            <a:lvl6pPr marL="250600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6pPr>
            <a:lvl7pPr marL="297180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7pPr>
            <a:lvl8pPr marL="342900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8pPr>
            <a:lvl9pPr marL="388620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1pPr>
            <a:lvl2pPr marL="74295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2pPr>
            <a:lvl3pPr marL="114300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3pPr>
            <a:lvl4pPr marL="160020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4pPr>
            <a:lvl5pPr marL="205740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5pPr>
            <a:lvl6pPr marL="250600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6pPr>
            <a:lvl7pPr marL="297180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7pPr>
            <a:lvl8pPr marL="342900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8pPr>
            <a:lvl9pPr marL="388620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1pPr>
            <a:lvl2pPr marL="74295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2pPr>
            <a:lvl3pPr marL="114300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3pPr>
            <a:lvl4pPr marL="160020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4pPr>
            <a:lvl5pPr marL="205740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5pPr>
            <a:lvl6pPr marL="250600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6pPr>
            <a:lvl7pPr marL="297180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7pPr>
            <a:lvl8pPr marL="342900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8pPr>
            <a:lvl9pPr marL="388620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457200" marR="0" lvl="1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marL="914400" marR="0" lvl="2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marL="1371600" marR="0" lvl="3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marL="1828800" marR="0" lvl="4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marL="2286000" marR="0" lvl="5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marL="2743200" marR="0" lvl="6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marL="3200400" marR="0" lvl="7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marL="3657600" marR="0" lvl="8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Questrial"/>
              <a:buNone/>
              <a:defRPr/>
            </a:lvl1pPr>
            <a:lvl2pPr marL="457200" lvl="1" indent="0" rtl="0">
              <a:spcBef>
                <a:spcPts val="0"/>
              </a:spcBef>
              <a:buFont typeface="Questrial"/>
              <a:buNone/>
              <a:defRPr/>
            </a:lvl2pPr>
            <a:lvl3pPr marL="914400" lvl="2" indent="0" rtl="0">
              <a:spcBef>
                <a:spcPts val="0"/>
              </a:spcBef>
              <a:buFont typeface="Questrial"/>
              <a:buNone/>
              <a:defRPr/>
            </a:lvl3pPr>
            <a:lvl4pPr marL="1371600" lvl="3" indent="0" rtl="0">
              <a:spcBef>
                <a:spcPts val="0"/>
              </a:spcBef>
              <a:buFont typeface="Questrial"/>
              <a:buNone/>
              <a:defRPr/>
            </a:lvl4pPr>
            <a:lvl5pPr marL="1828800" lvl="4" indent="0" rtl="0">
              <a:spcBef>
                <a:spcPts val="0"/>
              </a:spcBef>
              <a:buFont typeface="Questrial"/>
              <a:buNone/>
              <a:defRPr/>
            </a:lvl5pPr>
            <a:lvl6pPr marL="2286000" lvl="5" indent="0" rtl="0">
              <a:spcBef>
                <a:spcPts val="0"/>
              </a:spcBef>
              <a:buFont typeface="Questrial"/>
              <a:buNone/>
              <a:defRPr/>
            </a:lvl6pPr>
            <a:lvl7pPr marL="2743200" lvl="6" indent="0" rtl="0">
              <a:spcBef>
                <a:spcPts val="0"/>
              </a:spcBef>
              <a:buFont typeface="Questrial"/>
              <a:buNone/>
              <a:defRPr/>
            </a:lvl7pPr>
            <a:lvl8pPr marL="3200400" lvl="7" indent="0" rtl="0">
              <a:spcBef>
                <a:spcPts val="0"/>
              </a:spcBef>
              <a:buFont typeface="Questrial"/>
              <a:buNone/>
              <a:defRPr/>
            </a:lvl8pPr>
            <a:lvl9pPr marL="3657600" lvl="8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7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WEB WORKERS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ymbol"/>
              <a:buNone/>
            </a:pPr>
            <a:r>
              <a:rPr lang="en-US" sz="2000" b="0" i="0" u="none" strike="noStrike" cap="non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JAVASCRIPT MULTITHREADING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Current scenario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buSzPct val="80000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a 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single-threaded</a:t>
            </a:r>
          </a:p>
          <a:p>
            <a:pPr indent="-342900">
              <a:buSzPct val="80000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Previously multithreading behavior was achieved by  </a:t>
            </a:r>
            <a:r>
              <a:rPr lang="en-US" sz="2000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setTimeout</a:t>
            </a:r>
            <a:r>
              <a:rPr lang="en-US" sz="2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 ), </a:t>
            </a:r>
            <a:r>
              <a:rPr lang="en-US" sz="2000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setInterval</a:t>
            </a:r>
            <a:r>
              <a:rPr lang="en-US" sz="2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 ), </a:t>
            </a:r>
            <a:r>
              <a:rPr lang="en-US" sz="2000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XMLHttpRequest</a:t>
            </a:r>
            <a:r>
              <a:rPr lang="en-US" sz="2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 </a:t>
            </a:r>
            <a:r>
              <a:rPr lang="en-US" sz="200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 and event </a:t>
            </a:r>
            <a:r>
              <a:rPr lang="en-US" sz="2000" dirty="0" err="1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hadlers</a:t>
            </a:r>
            <a:r>
              <a:rPr lang="en-US" sz="200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lang="en-US" sz="20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Any script which needs heavy-lifting, can be used with web workers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 not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lock up the 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browser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What are Web Workers</a:t>
            </a:r>
            <a:br>
              <a:rPr lang="en-US" sz="42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n-US" sz="4200" b="0" i="0" u="none" strike="noStrike" cap="none" dirty="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API for running scripts in the 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Independently of any user interface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scripts</a:t>
            </a:r>
            <a:endParaRPr lang="en-US" sz="1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indent="-342900">
              <a:buSzPct val="80000"/>
            </a:pPr>
            <a:r>
              <a:rPr lang="en-US" sz="2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Browser runs web workers on different thread than UI thus </a:t>
            </a: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provide </a:t>
            </a:r>
            <a:r>
              <a:rPr lang="en-US" sz="200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multi-threaded </a:t>
            </a:r>
            <a:r>
              <a:rPr lang="en-US" sz="2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behavior</a:t>
            </a:r>
          </a:p>
          <a:p>
            <a:pPr marL="742950" marR="0" lvl="1" indent="-2857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Execute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concurrently</a:t>
            </a:r>
          </a:p>
          <a:p>
            <a:pPr marL="742950" marR="0" lvl="1" indent="-2857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Don’t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block the UI</a:t>
            </a:r>
          </a:p>
          <a:p>
            <a:pPr marL="742950" marR="0" lvl="1" indent="-2857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Allows us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 efficiently multicore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CPU</a:t>
            </a:r>
          </a:p>
          <a:p>
            <a:pPr marL="742950" marR="0" lvl="1" indent="-2857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Can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 dedicated (single tab) or shared among tabs/windows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672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…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214650"/>
            <a:ext cx="10515599" cy="4962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Might be partially replaced by </a:t>
            </a:r>
            <a:r>
              <a:rPr lang="en-US" sz="2000" b="0" i="0" u="none" strike="noStrike" cap="none" dirty="0" err="1">
                <a:solidFill>
                  <a:srgbClr val="580A09"/>
                </a:solidFill>
                <a:latin typeface="Consolas"/>
                <a:ea typeface="Consolas"/>
                <a:cs typeface="Consolas"/>
                <a:sym typeface="Consolas"/>
              </a:rPr>
              <a:t>Window.setTimeout</a:t>
            </a:r>
            <a:r>
              <a:rPr lang="en-US" sz="2000" b="0" i="0" u="none" strike="noStrike" cap="none" dirty="0">
                <a:solidFill>
                  <a:srgbClr val="580A0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function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we call function by </a:t>
            </a:r>
            <a:r>
              <a:rPr lang="en-US" sz="2000" b="0" i="0" u="none" strike="noStrike" cap="none" dirty="0" err="1">
                <a:solidFill>
                  <a:srgbClr val="580A09"/>
                </a:solidFill>
                <a:latin typeface="Questrial"/>
                <a:ea typeface="Questrial"/>
                <a:cs typeface="Questrial"/>
                <a:sym typeface="Questrial"/>
              </a:rPr>
              <a:t>setTimeout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the execution of script and UI are 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suspended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Worker, 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put JavaScript in separate file and create new Worker instance: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var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worker = new Worker(‘extra_work.js’);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communicate in worker happens using “Message” event</a:t>
            </a:r>
            <a:endParaRPr lang="en-US" sz="20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ymbo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endParaRPr sz="4200" b="0" i="0" u="none" strike="noStrike" cap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None/>
            </a:pPr>
            <a:endParaRPr sz="20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80" name="Shape 180" descr="http://image.slidesharecdn.com/2011webworkers-110517023957-phpapp02/95/amitesh-madhur-web-workers-html-5-3-728.jpg?cb=14001534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31850" y="304018"/>
            <a:ext cx="10515599" cy="815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25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Messages are send to all threads in our application: 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720257" y="2049498"/>
            <a:ext cx="1611099" cy="424731"/>
          </a:xfrm>
          <a:prstGeom prst="rect">
            <a:avLst/>
          </a:prstGeom>
          <a:solidFill>
            <a:srgbClr val="B7CDD8">
              <a:alpha val="14901"/>
            </a:srgbClr>
          </a:solidFill>
          <a:ln w="12700" cap="flat" cmpd="sng">
            <a:solidFill>
              <a:srgbClr val="94B6C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7CDD8"/>
              </a:buClr>
              <a:buSzPct val="25000"/>
              <a:buFont typeface="Noto Symbol"/>
              <a:buNone/>
            </a:pPr>
            <a:r>
              <a:rPr lang="en-US" sz="2400" b="1" i="0" u="none" strike="noStrike" cap="none">
                <a:solidFill>
                  <a:srgbClr val="580A09"/>
                </a:solidFill>
                <a:latin typeface="Questrial"/>
                <a:ea typeface="Questrial"/>
                <a:cs typeface="Questrial"/>
                <a:sym typeface="Questrial"/>
              </a:rPr>
              <a:t>MAIN.JS</a:t>
            </a:r>
            <a:r>
              <a:rPr lang="en-US" sz="2400" b="1" i="0" u="none" strike="noStrike" cap="none">
                <a:solidFill>
                  <a:srgbClr val="EBFFD2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</p:txBody>
      </p:sp>
      <p:sp>
        <p:nvSpPr>
          <p:cNvPr id="187" name="Shape 187"/>
          <p:cNvSpPr/>
          <p:nvPr/>
        </p:nvSpPr>
        <p:spPr>
          <a:xfrm>
            <a:off x="8171789" y="3837057"/>
            <a:ext cx="2159565" cy="461664"/>
          </a:xfrm>
          <a:prstGeom prst="rect">
            <a:avLst/>
          </a:prstGeom>
          <a:solidFill>
            <a:srgbClr val="B7CDD8">
              <a:alpha val="14901"/>
            </a:srgbClr>
          </a:solidFill>
          <a:ln w="12700" cap="flat" cmpd="sng">
            <a:solidFill>
              <a:srgbClr val="94B6C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B7CDD8"/>
              </a:buClr>
              <a:buSzPct val="25000"/>
              <a:buFont typeface="Noto Symbol"/>
              <a:buNone/>
            </a:pPr>
            <a:r>
              <a:rPr lang="en-US" sz="2400" b="1" i="0" u="none" strike="noStrike" cap="none">
                <a:solidFill>
                  <a:srgbClr val="580A09"/>
                </a:solidFill>
                <a:latin typeface="Questrial"/>
                <a:ea typeface="Questrial"/>
                <a:cs typeface="Questrial"/>
                <a:sym typeface="Questrial"/>
              </a:rPr>
              <a:t>extra_work.js</a:t>
            </a:r>
            <a:r>
              <a:rPr lang="en-US" sz="2400" b="1" i="0" u="none" strike="noStrike" cap="none">
                <a:solidFill>
                  <a:srgbClr val="EBFFD2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743774" y="2481943"/>
            <a:ext cx="8587582" cy="707886"/>
          </a:xfrm>
          <a:prstGeom prst="rect">
            <a:avLst/>
          </a:prstGeom>
          <a:solidFill>
            <a:srgbClr val="B7CDD8">
              <a:alpha val="14901"/>
            </a:srgbClr>
          </a:solidFill>
          <a:ln w="12700" cap="flat" cmpd="sng">
            <a:solidFill>
              <a:srgbClr val="94B6C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B7CDD8"/>
              </a:buClr>
              <a:buSzPct val="25000"/>
              <a:buFont typeface="Noto Symbol"/>
              <a:buNone/>
            </a:pPr>
            <a:r>
              <a:rPr lang="en-US" sz="2000" b="1" i="0" u="none" strike="noStrike" cap="none">
                <a:solidFill>
                  <a:srgbClr val="580A09"/>
                </a:solidFill>
                <a:latin typeface="Consolas"/>
                <a:ea typeface="Consolas"/>
                <a:cs typeface="Consolas"/>
                <a:sym typeface="Consolas"/>
              </a:rPr>
              <a:t>var worker = new Worker(‘extra_work.js');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B7CDD8"/>
              </a:buClr>
              <a:buSzPct val="25000"/>
              <a:buFont typeface="Noto Symbol"/>
              <a:buNone/>
            </a:pPr>
            <a:r>
              <a:rPr lang="en-US" sz="2000" b="1" i="0" u="none" strike="noStrike" cap="none">
                <a:solidFill>
                  <a:srgbClr val="580A09"/>
                </a:solidFill>
                <a:latin typeface="Consolas"/>
                <a:ea typeface="Consolas"/>
                <a:cs typeface="Consolas"/>
                <a:sym typeface="Consolas"/>
              </a:rPr>
              <a:t>worker.onmessage = function (event) { alert(event.data); };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796956" y="4298721"/>
            <a:ext cx="8534399" cy="1015662"/>
          </a:xfrm>
          <a:prstGeom prst="rect">
            <a:avLst/>
          </a:prstGeom>
          <a:solidFill>
            <a:srgbClr val="B7CDD8">
              <a:alpha val="14901"/>
            </a:srgbClr>
          </a:solidFill>
          <a:ln w="12700" cap="flat" cmpd="sng">
            <a:solidFill>
              <a:srgbClr val="94B6C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B7CDD8"/>
              </a:buClr>
              <a:buSzPct val="25000"/>
              <a:buFont typeface="Noto Symbol"/>
              <a:buNone/>
            </a:pPr>
            <a:r>
              <a:rPr lang="en-US" sz="2000" b="1" i="0" u="none" strike="noStrike" cap="none">
                <a:solidFill>
                  <a:srgbClr val="580A09"/>
                </a:solidFill>
                <a:latin typeface="Consolas"/>
                <a:ea typeface="Consolas"/>
                <a:cs typeface="Consolas"/>
                <a:sym typeface="Consolas"/>
              </a:rPr>
              <a:t>//do some work; when done post message.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B7CDD8"/>
              </a:buClr>
              <a:buSzPct val="25000"/>
              <a:buFont typeface="Noto Symbol"/>
              <a:buNone/>
            </a:pPr>
            <a:r>
              <a:rPr lang="en-US" sz="2000" b="1" i="0" u="none" strike="noStrike" cap="none">
                <a:solidFill>
                  <a:srgbClr val="580A09"/>
                </a:solidFill>
                <a:latin typeface="Consolas"/>
                <a:ea typeface="Consolas"/>
                <a:cs typeface="Consolas"/>
                <a:sym typeface="Consolas"/>
              </a:rPr>
              <a:t>// some_data could be string, array, object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B7CDD8"/>
              </a:buClr>
              <a:buSzPct val="25000"/>
              <a:buFont typeface="Noto Symbol"/>
              <a:buNone/>
            </a:pPr>
            <a:r>
              <a:rPr lang="en-US" sz="2000" b="1" i="0" u="none" strike="noStrike" cap="none">
                <a:solidFill>
                  <a:srgbClr val="580A09"/>
                </a:solidFill>
                <a:latin typeface="Consolas"/>
                <a:ea typeface="Consolas"/>
                <a:cs typeface="Consolas"/>
                <a:sym typeface="Consolas"/>
              </a:rPr>
              <a:t>postMessage(some_data);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Limitations:	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 Access: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Window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Document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Parent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Main App Memory/Object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You Do Have Access To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XHR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Navigator , Location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 cache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Import script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Can be used for :-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Background number crunching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Background notification from server to local database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Background updating from server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Search queries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Prefetching data for later use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Process large arrays or JSON responses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None/>
            </a:pPr>
            <a:endParaRPr sz="20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Browser Support :-</a:t>
            </a:r>
            <a:br>
              <a:rPr lang="en-US"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n-US" sz="4200" b="0" i="0" u="none" strike="noStrike" cap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Chrome 4.0+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Firefox 3.5+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Safari 4.0+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Opera 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11.5+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dirty="0" err="1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iOS</a:t>
            </a:r>
            <a:r>
              <a:rPr lang="en-US" sz="200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Safari  5.1+</a:t>
            </a:r>
            <a:endParaRPr lang="en-US" sz="20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IE 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10+</a:t>
            </a:r>
            <a:endParaRPr lang="en-US" sz="20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294</Words>
  <Application>Microsoft Office PowerPoint</Application>
  <PresentationFormat>Custom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Noto Symbol</vt:lpstr>
      <vt:lpstr>Consolas</vt:lpstr>
      <vt:lpstr>Questrial</vt:lpstr>
      <vt:lpstr>Ion</vt:lpstr>
      <vt:lpstr>WEB WORKERS</vt:lpstr>
      <vt:lpstr>Current scenario</vt:lpstr>
      <vt:lpstr>What are Web Workers </vt:lpstr>
      <vt:lpstr>…</vt:lpstr>
      <vt:lpstr>PowerPoint Presentation</vt:lpstr>
      <vt:lpstr>Messages are send to all threads in our application: </vt:lpstr>
      <vt:lpstr>Limitations: </vt:lpstr>
      <vt:lpstr>Can be used for :-</vt:lpstr>
      <vt:lpstr>Browser Support :-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WORKERS</dc:title>
  <cp:lastModifiedBy>SS</cp:lastModifiedBy>
  <cp:revision>8</cp:revision>
  <dcterms:modified xsi:type="dcterms:W3CDTF">2017-05-13T09:47:32Z</dcterms:modified>
</cp:coreProperties>
</file>